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4"/>
  </p:sldMasterIdLst>
  <p:notesMasterIdLst>
    <p:notesMasterId r:id="rId100"/>
  </p:notesMasterIdLst>
  <p:handoutMasterIdLst>
    <p:handoutMasterId r:id="rId101"/>
  </p:handoutMasterIdLst>
  <p:sldIdLst>
    <p:sldId id="2091" r:id="rId5"/>
    <p:sldId id="2092" r:id="rId6"/>
    <p:sldId id="2160" r:id="rId7"/>
    <p:sldId id="2161" r:id="rId8"/>
    <p:sldId id="2162" r:id="rId9"/>
    <p:sldId id="2163" r:id="rId10"/>
    <p:sldId id="2190" r:id="rId11"/>
    <p:sldId id="2191" r:id="rId12"/>
    <p:sldId id="2192" r:id="rId13"/>
    <p:sldId id="2193" r:id="rId14"/>
    <p:sldId id="2194" r:id="rId15"/>
    <p:sldId id="2208" r:id="rId16"/>
    <p:sldId id="2209" r:id="rId17"/>
    <p:sldId id="2210" r:id="rId18"/>
    <p:sldId id="2231" r:id="rId19"/>
    <p:sldId id="2212" r:id="rId20"/>
    <p:sldId id="2213" r:id="rId21"/>
    <p:sldId id="2232" r:id="rId22"/>
    <p:sldId id="2215" r:id="rId23"/>
    <p:sldId id="2216" r:id="rId24"/>
    <p:sldId id="2233" r:id="rId25"/>
    <p:sldId id="2139" r:id="rId26"/>
    <p:sldId id="2140" r:id="rId27"/>
    <p:sldId id="2164" r:id="rId28"/>
    <p:sldId id="2165" r:id="rId29"/>
    <p:sldId id="2166" r:id="rId30"/>
    <p:sldId id="2167" r:id="rId31"/>
    <p:sldId id="2168" r:id="rId32"/>
    <p:sldId id="2222" r:id="rId33"/>
    <p:sldId id="2223" r:id="rId34"/>
    <p:sldId id="2171" r:id="rId35"/>
    <p:sldId id="2224" r:id="rId36"/>
    <p:sldId id="2173" r:id="rId37"/>
    <p:sldId id="2174" r:id="rId38"/>
    <p:sldId id="2183" r:id="rId39"/>
    <p:sldId id="2184" r:id="rId40"/>
    <p:sldId id="2181" r:id="rId41"/>
    <p:sldId id="2093" r:id="rId42"/>
    <p:sldId id="2094" r:id="rId43"/>
    <p:sldId id="2095" r:id="rId44"/>
    <p:sldId id="2236" r:id="rId45"/>
    <p:sldId id="2237" r:id="rId46"/>
    <p:sldId id="2226" r:id="rId47"/>
    <p:sldId id="2179" r:id="rId48"/>
    <p:sldId id="2180" r:id="rId49"/>
    <p:sldId id="2156" r:id="rId50"/>
    <p:sldId id="2157" r:id="rId51"/>
    <p:sldId id="2229" r:id="rId52"/>
    <p:sldId id="2101" r:id="rId53"/>
    <p:sldId id="2102" r:id="rId54"/>
    <p:sldId id="2103" r:id="rId55"/>
    <p:sldId id="2104" r:id="rId56"/>
    <p:sldId id="2105" r:id="rId57"/>
    <p:sldId id="2106" r:id="rId58"/>
    <p:sldId id="2228" r:id="rId59"/>
    <p:sldId id="2109" r:id="rId60"/>
    <p:sldId id="2110" r:id="rId61"/>
    <p:sldId id="2111" r:id="rId62"/>
    <p:sldId id="2112" r:id="rId63"/>
    <p:sldId id="2113" r:id="rId64"/>
    <p:sldId id="2175" r:id="rId65"/>
    <p:sldId id="2176" r:id="rId66"/>
    <p:sldId id="2185" r:id="rId67"/>
    <p:sldId id="2186" r:id="rId68"/>
    <p:sldId id="2187" r:id="rId69"/>
    <p:sldId id="2188" r:id="rId70"/>
    <p:sldId id="2189" r:id="rId71"/>
    <p:sldId id="2122" r:id="rId72"/>
    <p:sldId id="2243" r:id="rId73"/>
    <p:sldId id="2120" r:id="rId74"/>
    <p:sldId id="2230" r:id="rId75"/>
    <p:sldId id="2114" r:id="rId76"/>
    <p:sldId id="2115" r:id="rId77"/>
    <p:sldId id="2195" r:id="rId78"/>
    <p:sldId id="2196" r:id="rId79"/>
    <p:sldId id="2197" r:id="rId80"/>
    <p:sldId id="2198" r:id="rId81"/>
    <p:sldId id="2199" r:id="rId82"/>
    <p:sldId id="2238" r:id="rId83"/>
    <p:sldId id="2220" r:id="rId84"/>
    <p:sldId id="2202" r:id="rId85"/>
    <p:sldId id="2203" r:id="rId86"/>
    <p:sldId id="2116" r:id="rId87"/>
    <p:sldId id="2117" r:id="rId88"/>
    <p:sldId id="2118" r:id="rId89"/>
    <p:sldId id="2239" r:id="rId90"/>
    <p:sldId id="2240" r:id="rId91"/>
    <p:sldId id="2241" r:id="rId92"/>
    <p:sldId id="2242" r:id="rId93"/>
    <p:sldId id="2141" r:id="rId94"/>
    <p:sldId id="2234" r:id="rId95"/>
    <p:sldId id="2143" r:id="rId96"/>
    <p:sldId id="2235" r:id="rId97"/>
    <p:sldId id="2145" r:id="rId98"/>
    <p:sldId id="2146" r:id="rId99"/>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川根　みゆき" initials="川根　みゆき" lastIdx="1" clrIdx="0">
    <p:extLst>
      <p:ext uri="{19B8F6BF-5375-455C-9EA6-DF929625EA0E}">
        <p15:presenceInfo xmlns:p15="http://schemas.microsoft.com/office/powerpoint/2012/main" userId="S-1-5-21-161959346-1900351369-444732941-195774" providerId="AD"/>
      </p:ext>
    </p:extLst>
  </p:cmAuthor>
  <p:cmAuthor id="2" name="岡崎　誠" initials="岡崎　誠" lastIdx="12" clrIdx="1">
    <p:extLst>
      <p:ext uri="{19B8F6BF-5375-455C-9EA6-DF929625EA0E}">
        <p15:presenceInfo xmlns:p15="http://schemas.microsoft.com/office/powerpoint/2012/main" userId="S-1-5-21-161959346-1900351369-444732941-674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99"/>
    <a:srgbClr val="D0D8E8"/>
    <a:srgbClr val="6699FF"/>
    <a:srgbClr val="E9EDF4"/>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500" autoAdjust="0"/>
    <p:restoredTop sz="92460" autoAdjust="0"/>
  </p:normalViewPr>
  <p:slideViewPr>
    <p:cSldViewPr>
      <p:cViewPr>
        <p:scale>
          <a:sx n="75" d="100"/>
          <a:sy n="75" d="100"/>
        </p:scale>
        <p:origin x="1158" y="48"/>
      </p:cViewPr>
      <p:guideLst>
        <p:guide orient="horz" pos="2160"/>
        <p:guide pos="2880"/>
      </p:guideLst>
    </p:cSldViewPr>
  </p:slideViewPr>
  <p:outlineViewPr>
    <p:cViewPr>
      <p:scale>
        <a:sx n="33" d="100"/>
        <a:sy n="33" d="100"/>
      </p:scale>
      <p:origin x="0" y="1422"/>
    </p:cViewPr>
  </p:outlineViewPr>
  <p:notesTextViewPr>
    <p:cViewPr>
      <p:scale>
        <a:sx n="1" d="1"/>
        <a:sy n="1" d="1"/>
      </p:scale>
      <p:origin x="0" y="0"/>
    </p:cViewPr>
  </p:notesTextViewPr>
  <p:gridSpacing cx="45005" cy="45005"/>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84" Type="http://schemas.openxmlformats.org/officeDocument/2006/relationships/slide" Target="slides/slide80.xml"/><Relationship Id="rId89" Type="http://schemas.openxmlformats.org/officeDocument/2006/relationships/slide" Target="slides/slide85.xml"/><Relationship Id="rId16" Type="http://schemas.openxmlformats.org/officeDocument/2006/relationships/slide" Target="slides/slide12.xml"/><Relationship Id="rId11" Type="http://schemas.openxmlformats.org/officeDocument/2006/relationships/slide" Target="slides/slide7.xml"/><Relationship Id="rId32" Type="http://schemas.openxmlformats.org/officeDocument/2006/relationships/slide" Target="slides/slide28.xml"/><Relationship Id="rId37" Type="http://schemas.openxmlformats.org/officeDocument/2006/relationships/slide" Target="slides/slide33.xml"/><Relationship Id="rId53" Type="http://schemas.openxmlformats.org/officeDocument/2006/relationships/slide" Target="slides/slide49.xml"/><Relationship Id="rId58" Type="http://schemas.openxmlformats.org/officeDocument/2006/relationships/slide" Target="slides/slide54.xml"/><Relationship Id="rId74" Type="http://schemas.openxmlformats.org/officeDocument/2006/relationships/slide" Target="slides/slide70.xml"/><Relationship Id="rId79" Type="http://schemas.openxmlformats.org/officeDocument/2006/relationships/slide" Target="slides/slide75.xml"/><Relationship Id="rId102" Type="http://schemas.openxmlformats.org/officeDocument/2006/relationships/commentAuthors" Target="commentAuthors.xml"/><Relationship Id="rId5" Type="http://schemas.openxmlformats.org/officeDocument/2006/relationships/slide" Target="slides/slide1.xml"/><Relationship Id="rId90" Type="http://schemas.openxmlformats.org/officeDocument/2006/relationships/slide" Target="slides/slide86.xml"/><Relationship Id="rId95" Type="http://schemas.openxmlformats.org/officeDocument/2006/relationships/slide" Target="slides/slide91.xml"/><Relationship Id="rId22" Type="http://schemas.openxmlformats.org/officeDocument/2006/relationships/slide" Target="slides/slide18.xml"/><Relationship Id="rId27" Type="http://schemas.openxmlformats.org/officeDocument/2006/relationships/slide" Target="slides/slide23.xml"/><Relationship Id="rId43" Type="http://schemas.openxmlformats.org/officeDocument/2006/relationships/slide" Target="slides/slide39.xml"/><Relationship Id="rId48" Type="http://schemas.openxmlformats.org/officeDocument/2006/relationships/slide" Target="slides/slide44.xml"/><Relationship Id="rId64" Type="http://schemas.openxmlformats.org/officeDocument/2006/relationships/slide" Target="slides/slide60.xml"/><Relationship Id="rId69" Type="http://schemas.openxmlformats.org/officeDocument/2006/relationships/slide" Target="slides/slide65.xml"/><Relationship Id="rId80" Type="http://schemas.openxmlformats.org/officeDocument/2006/relationships/slide" Target="slides/slide76.xml"/><Relationship Id="rId85" Type="http://schemas.openxmlformats.org/officeDocument/2006/relationships/slide" Target="slides/slide81.xml"/><Relationship Id="rId12" Type="http://schemas.openxmlformats.org/officeDocument/2006/relationships/slide" Target="slides/slide8.xml"/><Relationship Id="rId17" Type="http://schemas.openxmlformats.org/officeDocument/2006/relationships/slide" Target="slides/slide13.xml"/><Relationship Id="rId33" Type="http://schemas.openxmlformats.org/officeDocument/2006/relationships/slide" Target="slides/slide29.xml"/><Relationship Id="rId38" Type="http://schemas.openxmlformats.org/officeDocument/2006/relationships/slide" Target="slides/slide34.xml"/><Relationship Id="rId59" Type="http://schemas.openxmlformats.org/officeDocument/2006/relationships/slide" Target="slides/slide55.xml"/><Relationship Id="rId103" Type="http://schemas.openxmlformats.org/officeDocument/2006/relationships/presProps" Target="presProps.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slide" Target="slides/slide79.xml"/><Relationship Id="rId88" Type="http://schemas.openxmlformats.org/officeDocument/2006/relationships/slide" Target="slides/slide84.xml"/><Relationship Id="rId91" Type="http://schemas.openxmlformats.org/officeDocument/2006/relationships/slide" Target="slides/slide87.xml"/><Relationship Id="rId96" Type="http://schemas.openxmlformats.org/officeDocument/2006/relationships/slide" Target="slides/slide92.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6" Type="http://schemas.openxmlformats.org/officeDocument/2006/relationships/tableStyles" Target="tableStyles.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slide" Target="slides/slide77.xml"/><Relationship Id="rId86" Type="http://schemas.openxmlformats.org/officeDocument/2006/relationships/slide" Target="slides/slide82.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04" Type="http://schemas.openxmlformats.org/officeDocument/2006/relationships/viewProps" Target="viewProps.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slide" Target="slides/slide88.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61" Type="http://schemas.openxmlformats.org/officeDocument/2006/relationships/slide" Target="slides/slide57.xml"/><Relationship Id="rId82" Type="http://schemas.openxmlformats.org/officeDocument/2006/relationships/slide" Target="slides/slide78.xml"/><Relationship Id="rId19" Type="http://schemas.openxmlformats.org/officeDocument/2006/relationships/slide" Target="slides/slide15.xml"/><Relationship Id="rId14" Type="http://schemas.openxmlformats.org/officeDocument/2006/relationships/slide" Target="slides/slide10.xml"/><Relationship Id="rId30" Type="http://schemas.openxmlformats.org/officeDocument/2006/relationships/slide" Target="slides/slide26.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 Id="rId100" Type="http://schemas.openxmlformats.org/officeDocument/2006/relationships/notesMaster" Target="notesMasters/notesMaster1.xml"/><Relationship Id="rId105" Type="http://schemas.openxmlformats.org/officeDocument/2006/relationships/theme" Target="theme/theme1.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93" Type="http://schemas.openxmlformats.org/officeDocument/2006/relationships/slide" Target="slides/slide89.xml"/><Relationship Id="rId98" Type="http://schemas.openxmlformats.org/officeDocument/2006/relationships/slide" Target="slides/slide94.xml"/><Relationship Id="rId3" Type="http://schemas.openxmlformats.org/officeDocument/2006/relationships/customXml" Target="../customXml/item3.xml"/><Relationship Id="rId25" Type="http://schemas.openxmlformats.org/officeDocument/2006/relationships/slide" Target="slides/slide21.xml"/><Relationship Id="rId46" Type="http://schemas.openxmlformats.org/officeDocument/2006/relationships/slide" Target="slides/slide42.xml"/><Relationship Id="rId67" Type="http://schemas.openxmlformats.org/officeDocument/2006/relationships/slide" Target="slides/slide6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0"/>
            <a:ext cx="2949575" cy="496888"/>
          </a:xfrm>
          <a:prstGeom prst="rect">
            <a:avLst/>
          </a:prstGeom>
        </p:spPr>
        <p:txBody>
          <a:bodyPr vert="horz" lIns="91409" tIns="45705" rIns="91409" bIns="45705" rtlCol="0"/>
          <a:lstStyle>
            <a:lvl1pPr algn="l">
              <a:defRPr sz="1200"/>
            </a:lvl1pPr>
          </a:lstStyle>
          <a:p>
            <a:r>
              <a:rPr kumimoji="1" lang="ja-JP" altLang="en-US"/>
              <a:t>部局意見照会用</a:t>
            </a:r>
            <a:r>
              <a:rPr kumimoji="1" lang="en-US" altLang="ja-JP"/>
              <a:t>ver.</a:t>
            </a:r>
            <a:endParaRPr kumimoji="1" lang="ja-JP" altLang="en-US"/>
          </a:p>
        </p:txBody>
      </p:sp>
      <p:sp>
        <p:nvSpPr>
          <p:cNvPr id="3" name="日付プレースホルダー 2"/>
          <p:cNvSpPr>
            <a:spLocks noGrp="1"/>
          </p:cNvSpPr>
          <p:nvPr>
            <p:ph type="dt" sz="quarter" idx="1"/>
          </p:nvPr>
        </p:nvSpPr>
        <p:spPr>
          <a:xfrm>
            <a:off x="3856042" y="0"/>
            <a:ext cx="2949575" cy="496888"/>
          </a:xfrm>
          <a:prstGeom prst="rect">
            <a:avLst/>
          </a:prstGeom>
        </p:spPr>
        <p:txBody>
          <a:bodyPr vert="horz" lIns="91409" tIns="45705" rIns="91409" bIns="45705" rtlCol="0"/>
          <a:lstStyle>
            <a:lvl1pPr algn="r">
              <a:defRPr sz="1200"/>
            </a:lvl1pPr>
          </a:lstStyle>
          <a:p>
            <a:fld id="{BF868B9E-B285-4A45-9CF7-6DC8372BDF37}" type="datetimeFigureOut">
              <a:rPr kumimoji="1" lang="ja-JP" altLang="en-US" smtClean="0"/>
              <a:t>2020/2/12</a:t>
            </a:fld>
            <a:endParaRPr kumimoji="1" lang="ja-JP" altLang="en-US"/>
          </a:p>
        </p:txBody>
      </p:sp>
      <p:sp>
        <p:nvSpPr>
          <p:cNvPr id="4" name="フッター プレースホルダー 3"/>
          <p:cNvSpPr>
            <a:spLocks noGrp="1"/>
          </p:cNvSpPr>
          <p:nvPr>
            <p:ph type="ftr" sz="quarter" idx="2"/>
          </p:nvPr>
        </p:nvSpPr>
        <p:spPr>
          <a:xfrm>
            <a:off x="4" y="9440863"/>
            <a:ext cx="2949575" cy="496887"/>
          </a:xfrm>
          <a:prstGeom prst="rect">
            <a:avLst/>
          </a:prstGeom>
        </p:spPr>
        <p:txBody>
          <a:bodyPr vert="horz" lIns="91409" tIns="45705" rIns="91409" bIns="45705"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42" y="9440863"/>
            <a:ext cx="2949575" cy="496887"/>
          </a:xfrm>
          <a:prstGeom prst="rect">
            <a:avLst/>
          </a:prstGeom>
        </p:spPr>
        <p:txBody>
          <a:bodyPr vert="horz" lIns="91409" tIns="45705" rIns="91409" bIns="45705" rtlCol="0" anchor="b"/>
          <a:lstStyle>
            <a:lvl1pPr algn="r">
              <a:defRPr sz="1200"/>
            </a:lvl1pPr>
          </a:lstStyle>
          <a:p>
            <a:fld id="{07C14DE1-35E5-49A1-9D54-83ABAF301631}" type="slidenum">
              <a:rPr kumimoji="1" lang="ja-JP" altLang="en-US" smtClean="0"/>
              <a:t>‹#›</a:t>
            </a:fld>
            <a:endParaRPr kumimoji="1" lang="ja-JP" altLang="en-US"/>
          </a:p>
        </p:txBody>
      </p:sp>
    </p:spTree>
    <p:extLst>
      <p:ext uri="{BB962C8B-B14F-4D97-AF65-F5344CB8AC3E}">
        <p14:creationId xmlns:p14="http://schemas.microsoft.com/office/powerpoint/2010/main" val="291048961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5"/>
            <a:ext cx="2949787" cy="496967"/>
          </a:xfrm>
          <a:prstGeom prst="rect">
            <a:avLst/>
          </a:prstGeom>
        </p:spPr>
        <p:txBody>
          <a:bodyPr vert="horz" lIns="91403" tIns="45702" rIns="91403" bIns="45702" rtlCol="0"/>
          <a:lstStyle>
            <a:lvl1pPr algn="l">
              <a:defRPr sz="1200"/>
            </a:lvl1pPr>
          </a:lstStyle>
          <a:p>
            <a:r>
              <a:rPr kumimoji="1" lang="ja-JP" altLang="en-US"/>
              <a:t>部局意見照会用</a:t>
            </a:r>
            <a:r>
              <a:rPr kumimoji="1" lang="en-US" altLang="ja-JP"/>
              <a:t>ver.</a:t>
            </a:r>
            <a:endParaRPr kumimoji="1" lang="ja-JP" altLang="en-US"/>
          </a:p>
        </p:txBody>
      </p:sp>
      <p:sp>
        <p:nvSpPr>
          <p:cNvPr id="3" name="日付プレースホルダー 2"/>
          <p:cNvSpPr>
            <a:spLocks noGrp="1"/>
          </p:cNvSpPr>
          <p:nvPr>
            <p:ph type="dt" idx="1"/>
          </p:nvPr>
        </p:nvSpPr>
        <p:spPr>
          <a:xfrm>
            <a:off x="3855843" y="5"/>
            <a:ext cx="2949787" cy="496967"/>
          </a:xfrm>
          <a:prstGeom prst="rect">
            <a:avLst/>
          </a:prstGeom>
        </p:spPr>
        <p:txBody>
          <a:bodyPr vert="horz" lIns="91403" tIns="45702" rIns="91403" bIns="45702" rtlCol="0"/>
          <a:lstStyle>
            <a:lvl1pPr algn="r">
              <a:defRPr sz="1200"/>
            </a:lvl1pPr>
          </a:lstStyle>
          <a:p>
            <a:fld id="{3F2D28A0-6F62-4A73-959C-6359E5DDD042}" type="datetimeFigureOut">
              <a:rPr kumimoji="1" lang="ja-JP" altLang="en-US" smtClean="0"/>
              <a:t>2020/2/12</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03" tIns="45702" rIns="91403" bIns="45702" rtlCol="0" anchor="ctr"/>
          <a:lstStyle/>
          <a:p>
            <a:endParaRPr lang="ja-JP" altLang="en-US"/>
          </a:p>
        </p:txBody>
      </p:sp>
      <p:sp>
        <p:nvSpPr>
          <p:cNvPr id="5" name="ノート プレースホルダー 4"/>
          <p:cNvSpPr>
            <a:spLocks noGrp="1"/>
          </p:cNvSpPr>
          <p:nvPr>
            <p:ph type="body" sz="quarter" idx="3"/>
          </p:nvPr>
        </p:nvSpPr>
        <p:spPr>
          <a:xfrm>
            <a:off x="680721" y="4721185"/>
            <a:ext cx="5445760" cy="4472702"/>
          </a:xfrm>
          <a:prstGeom prst="rect">
            <a:avLst/>
          </a:prstGeom>
        </p:spPr>
        <p:txBody>
          <a:bodyPr vert="horz" lIns="91403" tIns="45702" rIns="91403" bIns="4570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40651"/>
            <a:ext cx="2949787" cy="496967"/>
          </a:xfrm>
          <a:prstGeom prst="rect">
            <a:avLst/>
          </a:prstGeom>
        </p:spPr>
        <p:txBody>
          <a:bodyPr vert="horz" lIns="91403" tIns="45702" rIns="91403" bIns="4570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3" y="9440651"/>
            <a:ext cx="2949787" cy="496967"/>
          </a:xfrm>
          <a:prstGeom prst="rect">
            <a:avLst/>
          </a:prstGeom>
        </p:spPr>
        <p:txBody>
          <a:bodyPr vert="horz" lIns="91403" tIns="45702" rIns="91403" bIns="45702" rtlCol="0" anchor="b"/>
          <a:lstStyle>
            <a:lvl1pPr algn="r">
              <a:defRPr sz="1200"/>
            </a:lvl1pPr>
          </a:lstStyle>
          <a:p>
            <a:fld id="{51875A66-8240-4C7B-8F63-ACC40D2513BA}" type="slidenum">
              <a:rPr kumimoji="1" lang="ja-JP" altLang="en-US" smtClean="0"/>
              <a:t>‹#›</a:t>
            </a:fld>
            <a:endParaRPr kumimoji="1" lang="ja-JP" altLang="en-US"/>
          </a:p>
        </p:txBody>
      </p:sp>
    </p:spTree>
    <p:extLst>
      <p:ext uri="{BB962C8B-B14F-4D97-AF65-F5344CB8AC3E}">
        <p14:creationId xmlns:p14="http://schemas.microsoft.com/office/powerpoint/2010/main" val="3136648269"/>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kumimoji="1" lang="ja-JP" altLang="en-US" dirty="0"/>
              <a:t>部局意見照会用</a:t>
            </a:r>
            <a:r>
              <a:rPr kumimoji="1" lang="en-US" altLang="ja-JP" dirty="0"/>
              <a:t>ver.</a:t>
            </a:r>
            <a:endParaRPr kumimoji="1" lang="ja-JP" altLang="en-US" dirty="0"/>
          </a:p>
        </p:txBody>
      </p:sp>
      <p:sp>
        <p:nvSpPr>
          <p:cNvPr id="5" name="スライド番号プレースホルダー 4"/>
          <p:cNvSpPr>
            <a:spLocks noGrp="1"/>
          </p:cNvSpPr>
          <p:nvPr>
            <p:ph type="sldNum" sz="quarter" idx="11"/>
          </p:nvPr>
        </p:nvSpPr>
        <p:spPr/>
        <p:txBody>
          <a:bodyPr/>
          <a:lstStyle/>
          <a:p>
            <a:fld id="{51875A66-8240-4C7B-8F63-ACC40D2513BA}" type="slidenum">
              <a:rPr kumimoji="1" lang="ja-JP" altLang="en-US" smtClean="0"/>
              <a:t>2</a:t>
            </a:fld>
            <a:endParaRPr kumimoji="1" lang="ja-JP" altLang="en-US" dirty="0"/>
          </a:p>
        </p:txBody>
      </p:sp>
    </p:spTree>
    <p:extLst>
      <p:ext uri="{BB962C8B-B14F-4D97-AF65-F5344CB8AC3E}">
        <p14:creationId xmlns:p14="http://schemas.microsoft.com/office/powerpoint/2010/main" val="9941049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kumimoji="1" lang="ja-JP" altLang="en-US"/>
              <a:t>部局意見照会用</a:t>
            </a:r>
            <a:r>
              <a:rPr kumimoji="1" lang="en-US" altLang="ja-JP"/>
              <a:t>ver.</a:t>
            </a:r>
            <a:endParaRPr kumimoji="1" lang="ja-JP" altLang="en-US"/>
          </a:p>
        </p:txBody>
      </p:sp>
      <p:sp>
        <p:nvSpPr>
          <p:cNvPr id="5" name="スライド番号プレースホルダー 4"/>
          <p:cNvSpPr>
            <a:spLocks noGrp="1"/>
          </p:cNvSpPr>
          <p:nvPr>
            <p:ph type="sldNum" sz="quarter" idx="11"/>
          </p:nvPr>
        </p:nvSpPr>
        <p:spPr/>
        <p:txBody>
          <a:bodyPr/>
          <a:lstStyle/>
          <a:p>
            <a:fld id="{51875A66-8240-4C7B-8F63-ACC40D2513BA}" type="slidenum">
              <a:rPr kumimoji="1" lang="ja-JP" altLang="en-US" smtClean="0"/>
              <a:t>22</a:t>
            </a:fld>
            <a:endParaRPr kumimoji="1" lang="ja-JP" altLang="en-US"/>
          </a:p>
        </p:txBody>
      </p:sp>
    </p:spTree>
    <p:extLst>
      <p:ext uri="{BB962C8B-B14F-4D97-AF65-F5344CB8AC3E}">
        <p14:creationId xmlns:p14="http://schemas.microsoft.com/office/powerpoint/2010/main" val="29064570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kumimoji="1" lang="ja-JP" altLang="en-US"/>
              <a:t>部局意見照会用</a:t>
            </a:r>
            <a:r>
              <a:rPr kumimoji="1" lang="en-US" altLang="ja-JP"/>
              <a:t>ver.</a:t>
            </a:r>
            <a:endParaRPr kumimoji="1" lang="ja-JP" altLang="en-US"/>
          </a:p>
        </p:txBody>
      </p:sp>
      <p:sp>
        <p:nvSpPr>
          <p:cNvPr id="5" name="スライド番号プレースホルダー 4"/>
          <p:cNvSpPr>
            <a:spLocks noGrp="1"/>
          </p:cNvSpPr>
          <p:nvPr>
            <p:ph type="sldNum" sz="quarter" idx="11"/>
          </p:nvPr>
        </p:nvSpPr>
        <p:spPr/>
        <p:txBody>
          <a:bodyPr/>
          <a:lstStyle/>
          <a:p>
            <a:fld id="{51875A66-8240-4C7B-8F63-ACC40D2513BA}" type="slidenum">
              <a:rPr kumimoji="1" lang="ja-JP" altLang="en-US" smtClean="0"/>
              <a:t>23</a:t>
            </a:fld>
            <a:endParaRPr kumimoji="1" lang="ja-JP" altLang="en-US"/>
          </a:p>
        </p:txBody>
      </p:sp>
    </p:spTree>
    <p:extLst>
      <p:ext uri="{BB962C8B-B14F-4D97-AF65-F5344CB8AC3E}">
        <p14:creationId xmlns:p14="http://schemas.microsoft.com/office/powerpoint/2010/main" val="2845844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kumimoji="1" lang="ja-JP" altLang="en-US"/>
              <a:t>部局意見照会用</a:t>
            </a:r>
            <a:r>
              <a:rPr kumimoji="1" lang="en-US" altLang="ja-JP"/>
              <a:t>ver.</a:t>
            </a:r>
            <a:endParaRPr kumimoji="1" lang="ja-JP" altLang="en-US"/>
          </a:p>
        </p:txBody>
      </p:sp>
      <p:sp>
        <p:nvSpPr>
          <p:cNvPr id="5" name="スライド番号プレースホルダー 4"/>
          <p:cNvSpPr>
            <a:spLocks noGrp="1"/>
          </p:cNvSpPr>
          <p:nvPr>
            <p:ph type="sldNum" sz="quarter" idx="11"/>
          </p:nvPr>
        </p:nvSpPr>
        <p:spPr/>
        <p:txBody>
          <a:bodyPr/>
          <a:lstStyle/>
          <a:p>
            <a:fld id="{51875A66-8240-4C7B-8F63-ACC40D2513BA}" type="slidenum">
              <a:rPr kumimoji="1" lang="ja-JP" altLang="en-US" smtClean="0"/>
              <a:t>25</a:t>
            </a:fld>
            <a:endParaRPr kumimoji="1" lang="ja-JP" altLang="en-US"/>
          </a:p>
        </p:txBody>
      </p:sp>
    </p:spTree>
    <p:extLst>
      <p:ext uri="{BB962C8B-B14F-4D97-AF65-F5344CB8AC3E}">
        <p14:creationId xmlns:p14="http://schemas.microsoft.com/office/powerpoint/2010/main" val="34947934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kumimoji="1" lang="ja-JP" altLang="en-US"/>
              <a:t>部局意見照会用</a:t>
            </a:r>
            <a:r>
              <a:rPr kumimoji="1" lang="en-US" altLang="ja-JP"/>
              <a:t>ver.</a:t>
            </a:r>
            <a:endParaRPr kumimoji="1" lang="ja-JP" altLang="en-US"/>
          </a:p>
        </p:txBody>
      </p:sp>
      <p:sp>
        <p:nvSpPr>
          <p:cNvPr id="5" name="スライド番号プレースホルダー 4"/>
          <p:cNvSpPr>
            <a:spLocks noGrp="1"/>
          </p:cNvSpPr>
          <p:nvPr>
            <p:ph type="sldNum" sz="quarter" idx="11"/>
          </p:nvPr>
        </p:nvSpPr>
        <p:spPr/>
        <p:txBody>
          <a:bodyPr/>
          <a:lstStyle/>
          <a:p>
            <a:fld id="{51875A66-8240-4C7B-8F63-ACC40D2513BA}" type="slidenum">
              <a:rPr kumimoji="1" lang="ja-JP" altLang="en-US" smtClean="0"/>
              <a:t>26</a:t>
            </a:fld>
            <a:endParaRPr kumimoji="1" lang="ja-JP" altLang="en-US"/>
          </a:p>
        </p:txBody>
      </p:sp>
    </p:spTree>
    <p:extLst>
      <p:ext uri="{BB962C8B-B14F-4D97-AF65-F5344CB8AC3E}">
        <p14:creationId xmlns:p14="http://schemas.microsoft.com/office/powerpoint/2010/main" val="9410186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kumimoji="1" lang="ja-JP" altLang="en-US"/>
              <a:t>部局意見照会用</a:t>
            </a:r>
            <a:r>
              <a:rPr kumimoji="1" lang="en-US" altLang="ja-JP"/>
              <a:t>ver.</a:t>
            </a:r>
            <a:endParaRPr kumimoji="1" lang="ja-JP" altLang="en-US"/>
          </a:p>
        </p:txBody>
      </p:sp>
      <p:sp>
        <p:nvSpPr>
          <p:cNvPr id="5" name="スライド番号プレースホルダー 4"/>
          <p:cNvSpPr>
            <a:spLocks noGrp="1"/>
          </p:cNvSpPr>
          <p:nvPr>
            <p:ph type="sldNum" sz="quarter" idx="11"/>
          </p:nvPr>
        </p:nvSpPr>
        <p:spPr/>
        <p:txBody>
          <a:bodyPr/>
          <a:lstStyle/>
          <a:p>
            <a:fld id="{51875A66-8240-4C7B-8F63-ACC40D2513BA}" type="slidenum">
              <a:rPr kumimoji="1" lang="ja-JP" altLang="en-US" smtClean="0"/>
              <a:t>30</a:t>
            </a:fld>
            <a:endParaRPr kumimoji="1" lang="ja-JP" altLang="en-US"/>
          </a:p>
        </p:txBody>
      </p:sp>
    </p:spTree>
    <p:extLst>
      <p:ext uri="{BB962C8B-B14F-4D97-AF65-F5344CB8AC3E}">
        <p14:creationId xmlns:p14="http://schemas.microsoft.com/office/powerpoint/2010/main" val="12121269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kumimoji="1" lang="ja-JP" altLang="en-US"/>
              <a:t>部局意見照会用</a:t>
            </a:r>
            <a:r>
              <a:rPr kumimoji="1" lang="en-US" altLang="ja-JP"/>
              <a:t>ver.</a:t>
            </a:r>
            <a:endParaRPr kumimoji="1" lang="ja-JP" altLang="en-US"/>
          </a:p>
        </p:txBody>
      </p:sp>
      <p:sp>
        <p:nvSpPr>
          <p:cNvPr id="5" name="スライド番号プレースホルダー 4"/>
          <p:cNvSpPr>
            <a:spLocks noGrp="1"/>
          </p:cNvSpPr>
          <p:nvPr>
            <p:ph type="sldNum" sz="quarter" idx="11"/>
          </p:nvPr>
        </p:nvSpPr>
        <p:spPr/>
        <p:txBody>
          <a:bodyPr/>
          <a:lstStyle/>
          <a:p>
            <a:fld id="{51875A66-8240-4C7B-8F63-ACC40D2513BA}" type="slidenum">
              <a:rPr kumimoji="1" lang="ja-JP" altLang="en-US" smtClean="0"/>
              <a:t>31</a:t>
            </a:fld>
            <a:endParaRPr kumimoji="1" lang="ja-JP" altLang="en-US"/>
          </a:p>
        </p:txBody>
      </p:sp>
    </p:spTree>
    <p:extLst>
      <p:ext uri="{BB962C8B-B14F-4D97-AF65-F5344CB8AC3E}">
        <p14:creationId xmlns:p14="http://schemas.microsoft.com/office/powerpoint/2010/main" val="30216268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kumimoji="1" lang="ja-JP" altLang="en-US"/>
              <a:t>部局意見照会用</a:t>
            </a:r>
            <a:r>
              <a:rPr kumimoji="1" lang="en-US" altLang="ja-JP"/>
              <a:t>ver.</a:t>
            </a:r>
            <a:endParaRPr kumimoji="1" lang="ja-JP" altLang="en-US"/>
          </a:p>
        </p:txBody>
      </p:sp>
      <p:sp>
        <p:nvSpPr>
          <p:cNvPr id="5" name="スライド番号プレースホルダー 4"/>
          <p:cNvSpPr>
            <a:spLocks noGrp="1"/>
          </p:cNvSpPr>
          <p:nvPr>
            <p:ph type="sldNum" sz="quarter" idx="11"/>
          </p:nvPr>
        </p:nvSpPr>
        <p:spPr/>
        <p:txBody>
          <a:bodyPr/>
          <a:lstStyle/>
          <a:p>
            <a:fld id="{51875A66-8240-4C7B-8F63-ACC40D2513BA}" type="slidenum">
              <a:rPr kumimoji="1" lang="ja-JP" altLang="en-US" smtClean="0"/>
              <a:t>32</a:t>
            </a:fld>
            <a:endParaRPr kumimoji="1" lang="ja-JP" altLang="en-US"/>
          </a:p>
        </p:txBody>
      </p:sp>
    </p:spTree>
    <p:extLst>
      <p:ext uri="{BB962C8B-B14F-4D97-AF65-F5344CB8AC3E}">
        <p14:creationId xmlns:p14="http://schemas.microsoft.com/office/powerpoint/2010/main" val="1956807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kumimoji="1" lang="ja-JP" altLang="en-US"/>
              <a:t>部局意見照会用</a:t>
            </a:r>
            <a:r>
              <a:rPr kumimoji="1" lang="en-US" altLang="ja-JP"/>
              <a:t>ver.</a:t>
            </a:r>
            <a:endParaRPr kumimoji="1" lang="ja-JP" altLang="en-US"/>
          </a:p>
        </p:txBody>
      </p:sp>
      <p:sp>
        <p:nvSpPr>
          <p:cNvPr id="5" name="スライド番号プレースホルダー 4"/>
          <p:cNvSpPr>
            <a:spLocks noGrp="1"/>
          </p:cNvSpPr>
          <p:nvPr>
            <p:ph type="sldNum" sz="quarter" idx="11"/>
          </p:nvPr>
        </p:nvSpPr>
        <p:spPr/>
        <p:txBody>
          <a:bodyPr/>
          <a:lstStyle/>
          <a:p>
            <a:fld id="{51875A66-8240-4C7B-8F63-ACC40D2513BA}" type="slidenum">
              <a:rPr kumimoji="1" lang="ja-JP" altLang="en-US" smtClean="0"/>
              <a:t>33</a:t>
            </a:fld>
            <a:endParaRPr kumimoji="1" lang="ja-JP" altLang="en-US"/>
          </a:p>
        </p:txBody>
      </p:sp>
    </p:spTree>
    <p:extLst>
      <p:ext uri="{BB962C8B-B14F-4D97-AF65-F5344CB8AC3E}">
        <p14:creationId xmlns:p14="http://schemas.microsoft.com/office/powerpoint/2010/main" val="41537256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kumimoji="1" lang="ja-JP" altLang="en-US"/>
              <a:t>部局意見照会用</a:t>
            </a:r>
            <a:r>
              <a:rPr kumimoji="1" lang="en-US" altLang="ja-JP"/>
              <a:t>ver.</a:t>
            </a:r>
            <a:endParaRPr kumimoji="1" lang="ja-JP" altLang="en-US"/>
          </a:p>
        </p:txBody>
      </p:sp>
      <p:sp>
        <p:nvSpPr>
          <p:cNvPr id="5" name="スライド番号プレースホルダー 4"/>
          <p:cNvSpPr>
            <a:spLocks noGrp="1"/>
          </p:cNvSpPr>
          <p:nvPr>
            <p:ph type="sldNum" sz="quarter" idx="11"/>
          </p:nvPr>
        </p:nvSpPr>
        <p:spPr/>
        <p:txBody>
          <a:bodyPr/>
          <a:lstStyle/>
          <a:p>
            <a:fld id="{51875A66-8240-4C7B-8F63-ACC40D2513BA}" type="slidenum">
              <a:rPr kumimoji="1" lang="ja-JP" altLang="en-US" smtClean="0"/>
              <a:t>34</a:t>
            </a:fld>
            <a:endParaRPr kumimoji="1" lang="ja-JP" altLang="en-US"/>
          </a:p>
        </p:txBody>
      </p:sp>
    </p:spTree>
    <p:extLst>
      <p:ext uri="{BB962C8B-B14F-4D97-AF65-F5344CB8AC3E}">
        <p14:creationId xmlns:p14="http://schemas.microsoft.com/office/powerpoint/2010/main" val="37185915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kumimoji="1" lang="ja-JP" altLang="en-US"/>
              <a:t>部局意見照会用</a:t>
            </a:r>
            <a:r>
              <a:rPr kumimoji="1" lang="en-US" altLang="ja-JP"/>
              <a:t>ver.</a:t>
            </a:r>
            <a:endParaRPr kumimoji="1" lang="ja-JP" altLang="en-US"/>
          </a:p>
        </p:txBody>
      </p:sp>
      <p:sp>
        <p:nvSpPr>
          <p:cNvPr id="5" name="スライド番号プレースホルダー 4"/>
          <p:cNvSpPr>
            <a:spLocks noGrp="1"/>
          </p:cNvSpPr>
          <p:nvPr>
            <p:ph type="sldNum" sz="quarter" idx="11"/>
          </p:nvPr>
        </p:nvSpPr>
        <p:spPr/>
        <p:txBody>
          <a:bodyPr/>
          <a:lstStyle/>
          <a:p>
            <a:fld id="{51875A66-8240-4C7B-8F63-ACC40D2513BA}" type="slidenum">
              <a:rPr kumimoji="1" lang="ja-JP" altLang="en-US" smtClean="0"/>
              <a:t>35</a:t>
            </a:fld>
            <a:endParaRPr kumimoji="1" lang="ja-JP" altLang="en-US"/>
          </a:p>
        </p:txBody>
      </p:sp>
    </p:spTree>
    <p:extLst>
      <p:ext uri="{BB962C8B-B14F-4D97-AF65-F5344CB8AC3E}">
        <p14:creationId xmlns:p14="http://schemas.microsoft.com/office/powerpoint/2010/main" val="27491322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kumimoji="1" lang="ja-JP" altLang="en-US" dirty="0"/>
              <a:t>部局意見照会用</a:t>
            </a:r>
            <a:r>
              <a:rPr kumimoji="1" lang="en-US" altLang="ja-JP" dirty="0"/>
              <a:t>ver.</a:t>
            </a:r>
            <a:endParaRPr kumimoji="1" lang="ja-JP" altLang="en-US" dirty="0"/>
          </a:p>
        </p:txBody>
      </p:sp>
      <p:sp>
        <p:nvSpPr>
          <p:cNvPr id="5" name="スライド番号プレースホルダー 4"/>
          <p:cNvSpPr>
            <a:spLocks noGrp="1"/>
          </p:cNvSpPr>
          <p:nvPr>
            <p:ph type="sldNum" sz="quarter" idx="11"/>
          </p:nvPr>
        </p:nvSpPr>
        <p:spPr/>
        <p:txBody>
          <a:bodyPr/>
          <a:lstStyle/>
          <a:p>
            <a:fld id="{51875A66-8240-4C7B-8F63-ACC40D2513BA}" type="slidenum">
              <a:rPr kumimoji="1" lang="ja-JP" altLang="en-US" smtClean="0"/>
              <a:t>4</a:t>
            </a:fld>
            <a:endParaRPr kumimoji="1" lang="ja-JP" altLang="en-US" dirty="0"/>
          </a:p>
        </p:txBody>
      </p:sp>
    </p:spTree>
    <p:extLst>
      <p:ext uri="{BB962C8B-B14F-4D97-AF65-F5344CB8AC3E}">
        <p14:creationId xmlns:p14="http://schemas.microsoft.com/office/powerpoint/2010/main" val="112526196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kumimoji="1" lang="ja-JP" altLang="en-US"/>
              <a:t>部局意見照会用</a:t>
            </a:r>
            <a:r>
              <a:rPr kumimoji="1" lang="en-US" altLang="ja-JP"/>
              <a:t>ver.</a:t>
            </a:r>
            <a:endParaRPr kumimoji="1" lang="ja-JP" altLang="en-US"/>
          </a:p>
        </p:txBody>
      </p:sp>
      <p:sp>
        <p:nvSpPr>
          <p:cNvPr id="5" name="スライド番号プレースホルダー 4"/>
          <p:cNvSpPr>
            <a:spLocks noGrp="1"/>
          </p:cNvSpPr>
          <p:nvPr>
            <p:ph type="sldNum" sz="quarter" idx="11"/>
          </p:nvPr>
        </p:nvSpPr>
        <p:spPr/>
        <p:txBody>
          <a:bodyPr/>
          <a:lstStyle/>
          <a:p>
            <a:fld id="{51875A66-8240-4C7B-8F63-ACC40D2513BA}" type="slidenum">
              <a:rPr kumimoji="1" lang="ja-JP" altLang="en-US" smtClean="0"/>
              <a:t>36</a:t>
            </a:fld>
            <a:endParaRPr kumimoji="1" lang="ja-JP" altLang="en-US"/>
          </a:p>
        </p:txBody>
      </p:sp>
    </p:spTree>
    <p:extLst>
      <p:ext uri="{BB962C8B-B14F-4D97-AF65-F5344CB8AC3E}">
        <p14:creationId xmlns:p14="http://schemas.microsoft.com/office/powerpoint/2010/main" val="10712685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kumimoji="1" lang="ja-JP" altLang="en-US"/>
              <a:t>部局意見照会用</a:t>
            </a:r>
            <a:r>
              <a:rPr kumimoji="1" lang="en-US" altLang="ja-JP"/>
              <a:t>ver.</a:t>
            </a:r>
            <a:endParaRPr kumimoji="1" lang="ja-JP" altLang="en-US"/>
          </a:p>
        </p:txBody>
      </p:sp>
      <p:sp>
        <p:nvSpPr>
          <p:cNvPr id="5" name="スライド番号プレースホルダー 4"/>
          <p:cNvSpPr>
            <a:spLocks noGrp="1"/>
          </p:cNvSpPr>
          <p:nvPr>
            <p:ph type="sldNum" sz="quarter" idx="11"/>
          </p:nvPr>
        </p:nvSpPr>
        <p:spPr/>
        <p:txBody>
          <a:bodyPr/>
          <a:lstStyle/>
          <a:p>
            <a:fld id="{51875A66-8240-4C7B-8F63-ACC40D2513BA}" type="slidenum">
              <a:rPr kumimoji="1" lang="ja-JP" altLang="en-US" smtClean="0"/>
              <a:t>37</a:t>
            </a:fld>
            <a:endParaRPr kumimoji="1" lang="ja-JP" altLang="en-US"/>
          </a:p>
        </p:txBody>
      </p:sp>
    </p:spTree>
    <p:extLst>
      <p:ext uri="{BB962C8B-B14F-4D97-AF65-F5344CB8AC3E}">
        <p14:creationId xmlns:p14="http://schemas.microsoft.com/office/powerpoint/2010/main" val="285074298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kumimoji="1" lang="ja-JP" altLang="en-US"/>
              <a:t>部局意見照会用</a:t>
            </a:r>
            <a:r>
              <a:rPr kumimoji="1" lang="en-US" altLang="ja-JP"/>
              <a:t>ver.</a:t>
            </a:r>
            <a:endParaRPr kumimoji="1" lang="ja-JP" altLang="en-US"/>
          </a:p>
        </p:txBody>
      </p:sp>
      <p:sp>
        <p:nvSpPr>
          <p:cNvPr id="5" name="スライド番号プレースホルダー 4"/>
          <p:cNvSpPr>
            <a:spLocks noGrp="1"/>
          </p:cNvSpPr>
          <p:nvPr>
            <p:ph type="sldNum" sz="quarter" idx="11"/>
          </p:nvPr>
        </p:nvSpPr>
        <p:spPr/>
        <p:txBody>
          <a:bodyPr/>
          <a:lstStyle/>
          <a:p>
            <a:fld id="{51875A66-8240-4C7B-8F63-ACC40D2513BA}" type="slidenum">
              <a:rPr kumimoji="1" lang="ja-JP" altLang="en-US" smtClean="0"/>
              <a:t>43</a:t>
            </a:fld>
            <a:endParaRPr kumimoji="1" lang="ja-JP" altLang="en-US"/>
          </a:p>
        </p:txBody>
      </p:sp>
    </p:spTree>
    <p:extLst>
      <p:ext uri="{BB962C8B-B14F-4D97-AF65-F5344CB8AC3E}">
        <p14:creationId xmlns:p14="http://schemas.microsoft.com/office/powerpoint/2010/main" val="319472239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kumimoji="1" lang="ja-JP" altLang="en-US" dirty="0"/>
              <a:t>部局意見照会用</a:t>
            </a:r>
            <a:r>
              <a:rPr kumimoji="1" lang="en-US" altLang="ja-JP" dirty="0"/>
              <a:t>ver.</a:t>
            </a:r>
            <a:endParaRPr kumimoji="1" lang="ja-JP" altLang="en-US" dirty="0"/>
          </a:p>
        </p:txBody>
      </p:sp>
      <p:sp>
        <p:nvSpPr>
          <p:cNvPr id="5" name="スライド番号プレースホルダー 4"/>
          <p:cNvSpPr>
            <a:spLocks noGrp="1"/>
          </p:cNvSpPr>
          <p:nvPr>
            <p:ph type="sldNum" sz="quarter" idx="11"/>
          </p:nvPr>
        </p:nvSpPr>
        <p:spPr/>
        <p:txBody>
          <a:bodyPr/>
          <a:lstStyle/>
          <a:p>
            <a:fld id="{51875A66-8240-4C7B-8F63-ACC40D2513BA}" type="slidenum">
              <a:rPr kumimoji="1" lang="ja-JP" altLang="en-US" smtClean="0"/>
              <a:t>45</a:t>
            </a:fld>
            <a:endParaRPr kumimoji="1" lang="ja-JP" altLang="en-US" dirty="0"/>
          </a:p>
        </p:txBody>
      </p:sp>
    </p:spTree>
    <p:extLst>
      <p:ext uri="{BB962C8B-B14F-4D97-AF65-F5344CB8AC3E}">
        <p14:creationId xmlns:p14="http://schemas.microsoft.com/office/powerpoint/2010/main" val="381455584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kumimoji="1" lang="ja-JP" altLang="en-US" dirty="0"/>
              <a:t>部局意見照会用</a:t>
            </a:r>
            <a:r>
              <a:rPr kumimoji="1" lang="en-US" altLang="ja-JP" dirty="0"/>
              <a:t>ver.</a:t>
            </a:r>
            <a:endParaRPr kumimoji="1" lang="ja-JP" altLang="en-US" dirty="0"/>
          </a:p>
        </p:txBody>
      </p:sp>
      <p:sp>
        <p:nvSpPr>
          <p:cNvPr id="5" name="スライド番号プレースホルダー 4"/>
          <p:cNvSpPr>
            <a:spLocks noGrp="1"/>
          </p:cNvSpPr>
          <p:nvPr>
            <p:ph type="sldNum" sz="quarter" idx="11"/>
          </p:nvPr>
        </p:nvSpPr>
        <p:spPr/>
        <p:txBody>
          <a:bodyPr/>
          <a:lstStyle/>
          <a:p>
            <a:fld id="{51875A66-8240-4C7B-8F63-ACC40D2513BA}" type="slidenum">
              <a:rPr kumimoji="1" lang="ja-JP" altLang="en-US" smtClean="0"/>
              <a:t>48</a:t>
            </a:fld>
            <a:endParaRPr kumimoji="1" lang="ja-JP" altLang="en-US" dirty="0"/>
          </a:p>
        </p:txBody>
      </p:sp>
    </p:spTree>
    <p:extLst>
      <p:ext uri="{BB962C8B-B14F-4D97-AF65-F5344CB8AC3E}">
        <p14:creationId xmlns:p14="http://schemas.microsoft.com/office/powerpoint/2010/main" val="18140202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kumimoji="1" lang="ja-JP" altLang="en-US" dirty="0"/>
              <a:t>部局意見照会用</a:t>
            </a:r>
            <a:r>
              <a:rPr kumimoji="1" lang="en-US" altLang="ja-JP" dirty="0"/>
              <a:t>ver.</a:t>
            </a:r>
            <a:endParaRPr kumimoji="1" lang="ja-JP" altLang="en-US" dirty="0"/>
          </a:p>
        </p:txBody>
      </p:sp>
      <p:sp>
        <p:nvSpPr>
          <p:cNvPr id="5" name="スライド番号プレースホルダー 4"/>
          <p:cNvSpPr>
            <a:spLocks noGrp="1"/>
          </p:cNvSpPr>
          <p:nvPr>
            <p:ph type="sldNum" sz="quarter" idx="11"/>
          </p:nvPr>
        </p:nvSpPr>
        <p:spPr/>
        <p:txBody>
          <a:bodyPr/>
          <a:lstStyle/>
          <a:p>
            <a:fld id="{51875A66-8240-4C7B-8F63-ACC40D2513BA}" type="slidenum">
              <a:rPr kumimoji="1" lang="ja-JP" altLang="en-US" smtClean="0"/>
              <a:t>49</a:t>
            </a:fld>
            <a:endParaRPr kumimoji="1" lang="ja-JP" altLang="en-US" dirty="0"/>
          </a:p>
        </p:txBody>
      </p:sp>
    </p:spTree>
    <p:extLst>
      <p:ext uri="{BB962C8B-B14F-4D97-AF65-F5344CB8AC3E}">
        <p14:creationId xmlns:p14="http://schemas.microsoft.com/office/powerpoint/2010/main" val="155967075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kumimoji="1" lang="ja-JP" altLang="en-US"/>
              <a:t>部局意見照会用</a:t>
            </a:r>
            <a:r>
              <a:rPr kumimoji="1" lang="en-US" altLang="ja-JP"/>
              <a:t>ver.</a:t>
            </a:r>
            <a:endParaRPr kumimoji="1" lang="ja-JP" altLang="en-US"/>
          </a:p>
        </p:txBody>
      </p:sp>
      <p:sp>
        <p:nvSpPr>
          <p:cNvPr id="5" name="スライド番号プレースホルダー 4"/>
          <p:cNvSpPr>
            <a:spLocks noGrp="1"/>
          </p:cNvSpPr>
          <p:nvPr>
            <p:ph type="sldNum" sz="quarter" idx="11"/>
          </p:nvPr>
        </p:nvSpPr>
        <p:spPr/>
        <p:txBody>
          <a:bodyPr/>
          <a:lstStyle/>
          <a:p>
            <a:fld id="{51875A66-8240-4C7B-8F63-ACC40D2513BA}" type="slidenum">
              <a:rPr kumimoji="1" lang="ja-JP" altLang="en-US" smtClean="0"/>
              <a:t>51</a:t>
            </a:fld>
            <a:endParaRPr kumimoji="1" lang="ja-JP" altLang="en-US"/>
          </a:p>
        </p:txBody>
      </p:sp>
    </p:spTree>
    <p:extLst>
      <p:ext uri="{BB962C8B-B14F-4D97-AF65-F5344CB8AC3E}">
        <p14:creationId xmlns:p14="http://schemas.microsoft.com/office/powerpoint/2010/main" val="384326052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kumimoji="1" lang="ja-JP" altLang="en-US"/>
              <a:t>部局意見照会用</a:t>
            </a:r>
            <a:r>
              <a:rPr kumimoji="1" lang="en-US" altLang="ja-JP"/>
              <a:t>ver.</a:t>
            </a:r>
            <a:endParaRPr kumimoji="1" lang="ja-JP" altLang="en-US"/>
          </a:p>
        </p:txBody>
      </p:sp>
      <p:sp>
        <p:nvSpPr>
          <p:cNvPr id="5" name="スライド番号プレースホルダー 4"/>
          <p:cNvSpPr>
            <a:spLocks noGrp="1"/>
          </p:cNvSpPr>
          <p:nvPr>
            <p:ph type="sldNum" sz="quarter" idx="11"/>
          </p:nvPr>
        </p:nvSpPr>
        <p:spPr/>
        <p:txBody>
          <a:bodyPr/>
          <a:lstStyle/>
          <a:p>
            <a:fld id="{51875A66-8240-4C7B-8F63-ACC40D2513BA}" type="slidenum">
              <a:rPr kumimoji="1" lang="ja-JP" altLang="en-US" smtClean="0"/>
              <a:t>52</a:t>
            </a:fld>
            <a:endParaRPr kumimoji="1" lang="ja-JP" altLang="en-US"/>
          </a:p>
        </p:txBody>
      </p:sp>
    </p:spTree>
    <p:extLst>
      <p:ext uri="{BB962C8B-B14F-4D97-AF65-F5344CB8AC3E}">
        <p14:creationId xmlns:p14="http://schemas.microsoft.com/office/powerpoint/2010/main" val="167209990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kumimoji="1" lang="ja-JP" altLang="en-US"/>
              <a:t>部局意見照会用</a:t>
            </a:r>
            <a:r>
              <a:rPr kumimoji="1" lang="en-US" altLang="ja-JP"/>
              <a:t>ver.</a:t>
            </a:r>
            <a:endParaRPr kumimoji="1" lang="ja-JP" altLang="en-US"/>
          </a:p>
        </p:txBody>
      </p:sp>
      <p:sp>
        <p:nvSpPr>
          <p:cNvPr id="5" name="スライド番号プレースホルダー 4"/>
          <p:cNvSpPr>
            <a:spLocks noGrp="1"/>
          </p:cNvSpPr>
          <p:nvPr>
            <p:ph type="sldNum" sz="quarter" idx="11"/>
          </p:nvPr>
        </p:nvSpPr>
        <p:spPr/>
        <p:txBody>
          <a:bodyPr/>
          <a:lstStyle/>
          <a:p>
            <a:fld id="{51875A66-8240-4C7B-8F63-ACC40D2513BA}" type="slidenum">
              <a:rPr kumimoji="1" lang="ja-JP" altLang="en-US" smtClean="0"/>
              <a:t>53</a:t>
            </a:fld>
            <a:endParaRPr kumimoji="1" lang="ja-JP" altLang="en-US"/>
          </a:p>
        </p:txBody>
      </p:sp>
    </p:spTree>
    <p:extLst>
      <p:ext uri="{BB962C8B-B14F-4D97-AF65-F5344CB8AC3E}">
        <p14:creationId xmlns:p14="http://schemas.microsoft.com/office/powerpoint/2010/main" val="341921784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kumimoji="1" lang="ja-JP" altLang="en-US"/>
              <a:t>部局意見照会用</a:t>
            </a:r>
            <a:r>
              <a:rPr kumimoji="1" lang="en-US" altLang="ja-JP"/>
              <a:t>ver.</a:t>
            </a:r>
            <a:endParaRPr kumimoji="1" lang="ja-JP" altLang="en-US"/>
          </a:p>
        </p:txBody>
      </p:sp>
      <p:sp>
        <p:nvSpPr>
          <p:cNvPr id="5" name="スライド番号プレースホルダー 4"/>
          <p:cNvSpPr>
            <a:spLocks noGrp="1"/>
          </p:cNvSpPr>
          <p:nvPr>
            <p:ph type="sldNum" sz="quarter" idx="11"/>
          </p:nvPr>
        </p:nvSpPr>
        <p:spPr/>
        <p:txBody>
          <a:bodyPr/>
          <a:lstStyle/>
          <a:p>
            <a:fld id="{51875A66-8240-4C7B-8F63-ACC40D2513BA}" type="slidenum">
              <a:rPr kumimoji="1" lang="ja-JP" altLang="en-US" smtClean="0"/>
              <a:t>54</a:t>
            </a:fld>
            <a:endParaRPr kumimoji="1" lang="ja-JP" altLang="en-US"/>
          </a:p>
        </p:txBody>
      </p:sp>
    </p:spTree>
    <p:extLst>
      <p:ext uri="{BB962C8B-B14F-4D97-AF65-F5344CB8AC3E}">
        <p14:creationId xmlns:p14="http://schemas.microsoft.com/office/powerpoint/2010/main" val="26142428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kumimoji="1" lang="ja-JP" altLang="en-US" dirty="0"/>
              <a:t>部局意見照会用</a:t>
            </a:r>
            <a:r>
              <a:rPr kumimoji="1" lang="en-US" altLang="ja-JP" dirty="0"/>
              <a:t>ver.</a:t>
            </a:r>
            <a:endParaRPr kumimoji="1" lang="ja-JP" altLang="en-US" dirty="0"/>
          </a:p>
        </p:txBody>
      </p:sp>
      <p:sp>
        <p:nvSpPr>
          <p:cNvPr id="5" name="スライド番号プレースホルダー 4"/>
          <p:cNvSpPr>
            <a:spLocks noGrp="1"/>
          </p:cNvSpPr>
          <p:nvPr>
            <p:ph type="sldNum" sz="quarter" idx="11"/>
          </p:nvPr>
        </p:nvSpPr>
        <p:spPr/>
        <p:txBody>
          <a:bodyPr/>
          <a:lstStyle/>
          <a:p>
            <a:fld id="{51875A66-8240-4C7B-8F63-ACC40D2513BA}" type="slidenum">
              <a:rPr kumimoji="1" lang="ja-JP" altLang="en-US" smtClean="0"/>
              <a:t>6</a:t>
            </a:fld>
            <a:endParaRPr kumimoji="1" lang="ja-JP" altLang="en-US" dirty="0"/>
          </a:p>
        </p:txBody>
      </p:sp>
    </p:spTree>
    <p:extLst>
      <p:ext uri="{BB962C8B-B14F-4D97-AF65-F5344CB8AC3E}">
        <p14:creationId xmlns:p14="http://schemas.microsoft.com/office/powerpoint/2010/main" val="193641032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kumimoji="1" lang="ja-JP" altLang="en-US"/>
              <a:t>部局意見照会用</a:t>
            </a:r>
            <a:r>
              <a:rPr kumimoji="1" lang="en-US" altLang="ja-JP"/>
              <a:t>ver.</a:t>
            </a:r>
            <a:endParaRPr kumimoji="1" lang="ja-JP" altLang="en-US"/>
          </a:p>
        </p:txBody>
      </p:sp>
      <p:sp>
        <p:nvSpPr>
          <p:cNvPr id="5" name="スライド番号プレースホルダー 4"/>
          <p:cNvSpPr>
            <a:spLocks noGrp="1"/>
          </p:cNvSpPr>
          <p:nvPr>
            <p:ph type="sldNum" sz="quarter" idx="11"/>
          </p:nvPr>
        </p:nvSpPr>
        <p:spPr/>
        <p:txBody>
          <a:bodyPr/>
          <a:lstStyle/>
          <a:p>
            <a:fld id="{51875A66-8240-4C7B-8F63-ACC40D2513BA}" type="slidenum">
              <a:rPr kumimoji="1" lang="ja-JP" altLang="en-US" smtClean="0"/>
              <a:t>55</a:t>
            </a:fld>
            <a:endParaRPr kumimoji="1" lang="ja-JP" altLang="en-US"/>
          </a:p>
        </p:txBody>
      </p:sp>
    </p:spTree>
    <p:extLst>
      <p:ext uri="{BB962C8B-B14F-4D97-AF65-F5344CB8AC3E}">
        <p14:creationId xmlns:p14="http://schemas.microsoft.com/office/powerpoint/2010/main" val="259868112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kumimoji="1" lang="ja-JP" altLang="en-US"/>
              <a:t>部局意見照会用</a:t>
            </a:r>
            <a:r>
              <a:rPr kumimoji="1" lang="en-US" altLang="ja-JP"/>
              <a:t>ver.</a:t>
            </a:r>
            <a:endParaRPr kumimoji="1" lang="ja-JP" altLang="en-US"/>
          </a:p>
        </p:txBody>
      </p:sp>
      <p:sp>
        <p:nvSpPr>
          <p:cNvPr id="5" name="スライド番号プレースホルダー 4"/>
          <p:cNvSpPr>
            <a:spLocks noGrp="1"/>
          </p:cNvSpPr>
          <p:nvPr>
            <p:ph type="sldNum" sz="quarter" idx="11"/>
          </p:nvPr>
        </p:nvSpPr>
        <p:spPr/>
        <p:txBody>
          <a:bodyPr/>
          <a:lstStyle/>
          <a:p>
            <a:fld id="{51875A66-8240-4C7B-8F63-ACC40D2513BA}" type="slidenum">
              <a:rPr kumimoji="1" lang="ja-JP" altLang="en-US" smtClean="0"/>
              <a:t>56</a:t>
            </a:fld>
            <a:endParaRPr kumimoji="1" lang="ja-JP" altLang="en-US"/>
          </a:p>
        </p:txBody>
      </p:sp>
    </p:spTree>
    <p:extLst>
      <p:ext uri="{BB962C8B-B14F-4D97-AF65-F5344CB8AC3E}">
        <p14:creationId xmlns:p14="http://schemas.microsoft.com/office/powerpoint/2010/main" val="8919203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kumimoji="1" lang="ja-JP" altLang="en-US"/>
              <a:t>部局意見照会用</a:t>
            </a:r>
            <a:r>
              <a:rPr kumimoji="1" lang="en-US" altLang="ja-JP"/>
              <a:t>ver.</a:t>
            </a:r>
            <a:endParaRPr kumimoji="1" lang="ja-JP" altLang="en-US"/>
          </a:p>
        </p:txBody>
      </p:sp>
      <p:sp>
        <p:nvSpPr>
          <p:cNvPr id="5" name="スライド番号プレースホルダー 4"/>
          <p:cNvSpPr>
            <a:spLocks noGrp="1"/>
          </p:cNvSpPr>
          <p:nvPr>
            <p:ph type="sldNum" sz="quarter" idx="11"/>
          </p:nvPr>
        </p:nvSpPr>
        <p:spPr/>
        <p:txBody>
          <a:bodyPr/>
          <a:lstStyle/>
          <a:p>
            <a:fld id="{51875A66-8240-4C7B-8F63-ACC40D2513BA}" type="slidenum">
              <a:rPr kumimoji="1" lang="ja-JP" altLang="en-US" smtClean="0"/>
              <a:t>57</a:t>
            </a:fld>
            <a:endParaRPr kumimoji="1" lang="ja-JP" altLang="en-US"/>
          </a:p>
        </p:txBody>
      </p:sp>
    </p:spTree>
    <p:extLst>
      <p:ext uri="{BB962C8B-B14F-4D97-AF65-F5344CB8AC3E}">
        <p14:creationId xmlns:p14="http://schemas.microsoft.com/office/powerpoint/2010/main" val="413560079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kumimoji="1" lang="ja-JP" altLang="en-US"/>
              <a:t>部局意見照会用</a:t>
            </a:r>
            <a:r>
              <a:rPr kumimoji="1" lang="en-US" altLang="ja-JP"/>
              <a:t>ver.</a:t>
            </a:r>
            <a:endParaRPr kumimoji="1" lang="ja-JP" altLang="en-US"/>
          </a:p>
        </p:txBody>
      </p:sp>
      <p:sp>
        <p:nvSpPr>
          <p:cNvPr id="5" name="スライド番号プレースホルダー 4"/>
          <p:cNvSpPr>
            <a:spLocks noGrp="1"/>
          </p:cNvSpPr>
          <p:nvPr>
            <p:ph type="sldNum" sz="quarter" idx="11"/>
          </p:nvPr>
        </p:nvSpPr>
        <p:spPr/>
        <p:txBody>
          <a:bodyPr/>
          <a:lstStyle/>
          <a:p>
            <a:fld id="{51875A66-8240-4C7B-8F63-ACC40D2513BA}" type="slidenum">
              <a:rPr kumimoji="1" lang="ja-JP" altLang="en-US" smtClean="0"/>
              <a:t>60</a:t>
            </a:fld>
            <a:endParaRPr kumimoji="1" lang="ja-JP" altLang="en-US"/>
          </a:p>
        </p:txBody>
      </p:sp>
    </p:spTree>
    <p:extLst>
      <p:ext uri="{BB962C8B-B14F-4D97-AF65-F5344CB8AC3E}">
        <p14:creationId xmlns:p14="http://schemas.microsoft.com/office/powerpoint/2010/main" val="299755836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kumimoji="1" lang="ja-JP" altLang="en-US"/>
              <a:t>部局意見照会用</a:t>
            </a:r>
            <a:r>
              <a:rPr kumimoji="1" lang="en-US" altLang="ja-JP"/>
              <a:t>ver.</a:t>
            </a:r>
            <a:endParaRPr kumimoji="1" lang="ja-JP" altLang="en-US"/>
          </a:p>
        </p:txBody>
      </p:sp>
      <p:sp>
        <p:nvSpPr>
          <p:cNvPr id="5" name="スライド番号プレースホルダー 4"/>
          <p:cNvSpPr>
            <a:spLocks noGrp="1"/>
          </p:cNvSpPr>
          <p:nvPr>
            <p:ph type="sldNum" sz="quarter" idx="11"/>
          </p:nvPr>
        </p:nvSpPr>
        <p:spPr/>
        <p:txBody>
          <a:bodyPr/>
          <a:lstStyle/>
          <a:p>
            <a:fld id="{51875A66-8240-4C7B-8F63-ACC40D2513BA}" type="slidenum">
              <a:rPr kumimoji="1" lang="ja-JP" altLang="en-US" smtClean="0"/>
              <a:t>62</a:t>
            </a:fld>
            <a:endParaRPr kumimoji="1" lang="ja-JP" altLang="en-US"/>
          </a:p>
        </p:txBody>
      </p:sp>
    </p:spTree>
    <p:extLst>
      <p:ext uri="{BB962C8B-B14F-4D97-AF65-F5344CB8AC3E}">
        <p14:creationId xmlns:p14="http://schemas.microsoft.com/office/powerpoint/2010/main" val="225786616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kumimoji="1" lang="ja-JP" altLang="en-US"/>
              <a:t>部局意見照会用</a:t>
            </a:r>
            <a:r>
              <a:rPr kumimoji="1" lang="en-US" altLang="ja-JP"/>
              <a:t>ver.</a:t>
            </a:r>
            <a:endParaRPr kumimoji="1" lang="ja-JP" altLang="en-US"/>
          </a:p>
        </p:txBody>
      </p:sp>
      <p:sp>
        <p:nvSpPr>
          <p:cNvPr id="5" name="スライド番号プレースホルダー 4"/>
          <p:cNvSpPr>
            <a:spLocks noGrp="1"/>
          </p:cNvSpPr>
          <p:nvPr>
            <p:ph type="sldNum" sz="quarter" idx="11"/>
          </p:nvPr>
        </p:nvSpPr>
        <p:spPr/>
        <p:txBody>
          <a:bodyPr/>
          <a:lstStyle/>
          <a:p>
            <a:fld id="{51875A66-8240-4C7B-8F63-ACC40D2513BA}" type="slidenum">
              <a:rPr kumimoji="1" lang="ja-JP" altLang="en-US" smtClean="0"/>
              <a:t>65</a:t>
            </a:fld>
            <a:endParaRPr kumimoji="1" lang="ja-JP" altLang="en-US"/>
          </a:p>
        </p:txBody>
      </p:sp>
    </p:spTree>
    <p:extLst>
      <p:ext uri="{BB962C8B-B14F-4D97-AF65-F5344CB8AC3E}">
        <p14:creationId xmlns:p14="http://schemas.microsoft.com/office/powerpoint/2010/main" val="261215951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kumimoji="1" lang="ja-JP" altLang="en-US"/>
              <a:t>部局意見照会用</a:t>
            </a:r>
            <a:r>
              <a:rPr kumimoji="1" lang="en-US" altLang="ja-JP"/>
              <a:t>ver.</a:t>
            </a:r>
            <a:endParaRPr kumimoji="1" lang="ja-JP" altLang="en-US"/>
          </a:p>
        </p:txBody>
      </p:sp>
      <p:sp>
        <p:nvSpPr>
          <p:cNvPr id="5" name="スライド番号プレースホルダー 4"/>
          <p:cNvSpPr>
            <a:spLocks noGrp="1"/>
          </p:cNvSpPr>
          <p:nvPr>
            <p:ph type="sldNum" sz="quarter" idx="11"/>
          </p:nvPr>
        </p:nvSpPr>
        <p:spPr/>
        <p:txBody>
          <a:bodyPr/>
          <a:lstStyle/>
          <a:p>
            <a:fld id="{51875A66-8240-4C7B-8F63-ACC40D2513BA}" type="slidenum">
              <a:rPr kumimoji="1" lang="ja-JP" altLang="en-US" smtClean="0"/>
              <a:t>67</a:t>
            </a:fld>
            <a:endParaRPr kumimoji="1" lang="ja-JP" altLang="en-US"/>
          </a:p>
        </p:txBody>
      </p:sp>
    </p:spTree>
    <p:extLst>
      <p:ext uri="{BB962C8B-B14F-4D97-AF65-F5344CB8AC3E}">
        <p14:creationId xmlns:p14="http://schemas.microsoft.com/office/powerpoint/2010/main" val="70553556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kumimoji="1" lang="ja-JP" altLang="en-US"/>
              <a:t>部局意見照会用</a:t>
            </a:r>
            <a:r>
              <a:rPr kumimoji="1" lang="en-US" altLang="ja-JP"/>
              <a:t>ver.</a:t>
            </a:r>
            <a:endParaRPr kumimoji="1" lang="ja-JP" altLang="en-US"/>
          </a:p>
        </p:txBody>
      </p:sp>
      <p:sp>
        <p:nvSpPr>
          <p:cNvPr id="5" name="スライド番号プレースホルダー 4"/>
          <p:cNvSpPr>
            <a:spLocks noGrp="1"/>
          </p:cNvSpPr>
          <p:nvPr>
            <p:ph type="sldNum" sz="quarter" idx="11"/>
          </p:nvPr>
        </p:nvSpPr>
        <p:spPr/>
        <p:txBody>
          <a:bodyPr/>
          <a:lstStyle/>
          <a:p>
            <a:fld id="{51875A66-8240-4C7B-8F63-ACC40D2513BA}" type="slidenum">
              <a:rPr kumimoji="1" lang="ja-JP" altLang="en-US" smtClean="0"/>
              <a:t>68</a:t>
            </a:fld>
            <a:endParaRPr kumimoji="1" lang="ja-JP" altLang="en-US"/>
          </a:p>
        </p:txBody>
      </p:sp>
    </p:spTree>
    <p:extLst>
      <p:ext uri="{BB962C8B-B14F-4D97-AF65-F5344CB8AC3E}">
        <p14:creationId xmlns:p14="http://schemas.microsoft.com/office/powerpoint/2010/main" val="15434594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kumimoji="1" lang="ja-JP" altLang="en-US"/>
              <a:t>部局意見照会用</a:t>
            </a:r>
            <a:r>
              <a:rPr kumimoji="1" lang="en-US" altLang="ja-JP"/>
              <a:t>ver.</a:t>
            </a:r>
            <a:endParaRPr kumimoji="1" lang="ja-JP" altLang="en-US"/>
          </a:p>
        </p:txBody>
      </p:sp>
      <p:sp>
        <p:nvSpPr>
          <p:cNvPr id="5" name="スライド番号プレースホルダー 4"/>
          <p:cNvSpPr>
            <a:spLocks noGrp="1"/>
          </p:cNvSpPr>
          <p:nvPr>
            <p:ph type="sldNum" sz="quarter" idx="11"/>
          </p:nvPr>
        </p:nvSpPr>
        <p:spPr/>
        <p:txBody>
          <a:bodyPr/>
          <a:lstStyle/>
          <a:p>
            <a:fld id="{51875A66-8240-4C7B-8F63-ACC40D2513BA}" type="slidenum">
              <a:rPr kumimoji="1" lang="ja-JP" altLang="en-US" smtClean="0"/>
              <a:t>69</a:t>
            </a:fld>
            <a:endParaRPr kumimoji="1" lang="ja-JP" altLang="en-US"/>
          </a:p>
        </p:txBody>
      </p:sp>
    </p:spTree>
    <p:extLst>
      <p:ext uri="{BB962C8B-B14F-4D97-AF65-F5344CB8AC3E}">
        <p14:creationId xmlns:p14="http://schemas.microsoft.com/office/powerpoint/2010/main" val="68508891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kumimoji="1" lang="ja-JP" altLang="en-US"/>
              <a:t>部局意見照会用</a:t>
            </a:r>
            <a:r>
              <a:rPr kumimoji="1" lang="en-US" altLang="ja-JP"/>
              <a:t>ver.</a:t>
            </a:r>
            <a:endParaRPr kumimoji="1" lang="ja-JP" altLang="en-US"/>
          </a:p>
        </p:txBody>
      </p:sp>
      <p:sp>
        <p:nvSpPr>
          <p:cNvPr id="5" name="スライド番号プレースホルダー 4"/>
          <p:cNvSpPr>
            <a:spLocks noGrp="1"/>
          </p:cNvSpPr>
          <p:nvPr>
            <p:ph type="sldNum" sz="quarter" idx="11"/>
          </p:nvPr>
        </p:nvSpPr>
        <p:spPr/>
        <p:txBody>
          <a:bodyPr/>
          <a:lstStyle/>
          <a:p>
            <a:fld id="{51875A66-8240-4C7B-8F63-ACC40D2513BA}" type="slidenum">
              <a:rPr kumimoji="1" lang="ja-JP" altLang="en-US" smtClean="0"/>
              <a:t>71</a:t>
            </a:fld>
            <a:endParaRPr kumimoji="1" lang="ja-JP" altLang="en-US"/>
          </a:p>
        </p:txBody>
      </p:sp>
    </p:spTree>
    <p:extLst>
      <p:ext uri="{BB962C8B-B14F-4D97-AF65-F5344CB8AC3E}">
        <p14:creationId xmlns:p14="http://schemas.microsoft.com/office/powerpoint/2010/main" val="31726266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kumimoji="1" lang="ja-JP" altLang="en-US" dirty="0"/>
              <a:t>部局意見照会用</a:t>
            </a:r>
            <a:r>
              <a:rPr kumimoji="1" lang="en-US" altLang="ja-JP" dirty="0"/>
              <a:t>ver.</a:t>
            </a:r>
            <a:endParaRPr kumimoji="1" lang="ja-JP" altLang="en-US" dirty="0"/>
          </a:p>
        </p:txBody>
      </p:sp>
      <p:sp>
        <p:nvSpPr>
          <p:cNvPr id="5" name="スライド番号プレースホルダー 4"/>
          <p:cNvSpPr>
            <a:spLocks noGrp="1"/>
          </p:cNvSpPr>
          <p:nvPr>
            <p:ph type="sldNum" sz="quarter" idx="11"/>
          </p:nvPr>
        </p:nvSpPr>
        <p:spPr/>
        <p:txBody>
          <a:bodyPr/>
          <a:lstStyle/>
          <a:p>
            <a:fld id="{51875A66-8240-4C7B-8F63-ACC40D2513BA}" type="slidenum">
              <a:rPr kumimoji="1" lang="ja-JP" altLang="en-US" smtClean="0"/>
              <a:t>9</a:t>
            </a:fld>
            <a:endParaRPr kumimoji="1" lang="ja-JP" altLang="en-US" dirty="0"/>
          </a:p>
        </p:txBody>
      </p:sp>
    </p:spTree>
    <p:extLst>
      <p:ext uri="{BB962C8B-B14F-4D97-AF65-F5344CB8AC3E}">
        <p14:creationId xmlns:p14="http://schemas.microsoft.com/office/powerpoint/2010/main" val="278553427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kumimoji="1" lang="ja-JP" altLang="en-US"/>
              <a:t>部局意見照会用</a:t>
            </a:r>
            <a:r>
              <a:rPr kumimoji="1" lang="en-US" altLang="ja-JP"/>
              <a:t>ver.</a:t>
            </a:r>
            <a:endParaRPr kumimoji="1" lang="ja-JP" altLang="en-US"/>
          </a:p>
        </p:txBody>
      </p:sp>
      <p:sp>
        <p:nvSpPr>
          <p:cNvPr id="5" name="スライド番号プレースホルダー 4"/>
          <p:cNvSpPr>
            <a:spLocks noGrp="1"/>
          </p:cNvSpPr>
          <p:nvPr>
            <p:ph type="sldNum" sz="quarter" idx="11"/>
          </p:nvPr>
        </p:nvSpPr>
        <p:spPr/>
        <p:txBody>
          <a:bodyPr/>
          <a:lstStyle/>
          <a:p>
            <a:fld id="{51875A66-8240-4C7B-8F63-ACC40D2513BA}" type="slidenum">
              <a:rPr kumimoji="1" lang="ja-JP" altLang="en-US" smtClean="0"/>
              <a:t>73</a:t>
            </a:fld>
            <a:endParaRPr kumimoji="1" lang="ja-JP" altLang="en-US"/>
          </a:p>
        </p:txBody>
      </p:sp>
    </p:spTree>
    <p:extLst>
      <p:ext uri="{BB962C8B-B14F-4D97-AF65-F5344CB8AC3E}">
        <p14:creationId xmlns:p14="http://schemas.microsoft.com/office/powerpoint/2010/main" val="174770153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kumimoji="1" lang="ja-JP" altLang="en-US"/>
              <a:t>部局意見照会用</a:t>
            </a:r>
            <a:r>
              <a:rPr kumimoji="1" lang="en-US" altLang="ja-JP"/>
              <a:t>ver.</a:t>
            </a:r>
            <a:endParaRPr kumimoji="1" lang="ja-JP" altLang="en-US"/>
          </a:p>
        </p:txBody>
      </p:sp>
      <p:sp>
        <p:nvSpPr>
          <p:cNvPr id="5" name="スライド番号プレースホルダー 4"/>
          <p:cNvSpPr>
            <a:spLocks noGrp="1"/>
          </p:cNvSpPr>
          <p:nvPr>
            <p:ph type="sldNum" sz="quarter" idx="11"/>
          </p:nvPr>
        </p:nvSpPr>
        <p:spPr/>
        <p:txBody>
          <a:bodyPr/>
          <a:lstStyle/>
          <a:p>
            <a:fld id="{51875A66-8240-4C7B-8F63-ACC40D2513BA}" type="slidenum">
              <a:rPr kumimoji="1" lang="ja-JP" altLang="en-US" smtClean="0"/>
              <a:t>80</a:t>
            </a:fld>
            <a:endParaRPr kumimoji="1" lang="ja-JP" altLang="en-US"/>
          </a:p>
        </p:txBody>
      </p:sp>
    </p:spTree>
    <p:extLst>
      <p:ext uri="{BB962C8B-B14F-4D97-AF65-F5344CB8AC3E}">
        <p14:creationId xmlns:p14="http://schemas.microsoft.com/office/powerpoint/2010/main" val="189881122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kumimoji="1" lang="ja-JP" altLang="en-US"/>
              <a:t>部局意見照会用</a:t>
            </a:r>
            <a:r>
              <a:rPr kumimoji="1" lang="en-US" altLang="ja-JP"/>
              <a:t>ver.</a:t>
            </a:r>
            <a:endParaRPr kumimoji="1" lang="ja-JP" altLang="en-US"/>
          </a:p>
        </p:txBody>
      </p:sp>
      <p:sp>
        <p:nvSpPr>
          <p:cNvPr id="5" name="スライド番号プレースホルダー 4"/>
          <p:cNvSpPr>
            <a:spLocks noGrp="1"/>
          </p:cNvSpPr>
          <p:nvPr>
            <p:ph type="sldNum" sz="quarter" idx="11"/>
          </p:nvPr>
        </p:nvSpPr>
        <p:spPr/>
        <p:txBody>
          <a:bodyPr/>
          <a:lstStyle/>
          <a:p>
            <a:fld id="{51875A66-8240-4C7B-8F63-ACC40D2513BA}" type="slidenum">
              <a:rPr kumimoji="1" lang="ja-JP" altLang="en-US" smtClean="0"/>
              <a:t>81</a:t>
            </a:fld>
            <a:endParaRPr kumimoji="1" lang="ja-JP" altLang="en-US"/>
          </a:p>
        </p:txBody>
      </p:sp>
    </p:spTree>
    <p:extLst>
      <p:ext uri="{BB962C8B-B14F-4D97-AF65-F5344CB8AC3E}">
        <p14:creationId xmlns:p14="http://schemas.microsoft.com/office/powerpoint/2010/main" val="212261039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kumimoji="1" lang="ja-JP" altLang="en-US"/>
              <a:t>部局意見照会用</a:t>
            </a:r>
            <a:r>
              <a:rPr kumimoji="1" lang="en-US" altLang="ja-JP"/>
              <a:t>ver.</a:t>
            </a:r>
            <a:endParaRPr kumimoji="1" lang="ja-JP" altLang="en-US"/>
          </a:p>
        </p:txBody>
      </p:sp>
      <p:sp>
        <p:nvSpPr>
          <p:cNvPr id="5" name="スライド番号プレースホルダー 4"/>
          <p:cNvSpPr>
            <a:spLocks noGrp="1"/>
          </p:cNvSpPr>
          <p:nvPr>
            <p:ph type="sldNum" sz="quarter" idx="11"/>
          </p:nvPr>
        </p:nvSpPr>
        <p:spPr/>
        <p:txBody>
          <a:bodyPr/>
          <a:lstStyle/>
          <a:p>
            <a:fld id="{51875A66-8240-4C7B-8F63-ACC40D2513BA}" type="slidenum">
              <a:rPr kumimoji="1" lang="ja-JP" altLang="en-US" smtClean="0"/>
              <a:t>82</a:t>
            </a:fld>
            <a:endParaRPr kumimoji="1" lang="ja-JP" altLang="en-US"/>
          </a:p>
        </p:txBody>
      </p:sp>
    </p:spTree>
    <p:extLst>
      <p:ext uri="{BB962C8B-B14F-4D97-AF65-F5344CB8AC3E}">
        <p14:creationId xmlns:p14="http://schemas.microsoft.com/office/powerpoint/2010/main" val="384583095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kumimoji="1" lang="ja-JP" altLang="en-US"/>
              <a:t>部局意見照会用</a:t>
            </a:r>
            <a:r>
              <a:rPr kumimoji="1" lang="en-US" altLang="ja-JP"/>
              <a:t>ver.</a:t>
            </a:r>
            <a:endParaRPr kumimoji="1" lang="ja-JP" altLang="en-US"/>
          </a:p>
        </p:txBody>
      </p:sp>
      <p:sp>
        <p:nvSpPr>
          <p:cNvPr id="5" name="スライド番号プレースホルダー 4"/>
          <p:cNvSpPr>
            <a:spLocks noGrp="1"/>
          </p:cNvSpPr>
          <p:nvPr>
            <p:ph type="sldNum" sz="quarter" idx="11"/>
          </p:nvPr>
        </p:nvSpPr>
        <p:spPr/>
        <p:txBody>
          <a:bodyPr/>
          <a:lstStyle/>
          <a:p>
            <a:fld id="{51875A66-8240-4C7B-8F63-ACC40D2513BA}" type="slidenum">
              <a:rPr kumimoji="1" lang="ja-JP" altLang="en-US" smtClean="0"/>
              <a:t>85</a:t>
            </a:fld>
            <a:endParaRPr kumimoji="1" lang="ja-JP" altLang="en-US"/>
          </a:p>
        </p:txBody>
      </p:sp>
    </p:spTree>
    <p:extLst>
      <p:ext uri="{BB962C8B-B14F-4D97-AF65-F5344CB8AC3E}">
        <p14:creationId xmlns:p14="http://schemas.microsoft.com/office/powerpoint/2010/main" val="6511412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kumimoji="1" lang="ja-JP" altLang="en-US"/>
              <a:t>部局意見照会用</a:t>
            </a:r>
            <a:r>
              <a:rPr kumimoji="1" lang="en-US" altLang="ja-JP"/>
              <a:t>ver.</a:t>
            </a:r>
            <a:endParaRPr kumimoji="1" lang="ja-JP" altLang="en-US"/>
          </a:p>
        </p:txBody>
      </p:sp>
      <p:sp>
        <p:nvSpPr>
          <p:cNvPr id="5" name="スライド番号プレースホルダー 4"/>
          <p:cNvSpPr>
            <a:spLocks noGrp="1"/>
          </p:cNvSpPr>
          <p:nvPr>
            <p:ph type="sldNum" sz="quarter" idx="11"/>
          </p:nvPr>
        </p:nvSpPr>
        <p:spPr/>
        <p:txBody>
          <a:bodyPr/>
          <a:lstStyle/>
          <a:p>
            <a:fld id="{51875A66-8240-4C7B-8F63-ACC40D2513BA}" type="slidenum">
              <a:rPr kumimoji="1" lang="ja-JP" altLang="en-US" smtClean="0"/>
              <a:t>87</a:t>
            </a:fld>
            <a:endParaRPr kumimoji="1" lang="ja-JP" altLang="en-US"/>
          </a:p>
        </p:txBody>
      </p:sp>
    </p:spTree>
    <p:extLst>
      <p:ext uri="{BB962C8B-B14F-4D97-AF65-F5344CB8AC3E}">
        <p14:creationId xmlns:p14="http://schemas.microsoft.com/office/powerpoint/2010/main" val="106778820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kumimoji="1" lang="ja-JP" altLang="en-US"/>
              <a:t>部局意見照会用</a:t>
            </a:r>
            <a:r>
              <a:rPr kumimoji="1" lang="en-US" altLang="ja-JP"/>
              <a:t>ver.</a:t>
            </a:r>
            <a:endParaRPr kumimoji="1" lang="ja-JP" altLang="en-US"/>
          </a:p>
        </p:txBody>
      </p:sp>
      <p:sp>
        <p:nvSpPr>
          <p:cNvPr id="5" name="スライド番号プレースホルダー 4"/>
          <p:cNvSpPr>
            <a:spLocks noGrp="1"/>
          </p:cNvSpPr>
          <p:nvPr>
            <p:ph type="sldNum" sz="quarter" idx="11"/>
          </p:nvPr>
        </p:nvSpPr>
        <p:spPr/>
        <p:txBody>
          <a:bodyPr/>
          <a:lstStyle/>
          <a:p>
            <a:fld id="{51875A66-8240-4C7B-8F63-ACC40D2513BA}" type="slidenum">
              <a:rPr kumimoji="1" lang="ja-JP" altLang="en-US" smtClean="0"/>
              <a:t>89</a:t>
            </a:fld>
            <a:endParaRPr kumimoji="1" lang="ja-JP" altLang="en-US"/>
          </a:p>
        </p:txBody>
      </p:sp>
    </p:spTree>
    <p:extLst>
      <p:ext uri="{BB962C8B-B14F-4D97-AF65-F5344CB8AC3E}">
        <p14:creationId xmlns:p14="http://schemas.microsoft.com/office/powerpoint/2010/main" val="140344397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kumimoji="1" lang="ja-JP" altLang="en-US"/>
              <a:t>部局意見照会用</a:t>
            </a:r>
            <a:r>
              <a:rPr kumimoji="1" lang="en-US" altLang="ja-JP"/>
              <a:t>ver.</a:t>
            </a:r>
            <a:endParaRPr kumimoji="1" lang="ja-JP" altLang="en-US"/>
          </a:p>
        </p:txBody>
      </p:sp>
      <p:sp>
        <p:nvSpPr>
          <p:cNvPr id="5" name="スライド番号プレースホルダー 4"/>
          <p:cNvSpPr>
            <a:spLocks noGrp="1"/>
          </p:cNvSpPr>
          <p:nvPr>
            <p:ph type="sldNum" sz="quarter" idx="11"/>
          </p:nvPr>
        </p:nvSpPr>
        <p:spPr/>
        <p:txBody>
          <a:bodyPr/>
          <a:lstStyle/>
          <a:p>
            <a:fld id="{51875A66-8240-4C7B-8F63-ACC40D2513BA}" type="slidenum">
              <a:rPr kumimoji="1" lang="ja-JP" altLang="en-US" smtClean="0"/>
              <a:t>91</a:t>
            </a:fld>
            <a:endParaRPr kumimoji="1" lang="ja-JP" altLang="en-US"/>
          </a:p>
        </p:txBody>
      </p:sp>
    </p:spTree>
    <p:extLst>
      <p:ext uri="{BB962C8B-B14F-4D97-AF65-F5344CB8AC3E}">
        <p14:creationId xmlns:p14="http://schemas.microsoft.com/office/powerpoint/2010/main" val="231533143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kumimoji="1" lang="ja-JP" altLang="en-US"/>
              <a:t>部局意見照会用</a:t>
            </a:r>
            <a:r>
              <a:rPr kumimoji="1" lang="en-US" altLang="ja-JP"/>
              <a:t>ver.</a:t>
            </a:r>
            <a:endParaRPr kumimoji="1" lang="ja-JP" altLang="en-US"/>
          </a:p>
        </p:txBody>
      </p:sp>
      <p:sp>
        <p:nvSpPr>
          <p:cNvPr id="5" name="スライド番号プレースホルダー 4"/>
          <p:cNvSpPr>
            <a:spLocks noGrp="1"/>
          </p:cNvSpPr>
          <p:nvPr>
            <p:ph type="sldNum" sz="quarter" idx="11"/>
          </p:nvPr>
        </p:nvSpPr>
        <p:spPr/>
        <p:txBody>
          <a:bodyPr/>
          <a:lstStyle/>
          <a:p>
            <a:fld id="{51875A66-8240-4C7B-8F63-ACC40D2513BA}" type="slidenum">
              <a:rPr kumimoji="1" lang="ja-JP" altLang="en-US" smtClean="0"/>
              <a:t>93</a:t>
            </a:fld>
            <a:endParaRPr kumimoji="1" lang="ja-JP" altLang="en-US"/>
          </a:p>
        </p:txBody>
      </p:sp>
    </p:spTree>
    <p:extLst>
      <p:ext uri="{BB962C8B-B14F-4D97-AF65-F5344CB8AC3E}">
        <p14:creationId xmlns:p14="http://schemas.microsoft.com/office/powerpoint/2010/main" val="20871228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kumimoji="1" lang="ja-JP" altLang="en-US" dirty="0"/>
              <a:t>部局意見照会用</a:t>
            </a:r>
            <a:r>
              <a:rPr kumimoji="1" lang="en-US" altLang="ja-JP" dirty="0"/>
              <a:t>ver.</a:t>
            </a:r>
            <a:endParaRPr kumimoji="1" lang="ja-JP" altLang="en-US" dirty="0"/>
          </a:p>
        </p:txBody>
      </p:sp>
      <p:sp>
        <p:nvSpPr>
          <p:cNvPr id="5" name="スライド番号プレースホルダー 4"/>
          <p:cNvSpPr>
            <a:spLocks noGrp="1"/>
          </p:cNvSpPr>
          <p:nvPr>
            <p:ph type="sldNum" sz="quarter" idx="11"/>
          </p:nvPr>
        </p:nvSpPr>
        <p:spPr/>
        <p:txBody>
          <a:bodyPr/>
          <a:lstStyle/>
          <a:p>
            <a:fld id="{51875A66-8240-4C7B-8F63-ACC40D2513BA}" type="slidenum">
              <a:rPr kumimoji="1" lang="ja-JP" altLang="en-US" smtClean="0"/>
              <a:t>10</a:t>
            </a:fld>
            <a:endParaRPr kumimoji="1" lang="ja-JP" altLang="en-US" dirty="0"/>
          </a:p>
        </p:txBody>
      </p:sp>
    </p:spTree>
    <p:extLst>
      <p:ext uri="{BB962C8B-B14F-4D97-AF65-F5344CB8AC3E}">
        <p14:creationId xmlns:p14="http://schemas.microsoft.com/office/powerpoint/2010/main" val="22773840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kumimoji="1" lang="ja-JP" altLang="en-US"/>
              <a:t>部局意見照会用</a:t>
            </a:r>
            <a:r>
              <a:rPr kumimoji="1" lang="en-US" altLang="ja-JP"/>
              <a:t>ver.</a:t>
            </a:r>
            <a:endParaRPr kumimoji="1" lang="ja-JP" altLang="en-US"/>
          </a:p>
        </p:txBody>
      </p:sp>
      <p:sp>
        <p:nvSpPr>
          <p:cNvPr id="5" name="スライド番号プレースホルダー 4"/>
          <p:cNvSpPr>
            <a:spLocks noGrp="1"/>
          </p:cNvSpPr>
          <p:nvPr>
            <p:ph type="sldNum" sz="quarter" idx="11"/>
          </p:nvPr>
        </p:nvSpPr>
        <p:spPr/>
        <p:txBody>
          <a:bodyPr/>
          <a:lstStyle/>
          <a:p>
            <a:fld id="{51875A66-8240-4C7B-8F63-ACC40D2513BA}" type="slidenum">
              <a:rPr kumimoji="1" lang="ja-JP" altLang="en-US" smtClean="0"/>
              <a:t>11</a:t>
            </a:fld>
            <a:endParaRPr kumimoji="1" lang="ja-JP" altLang="en-US"/>
          </a:p>
        </p:txBody>
      </p:sp>
    </p:spTree>
    <p:extLst>
      <p:ext uri="{BB962C8B-B14F-4D97-AF65-F5344CB8AC3E}">
        <p14:creationId xmlns:p14="http://schemas.microsoft.com/office/powerpoint/2010/main" val="29199591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kumimoji="1" lang="ja-JP" altLang="en-US"/>
              <a:t>部局意見照会用</a:t>
            </a:r>
            <a:r>
              <a:rPr kumimoji="1" lang="en-US" altLang="ja-JP"/>
              <a:t>ver.</a:t>
            </a:r>
            <a:endParaRPr kumimoji="1" lang="ja-JP" altLang="en-US"/>
          </a:p>
        </p:txBody>
      </p:sp>
      <p:sp>
        <p:nvSpPr>
          <p:cNvPr id="5" name="スライド番号プレースホルダー 4"/>
          <p:cNvSpPr>
            <a:spLocks noGrp="1"/>
          </p:cNvSpPr>
          <p:nvPr>
            <p:ph type="sldNum" sz="quarter" idx="11"/>
          </p:nvPr>
        </p:nvSpPr>
        <p:spPr/>
        <p:txBody>
          <a:bodyPr/>
          <a:lstStyle/>
          <a:p>
            <a:fld id="{51875A66-8240-4C7B-8F63-ACC40D2513BA}" type="slidenum">
              <a:rPr kumimoji="1" lang="ja-JP" altLang="en-US" smtClean="0"/>
              <a:t>15</a:t>
            </a:fld>
            <a:endParaRPr kumimoji="1" lang="ja-JP" altLang="en-US"/>
          </a:p>
        </p:txBody>
      </p:sp>
    </p:spTree>
    <p:extLst>
      <p:ext uri="{BB962C8B-B14F-4D97-AF65-F5344CB8AC3E}">
        <p14:creationId xmlns:p14="http://schemas.microsoft.com/office/powerpoint/2010/main" val="34706220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kumimoji="1" lang="ja-JP" altLang="en-US"/>
              <a:t>部局意見照会用</a:t>
            </a:r>
            <a:r>
              <a:rPr kumimoji="1" lang="en-US" altLang="ja-JP"/>
              <a:t>ver.</a:t>
            </a:r>
            <a:endParaRPr kumimoji="1" lang="ja-JP" altLang="en-US"/>
          </a:p>
        </p:txBody>
      </p:sp>
      <p:sp>
        <p:nvSpPr>
          <p:cNvPr id="5" name="スライド番号プレースホルダー 4"/>
          <p:cNvSpPr>
            <a:spLocks noGrp="1"/>
          </p:cNvSpPr>
          <p:nvPr>
            <p:ph type="sldNum" sz="quarter" idx="11"/>
          </p:nvPr>
        </p:nvSpPr>
        <p:spPr/>
        <p:txBody>
          <a:bodyPr/>
          <a:lstStyle/>
          <a:p>
            <a:fld id="{51875A66-8240-4C7B-8F63-ACC40D2513BA}" type="slidenum">
              <a:rPr kumimoji="1" lang="ja-JP" altLang="en-US" smtClean="0"/>
              <a:t>18</a:t>
            </a:fld>
            <a:endParaRPr kumimoji="1" lang="ja-JP" altLang="en-US"/>
          </a:p>
        </p:txBody>
      </p:sp>
    </p:spTree>
    <p:extLst>
      <p:ext uri="{BB962C8B-B14F-4D97-AF65-F5344CB8AC3E}">
        <p14:creationId xmlns:p14="http://schemas.microsoft.com/office/powerpoint/2010/main" val="42476601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kumimoji="1" lang="ja-JP" altLang="en-US"/>
              <a:t>部局意見照会用</a:t>
            </a:r>
            <a:r>
              <a:rPr kumimoji="1" lang="en-US" altLang="ja-JP"/>
              <a:t>ver.</a:t>
            </a:r>
            <a:endParaRPr kumimoji="1" lang="ja-JP" altLang="en-US"/>
          </a:p>
        </p:txBody>
      </p:sp>
      <p:sp>
        <p:nvSpPr>
          <p:cNvPr id="5" name="スライド番号プレースホルダー 4"/>
          <p:cNvSpPr>
            <a:spLocks noGrp="1"/>
          </p:cNvSpPr>
          <p:nvPr>
            <p:ph type="sldNum" sz="quarter" idx="11"/>
          </p:nvPr>
        </p:nvSpPr>
        <p:spPr/>
        <p:txBody>
          <a:bodyPr/>
          <a:lstStyle/>
          <a:p>
            <a:fld id="{51875A66-8240-4C7B-8F63-ACC40D2513BA}" type="slidenum">
              <a:rPr kumimoji="1" lang="ja-JP" altLang="en-US" smtClean="0"/>
              <a:t>21</a:t>
            </a:fld>
            <a:endParaRPr kumimoji="1" lang="ja-JP" altLang="en-US"/>
          </a:p>
        </p:txBody>
      </p:sp>
    </p:spTree>
    <p:extLst>
      <p:ext uri="{BB962C8B-B14F-4D97-AF65-F5344CB8AC3E}">
        <p14:creationId xmlns:p14="http://schemas.microsoft.com/office/powerpoint/2010/main" val="3420754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6986D0B2-1E3B-4C5E-9BAA-3728412EF217}" type="datetime1">
              <a:rPr kumimoji="1" lang="ja-JP" altLang="en-US" smtClean="0"/>
              <a:t>2020/2/12</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smtClean="0"/>
              <a:t>未定稿</a:t>
            </a:r>
            <a:endParaRPr kumimoji="1" lang="ja-JP" altLang="en-US"/>
          </a:p>
        </p:txBody>
      </p:sp>
      <p:sp>
        <p:nvSpPr>
          <p:cNvPr id="6" name="スライド番号プレースホルダー 5"/>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11042685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608E5F6-548C-4745-BB23-63AC07E7B75B}" type="datetime1">
              <a:rPr kumimoji="1" lang="ja-JP" altLang="en-US" smtClean="0"/>
              <a:t>2020/2/12</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smtClean="0"/>
              <a:t>未定稿</a:t>
            </a:r>
            <a:endParaRPr kumimoji="1" lang="ja-JP" altLang="en-US"/>
          </a:p>
        </p:txBody>
      </p:sp>
      <p:sp>
        <p:nvSpPr>
          <p:cNvPr id="6" name="スライド番号プレースホルダー 5"/>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483047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9FDB9D1-D88D-4B5D-B699-1D7B3A43A6B2}" type="datetime1">
              <a:rPr kumimoji="1" lang="ja-JP" altLang="en-US" smtClean="0"/>
              <a:t>2020/2/12</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smtClean="0"/>
              <a:t>未定稿</a:t>
            </a:r>
            <a:endParaRPr kumimoji="1" lang="ja-JP" altLang="en-US"/>
          </a:p>
        </p:txBody>
      </p:sp>
      <p:sp>
        <p:nvSpPr>
          <p:cNvPr id="6" name="スライド番号プレースホルダー 5"/>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2604883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A593CF7-A05F-47E1-AC98-657D2D1BBA04}" type="datetime1">
              <a:rPr kumimoji="1" lang="ja-JP" altLang="en-US" smtClean="0"/>
              <a:t>2020/2/12</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smtClean="0"/>
              <a:t>未定稿</a:t>
            </a:r>
            <a:endParaRPr kumimoji="1" lang="ja-JP" altLang="en-US"/>
          </a:p>
        </p:txBody>
      </p:sp>
      <p:sp>
        <p:nvSpPr>
          <p:cNvPr id="6" name="スライド番号プレースホルダー 5"/>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18003047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E2BA7E6-C4C9-40B9-AE9D-8516E7175469}" type="datetime1">
              <a:rPr kumimoji="1" lang="ja-JP" altLang="en-US" smtClean="0"/>
              <a:t>2020/2/12</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smtClean="0"/>
              <a:t>未定稿</a:t>
            </a:r>
            <a:endParaRPr kumimoji="1" lang="ja-JP" altLang="en-US"/>
          </a:p>
        </p:txBody>
      </p:sp>
      <p:sp>
        <p:nvSpPr>
          <p:cNvPr id="6" name="スライド番号プレースホルダー 5"/>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41761226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3702C89-9FA6-4663-AEC0-3559CEDF63CE}" type="datetime1">
              <a:rPr kumimoji="1" lang="ja-JP" altLang="en-US" smtClean="0"/>
              <a:t>2020/2/12</a:t>
            </a:fld>
            <a:endParaRPr kumimoji="1" lang="ja-JP" altLang="en-US"/>
          </a:p>
        </p:txBody>
      </p:sp>
      <p:sp>
        <p:nvSpPr>
          <p:cNvPr id="6" name="フッター プレースホルダー 5"/>
          <p:cNvSpPr>
            <a:spLocks noGrp="1"/>
          </p:cNvSpPr>
          <p:nvPr>
            <p:ph type="ftr" sz="quarter" idx="11"/>
          </p:nvPr>
        </p:nvSpPr>
        <p:spPr/>
        <p:txBody>
          <a:bodyPr/>
          <a:lstStyle/>
          <a:p>
            <a:r>
              <a:rPr kumimoji="1" lang="ja-JP" altLang="en-US" smtClean="0"/>
              <a:t>未定稿</a:t>
            </a:r>
            <a:endParaRPr kumimoji="1" lang="ja-JP" altLang="en-US"/>
          </a:p>
        </p:txBody>
      </p:sp>
      <p:sp>
        <p:nvSpPr>
          <p:cNvPr id="7" name="スライド番号プレースホルダー 6"/>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3291856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26BE741C-B3BC-4D64-B056-D9922B62289C}" type="datetime1">
              <a:rPr kumimoji="1" lang="ja-JP" altLang="en-US" smtClean="0"/>
              <a:t>2020/2/12</a:t>
            </a:fld>
            <a:endParaRPr kumimoji="1" lang="ja-JP" altLang="en-US"/>
          </a:p>
        </p:txBody>
      </p:sp>
      <p:sp>
        <p:nvSpPr>
          <p:cNvPr id="8" name="フッター プレースホルダー 7"/>
          <p:cNvSpPr>
            <a:spLocks noGrp="1"/>
          </p:cNvSpPr>
          <p:nvPr>
            <p:ph type="ftr" sz="quarter" idx="11"/>
          </p:nvPr>
        </p:nvSpPr>
        <p:spPr/>
        <p:txBody>
          <a:bodyPr/>
          <a:lstStyle/>
          <a:p>
            <a:r>
              <a:rPr kumimoji="1" lang="ja-JP" altLang="en-US" smtClean="0"/>
              <a:t>未定稿</a:t>
            </a:r>
            <a:endParaRPr kumimoji="1" lang="ja-JP" altLang="en-US"/>
          </a:p>
        </p:txBody>
      </p:sp>
      <p:sp>
        <p:nvSpPr>
          <p:cNvPr id="9" name="スライド番号プレースホルダー 8"/>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35261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8E462016-A613-4CFF-B9CD-8E2245EF9AA7}" type="datetime1">
              <a:rPr kumimoji="1" lang="ja-JP" altLang="en-US" smtClean="0"/>
              <a:t>2020/2/12</a:t>
            </a:fld>
            <a:endParaRPr kumimoji="1" lang="ja-JP" altLang="en-US"/>
          </a:p>
        </p:txBody>
      </p:sp>
      <p:sp>
        <p:nvSpPr>
          <p:cNvPr id="4" name="フッター プレースホルダー 3"/>
          <p:cNvSpPr>
            <a:spLocks noGrp="1"/>
          </p:cNvSpPr>
          <p:nvPr>
            <p:ph type="ftr" sz="quarter" idx="11"/>
          </p:nvPr>
        </p:nvSpPr>
        <p:spPr/>
        <p:txBody>
          <a:bodyPr/>
          <a:lstStyle/>
          <a:p>
            <a:r>
              <a:rPr kumimoji="1" lang="ja-JP" altLang="en-US" smtClean="0"/>
              <a:t>未定稿</a:t>
            </a:r>
            <a:endParaRPr kumimoji="1" lang="ja-JP" altLang="en-US"/>
          </a:p>
        </p:txBody>
      </p:sp>
      <p:sp>
        <p:nvSpPr>
          <p:cNvPr id="5" name="スライド番号プレースホルダー 4"/>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21443132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9410DF9-0A6C-4531-BC46-7144D1067968}" type="datetime1">
              <a:rPr kumimoji="1" lang="ja-JP" altLang="en-US" smtClean="0"/>
              <a:t>2020/2/12</a:t>
            </a:fld>
            <a:endParaRPr kumimoji="1" lang="ja-JP" altLang="en-US"/>
          </a:p>
        </p:txBody>
      </p:sp>
      <p:sp>
        <p:nvSpPr>
          <p:cNvPr id="3" name="フッター プレースホルダー 2"/>
          <p:cNvSpPr>
            <a:spLocks noGrp="1"/>
          </p:cNvSpPr>
          <p:nvPr>
            <p:ph type="ftr" sz="quarter" idx="11"/>
          </p:nvPr>
        </p:nvSpPr>
        <p:spPr/>
        <p:txBody>
          <a:bodyPr/>
          <a:lstStyle/>
          <a:p>
            <a:r>
              <a:rPr kumimoji="1" lang="ja-JP" altLang="en-US" smtClean="0"/>
              <a:t>未定稿</a:t>
            </a:r>
            <a:endParaRPr kumimoji="1" lang="ja-JP" altLang="en-US"/>
          </a:p>
        </p:txBody>
      </p:sp>
      <p:sp>
        <p:nvSpPr>
          <p:cNvPr id="4" name="スライド番号プレースホルダー 3"/>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327276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374F0F2-2B97-418B-9A77-8AEE9CA68B2C}" type="datetime1">
              <a:rPr kumimoji="1" lang="ja-JP" altLang="en-US" smtClean="0"/>
              <a:t>2020/2/12</a:t>
            </a:fld>
            <a:endParaRPr kumimoji="1" lang="ja-JP" altLang="en-US"/>
          </a:p>
        </p:txBody>
      </p:sp>
      <p:sp>
        <p:nvSpPr>
          <p:cNvPr id="6" name="フッター プレースホルダー 5"/>
          <p:cNvSpPr>
            <a:spLocks noGrp="1"/>
          </p:cNvSpPr>
          <p:nvPr>
            <p:ph type="ftr" sz="quarter" idx="11"/>
          </p:nvPr>
        </p:nvSpPr>
        <p:spPr/>
        <p:txBody>
          <a:bodyPr/>
          <a:lstStyle/>
          <a:p>
            <a:r>
              <a:rPr kumimoji="1" lang="ja-JP" altLang="en-US" smtClean="0"/>
              <a:t>未定稿</a:t>
            </a:r>
            <a:endParaRPr kumimoji="1" lang="ja-JP" altLang="en-US"/>
          </a:p>
        </p:txBody>
      </p:sp>
      <p:sp>
        <p:nvSpPr>
          <p:cNvPr id="7" name="スライド番号プレースホルダー 6"/>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3844811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C03FCDD-0FE6-4573-AA21-522115AF6E6C}" type="datetime1">
              <a:rPr kumimoji="1" lang="ja-JP" altLang="en-US" smtClean="0"/>
              <a:t>2020/2/12</a:t>
            </a:fld>
            <a:endParaRPr kumimoji="1" lang="ja-JP" altLang="en-US"/>
          </a:p>
        </p:txBody>
      </p:sp>
      <p:sp>
        <p:nvSpPr>
          <p:cNvPr id="6" name="フッター プレースホルダー 5"/>
          <p:cNvSpPr>
            <a:spLocks noGrp="1"/>
          </p:cNvSpPr>
          <p:nvPr>
            <p:ph type="ftr" sz="quarter" idx="11"/>
          </p:nvPr>
        </p:nvSpPr>
        <p:spPr/>
        <p:txBody>
          <a:bodyPr/>
          <a:lstStyle/>
          <a:p>
            <a:r>
              <a:rPr kumimoji="1" lang="ja-JP" altLang="en-US" smtClean="0"/>
              <a:t>未定稿</a:t>
            </a:r>
            <a:endParaRPr kumimoji="1" lang="ja-JP" altLang="en-US"/>
          </a:p>
        </p:txBody>
      </p:sp>
      <p:sp>
        <p:nvSpPr>
          <p:cNvPr id="7" name="スライド番号プレースホルダー 6"/>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2072832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AECD4E-70C1-4E18-B689-201EA9C642AA}" type="datetime1">
              <a:rPr kumimoji="1" lang="ja-JP" altLang="en-US" smtClean="0"/>
              <a:t>2020/2/12</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ja-JP" altLang="en-US" smtClean="0"/>
              <a:t>未定稿</a:t>
            </a:r>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10837054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778955"/>
            <a:ext cx="7772400" cy="1470025"/>
          </a:xfrm>
        </p:spPr>
        <p:txBody>
          <a:bodyPr>
            <a:normAutofit/>
          </a:bodyPr>
          <a:lstStyle/>
          <a:p>
            <a:r>
              <a:rPr kumimoji="1" lang="ja-JP" altLang="en-US" sz="2400" dirty="0">
                <a:latin typeface="Meiryo UI" panose="020B0604030504040204" pitchFamily="50" charset="-128"/>
                <a:ea typeface="Meiryo UI" panose="020B0604030504040204" pitchFamily="50" charset="-128"/>
              </a:rPr>
              <a:t>財政再建プログラム（案）の振り返り</a:t>
            </a:r>
          </a:p>
        </p:txBody>
      </p:sp>
      <p:sp>
        <p:nvSpPr>
          <p:cNvPr id="3" name="サブタイトル 2"/>
          <p:cNvSpPr>
            <a:spLocks noGrp="1"/>
          </p:cNvSpPr>
          <p:nvPr>
            <p:ph type="subTitle" idx="1"/>
          </p:nvPr>
        </p:nvSpPr>
        <p:spPr>
          <a:xfrm>
            <a:off x="1371600" y="4959170"/>
            <a:ext cx="6400800" cy="679630"/>
          </a:xfrm>
        </p:spPr>
        <p:txBody>
          <a:bodyPr>
            <a:normAutofit/>
          </a:bodyPr>
          <a:lstStyle/>
          <a:p>
            <a:r>
              <a:rPr kumimoji="1" lang="ja-JP" altLang="en-US" sz="1600" dirty="0">
                <a:solidFill>
                  <a:schemeClr val="tx1"/>
                </a:solidFill>
                <a:latin typeface="Meiryo UI" panose="020B0604030504040204" pitchFamily="50" charset="-128"/>
                <a:ea typeface="Meiryo UI" panose="020B0604030504040204" pitchFamily="50" charset="-128"/>
              </a:rPr>
              <a:t>令和２年２月</a:t>
            </a:r>
          </a:p>
        </p:txBody>
      </p:sp>
      <p:cxnSp>
        <p:nvCxnSpPr>
          <p:cNvPr id="7" name="直線コネクタ 6"/>
          <p:cNvCxnSpPr/>
          <p:nvPr/>
        </p:nvCxnSpPr>
        <p:spPr>
          <a:xfrm>
            <a:off x="1771275" y="2798930"/>
            <a:ext cx="5951075"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4" name="正方形/長方形 3"/>
          <p:cNvSpPr/>
          <p:nvPr/>
        </p:nvSpPr>
        <p:spPr>
          <a:xfrm>
            <a:off x="6564493" y="188640"/>
            <a:ext cx="2372992" cy="270030"/>
          </a:xfrm>
          <a:prstGeom prst="rect">
            <a:avLst/>
          </a:prstGeom>
          <a:ln w="6350"/>
        </p:spPr>
        <p:style>
          <a:lnRef idx="2">
            <a:schemeClr val="dk1"/>
          </a:lnRef>
          <a:fillRef idx="1">
            <a:schemeClr val="lt1"/>
          </a:fillRef>
          <a:effectRef idx="0">
            <a:schemeClr val="dk1"/>
          </a:effectRef>
          <a:fontRef idx="minor">
            <a:schemeClr val="dk1"/>
          </a:fontRef>
        </p:style>
        <p:txBody>
          <a:bodyPr lIns="36000" rIns="0" rtlCol="0" anchor="ctr"/>
          <a:lstStyle/>
          <a:p>
            <a:pPr algn="ctr">
              <a:lnSpc>
                <a:spcPts val="1500"/>
              </a:lnSpc>
            </a:pP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令和２年度</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大阪府</a:t>
            </a: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行政経営の取組み 別冊</a:t>
            </a:r>
          </a:p>
        </p:txBody>
      </p:sp>
    </p:spTree>
    <p:extLst>
      <p:ext uri="{BB962C8B-B14F-4D97-AF65-F5344CB8AC3E}">
        <p14:creationId xmlns:p14="http://schemas.microsoft.com/office/powerpoint/2010/main" val="229501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表 24"/>
          <p:cNvGraphicFramePr>
            <a:graphicFrameLocks noGrp="1"/>
          </p:cNvGraphicFramePr>
          <p:nvPr/>
        </p:nvGraphicFramePr>
        <p:xfrm>
          <a:off x="83583" y="28533"/>
          <a:ext cx="9003329" cy="415976"/>
        </p:xfrm>
        <a:graphic>
          <a:graphicData uri="http://schemas.openxmlformats.org/drawingml/2006/table">
            <a:tbl>
              <a:tblPr firstRow="1" firstCol="1" bandRow="1">
                <a:tableStyleId>{5C22544A-7EE6-4342-B048-85BDC9FD1C3A}</a:tableStyleId>
              </a:tblPr>
              <a:tblGrid>
                <a:gridCol w="318753">
                  <a:extLst>
                    <a:ext uri="{9D8B030D-6E8A-4147-A177-3AD203B41FA5}">
                      <a16:colId xmlns:a16="http://schemas.microsoft.com/office/drawing/2014/main" val="1996567682"/>
                    </a:ext>
                  </a:extLst>
                </a:gridCol>
                <a:gridCol w="4325931">
                  <a:extLst>
                    <a:ext uri="{9D8B030D-6E8A-4147-A177-3AD203B41FA5}">
                      <a16:colId xmlns:a16="http://schemas.microsoft.com/office/drawing/2014/main" val="1743959686"/>
                    </a:ext>
                  </a:extLst>
                </a:gridCol>
                <a:gridCol w="2466024">
                  <a:extLst>
                    <a:ext uri="{9D8B030D-6E8A-4147-A177-3AD203B41FA5}">
                      <a16:colId xmlns:a16="http://schemas.microsoft.com/office/drawing/2014/main" val="4142861234"/>
                    </a:ext>
                  </a:extLst>
                </a:gridCol>
                <a:gridCol w="1892621">
                  <a:extLst>
                    <a:ext uri="{9D8B030D-6E8A-4147-A177-3AD203B41FA5}">
                      <a16:colId xmlns:a16="http://schemas.microsoft.com/office/drawing/2014/main" val="2440904912"/>
                    </a:ext>
                  </a:extLst>
                </a:gridCol>
              </a:tblGrid>
              <a:tr h="415976">
                <a:tc gridSpan="3">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100" kern="100" dirty="0">
                          <a:solidFill>
                            <a:schemeClr val="tx1"/>
                          </a:solidFill>
                          <a:effectLst/>
                          <a:latin typeface="Meiryo UI" panose="020B0604030504040204" pitchFamily="50" charset="-128"/>
                          <a:ea typeface="Meiryo UI" panose="020B0604030504040204" pitchFamily="50" charset="-128"/>
                        </a:rPr>
                        <a:t>【</a:t>
                      </a:r>
                      <a:r>
                        <a:rPr lang="ja-JP" altLang="en-US" sz="1100" kern="100" dirty="0">
                          <a:solidFill>
                            <a:schemeClr val="tx1"/>
                          </a:solidFill>
                          <a:effectLst/>
                          <a:latin typeface="Meiryo UI" panose="020B0604030504040204" pitchFamily="50" charset="-128"/>
                          <a:ea typeface="Meiryo UI" panose="020B0604030504040204" pitchFamily="50" charset="-128"/>
                        </a:rPr>
                        <a:t>主要検討事業４</a:t>
                      </a:r>
                      <a:r>
                        <a:rPr lang="en-US" altLang="ja-JP" sz="1100" kern="100" dirty="0">
                          <a:solidFill>
                            <a:schemeClr val="tx1"/>
                          </a:solidFill>
                          <a:effectLst/>
                          <a:latin typeface="Meiryo UI" panose="020B0604030504040204" pitchFamily="50" charset="-128"/>
                          <a:ea typeface="Meiryo UI" panose="020B0604030504040204" pitchFamily="50" charset="-128"/>
                        </a:rPr>
                        <a:t>】</a:t>
                      </a:r>
                      <a:r>
                        <a:rPr lang="ja-JP" altLang="en-US" sz="1100" kern="100" dirty="0">
                          <a:solidFill>
                            <a:schemeClr val="tx1"/>
                          </a:solidFill>
                          <a:effectLst/>
                          <a:latin typeface="Meiryo UI" panose="020B0604030504040204" pitchFamily="50" charset="-128"/>
                          <a:ea typeface="Meiryo UI" panose="020B0604030504040204" pitchFamily="50" charset="-128"/>
                        </a:rPr>
                        <a:t>　</a:t>
                      </a:r>
                      <a:r>
                        <a:rPr lang="ja-JP" altLang="en-US" sz="1400" kern="100" dirty="0">
                          <a:solidFill>
                            <a:schemeClr val="tx1"/>
                          </a:solidFill>
                          <a:effectLst/>
                          <a:latin typeface="Meiryo UI" panose="020B0604030504040204" pitchFamily="50" charset="-128"/>
                          <a:ea typeface="Meiryo UI" panose="020B0604030504040204" pitchFamily="50" charset="-128"/>
                        </a:rPr>
                        <a:t>市町村施設整備資金貸付金　</a:t>
                      </a:r>
                      <a:r>
                        <a:rPr lang="ja-JP" altLang="en-US" sz="1000" kern="100" dirty="0">
                          <a:solidFill>
                            <a:schemeClr val="tx1"/>
                          </a:solidFill>
                          <a:effectLst/>
                          <a:latin typeface="Meiryo UI" panose="020B0604030504040204" pitchFamily="50" charset="-128"/>
                          <a:ea typeface="Meiryo UI" panose="020B0604030504040204" pitchFamily="50" charset="-128"/>
                        </a:rPr>
                        <a:t>　</a:t>
                      </a:r>
                      <a:endParaRPr lang="en-US" altLang="ja-JP" sz="10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spcAft>
                          <a:spcPts val="0"/>
                        </a:spcAft>
                      </a:pPr>
                      <a:endParaRPr 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tc>
                <a:tc hMerge="1">
                  <a:txBody>
                    <a:bodyPr/>
                    <a:lstStyle/>
                    <a:p>
                      <a:endParaRPr kumimoji="1" lang="ja-JP" altLang="en-US"/>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effectLst/>
                          <a:latin typeface="Meiryo UI" panose="020B0604030504040204" pitchFamily="50" charset="-128"/>
                          <a:ea typeface="Meiryo UI" panose="020B0604030504040204" pitchFamily="50" charset="-128"/>
                        </a:rPr>
                        <a:t>＜総務部＞</a:t>
                      </a:r>
                      <a:endParaRPr lang="ja-JP" alt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09406796"/>
                  </a:ext>
                </a:extLst>
              </a:tr>
            </a:tbl>
          </a:graphicData>
        </a:graphic>
      </p:graphicFrame>
      <p:graphicFrame>
        <p:nvGraphicFramePr>
          <p:cNvPr id="2" name="表 1"/>
          <p:cNvGraphicFramePr>
            <a:graphicFrameLocks noGrp="1"/>
          </p:cNvGraphicFramePr>
          <p:nvPr/>
        </p:nvGraphicFramePr>
        <p:xfrm>
          <a:off x="26495" y="413665"/>
          <a:ext cx="9060417" cy="6419005"/>
        </p:xfrm>
        <a:graphic>
          <a:graphicData uri="http://schemas.openxmlformats.org/drawingml/2006/table">
            <a:tbl>
              <a:tblPr firstRow="1" firstCol="1" bandRow="1">
                <a:tableStyleId>{BC89EF96-8CEA-46FF-86C4-4CE0E7609802}</a:tableStyleId>
              </a:tblPr>
              <a:tblGrid>
                <a:gridCol w="257947">
                  <a:extLst>
                    <a:ext uri="{9D8B030D-6E8A-4147-A177-3AD203B41FA5}">
                      <a16:colId xmlns:a16="http://schemas.microsoft.com/office/drawing/2014/main" val="9612139"/>
                    </a:ext>
                  </a:extLst>
                </a:gridCol>
                <a:gridCol w="4242553">
                  <a:extLst>
                    <a:ext uri="{9D8B030D-6E8A-4147-A177-3AD203B41FA5}">
                      <a16:colId xmlns:a16="http://schemas.microsoft.com/office/drawing/2014/main" val="4183280094"/>
                    </a:ext>
                  </a:extLst>
                </a:gridCol>
                <a:gridCol w="4559917">
                  <a:extLst>
                    <a:ext uri="{9D8B030D-6E8A-4147-A177-3AD203B41FA5}">
                      <a16:colId xmlns:a16="http://schemas.microsoft.com/office/drawing/2014/main" val="673944535"/>
                    </a:ext>
                  </a:extLst>
                </a:gridCol>
              </a:tblGrid>
              <a:tr h="216516">
                <a:tc rowSpan="2">
                  <a:txBody>
                    <a:bodyPr/>
                    <a:lstStyle/>
                    <a:p>
                      <a:pPr algn="ctr">
                        <a:spcAft>
                          <a:spcPts val="0"/>
                        </a:spcAft>
                      </a:pPr>
                      <a:r>
                        <a:rPr lang="ja-JP" altLang="en-US" sz="1000" kern="100" dirty="0">
                          <a:solidFill>
                            <a:schemeClr val="bg1"/>
                          </a:solidFill>
                          <a:effectLst/>
                          <a:latin typeface="Meiryo UI" panose="020B0604030504040204" pitchFamily="50" charset="-128"/>
                          <a:ea typeface="Meiryo UI" panose="020B0604030504040204" pitchFamily="50" charset="-128"/>
                        </a:rPr>
                        <a:t>当時の事業概要</a:t>
                      </a:r>
                      <a:endParaRPr lang="en-US" altLang="ja-JP" sz="1000"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vert="eaVert" anchor="ct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rgbClr val="D0D8E8"/>
                      </a:solidFill>
                      <a:prstDash val="solid"/>
                      <a:round/>
                      <a:headEnd type="none" w="med" len="med"/>
                      <a:tailEnd type="none" w="med" len="med"/>
                    </a:lnB>
                    <a:solidFill>
                      <a:schemeClr val="accent1"/>
                    </a:solidFill>
                  </a:tcPr>
                </a:tc>
                <a:tc grid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rPr>
                        <a:t>＜財政再建プログラム（案）策定当時＞</a:t>
                      </a:r>
                      <a:endParaRPr lang="en-US" altLang="ja-JP"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0D8E8"/>
                    </a:solidFill>
                  </a:tcPr>
                </a:tc>
                <a:tc hMerge="1">
                  <a:txBody>
                    <a:bodyPr/>
                    <a:lstStyle/>
                    <a:p>
                      <a:endParaRPr kumimoji="1" lang="ja-JP" altLang="en-US"/>
                    </a:p>
                  </a:txBody>
                  <a:tcPr/>
                </a:tc>
                <a:extLst>
                  <a:ext uri="{0D108BD9-81ED-4DB2-BD59-A6C34878D82A}">
                    <a16:rowId xmlns:a16="http://schemas.microsoft.com/office/drawing/2014/main" val="1809098311"/>
                  </a:ext>
                </a:extLst>
              </a:tr>
              <a:tr h="1995005">
                <a:tc vMerge="1">
                  <a:txBody>
                    <a:bodyPr/>
                    <a:lstStyle/>
                    <a:p>
                      <a:endParaRPr kumimoji="1" lang="ja-JP" altLang="en-US"/>
                    </a:p>
                  </a:txBody>
                  <a:tcPr/>
                </a:tc>
                <a:tc gridSpan="2">
                  <a:txBody>
                    <a:bodyPr/>
                    <a:lstStyle/>
                    <a:p>
                      <a:pPr algn="just">
                        <a:lnSpc>
                          <a:spcPts val="200"/>
                        </a:lnSpc>
                        <a:spcAft>
                          <a:spcPts val="0"/>
                        </a:spcAft>
                      </a:pPr>
                      <a:endParaRPr lang="en-US" altLang="ja-JP" sz="1000" b="1"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effectLst/>
                          <a:latin typeface="Meiryo UI" panose="020B0604030504040204" pitchFamily="50" charset="-128"/>
                          <a:ea typeface="Meiryo UI" panose="020B0604030504040204" pitchFamily="50" charset="-128"/>
                        </a:rPr>
                        <a:t>１ 事業目的</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市町村の公共施設の整備を促進するため、地方債制度を補完する観点から資金を貸付。</a:t>
                      </a:r>
                    </a:p>
                    <a:p>
                      <a:pPr algn="just">
                        <a:lnSpc>
                          <a:spcPts val="200"/>
                        </a:lnSpc>
                        <a:spcAft>
                          <a:spcPts val="0"/>
                        </a:spcAft>
                      </a:pPr>
                      <a:endParaRPr lang="en-US" altLang="ja-JP" sz="1000" b="1"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effectLst/>
                          <a:latin typeface="Meiryo UI" panose="020B0604030504040204" pitchFamily="50" charset="-128"/>
                          <a:ea typeface="Meiryo UI" panose="020B0604030504040204" pitchFamily="50" charset="-128"/>
                        </a:rPr>
                        <a:t>２ 事業内容</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・貸付利率 財政融資資金と同率</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・貸付期間 </a:t>
                      </a:r>
                      <a:r>
                        <a:rPr lang="en-US" altLang="ja-JP" sz="1000" b="0" kern="100" dirty="0">
                          <a:effectLst/>
                          <a:latin typeface="Meiryo UI" panose="020B0604030504040204" pitchFamily="50" charset="-128"/>
                          <a:ea typeface="Meiryo UI" panose="020B0604030504040204" pitchFamily="50" charset="-128"/>
                        </a:rPr>
                        <a:t>5</a:t>
                      </a:r>
                      <a:r>
                        <a:rPr lang="ja-JP" altLang="en-US" sz="1000" b="0" kern="100" dirty="0">
                          <a:effectLst/>
                          <a:latin typeface="Meiryo UI" panose="020B0604030504040204" pitchFamily="50" charset="-128"/>
                          <a:ea typeface="Meiryo UI" panose="020B0604030504040204" pitchFamily="50" charset="-128"/>
                        </a:rPr>
                        <a:t>～ </a:t>
                      </a:r>
                      <a:r>
                        <a:rPr lang="en-US" altLang="ja-JP" sz="1000" b="0" kern="100" dirty="0">
                          <a:effectLst/>
                          <a:latin typeface="Meiryo UI" panose="020B0604030504040204" pitchFamily="50" charset="-128"/>
                          <a:ea typeface="Meiryo UI" panose="020B0604030504040204" pitchFamily="50" charset="-128"/>
                        </a:rPr>
                        <a:t>25 </a:t>
                      </a:r>
                      <a:r>
                        <a:rPr lang="ja-JP" altLang="en-US" sz="1000" b="0" kern="100" dirty="0">
                          <a:effectLst/>
                          <a:latin typeface="Meiryo UI" panose="020B0604030504040204" pitchFamily="50" charset="-128"/>
                          <a:ea typeface="Meiryo UI" panose="020B0604030504040204" pitchFamily="50" charset="-128"/>
                        </a:rPr>
                        <a:t>年以内（据置期間</a:t>
                      </a:r>
                      <a:r>
                        <a:rPr lang="en-US" altLang="ja-JP" sz="1000" b="0" kern="100" dirty="0">
                          <a:effectLst/>
                          <a:latin typeface="Meiryo UI" panose="020B0604030504040204" pitchFamily="50" charset="-128"/>
                          <a:ea typeface="Meiryo UI" panose="020B0604030504040204" pitchFamily="50" charset="-128"/>
                        </a:rPr>
                        <a:t>0</a:t>
                      </a:r>
                      <a:r>
                        <a:rPr lang="ja-JP" altLang="en-US" sz="1000" b="0" kern="100" dirty="0">
                          <a:effectLst/>
                          <a:latin typeface="Meiryo UI" panose="020B0604030504040204" pitchFamily="50" charset="-128"/>
                          <a:ea typeface="Meiryo UI" panose="020B0604030504040204" pitchFamily="50" charset="-128"/>
                        </a:rPr>
                        <a:t>～</a:t>
                      </a:r>
                      <a:r>
                        <a:rPr lang="en-US" altLang="ja-JP" sz="1000" b="0" kern="100" dirty="0">
                          <a:effectLst/>
                          <a:latin typeface="Meiryo UI" panose="020B0604030504040204" pitchFamily="50" charset="-128"/>
                          <a:ea typeface="Meiryo UI" panose="020B0604030504040204" pitchFamily="50" charset="-128"/>
                        </a:rPr>
                        <a:t>5 </a:t>
                      </a:r>
                      <a:r>
                        <a:rPr lang="ja-JP" altLang="en-US" sz="1000" b="0" kern="100" dirty="0">
                          <a:effectLst/>
                          <a:latin typeface="Meiryo UI" panose="020B0604030504040204" pitchFamily="50" charset="-128"/>
                          <a:ea typeface="Meiryo UI" panose="020B0604030504040204" pitchFamily="50" charset="-128"/>
                        </a:rPr>
                        <a:t>年）</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・貸付残高 </a:t>
                      </a:r>
                      <a:r>
                        <a:rPr lang="en-US" altLang="ja-JP" sz="1000" b="0" kern="100" dirty="0">
                          <a:effectLst/>
                          <a:latin typeface="Meiryo UI" panose="020B0604030504040204" pitchFamily="50" charset="-128"/>
                          <a:ea typeface="Meiryo UI" panose="020B0604030504040204" pitchFamily="50" charset="-128"/>
                        </a:rPr>
                        <a:t>H19 </a:t>
                      </a:r>
                      <a:r>
                        <a:rPr lang="ja-JP" altLang="en-US" sz="1000" b="0" kern="100" dirty="0">
                          <a:effectLst/>
                          <a:latin typeface="Meiryo UI" panose="020B0604030504040204" pitchFamily="50" charset="-128"/>
                          <a:ea typeface="Meiryo UI" panose="020B0604030504040204" pitchFamily="50" charset="-128"/>
                        </a:rPr>
                        <a:t>年</a:t>
                      </a:r>
                      <a:r>
                        <a:rPr lang="en-US" altLang="ja-JP" sz="1000" b="0" kern="100" dirty="0">
                          <a:effectLst/>
                          <a:latin typeface="Meiryo UI" panose="020B0604030504040204" pitchFamily="50" charset="-128"/>
                          <a:ea typeface="Meiryo UI" panose="020B0604030504040204" pitchFamily="50" charset="-128"/>
                        </a:rPr>
                        <a:t>4 </a:t>
                      </a:r>
                      <a:r>
                        <a:rPr lang="ja-JP" altLang="en-US" sz="1000" b="0" kern="100" dirty="0">
                          <a:effectLst/>
                          <a:latin typeface="Meiryo UI" panose="020B0604030504040204" pitchFamily="50" charset="-128"/>
                          <a:ea typeface="Meiryo UI" panose="020B0604030504040204" pitchFamily="50" charset="-128"/>
                        </a:rPr>
                        <a:t>月現在 約</a:t>
                      </a:r>
                      <a:r>
                        <a:rPr lang="en-US" altLang="ja-JP" sz="1000" b="0" kern="100" dirty="0">
                          <a:effectLst/>
                          <a:latin typeface="Meiryo UI" panose="020B0604030504040204" pitchFamily="50" charset="-128"/>
                          <a:ea typeface="Meiryo UI" panose="020B0604030504040204" pitchFamily="50" charset="-128"/>
                        </a:rPr>
                        <a:t>1,116 </a:t>
                      </a:r>
                      <a:r>
                        <a:rPr lang="ja-JP" altLang="en-US" sz="1000" b="0" kern="100" dirty="0">
                          <a:effectLst/>
                          <a:latin typeface="Meiryo UI" panose="020B0604030504040204" pitchFamily="50" charset="-128"/>
                          <a:ea typeface="Meiryo UI" panose="020B0604030504040204" pitchFamily="50" charset="-128"/>
                        </a:rPr>
                        <a:t>億円</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（これまでの見直し）</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・財政再建プログラム案（</a:t>
                      </a:r>
                      <a:r>
                        <a:rPr lang="en-US" altLang="ja-JP" sz="1000" b="0" kern="100" dirty="0">
                          <a:effectLst/>
                          <a:latin typeface="Meiryo UI" panose="020B0604030504040204" pitchFamily="50" charset="-128"/>
                          <a:ea typeface="Meiryo UI" panose="020B0604030504040204" pitchFamily="50" charset="-128"/>
                        </a:rPr>
                        <a:t>H11-13</a:t>
                      </a:r>
                      <a:r>
                        <a:rPr lang="ja-JP" altLang="en-US" sz="1000" b="0" kern="100" dirty="0">
                          <a:effectLst/>
                          <a:latin typeface="Meiryo UI" panose="020B0604030504040204" pitchFamily="50" charset="-128"/>
                          <a:ea typeface="Meiryo UI" panose="020B0604030504040204" pitchFamily="50" charset="-128"/>
                        </a:rPr>
                        <a:t>）に基づき、平成</a:t>
                      </a:r>
                      <a:r>
                        <a:rPr lang="en-US" altLang="ja-JP" sz="1000" b="0" kern="100" dirty="0">
                          <a:effectLst/>
                          <a:latin typeface="Meiryo UI" panose="020B0604030504040204" pitchFamily="50" charset="-128"/>
                          <a:ea typeface="Meiryo UI" panose="020B0604030504040204" pitchFamily="50" charset="-128"/>
                        </a:rPr>
                        <a:t>11 </a:t>
                      </a:r>
                      <a:r>
                        <a:rPr lang="ja-JP" altLang="en-US" sz="1000" b="0" kern="100" dirty="0">
                          <a:effectLst/>
                          <a:latin typeface="Meiryo UI" panose="020B0604030504040204" pitchFamily="50" charset="-128"/>
                          <a:ea typeface="Meiryo UI" panose="020B0604030504040204" pitchFamily="50" charset="-128"/>
                        </a:rPr>
                        <a:t>年度以降、貸付額を段階的に縮減　⇒通常分▲概ね</a:t>
                      </a:r>
                      <a:r>
                        <a:rPr lang="en-US" altLang="ja-JP" sz="1000" b="0" kern="100" dirty="0">
                          <a:effectLst/>
                          <a:latin typeface="Meiryo UI" panose="020B0604030504040204" pitchFamily="50" charset="-128"/>
                          <a:ea typeface="Meiryo UI" panose="020B0604030504040204" pitchFamily="50" charset="-128"/>
                        </a:rPr>
                        <a:t>30</a:t>
                      </a:r>
                      <a:r>
                        <a:rPr lang="ja-JP" altLang="en-US" sz="1000" b="0" kern="100" dirty="0">
                          <a:effectLst/>
                          <a:latin typeface="Meiryo UI" panose="020B0604030504040204" pitchFamily="50" charset="-128"/>
                          <a:ea typeface="Meiryo UI" panose="020B0604030504040204" pitchFamily="50" charset="-128"/>
                        </a:rPr>
                        <a:t>％、まちづくり分は廃止（</a:t>
                      </a:r>
                      <a:r>
                        <a:rPr lang="en-US" altLang="ja-JP" sz="1000" b="0" kern="100" dirty="0">
                          <a:effectLst/>
                          <a:latin typeface="Meiryo UI" panose="020B0604030504040204" pitchFamily="50" charset="-128"/>
                          <a:ea typeface="Meiryo UI" panose="020B0604030504040204" pitchFamily="50" charset="-128"/>
                        </a:rPr>
                        <a:t>H10 103 </a:t>
                      </a:r>
                      <a:r>
                        <a:rPr lang="ja-JP" altLang="en-US" sz="1000" b="0" kern="100" dirty="0">
                          <a:effectLst/>
                          <a:latin typeface="Meiryo UI" panose="020B0604030504040204" pitchFamily="50" charset="-128"/>
                          <a:ea typeface="Meiryo UI" panose="020B0604030504040204" pitchFamily="50" charset="-128"/>
                        </a:rPr>
                        <a:t>億円⇒ </a:t>
                      </a:r>
                      <a:r>
                        <a:rPr lang="en-US" altLang="ja-JP" sz="1000" b="0" kern="100" dirty="0">
                          <a:effectLst/>
                          <a:latin typeface="Meiryo UI" panose="020B0604030504040204" pitchFamily="50" charset="-128"/>
                          <a:ea typeface="Meiryo UI" panose="020B0604030504040204" pitchFamily="50" charset="-128"/>
                        </a:rPr>
                        <a:t>H13 </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a:t>
                      </a:r>
                      <a:r>
                        <a:rPr lang="en-US" altLang="ja-JP" sz="1000" b="0" kern="100" dirty="0">
                          <a:effectLst/>
                          <a:latin typeface="Meiryo UI" panose="020B0604030504040204" pitchFamily="50" charset="-128"/>
                          <a:ea typeface="Meiryo UI" panose="020B0604030504040204" pitchFamily="50" charset="-128"/>
                        </a:rPr>
                        <a:t>41 </a:t>
                      </a:r>
                      <a:r>
                        <a:rPr lang="ja-JP" altLang="en-US" sz="1000" b="0" kern="100" dirty="0">
                          <a:effectLst/>
                          <a:latin typeface="Meiryo UI" panose="020B0604030504040204" pitchFamily="50" charset="-128"/>
                          <a:ea typeface="Meiryo UI" panose="020B0604030504040204" pitchFamily="50" charset="-128"/>
                        </a:rPr>
                        <a:t>億円）</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・行財政改革プログラム案（</a:t>
                      </a:r>
                      <a:r>
                        <a:rPr lang="en-US" altLang="ja-JP" sz="1000" b="0" kern="100" dirty="0">
                          <a:effectLst/>
                          <a:latin typeface="Meiryo UI" panose="020B0604030504040204" pitchFamily="50" charset="-128"/>
                          <a:ea typeface="Meiryo UI" panose="020B0604030504040204" pitchFamily="50" charset="-128"/>
                        </a:rPr>
                        <a:t>H17-19</a:t>
                      </a:r>
                      <a:r>
                        <a:rPr lang="ja-JP" altLang="en-US" sz="1000" b="0" kern="100" dirty="0">
                          <a:effectLst/>
                          <a:latin typeface="Meiryo UI" panose="020B0604030504040204" pitchFamily="50" charset="-128"/>
                          <a:ea typeface="Meiryo UI" panose="020B0604030504040204" pitchFamily="50" charset="-128"/>
                        </a:rPr>
                        <a:t>）において、</a:t>
                      </a:r>
                      <a:r>
                        <a:rPr lang="en-US" altLang="ja-JP" sz="1000" b="0" kern="100" dirty="0">
                          <a:effectLst/>
                          <a:latin typeface="Meiryo UI" panose="020B0604030504040204" pitchFamily="50" charset="-128"/>
                          <a:ea typeface="Meiryo UI" panose="020B0604030504040204" pitchFamily="50" charset="-128"/>
                        </a:rPr>
                        <a:t>H19 </a:t>
                      </a:r>
                      <a:r>
                        <a:rPr lang="ja-JP" altLang="en-US" sz="1000" b="0" kern="100" dirty="0">
                          <a:effectLst/>
                          <a:latin typeface="Meiryo UI" panose="020B0604030504040204" pitchFamily="50" charset="-128"/>
                          <a:ea typeface="Meiryo UI" panose="020B0604030504040204" pitchFamily="50" charset="-128"/>
                        </a:rPr>
                        <a:t>以降、毎年</a:t>
                      </a:r>
                      <a:r>
                        <a:rPr lang="en-US" altLang="ja-JP" sz="1000" b="0" kern="100" dirty="0">
                          <a:effectLst/>
                          <a:latin typeface="Meiryo UI" panose="020B0604030504040204" pitchFamily="50" charset="-128"/>
                          <a:ea typeface="Meiryo UI" panose="020B0604030504040204" pitchFamily="50" charset="-128"/>
                        </a:rPr>
                        <a:t>1 </a:t>
                      </a:r>
                      <a:r>
                        <a:rPr lang="ja-JP" altLang="en-US" sz="1000" b="0" kern="100" dirty="0">
                          <a:effectLst/>
                          <a:latin typeface="Meiryo UI" panose="020B0604030504040204" pitchFamily="50" charset="-128"/>
                          <a:ea typeface="Meiryo UI" panose="020B0604030504040204" pitchFamily="50" charset="-128"/>
                        </a:rPr>
                        <a:t>億円ずつ縮減し、</a:t>
                      </a:r>
                      <a:r>
                        <a:rPr lang="en-US" altLang="ja-JP" sz="1000" b="0" kern="100" dirty="0">
                          <a:effectLst/>
                          <a:latin typeface="Meiryo UI" panose="020B0604030504040204" pitchFamily="50" charset="-128"/>
                          <a:ea typeface="Meiryo UI" panose="020B0604030504040204" pitchFamily="50" charset="-128"/>
                        </a:rPr>
                        <a:t>H22 </a:t>
                      </a:r>
                      <a:r>
                        <a:rPr lang="ja-JP" altLang="en-US" sz="1000" b="0" kern="100" dirty="0">
                          <a:effectLst/>
                          <a:latin typeface="Meiryo UI" panose="020B0604030504040204" pitchFamily="50" charset="-128"/>
                          <a:ea typeface="Meiryo UI" panose="020B0604030504040204" pitchFamily="50" charset="-128"/>
                        </a:rPr>
                        <a:t>に</a:t>
                      </a:r>
                      <a:r>
                        <a:rPr lang="en-US" altLang="ja-JP" sz="1000" b="0" kern="100" dirty="0">
                          <a:effectLst/>
                          <a:latin typeface="Meiryo UI" panose="020B0604030504040204" pitchFamily="50" charset="-128"/>
                          <a:ea typeface="Meiryo UI" panose="020B0604030504040204" pitchFamily="50" charset="-128"/>
                        </a:rPr>
                        <a:t>32 </a:t>
                      </a:r>
                      <a:r>
                        <a:rPr lang="ja-JP" altLang="en-US" sz="1000" b="0" kern="100" dirty="0">
                          <a:effectLst/>
                          <a:latin typeface="Meiryo UI" panose="020B0604030504040204" pitchFamily="50" charset="-128"/>
                          <a:ea typeface="Meiryo UI" panose="020B0604030504040204" pitchFamily="50" charset="-128"/>
                        </a:rPr>
                        <a:t>億円とする予定。</a:t>
                      </a:r>
                    </a:p>
                    <a:p>
                      <a:pPr algn="just">
                        <a:lnSpc>
                          <a:spcPts val="200"/>
                        </a:lnSpc>
                        <a:spcAft>
                          <a:spcPts val="0"/>
                        </a:spcAft>
                      </a:pPr>
                      <a:endParaRPr lang="en-US" altLang="ja-JP" sz="1000" b="1"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effectLst/>
                          <a:latin typeface="Meiryo UI" panose="020B0604030504040204" pitchFamily="50" charset="-128"/>
                          <a:ea typeface="Meiryo UI" panose="020B0604030504040204" pitchFamily="50" charset="-128"/>
                        </a:rPr>
                        <a:t>３ 事業開始年度</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昭和</a:t>
                      </a:r>
                      <a:r>
                        <a:rPr lang="en-US" altLang="ja-JP" sz="1000" b="0" kern="100" dirty="0">
                          <a:effectLst/>
                          <a:latin typeface="Meiryo UI" panose="020B0604030504040204" pitchFamily="50" charset="-128"/>
                          <a:ea typeface="Meiryo UI" panose="020B0604030504040204" pitchFamily="50" charset="-128"/>
                        </a:rPr>
                        <a:t>35 </a:t>
                      </a:r>
                      <a:r>
                        <a:rPr lang="ja-JP" altLang="en-US" sz="1000" b="0" kern="100" dirty="0">
                          <a:effectLst/>
                          <a:latin typeface="Meiryo UI" panose="020B0604030504040204" pitchFamily="50" charset="-128"/>
                          <a:ea typeface="Meiryo UI" panose="020B0604030504040204" pitchFamily="50" charset="-128"/>
                        </a:rPr>
                        <a:t>年度</a:t>
                      </a:r>
                      <a:endParaRPr lang="en-US" altLang="ja-JP" sz="1000" b="0" kern="100" dirty="0">
                        <a:effectLst/>
                        <a:latin typeface="Meiryo UI" panose="020B0604030504040204" pitchFamily="50" charset="-128"/>
                        <a:ea typeface="Meiryo UI" panose="020B0604030504040204" pitchFamily="50" charset="-128"/>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solidFill>
                      <a:schemeClr val="bg1">
                        <a:alpha val="20000"/>
                      </a:schemeClr>
                    </a:solidFill>
                  </a:tcPr>
                </a:tc>
                <a:tc hMerge="1">
                  <a:txBody>
                    <a:bodyPr/>
                    <a:lstStyle/>
                    <a:p>
                      <a:endParaRPr kumimoji="1" lang="ja-JP" altLang="en-US"/>
                    </a:p>
                  </a:txBody>
                  <a:tcPr/>
                </a:tc>
                <a:extLst>
                  <a:ext uri="{0D108BD9-81ED-4DB2-BD59-A6C34878D82A}">
                    <a16:rowId xmlns:a16="http://schemas.microsoft.com/office/drawing/2014/main" val="584442172"/>
                  </a:ext>
                </a:extLst>
              </a:tr>
              <a:tr h="216516">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bg1"/>
                          </a:solidFill>
                          <a:latin typeface="Meiryo UI" panose="020B0604030504040204" pitchFamily="50" charset="-128"/>
                          <a:ea typeface="Meiryo UI" panose="020B0604030504040204" pitchFamily="50" charset="-128"/>
                        </a:rPr>
                        <a:t>見直しの経過</a:t>
                      </a:r>
                      <a:endParaRPr kumimoji="1" lang="ja-JP" altLang="en-US" dirty="0">
                        <a:solidFill>
                          <a:schemeClr val="bg1"/>
                        </a:solidFill>
                        <a:latin typeface="Meiryo UI" panose="020B0604030504040204" pitchFamily="50" charset="-128"/>
                        <a:ea typeface="Meiryo UI" panose="020B0604030504040204" pitchFamily="50" charset="-128"/>
                      </a:endParaRPr>
                    </a:p>
                  </a:txBody>
                  <a:tcPr marL="72000" marR="72000" marT="36000" marB="36000" vert="eaVert" anchor="ctr">
                    <a:lnL w="12700" cap="flat" cmpd="sng" algn="ctr">
                      <a:solidFill>
                        <a:schemeClr val="accent1"/>
                      </a:solidFill>
                      <a:prstDash val="solid"/>
                      <a:round/>
                      <a:headEnd type="none" w="med" len="med"/>
                      <a:tailEnd type="none" w="med" len="med"/>
                    </a:lnL>
                    <a:lnT w="12700" cap="flat" cmpd="sng" algn="ctr">
                      <a:solidFill>
                        <a:srgbClr val="D0D8E8"/>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grid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ja-JP" sz="1000" b="1" kern="100" dirty="0">
                          <a:effectLst/>
                          <a:latin typeface="Meiryo UI" panose="020B0604030504040204" pitchFamily="50" charset="-128"/>
                          <a:ea typeface="Meiryo UI" panose="020B0604030504040204" pitchFamily="50" charset="-128"/>
                        </a:rPr>
                        <a:t>＜財政再建プログラム（案）</a:t>
                      </a:r>
                      <a:r>
                        <a:rPr lang="ja-JP" altLang="en-US" sz="1000" b="1" kern="100" dirty="0">
                          <a:effectLst/>
                          <a:latin typeface="Meiryo UI" panose="020B0604030504040204" pitchFamily="50" charset="-128"/>
                          <a:ea typeface="Meiryo UI" panose="020B0604030504040204" pitchFamily="50" charset="-128"/>
                        </a:rPr>
                        <a:t>における見直し</a:t>
                      </a:r>
                      <a:r>
                        <a:rPr lang="ja-JP" altLang="ja-JP" sz="1000" b="1" kern="100" dirty="0">
                          <a:effectLst/>
                          <a:latin typeface="Meiryo UI" panose="020B0604030504040204" pitchFamily="50" charset="-128"/>
                          <a:ea typeface="Meiryo UI" panose="020B0604030504040204" pitchFamily="50" charset="-128"/>
                        </a:rPr>
                        <a:t>＞</a:t>
                      </a:r>
                      <a:endParaRPr lang="ja-JP"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solidFill>
                      <a:srgbClr val="D0D8E8"/>
                    </a:solidFill>
                  </a:tcPr>
                </a:tc>
                <a:tc hMerge="1">
                  <a:txBody>
                    <a:bodyPr/>
                    <a:lstStyle/>
                    <a:p>
                      <a:endParaRPr kumimoji="1" lang="ja-JP" altLang="en-US"/>
                    </a:p>
                  </a:txBody>
                  <a:tcPr/>
                </a:tc>
                <a:extLst>
                  <a:ext uri="{0D108BD9-81ED-4DB2-BD59-A6C34878D82A}">
                    <a16:rowId xmlns:a16="http://schemas.microsoft.com/office/drawing/2014/main" val="652200874"/>
                  </a:ext>
                </a:extLst>
              </a:tr>
              <a:tr h="1109615">
                <a:tc vMerge="1">
                  <a:txBody>
                    <a:bodyPr/>
                    <a:lstStyle/>
                    <a:p>
                      <a:endParaRPr kumimoji="1" lang="ja-JP" altLang="en-US" dirty="0"/>
                    </a:p>
                  </a:txBody>
                  <a:tcPr marL="72000" marR="72000" marT="36000" marB="36000" vert="eaVert">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just">
                        <a:spcAft>
                          <a:spcPts val="0"/>
                        </a:spcAft>
                      </a:pPr>
                      <a:r>
                        <a:rPr lang="ja-JP" altLang="en-US" sz="1000" b="1" kern="100" dirty="0">
                          <a:effectLst/>
                          <a:latin typeface="Meiryo UI" panose="020B0604030504040204" pitchFamily="50" charset="-128"/>
                          <a:ea typeface="Meiryo UI" panose="020B0604030504040204" pitchFamily="50" charset="-128"/>
                        </a:rPr>
                        <a:t>１　見直しの考え方</a:t>
                      </a:r>
                    </a:p>
                    <a:p>
                      <a:pPr algn="just">
                        <a:spcAft>
                          <a:spcPts val="0"/>
                        </a:spcAft>
                      </a:pPr>
                      <a:r>
                        <a:rPr lang="ja-JP" altLang="en-US" sz="1000" b="1"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・地方財政を取り巻く環境の変化</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地方債の協議制移行、資産・債務改革に向けた取組の要請など、当該制度</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を取り巻く環境の変化を踏まえ、制度を再構築。</a:t>
                      </a:r>
                    </a:p>
                    <a:p>
                      <a:pPr algn="just">
                        <a:lnSpc>
                          <a:spcPts val="200"/>
                        </a:lnSpc>
                        <a:spcAft>
                          <a:spcPts val="0"/>
                        </a:spcAft>
                      </a:pPr>
                      <a:endParaRPr lang="en-US" altLang="ja-JP" sz="1000" b="1"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effectLst/>
                          <a:latin typeface="Meiryo UI" panose="020B0604030504040204" pitchFamily="50" charset="-128"/>
                          <a:ea typeface="Meiryo UI" panose="020B0604030504040204" pitchFamily="50" charset="-128"/>
                        </a:rPr>
                        <a:t>２　見直し内容</a:t>
                      </a:r>
                    </a:p>
                    <a:p>
                      <a:pPr algn="just">
                        <a:spcAft>
                          <a:spcPts val="0"/>
                        </a:spcAft>
                      </a:pPr>
                      <a:r>
                        <a:rPr lang="ja-JP" altLang="en-US" sz="1000" b="1"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市町村の臨時的な財政需要への対応をサポートする制度として再構築。</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（平成</a:t>
                      </a:r>
                      <a:r>
                        <a:rPr lang="en-US" altLang="ja-JP" sz="1000" b="0" kern="100" dirty="0">
                          <a:effectLst/>
                          <a:latin typeface="Meiryo UI" panose="020B0604030504040204" pitchFamily="50" charset="-128"/>
                          <a:ea typeface="Meiryo UI" panose="020B0604030504040204" pitchFamily="50" charset="-128"/>
                        </a:rPr>
                        <a:t>20</a:t>
                      </a:r>
                      <a:r>
                        <a:rPr lang="ja-JP" altLang="en-US" sz="1000" b="0" kern="100" dirty="0">
                          <a:effectLst/>
                          <a:latin typeface="Meiryo UI" panose="020B0604030504040204" pitchFamily="50" charset="-128"/>
                          <a:ea typeface="Meiryo UI" panose="020B0604030504040204" pitchFamily="50" charset="-128"/>
                        </a:rPr>
                        <a:t>年度は休止）</a:t>
                      </a:r>
                      <a:endParaRPr lang="en-US" altLang="ja-JP" sz="1000" b="0" kern="100" dirty="0">
                        <a:effectLst/>
                        <a:latin typeface="Meiryo UI" panose="020B0604030504040204" pitchFamily="50" charset="-128"/>
                        <a:ea typeface="Meiryo UI" panose="020B0604030504040204" pitchFamily="50" charset="-128"/>
                      </a:endParaRPr>
                    </a:p>
                    <a:p>
                      <a:pPr algn="just">
                        <a:lnSpc>
                          <a:spcPts val="200"/>
                        </a:lnSpc>
                        <a:spcAft>
                          <a:spcPts val="0"/>
                        </a:spcAft>
                      </a:pPr>
                      <a:endParaRPr lang="en-US" altLang="ja-JP" sz="1000" b="1"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effectLst/>
                          <a:latin typeface="Meiryo UI" panose="020B0604030504040204" pitchFamily="50" charset="-128"/>
                          <a:ea typeface="Meiryo UI" panose="020B0604030504040204" pitchFamily="50" charset="-128"/>
                        </a:rPr>
                        <a:t>３　実施時期</a:t>
                      </a:r>
                      <a:endParaRPr lang="en-US" altLang="ja-JP" sz="1000" b="1"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平成</a:t>
                      </a:r>
                      <a:r>
                        <a:rPr lang="en-US" altLang="ja-JP" sz="1000" b="0" kern="100" dirty="0">
                          <a:effectLst/>
                          <a:latin typeface="Meiryo UI" panose="020B0604030504040204" pitchFamily="50" charset="-128"/>
                          <a:ea typeface="Meiryo UI" panose="020B0604030504040204" pitchFamily="50" charset="-128"/>
                        </a:rPr>
                        <a:t>21 </a:t>
                      </a:r>
                      <a:r>
                        <a:rPr lang="ja-JP" altLang="en-US" sz="1000" b="0" kern="100" dirty="0">
                          <a:effectLst/>
                          <a:latin typeface="Meiryo UI" panose="020B0604030504040204" pitchFamily="50" charset="-128"/>
                          <a:ea typeface="Meiryo UI" panose="020B0604030504040204" pitchFamily="50" charset="-128"/>
                        </a:rPr>
                        <a:t>年度</a:t>
                      </a: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solidFill>
                      <a:schemeClr val="bg1">
                        <a:alpha val="20000"/>
                      </a:schemeClr>
                    </a:solidFill>
                  </a:tcPr>
                </a:tc>
                <a:tc>
                  <a:txBody>
                    <a:bodyPr/>
                    <a:lstStyle/>
                    <a:p>
                      <a:pPr algn="just">
                        <a:spcAft>
                          <a:spcPts val="0"/>
                        </a:spcAft>
                      </a:pPr>
                      <a:r>
                        <a:rPr lang="ja-JP" altLang="en-US" sz="1000" b="1" u="none" strike="noStrike" baseline="0" dirty="0">
                          <a:latin typeface="Meiryo UI" panose="020B0604030504040204" pitchFamily="50" charset="-128"/>
                          <a:ea typeface="Meiryo UI" panose="020B0604030504040204" pitchFamily="50" charset="-128"/>
                        </a:rPr>
                        <a:t>◆見直しの経過（改革工程表）</a:t>
                      </a:r>
                      <a:endParaRPr lang="en-US" altLang="ja-JP" sz="1000" b="1" u="none" strike="noStrike" baseline="0" dirty="0">
                        <a:latin typeface="Meiryo UI" panose="020B0604030504040204" pitchFamily="50" charset="-128"/>
                        <a:ea typeface="Meiryo UI" panose="020B0604030504040204" pitchFamily="50" charset="-128"/>
                      </a:endParaRPr>
                    </a:p>
                    <a:p>
                      <a:pPr algn="l" rtl="0">
                        <a:lnSpc>
                          <a:spcPts val="1200"/>
                        </a:lnSpc>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20</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6</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月～）</a:t>
                      </a:r>
                    </a:p>
                    <a:p>
                      <a:pPr algn="l" rtl="0">
                        <a:lnSpc>
                          <a:spcPts val="1200"/>
                        </a:lnSpc>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再構築内容について検討</a:t>
                      </a:r>
                    </a:p>
                    <a:p>
                      <a:pPr algn="l" rtl="0">
                        <a:lnSpc>
                          <a:spcPts val="1200"/>
                        </a:lnSpc>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・対象市町村の重点化　　・対象事業の精査　　・今日的課題への対応</a:t>
                      </a:r>
                    </a:p>
                    <a:p>
                      <a:pPr algn="l" rtl="0">
                        <a:lnSpc>
                          <a:spcPts val="1200"/>
                        </a:lnSpc>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20</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12</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月）</a:t>
                      </a:r>
                    </a:p>
                    <a:p>
                      <a:pPr algn="l" rtl="0">
                        <a:lnSpc>
                          <a:spcPts val="1200"/>
                        </a:lnSpc>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21</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年度の事業費（</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20</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億円）を市町村に提示</a:t>
                      </a:r>
                    </a:p>
                    <a:p>
                      <a:pPr algn="l" rtl="0">
                        <a:lnSpc>
                          <a:spcPts val="1100"/>
                        </a:lnSpc>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21</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4</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月）</a:t>
                      </a:r>
                    </a:p>
                    <a:p>
                      <a:pPr algn="l" rtl="0">
                        <a:lnSpc>
                          <a:spcPts val="1100"/>
                        </a:lnSpc>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新制度開始</a:t>
                      </a: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algn="l" rtl="0">
                        <a:lnSpc>
                          <a:spcPts val="1100"/>
                        </a:lnSpc>
                        <a:defRPr sz="1000"/>
                      </a:pPr>
                      <a:endParaRPr lang="en-US" altLang="ja-JP" sz="1000" b="0" i="0" u="none" strike="noStrike" kern="100" baseline="0" dirty="0">
                        <a:solidFill>
                          <a:srgbClr val="000000"/>
                        </a:solidFill>
                        <a:effectLst/>
                        <a:latin typeface="Meiryo UI" panose="020B0604030504040204" pitchFamily="50" charset="-128"/>
                        <a:ea typeface="Meiryo UI" panose="020B0604030504040204" pitchFamily="50" charset="-128"/>
                      </a:endParaRPr>
                    </a:p>
                    <a:p>
                      <a:pPr algn="l" rtl="0">
                        <a:lnSpc>
                          <a:spcPts val="1100"/>
                        </a:lnSpc>
                        <a:defRPr sz="1000"/>
                      </a:pPr>
                      <a:r>
                        <a:rPr lang="en-US" altLang="ja-JP" sz="1000" b="0" i="0" u="none" strike="noStrike" kern="100" baseline="0" dirty="0">
                          <a:solidFill>
                            <a:srgbClr val="000000"/>
                          </a:solidFill>
                          <a:effectLst/>
                          <a:latin typeface="Meiryo UI" panose="020B0604030504040204" pitchFamily="50" charset="-128"/>
                          <a:ea typeface="Meiryo UI" panose="020B0604030504040204" pitchFamily="50" charset="-128"/>
                        </a:rPr>
                        <a:t>    </a:t>
                      </a:r>
                      <a:r>
                        <a:rPr lang="en-US" altLang="zh-TW" sz="1000" b="0" i="0" u="none" strike="noStrike" kern="100" baseline="0" dirty="0">
                          <a:solidFill>
                            <a:srgbClr val="000000"/>
                          </a:solidFill>
                          <a:effectLst/>
                          <a:latin typeface="Meiryo UI" panose="020B0604030504040204" pitchFamily="50" charset="-128"/>
                          <a:ea typeface="Meiryo UI" panose="020B0604030504040204" pitchFamily="50" charset="-128"/>
                        </a:rPr>
                        <a:t>【</a:t>
                      </a:r>
                      <a:r>
                        <a:rPr lang="zh-TW" altLang="en-US" sz="1000" b="0" i="0" u="none" strike="noStrike" kern="100" baseline="0" dirty="0">
                          <a:solidFill>
                            <a:srgbClr val="000000"/>
                          </a:solidFill>
                          <a:effectLst/>
                          <a:latin typeface="Meiryo UI" panose="020B0604030504040204" pitchFamily="50" charset="-128"/>
                          <a:ea typeface="Meiryo UI" panose="020B0604030504040204" pitchFamily="50" charset="-128"/>
                        </a:rPr>
                        <a:t>効果額（百万円）</a:t>
                      </a:r>
                      <a:r>
                        <a:rPr lang="en-US" altLang="zh-TW" sz="1000" b="0" i="0" u="none" strike="noStrike" kern="100" baseline="0" dirty="0">
                          <a:solidFill>
                            <a:srgbClr val="000000"/>
                          </a:solidFill>
                          <a:effectLst/>
                          <a:latin typeface="Meiryo UI" panose="020B0604030504040204" pitchFamily="50" charset="-128"/>
                          <a:ea typeface="Meiryo UI" panose="020B0604030504040204" pitchFamily="50" charset="-128"/>
                        </a:rPr>
                        <a:t>】⑳3,400</a:t>
                      </a:r>
                      <a:r>
                        <a:rPr lang="zh-TW" altLang="en-US" sz="1000" b="0" i="0" u="none" strike="noStrike" kern="100" baseline="0" dirty="0">
                          <a:solidFill>
                            <a:srgbClr val="000000"/>
                          </a:solidFill>
                          <a:effectLst/>
                          <a:latin typeface="Meiryo UI" panose="020B0604030504040204" pitchFamily="50" charset="-128"/>
                          <a:ea typeface="Meiryo UI" panose="020B0604030504040204" pitchFamily="50" charset="-128"/>
                        </a:rPr>
                        <a:t>　㉑</a:t>
                      </a:r>
                      <a:r>
                        <a:rPr lang="en-US" altLang="zh-TW" sz="1000" b="0" i="0" u="none" strike="noStrike" kern="100" baseline="0" dirty="0">
                          <a:solidFill>
                            <a:srgbClr val="000000"/>
                          </a:solidFill>
                          <a:effectLst/>
                          <a:latin typeface="Meiryo UI" panose="020B0604030504040204" pitchFamily="50" charset="-128"/>
                          <a:ea typeface="Meiryo UI" panose="020B0604030504040204" pitchFamily="50" charset="-128"/>
                        </a:rPr>
                        <a:t>1,400</a:t>
                      </a:r>
                      <a:r>
                        <a:rPr lang="zh-TW" altLang="en-US" sz="1000" b="0" i="0" u="none" strike="noStrike" kern="100" baseline="0" dirty="0">
                          <a:solidFill>
                            <a:srgbClr val="000000"/>
                          </a:solidFill>
                          <a:effectLst/>
                          <a:latin typeface="Meiryo UI" panose="020B0604030504040204" pitchFamily="50" charset="-128"/>
                          <a:ea typeface="Meiryo UI" panose="020B0604030504040204" pitchFamily="50" charset="-128"/>
                        </a:rPr>
                        <a:t>　㉒</a:t>
                      </a:r>
                      <a:r>
                        <a:rPr lang="en-US" altLang="zh-TW" sz="1000" b="0" i="0" u="none" strike="noStrike" kern="100" baseline="0" dirty="0">
                          <a:solidFill>
                            <a:srgbClr val="000000"/>
                          </a:solidFill>
                          <a:effectLst/>
                          <a:latin typeface="Meiryo UI" panose="020B0604030504040204" pitchFamily="50" charset="-128"/>
                          <a:ea typeface="Meiryo UI" panose="020B0604030504040204" pitchFamily="50" charset="-128"/>
                        </a:rPr>
                        <a:t>1,400</a:t>
                      </a:r>
                      <a:endParaRPr lang="ja-JP" altLang="en-US" sz="1000" b="0" kern="100" dirty="0">
                        <a:effectLst/>
                        <a:latin typeface="Meiryo UI" panose="020B0604030504040204" pitchFamily="50" charset="-128"/>
                        <a:ea typeface="Meiryo UI" panose="020B0604030504040204" pitchFamily="50" charset="-128"/>
                      </a:endParaRPr>
                    </a:p>
                  </a:txBody>
                  <a:tcPr marL="72000" marR="72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solidFill>
                      <a:schemeClr val="bg1">
                        <a:alpha val="20000"/>
                      </a:schemeClr>
                    </a:solidFill>
                  </a:tcPr>
                </a:tc>
                <a:extLst>
                  <a:ext uri="{0D108BD9-81ED-4DB2-BD59-A6C34878D82A}">
                    <a16:rowId xmlns:a16="http://schemas.microsoft.com/office/drawing/2014/main" val="2089765108"/>
                  </a:ext>
                </a:extLst>
              </a:tr>
              <a:tr h="216516">
                <a:tc vMerge="1">
                  <a:txBody>
                    <a:bodyPr/>
                    <a:lstStyle/>
                    <a:p>
                      <a:endParaRPr kumimoji="1" lang="ja-JP" altLang="en-US"/>
                    </a:p>
                  </a:txBody>
                  <a:tcPr/>
                </a:tc>
                <a:tc grid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b="1" kern="100" dirty="0">
                          <a:effectLst/>
                          <a:latin typeface="Meiryo UI" panose="020B0604030504040204" pitchFamily="50" charset="-128"/>
                          <a:ea typeface="Meiryo UI" panose="020B0604030504040204" pitchFamily="50" charset="-128"/>
                        </a:rPr>
                        <a:t>＜財政構造改革プラン（案）における見直し＞</a:t>
                      </a:r>
                      <a:endParaRPr lang="ja-JP" altLang="ja-JP" sz="1000" b="1" kern="100" dirty="0">
                        <a:effectLst/>
                        <a:latin typeface="Meiryo UI" panose="020B0604030504040204" pitchFamily="50" charset="-128"/>
                        <a:ea typeface="Meiryo UI" panose="020B0604030504040204" pitchFamily="50" charset="-128"/>
                      </a:endParaRPr>
                    </a:p>
                  </a:txBody>
                  <a:tcPr marL="72000" marR="72000" marT="36000" marB="36000">
                    <a:lnR w="12700" cap="flat" cmpd="sng" algn="ctr">
                      <a:solidFill>
                        <a:schemeClr val="accent1"/>
                      </a:solidFill>
                      <a:prstDash val="solid"/>
                      <a:round/>
                      <a:headEnd type="none" w="med" len="med"/>
                      <a:tailEnd type="none" w="med" len="med"/>
                    </a:lnR>
                    <a:solidFill>
                      <a:schemeClr val="accent1">
                        <a:alpha val="20000"/>
                      </a:schemeClr>
                    </a:solidFill>
                  </a:tcPr>
                </a:tc>
                <a:tc hMerge="1">
                  <a:txBody>
                    <a:bodyPr/>
                    <a:lstStyle/>
                    <a:p>
                      <a:endParaRPr kumimoji="1" lang="ja-JP" altLang="en-US"/>
                    </a:p>
                  </a:txBody>
                  <a:tcPr/>
                </a:tc>
                <a:extLst>
                  <a:ext uri="{0D108BD9-81ED-4DB2-BD59-A6C34878D82A}">
                    <a16:rowId xmlns:a16="http://schemas.microsoft.com/office/drawing/2014/main" val="2975287079"/>
                  </a:ext>
                </a:extLst>
              </a:tr>
              <a:tr h="2128110">
                <a:tc vMerge="1">
                  <a:txBody>
                    <a:bodyPr/>
                    <a:lstStyle/>
                    <a:p>
                      <a:endParaRPr kumimoji="1" lang="ja-JP" altLang="en-US"/>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b="1" kern="100" dirty="0">
                          <a:effectLst/>
                          <a:latin typeface="Meiryo UI" panose="020B0604030504040204" pitchFamily="50" charset="-128"/>
                          <a:ea typeface="Meiryo UI" panose="020B0604030504040204" pitchFamily="50" charset="-128"/>
                        </a:rPr>
                        <a:t>○見直し方向性</a:t>
                      </a:r>
                      <a:endParaRPr lang="en-US" altLang="ja-JP" sz="1000" b="1" kern="100" dirty="0">
                        <a:effectLst/>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rPr>
                        <a:t>　・　地域主権をすすめる観点から、自治体経営に必要な資金調達は地方公共</a:t>
                      </a:r>
                      <a:endParaRPr lang="en-US" altLang="ja-JP" sz="1000" kern="100" dirty="0">
                        <a:effectLst/>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000" kern="100" dirty="0">
                          <a:effectLst/>
                          <a:latin typeface="Meiryo UI" panose="020B0604030504040204" pitchFamily="50" charset="-128"/>
                          <a:ea typeface="Meiryo UI" panose="020B0604030504040204" pitchFamily="50" charset="-128"/>
                        </a:rPr>
                        <a:t>   </a:t>
                      </a:r>
                      <a:r>
                        <a:rPr lang="ja-JP" altLang="en-US" sz="1000" kern="100" dirty="0">
                          <a:effectLst/>
                          <a:latin typeface="Meiryo UI" panose="020B0604030504040204" pitchFamily="50" charset="-128"/>
                          <a:ea typeface="Meiryo UI" panose="020B0604030504040204" pitchFamily="50" charset="-128"/>
                        </a:rPr>
                        <a:t>団体自らの責任において行うことが基本</a:t>
                      </a: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rPr>
                        <a:t>　　　この間、国の地方債制度も充実（対象事業の範囲や充当率）してきており、  </a:t>
                      </a:r>
                      <a:endParaRPr lang="en-US" altLang="ja-JP" sz="1000" kern="100" dirty="0">
                        <a:effectLst/>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000" kern="100" dirty="0">
                          <a:effectLst/>
                          <a:latin typeface="Meiryo UI" panose="020B0604030504040204" pitchFamily="50" charset="-128"/>
                          <a:ea typeface="Meiryo UI" panose="020B0604030504040204" pitchFamily="50" charset="-128"/>
                        </a:rPr>
                        <a:t>   </a:t>
                      </a:r>
                      <a:r>
                        <a:rPr lang="ja-JP" altLang="en-US" sz="1000" kern="100" dirty="0">
                          <a:effectLst/>
                          <a:latin typeface="Meiryo UI" panose="020B0604030504040204" pitchFamily="50" charset="-128"/>
                          <a:ea typeface="Meiryo UI" panose="020B0604030504040204" pitchFamily="50" charset="-128"/>
                        </a:rPr>
                        <a:t>資金調達にあたっては、原則として既存の制度を活用すべきであるが、市町村の</a:t>
                      </a:r>
                      <a:endParaRPr lang="en-US" altLang="ja-JP" sz="1000" kern="100" dirty="0">
                        <a:effectLst/>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000" kern="100" dirty="0">
                          <a:effectLst/>
                          <a:latin typeface="Meiryo UI" panose="020B0604030504040204" pitchFamily="50" charset="-128"/>
                          <a:ea typeface="Meiryo UI" panose="020B0604030504040204" pitchFamily="50" charset="-128"/>
                        </a:rPr>
                        <a:t>   </a:t>
                      </a:r>
                      <a:r>
                        <a:rPr lang="ja-JP" altLang="en-US" sz="1000" kern="100" dirty="0">
                          <a:effectLst/>
                          <a:latin typeface="Meiryo UI" panose="020B0604030504040204" pitchFamily="50" charset="-128"/>
                          <a:ea typeface="Meiryo UI" panose="020B0604030504040204" pitchFamily="50" charset="-128"/>
                        </a:rPr>
                        <a:t>セーフティネットとして、当該貸付金が担ってきた機能は引き続き維持することが</a:t>
                      </a:r>
                      <a:endParaRPr lang="en-US" altLang="ja-JP" sz="1000" kern="100" dirty="0">
                        <a:effectLst/>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000" kern="100" dirty="0">
                          <a:effectLst/>
                          <a:latin typeface="Meiryo UI" panose="020B0604030504040204" pitchFamily="50" charset="-128"/>
                          <a:ea typeface="Meiryo UI" panose="020B0604030504040204" pitchFamily="50" charset="-128"/>
                        </a:rPr>
                        <a:t>   </a:t>
                      </a:r>
                      <a:r>
                        <a:rPr lang="ja-JP" altLang="en-US" sz="1000" kern="100" dirty="0">
                          <a:effectLst/>
                          <a:latin typeface="Meiryo UI" panose="020B0604030504040204" pitchFamily="50" charset="-128"/>
                          <a:ea typeface="Meiryo UI" panose="020B0604030504040204" pitchFamily="50" charset="-128"/>
                        </a:rPr>
                        <a:t>必要</a:t>
                      </a: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rPr>
                        <a:t>　・　また、現状でも資金調達に苦慮している団体が存在している中、金融環境の</a:t>
                      </a:r>
                      <a:endParaRPr lang="en-US" altLang="ja-JP" sz="1000" kern="100" dirty="0">
                        <a:effectLst/>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000" kern="100" dirty="0">
                          <a:effectLst/>
                          <a:latin typeface="Meiryo UI" panose="020B0604030504040204" pitchFamily="50" charset="-128"/>
                          <a:ea typeface="Meiryo UI" panose="020B0604030504040204" pitchFamily="50" charset="-128"/>
                        </a:rPr>
                        <a:t>   </a:t>
                      </a:r>
                      <a:r>
                        <a:rPr lang="ja-JP" altLang="en-US" sz="1000" kern="100" dirty="0">
                          <a:effectLst/>
                          <a:latin typeface="Meiryo UI" panose="020B0604030504040204" pitchFamily="50" charset="-128"/>
                          <a:ea typeface="Meiryo UI" panose="020B0604030504040204" pitchFamily="50" charset="-128"/>
                        </a:rPr>
                        <a:t>著しい悪化など、資金の独自調達が困難な場合においても、共同調達の仕組</a:t>
                      </a:r>
                      <a:endParaRPr lang="en-US" altLang="ja-JP" sz="1000" kern="100" dirty="0">
                        <a:effectLst/>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000" kern="100" dirty="0">
                          <a:effectLst/>
                          <a:latin typeface="Meiryo UI" panose="020B0604030504040204" pitchFamily="50" charset="-128"/>
                          <a:ea typeface="Meiryo UI" panose="020B0604030504040204" pitchFamily="50" charset="-128"/>
                        </a:rPr>
                        <a:t>   </a:t>
                      </a:r>
                      <a:r>
                        <a:rPr lang="ja-JP" altLang="en-US" sz="1000" kern="100" dirty="0">
                          <a:effectLst/>
                          <a:latin typeface="Meiryo UI" panose="020B0604030504040204" pitchFamily="50" charset="-128"/>
                          <a:ea typeface="Meiryo UI" panose="020B0604030504040204" pitchFamily="50" charset="-128"/>
                        </a:rPr>
                        <a:t>みを構築するなどにより、低利で安定的に資金調達ができる仕組みを確保する</a:t>
                      </a:r>
                      <a:endParaRPr lang="en-US" altLang="ja-JP" sz="1000" kern="100" dirty="0">
                        <a:effectLst/>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rPr>
                        <a:t>   ことが重要</a:t>
                      </a: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rPr>
                        <a:t>　・　したがって、本貸付金は当分の間、存続することとし、府と市町村が連携して</a:t>
                      </a:r>
                      <a:endParaRPr lang="en-US" altLang="ja-JP" sz="1000" kern="100" dirty="0">
                        <a:effectLst/>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000" kern="100" dirty="0">
                          <a:effectLst/>
                          <a:latin typeface="Meiryo UI" panose="020B0604030504040204" pitchFamily="50" charset="-128"/>
                          <a:ea typeface="Meiryo UI" panose="020B0604030504040204" pitchFamily="50" charset="-128"/>
                        </a:rPr>
                        <a:t>   </a:t>
                      </a:r>
                      <a:r>
                        <a:rPr lang="ja-JP" altLang="en-US" sz="1000" kern="100" dirty="0">
                          <a:effectLst/>
                          <a:latin typeface="Meiryo UI" panose="020B0604030504040204" pitchFamily="50" charset="-128"/>
                          <a:ea typeface="Meiryo UI" panose="020B0604030504040204" pitchFamily="50" charset="-128"/>
                        </a:rPr>
                        <a:t>低利で安定的に資金調達できる仕組みの構築に向けた検討をすすめる</a:t>
                      </a:r>
                    </a:p>
                  </a:txBody>
                  <a:tcPr marL="72000" marR="72000" marT="36000" marB="36000">
                    <a:lnB w="12700" cap="flat" cmpd="sng" algn="ctr">
                      <a:solidFill>
                        <a:schemeClr val="accent1"/>
                      </a:solidFill>
                      <a:prstDash val="solid"/>
                      <a:round/>
                      <a:headEnd type="none" w="med" len="med"/>
                      <a:tailEnd type="none" w="med" len="med"/>
                    </a:lnB>
                    <a:solidFill>
                      <a:schemeClr val="bg1">
                        <a:alpha val="20000"/>
                      </a:schemeClr>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b="1" kern="100" dirty="0">
                          <a:effectLst/>
                          <a:latin typeface="Meiryo UI" panose="020B0604030504040204" pitchFamily="50" charset="-128"/>
                          <a:ea typeface="Meiryo UI" panose="020B0604030504040204" pitchFamily="50" charset="-128"/>
                        </a:rPr>
                        <a:t>◆見直しの経過（改革工程表）</a:t>
                      </a:r>
                      <a:endParaRPr lang="en-US" altLang="ja-JP" sz="1000" b="1" kern="100" dirty="0">
                        <a:effectLst/>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rPr>
                        <a:t>  （</a:t>
                      </a:r>
                      <a:r>
                        <a:rPr lang="en-US" altLang="ja-JP" sz="1000" kern="100" dirty="0">
                          <a:effectLst/>
                          <a:latin typeface="Meiryo UI" panose="020B0604030504040204" pitchFamily="50" charset="-128"/>
                          <a:ea typeface="Meiryo UI" panose="020B0604030504040204" pitchFamily="50" charset="-128"/>
                        </a:rPr>
                        <a:t>22</a:t>
                      </a:r>
                      <a:r>
                        <a:rPr lang="ja-JP" altLang="en-US" sz="1000" kern="100" dirty="0">
                          <a:effectLst/>
                          <a:latin typeface="Meiryo UI" panose="020B0604030504040204" pitchFamily="50" charset="-128"/>
                          <a:ea typeface="Meiryo UI" panose="020B0604030504040204" pitchFamily="50" charset="-128"/>
                        </a:rPr>
                        <a:t>年度）</a:t>
                      </a: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rPr>
                        <a:t>　　　・金融機関や市町村等の意見を踏まえ、府と市町村が共同で資金調達するた</a:t>
                      </a:r>
                      <a:endParaRPr lang="en-US" altLang="ja-JP" sz="1000" kern="100" dirty="0">
                        <a:effectLst/>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rPr>
                        <a:t>　　　　めに必要な条件等を整理</a:t>
                      </a: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rPr>
                        <a:t>　（</a:t>
                      </a:r>
                      <a:r>
                        <a:rPr lang="en-US" altLang="ja-JP" sz="1000" kern="100" dirty="0">
                          <a:effectLst/>
                          <a:latin typeface="Meiryo UI" panose="020B0604030504040204" pitchFamily="50" charset="-128"/>
                          <a:ea typeface="Meiryo UI" panose="020B0604030504040204" pitchFamily="50" charset="-128"/>
                        </a:rPr>
                        <a:t>23</a:t>
                      </a:r>
                      <a:r>
                        <a:rPr lang="ja-JP" altLang="en-US" sz="1000" kern="100" dirty="0">
                          <a:effectLst/>
                          <a:latin typeface="Meiryo UI" panose="020B0604030504040204" pitchFamily="50" charset="-128"/>
                          <a:ea typeface="Meiryo UI" panose="020B0604030504040204" pitchFamily="50" charset="-128"/>
                        </a:rPr>
                        <a:t>年度～</a:t>
                      </a:r>
                      <a:r>
                        <a:rPr lang="en-US" altLang="ja-JP" sz="1000" kern="100" dirty="0">
                          <a:effectLst/>
                          <a:latin typeface="Meiryo UI" panose="020B0604030504040204" pitchFamily="50" charset="-128"/>
                          <a:ea typeface="Meiryo UI" panose="020B0604030504040204" pitchFamily="50" charset="-128"/>
                        </a:rPr>
                        <a:t>24</a:t>
                      </a:r>
                      <a:r>
                        <a:rPr lang="ja-JP" altLang="en-US" sz="1000" kern="100" dirty="0">
                          <a:effectLst/>
                          <a:latin typeface="Meiryo UI" panose="020B0604030504040204" pitchFamily="50" charset="-128"/>
                          <a:ea typeface="Meiryo UI" panose="020B0604030504040204" pitchFamily="50" charset="-128"/>
                        </a:rPr>
                        <a:t>年度）</a:t>
                      </a: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rPr>
                        <a:t>　　　・仕組みの構築に向け検討を進め、実施の可否を判断</a:t>
                      </a: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rPr>
                        <a:t>　　　・共同調達に向けた課題の抽出</a:t>
                      </a: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rPr>
                        <a:t>　（</a:t>
                      </a:r>
                      <a:r>
                        <a:rPr lang="en-US" altLang="ja-JP" sz="1000" kern="100" dirty="0">
                          <a:effectLst/>
                          <a:latin typeface="Meiryo UI" panose="020B0604030504040204" pitchFamily="50" charset="-128"/>
                          <a:ea typeface="Meiryo UI" panose="020B0604030504040204" pitchFamily="50" charset="-128"/>
                        </a:rPr>
                        <a:t>25</a:t>
                      </a:r>
                      <a:r>
                        <a:rPr lang="ja-JP" altLang="en-US" sz="1000" kern="100" dirty="0">
                          <a:effectLst/>
                          <a:latin typeface="Meiryo UI" panose="020B0604030504040204" pitchFamily="50" charset="-128"/>
                          <a:ea typeface="Meiryo UI" panose="020B0604030504040204" pitchFamily="50" charset="-128"/>
                        </a:rPr>
                        <a:t>年度）</a:t>
                      </a: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rPr>
                        <a:t>　　　・低利で安定的に資金調達できる仕組みの構築について検討したが、現在の金</a:t>
                      </a: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rPr>
                        <a:t> 　　　 融環境や市町村の実情を踏まえると、ただちに共同調達などの仕組みの構築</a:t>
                      </a: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rPr>
                        <a:t>  　　　が必要な状況ではない。</a:t>
                      </a: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rPr>
                        <a:t>　　　・今後の方向性として、市町村の実情を踏まえ、当面は市町村の公共施設の整</a:t>
                      </a: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rPr>
                        <a:t>  　　　備にかかる臨時的な財政需要をサポートするセーフティネットとしての機能は</a:t>
                      </a: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rPr>
                        <a:t>  　　　維持しつつ、安定的に資金調達できるよう適切な助言を行うこととした。</a:t>
                      </a:r>
                    </a:p>
                  </a:txBody>
                  <a:tcPr marL="72000" marR="72000" marT="36000" marB="36000">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857535996"/>
                  </a:ext>
                </a:extLst>
              </a:tr>
            </a:tbl>
          </a:graphicData>
        </a:graphic>
      </p:graphicFrame>
      <p:sp>
        <p:nvSpPr>
          <p:cNvPr id="36" name="二等辺三角形 35"/>
          <p:cNvSpPr/>
          <p:nvPr/>
        </p:nvSpPr>
        <p:spPr>
          <a:xfrm rot="5400000">
            <a:off x="4286672" y="3606674"/>
            <a:ext cx="540060" cy="211779"/>
          </a:xfrm>
          <a:prstGeom prst="triangl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pPr algn="ctr"/>
            <a:endParaRPr kumimoji="1"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7" name="正方形/長方形 36"/>
          <p:cNvSpPr/>
          <p:nvPr/>
        </p:nvSpPr>
        <p:spPr>
          <a:xfrm>
            <a:off x="5427095" y="773705"/>
            <a:ext cx="3575930" cy="225025"/>
          </a:xfrm>
          <a:prstGeom prst="rect">
            <a:avLst/>
          </a:prstGeom>
          <a:ln/>
        </p:spPr>
        <p:style>
          <a:lnRef idx="2">
            <a:schemeClr val="accent1"/>
          </a:lnRef>
          <a:fillRef idx="1">
            <a:schemeClr val="lt1"/>
          </a:fillRef>
          <a:effectRef idx="0">
            <a:schemeClr val="accent1"/>
          </a:effectRef>
          <a:fontRef idx="minor">
            <a:schemeClr val="dk1"/>
          </a:fontRef>
        </p:style>
        <p:txBody>
          <a:bodyPr lIns="36000" rIns="0" rtlCol="0" anchor="ctr"/>
          <a:lstStyle/>
          <a:p>
            <a:pPr algn="ctr"/>
            <a:r>
              <a:rPr lang="ja-JP" altLang="en-US" sz="1050" dirty="0">
                <a:solidFill>
                  <a:schemeClr val="tx1"/>
                </a:solidFill>
                <a:latin typeface="Meiryo UI" panose="020B0604030504040204" pitchFamily="50" charset="-128"/>
                <a:ea typeface="Meiryo UI" panose="020B0604030504040204" pitchFamily="50" charset="-128"/>
              </a:rPr>
              <a:t>見直し前額</a:t>
            </a:r>
            <a:r>
              <a:rPr lang="en-US" altLang="ja-JP" sz="1050" dirty="0">
                <a:solidFill>
                  <a:schemeClr val="tx1"/>
                </a:solidFill>
                <a:latin typeface="Meiryo UI" panose="020B0604030504040204" pitchFamily="50" charset="-128"/>
                <a:ea typeface="Meiryo UI" panose="020B0604030504040204" pitchFamily="50" charset="-128"/>
              </a:rPr>
              <a:t> (H20</a:t>
            </a:r>
            <a:r>
              <a:rPr lang="ja-JP" altLang="en-US" sz="1050" dirty="0">
                <a:solidFill>
                  <a:schemeClr val="tx1"/>
                </a:solidFill>
                <a:latin typeface="Meiryo UI" panose="020B0604030504040204" pitchFamily="50" charset="-128"/>
                <a:ea typeface="Meiryo UI" panose="020B0604030504040204" pitchFamily="50" charset="-128"/>
              </a:rPr>
              <a:t>通年ベース</a:t>
            </a:r>
            <a:r>
              <a:rPr lang="en-US" altLang="ja-JP" sz="1050" dirty="0">
                <a:solidFill>
                  <a:schemeClr val="tx1"/>
                </a:solidFill>
                <a:latin typeface="Meiryo UI" panose="020B0604030504040204" pitchFamily="50" charset="-128"/>
                <a:ea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rPr>
              <a:t>：</a:t>
            </a:r>
            <a:r>
              <a:rPr lang="en-US" altLang="ja-JP" sz="1050" dirty="0">
                <a:solidFill>
                  <a:schemeClr val="tx1"/>
                </a:solidFill>
                <a:latin typeface="Meiryo UI" panose="020B0604030504040204" pitchFamily="50" charset="-128"/>
                <a:ea typeface="Meiryo UI" panose="020B0604030504040204" pitchFamily="50" charset="-128"/>
              </a:rPr>
              <a:t>3,400</a:t>
            </a:r>
            <a:r>
              <a:rPr lang="ja-JP" altLang="en-US" sz="1050" dirty="0">
                <a:solidFill>
                  <a:schemeClr val="tx1"/>
                </a:solidFill>
                <a:latin typeface="Meiryo UI" panose="020B0604030504040204" pitchFamily="50" charset="-128"/>
                <a:ea typeface="Meiryo UI" panose="020B0604030504040204" pitchFamily="50" charset="-128"/>
              </a:rPr>
              <a:t>（</a:t>
            </a:r>
            <a:r>
              <a:rPr lang="en-US" altLang="ja-JP" sz="1050" dirty="0">
                <a:solidFill>
                  <a:schemeClr val="tx1"/>
                </a:solidFill>
                <a:latin typeface="Meiryo UI" panose="020B0604030504040204" pitchFamily="50" charset="-128"/>
                <a:ea typeface="Meiryo UI" panose="020B0604030504040204" pitchFamily="50" charset="-128"/>
              </a:rPr>
              <a:t>3,400</a:t>
            </a:r>
            <a:r>
              <a:rPr lang="ja-JP" altLang="en-US" sz="1050" dirty="0">
                <a:solidFill>
                  <a:schemeClr val="tx1"/>
                </a:solidFill>
                <a:latin typeface="Meiryo UI" panose="020B0604030504040204" pitchFamily="50" charset="-128"/>
                <a:ea typeface="Meiryo UI" panose="020B0604030504040204" pitchFamily="50" charset="-128"/>
              </a:rPr>
              <a:t>）百万円</a:t>
            </a:r>
            <a:endPar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15" name="二等辺三角形 14"/>
          <p:cNvSpPr/>
          <p:nvPr/>
        </p:nvSpPr>
        <p:spPr>
          <a:xfrm rot="5400000">
            <a:off x="4286671" y="5663371"/>
            <a:ext cx="540060" cy="211779"/>
          </a:xfrm>
          <a:prstGeom prst="triangl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pPr algn="ctr"/>
            <a:endParaRPr kumimoji="1"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正方形/長方形 8"/>
          <p:cNvSpPr/>
          <p:nvPr/>
        </p:nvSpPr>
        <p:spPr>
          <a:xfrm>
            <a:off x="6144232" y="127331"/>
            <a:ext cx="1935215" cy="208186"/>
          </a:xfrm>
          <a:prstGeom prst="rect">
            <a:avLst/>
          </a:prstGeom>
          <a:ln w="6350"/>
        </p:spPr>
        <p:style>
          <a:lnRef idx="2">
            <a:schemeClr val="accent1"/>
          </a:lnRef>
          <a:fillRef idx="1">
            <a:schemeClr val="lt1"/>
          </a:fillRef>
          <a:effectRef idx="0">
            <a:schemeClr val="accent1"/>
          </a:effectRef>
          <a:fontRef idx="minor">
            <a:schemeClr val="dk1"/>
          </a:fontRef>
        </p:style>
        <p:txBody>
          <a:bodyPr lIns="36000" rIns="36000" rtlCol="0" anchor="ctr"/>
          <a:lstStyle/>
          <a:p>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予算の記載</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）：一般財源</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スライド番号プレースホルダー 4"/>
          <p:cNvSpPr txBox="1">
            <a:spLocks/>
          </p:cNvSpPr>
          <p:nvPr/>
        </p:nvSpPr>
        <p:spPr>
          <a:xfrm>
            <a:off x="7010400" y="6534345"/>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smtClean="0">
                <a:solidFill>
                  <a:schemeClr val="tx1"/>
                </a:solidFill>
                <a:latin typeface="Meiryo UI" panose="020B0604030504040204" pitchFamily="50" charset="-128"/>
                <a:ea typeface="Meiryo UI" panose="020B0604030504040204" pitchFamily="50" charset="-128"/>
              </a:rPr>
              <a:t>8</a:t>
            </a:r>
            <a:endParaRPr lang="ja-JP" altLang="en-US"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7712191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nvGraphicFramePr>
        <p:xfrm>
          <a:off x="70604" y="126766"/>
          <a:ext cx="9003329" cy="415976"/>
        </p:xfrm>
        <a:graphic>
          <a:graphicData uri="http://schemas.openxmlformats.org/drawingml/2006/table">
            <a:tbl>
              <a:tblPr firstRow="1" firstCol="1" bandRow="1">
                <a:tableStyleId>{5C22544A-7EE6-4342-B048-85BDC9FD1C3A}</a:tableStyleId>
              </a:tblPr>
              <a:tblGrid>
                <a:gridCol w="7110708">
                  <a:extLst>
                    <a:ext uri="{9D8B030D-6E8A-4147-A177-3AD203B41FA5}">
                      <a16:colId xmlns:a16="http://schemas.microsoft.com/office/drawing/2014/main" val="1996567682"/>
                    </a:ext>
                  </a:extLst>
                </a:gridCol>
                <a:gridCol w="1892621">
                  <a:extLst>
                    <a:ext uri="{9D8B030D-6E8A-4147-A177-3AD203B41FA5}">
                      <a16:colId xmlns:a16="http://schemas.microsoft.com/office/drawing/2014/main" val="2440904912"/>
                    </a:ext>
                  </a:extLst>
                </a:gridCol>
              </a:tblGrid>
              <a:tr h="41597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100" kern="100" dirty="0">
                          <a:solidFill>
                            <a:schemeClr val="tx1"/>
                          </a:solidFill>
                          <a:effectLst/>
                          <a:latin typeface="Meiryo UI" panose="020B0604030504040204" pitchFamily="50" charset="-128"/>
                          <a:ea typeface="Meiryo UI" panose="020B0604030504040204" pitchFamily="50" charset="-128"/>
                        </a:rPr>
                        <a:t>【</a:t>
                      </a:r>
                      <a:r>
                        <a:rPr lang="ja-JP" altLang="en-US" sz="1100" kern="100" dirty="0">
                          <a:solidFill>
                            <a:schemeClr val="tx1"/>
                          </a:solidFill>
                          <a:effectLst/>
                          <a:latin typeface="Meiryo UI" panose="020B0604030504040204" pitchFamily="50" charset="-128"/>
                          <a:ea typeface="Meiryo UI" panose="020B0604030504040204" pitchFamily="50" charset="-128"/>
                        </a:rPr>
                        <a:t>主要検討事業４</a:t>
                      </a:r>
                      <a:r>
                        <a:rPr lang="en-US" altLang="ja-JP" sz="1100" kern="100" dirty="0">
                          <a:solidFill>
                            <a:schemeClr val="tx1"/>
                          </a:solidFill>
                          <a:effectLst/>
                          <a:latin typeface="Meiryo UI" panose="020B0604030504040204" pitchFamily="50" charset="-128"/>
                          <a:ea typeface="Meiryo UI" panose="020B0604030504040204" pitchFamily="50" charset="-128"/>
                        </a:rPr>
                        <a:t>】</a:t>
                      </a:r>
                      <a:r>
                        <a:rPr lang="ja-JP" altLang="en-US" sz="1400" kern="100" dirty="0">
                          <a:solidFill>
                            <a:schemeClr val="tx1"/>
                          </a:solidFill>
                          <a:effectLst/>
                          <a:latin typeface="Meiryo UI" panose="020B0604030504040204" pitchFamily="50" charset="-128"/>
                          <a:ea typeface="Meiryo UI" panose="020B0604030504040204" pitchFamily="50" charset="-128"/>
                        </a:rPr>
                        <a:t>　市町村施設整備資金貸付金（</a:t>
                      </a:r>
                      <a:r>
                        <a:rPr kumimoji="1" lang="ja-JP" altLang="en-US" sz="1400" u="none" dirty="0">
                          <a:solidFill>
                            <a:schemeClr val="tx1"/>
                          </a:solidFill>
                          <a:latin typeface="Meiryo UI" panose="020B0604030504040204" pitchFamily="50" charset="-128"/>
                          <a:ea typeface="Meiryo UI" panose="020B0604030504040204" pitchFamily="50" charset="-128"/>
                        </a:rPr>
                        <a:t>つづき）</a:t>
                      </a:r>
                      <a:endParaRPr lang="en-US" altLang="ja-JP" sz="12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effectLst/>
                          <a:latin typeface="Meiryo UI" panose="020B0604030504040204" pitchFamily="50" charset="-128"/>
                          <a:ea typeface="Meiryo UI" panose="020B0604030504040204" pitchFamily="50" charset="-128"/>
                        </a:rPr>
                        <a:t>＜総務部＞</a:t>
                      </a:r>
                      <a:endParaRPr lang="ja-JP" alt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09406796"/>
                  </a:ext>
                </a:extLst>
              </a:tr>
            </a:tbl>
          </a:graphicData>
        </a:graphic>
      </p:graphicFrame>
      <p:graphicFrame>
        <p:nvGraphicFramePr>
          <p:cNvPr id="2" name="表 1"/>
          <p:cNvGraphicFramePr>
            <a:graphicFrameLocks noGrp="1"/>
          </p:cNvGraphicFramePr>
          <p:nvPr>
            <p:extLst>
              <p:ext uri="{D42A27DB-BD31-4B8C-83A1-F6EECF244321}">
                <p14:modId xmlns:p14="http://schemas.microsoft.com/office/powerpoint/2010/main" val="3409918433"/>
              </p:ext>
            </p:extLst>
          </p:nvPr>
        </p:nvGraphicFramePr>
        <p:xfrm>
          <a:off x="81815" y="548680"/>
          <a:ext cx="8980370" cy="5585660"/>
        </p:xfrm>
        <a:graphic>
          <a:graphicData uri="http://schemas.openxmlformats.org/drawingml/2006/table">
            <a:tbl>
              <a:tblPr firstRow="1" firstCol="1" bandRow="1">
                <a:tableStyleId>{BC89EF96-8CEA-46FF-86C4-4CE0E7609802}</a:tableStyleId>
              </a:tblPr>
              <a:tblGrid>
                <a:gridCol w="259200">
                  <a:extLst>
                    <a:ext uri="{9D8B030D-6E8A-4147-A177-3AD203B41FA5}">
                      <a16:colId xmlns:a16="http://schemas.microsoft.com/office/drawing/2014/main" val="9612139"/>
                    </a:ext>
                  </a:extLst>
                </a:gridCol>
                <a:gridCol w="4360585">
                  <a:extLst>
                    <a:ext uri="{9D8B030D-6E8A-4147-A177-3AD203B41FA5}">
                      <a16:colId xmlns:a16="http://schemas.microsoft.com/office/drawing/2014/main" val="4183280094"/>
                    </a:ext>
                  </a:extLst>
                </a:gridCol>
                <a:gridCol w="4360585">
                  <a:extLst>
                    <a:ext uri="{9D8B030D-6E8A-4147-A177-3AD203B41FA5}">
                      <a16:colId xmlns:a16="http://schemas.microsoft.com/office/drawing/2014/main" val="3923499152"/>
                    </a:ext>
                  </a:extLst>
                </a:gridCol>
              </a:tblGrid>
              <a:tr h="0">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strike="noStrike" dirty="0">
                          <a:solidFill>
                            <a:schemeClr val="bg1"/>
                          </a:solidFill>
                          <a:latin typeface="Meiryo UI" panose="020B0604030504040204" pitchFamily="50" charset="-128"/>
                          <a:ea typeface="Meiryo UI" panose="020B0604030504040204" pitchFamily="50" charset="-128"/>
                        </a:rPr>
                        <a:t>見直しの経過（つづき）</a:t>
                      </a:r>
                      <a:endParaRPr kumimoji="1" lang="en-US" altLang="ja-JP" sz="1000" strike="noStrike" dirty="0">
                        <a:solidFill>
                          <a:schemeClr val="bg1"/>
                        </a:solidFill>
                        <a:latin typeface="Meiryo UI" panose="020B0604030504040204" pitchFamily="50" charset="-128"/>
                        <a:ea typeface="Meiryo UI" panose="020B0604030504040204" pitchFamily="50" charset="-128"/>
                      </a:endParaRPr>
                    </a:p>
                  </a:txBody>
                  <a:tcPr marL="72000" marR="72000" marT="36000" marB="36000" vert="eaVert" anchor="ct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gridSpan="2">
                  <a:txBody>
                    <a:bodyPr/>
                    <a:lstStyle/>
                    <a:p>
                      <a:pPr marL="133350" indent="-133350" algn="just">
                        <a:spcAft>
                          <a:spcPts val="0"/>
                        </a:spcAft>
                      </a:pPr>
                      <a:r>
                        <a:rPr lang="en-US" sz="1000" kern="100" dirty="0">
                          <a:effectLst/>
                          <a:latin typeface="Meiryo UI" panose="020B0604030504040204" pitchFamily="50" charset="-128"/>
                          <a:ea typeface="Meiryo UI" panose="020B0604030504040204" pitchFamily="50" charset="-128"/>
                        </a:rPr>
                        <a:t> </a:t>
                      </a:r>
                      <a:r>
                        <a:rPr lang="ja-JP" altLang="en-US" sz="1000" b="1" kern="100" dirty="0">
                          <a:effectLst/>
                          <a:latin typeface="Meiryo UI" panose="020B0604030504040204" pitchFamily="50" charset="-128"/>
                          <a:ea typeface="Meiryo UI" panose="020B0604030504040204" pitchFamily="50" charset="-128"/>
                        </a:rPr>
                        <a:t>＜平成</a:t>
                      </a:r>
                      <a:r>
                        <a:rPr lang="en-US" altLang="ja-JP" sz="1000" b="1" kern="100" dirty="0">
                          <a:effectLst/>
                          <a:latin typeface="Meiryo UI" panose="020B0604030504040204" pitchFamily="50" charset="-128"/>
                          <a:ea typeface="Meiryo UI" panose="020B0604030504040204" pitchFamily="50" charset="-128"/>
                        </a:rPr>
                        <a:t>26</a:t>
                      </a:r>
                      <a:r>
                        <a:rPr lang="ja-JP" altLang="en-US" sz="1000" b="1" kern="100" dirty="0">
                          <a:effectLst/>
                          <a:latin typeface="Meiryo UI" panose="020B0604030504040204" pitchFamily="50" charset="-128"/>
                          <a:ea typeface="Meiryo UI" panose="020B0604030504040204" pitchFamily="50" charset="-128"/>
                        </a:rPr>
                        <a:t>年度行財政改革の取組みにおける見直し＞</a:t>
                      </a:r>
                      <a:endPar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0D8E8"/>
                    </a:solidFill>
                  </a:tcPr>
                </a:tc>
                <a:tc hMerge="1">
                  <a:txBody>
                    <a:bodyPr/>
                    <a:lstStyle/>
                    <a:p>
                      <a:endParaRPr kumimoji="1" lang="ja-JP" altLang="en-US"/>
                    </a:p>
                  </a:txBody>
                  <a:tcPr/>
                </a:tc>
                <a:extLst>
                  <a:ext uri="{0D108BD9-81ED-4DB2-BD59-A6C34878D82A}">
                    <a16:rowId xmlns:a16="http://schemas.microsoft.com/office/drawing/2014/main" val="1650196717"/>
                  </a:ext>
                </a:extLst>
              </a:tr>
              <a:tr h="149600">
                <a:tc vMerge="1">
                  <a:txBody>
                    <a:bodyPr/>
                    <a:lstStyle/>
                    <a:p>
                      <a:endParaRPr kumimoji="1" lang="ja-JP" altLang="en-US"/>
                    </a:p>
                  </a:txBody>
                  <a:tcPr/>
                </a:tc>
                <a:tc>
                  <a:txBody>
                    <a:bodyPr/>
                    <a:lstStyle/>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○取組方針</a:t>
                      </a:r>
                      <a:endPar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b="1" kern="100" baseline="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市町村の財政運営ヒアリング等を通じて、安定的に資金調達できるよう適切な助言や地方債制度の柔軟な運用を図る。</a:t>
                      </a:r>
                    </a:p>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　</a:t>
                      </a: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solidFill>
                  </a:tcPr>
                </a:tc>
                <a:tc>
                  <a:txBody>
                    <a:bodyPr/>
                    <a:lstStyle/>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◆見直しの経過（取組実績）</a:t>
                      </a:r>
                      <a:endPar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0" kern="100" baseline="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財政運営ヒアリング及び起債要望ヒアリングを通じて、市町村に「交付税措置があり、充当率が高い起債への誘導」「銀行からの資金調達ではなく、低利な公的資金への誘導」など、地方債の効果的な活用を助言。また、電話による個別相談にも対応。</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・市町村の実務担当者の地方債知識向上を図るため、地方債事務取扱講習会を実施。（平成</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26</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4</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月開催）また、市町村の実務担当者向けの地方債に係る資金調達研修を実施（平成</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26</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9</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月開催）し、地方債の更なる知識向上を図った。</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市町村の公共施設の整備にかかる臨時的な財政需要の対応をサポートするため、本貸付金を活用し、引き続き財政運営に対する適切な助言や地方債制度の柔軟な運用など、安定的に資金調達できる環境を整えていく。</a:t>
                      </a:r>
                    </a:p>
                    <a:p>
                      <a:pPr marL="133350" indent="-133350" algn="just">
                        <a:spcAft>
                          <a:spcPts val="0"/>
                        </a:spcAft>
                      </a:pPr>
                      <a:endPar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solidFill>
                  </a:tcPr>
                </a:tc>
                <a:extLst>
                  <a:ext uri="{0D108BD9-81ED-4DB2-BD59-A6C34878D82A}">
                    <a16:rowId xmlns:a16="http://schemas.microsoft.com/office/drawing/2014/main" val="1906386576"/>
                  </a:ext>
                </a:extLst>
              </a:tr>
              <a:tr h="0">
                <a:tc vMerge="1">
                  <a:txBody>
                    <a:bodyPr/>
                    <a:lstStyle/>
                    <a:p>
                      <a:endParaRPr kumimoji="1" lang="ja-JP" altLang="en-US"/>
                    </a:p>
                  </a:txBody>
                  <a:tcPr/>
                </a:tc>
                <a:tc gridSpan="2">
                  <a:txBody>
                    <a:bodyPr/>
                    <a:lstStyle/>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＜当面の財政運営の取組み（案）における見直し＞</a:t>
                      </a: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solidFill>
                      <a:srgbClr val="D0D8E8"/>
                    </a:solidFill>
                  </a:tcPr>
                </a:tc>
                <a:tc hMerge="1">
                  <a:txBody>
                    <a:bodyPr/>
                    <a:lstStyle/>
                    <a:p>
                      <a:endParaRPr kumimoji="1" lang="ja-JP" altLang="en-US"/>
                    </a:p>
                  </a:txBody>
                  <a:tcPr/>
                </a:tc>
                <a:extLst>
                  <a:ext uri="{0D108BD9-81ED-4DB2-BD59-A6C34878D82A}">
                    <a16:rowId xmlns:a16="http://schemas.microsoft.com/office/drawing/2014/main" val="1141373718"/>
                  </a:ext>
                </a:extLst>
              </a:tr>
              <a:tr h="603345">
                <a:tc vMerge="1">
                  <a:txBody>
                    <a:bodyPr/>
                    <a:lstStyle/>
                    <a:p>
                      <a:endParaRPr kumimoji="1" lang="ja-JP" altLang="en-US"/>
                    </a:p>
                  </a:txBody>
                  <a:tcPr/>
                </a:tc>
                <a:tc>
                  <a:txBody>
                    <a:bodyPr/>
                    <a:lstStyle/>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○取組内容</a:t>
                      </a:r>
                      <a:endPar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b="0" kern="100" baseline="0" dirty="0">
                          <a:effectLst/>
                          <a:latin typeface="Meiryo UI" panose="020B0604030504040204" pitchFamily="50" charset="-128"/>
                          <a:ea typeface="Meiryo UI" panose="020B0604030504040204" pitchFamily="50" charset="-128"/>
                          <a:cs typeface="Times New Roman" panose="02020603050405020304" pitchFamily="18" charset="0"/>
                        </a:rPr>
                        <a:t> 市町村の実情や課題を踏まえ、市町村にとってより効果的な制度となるよう運用の見直しを検討する。</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　</a:t>
                      </a:r>
                    </a:p>
                  </a:txBody>
                  <a:tcPr marL="72000" marR="72000" marT="36000" marB="36000">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solidFill>
                      <a:schemeClr val="bg1"/>
                    </a:solidFill>
                  </a:tcPr>
                </a:tc>
                <a:tc>
                  <a:txBody>
                    <a:bodyPr/>
                    <a:lstStyle/>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◆見直しの経過（取組実績）</a:t>
                      </a:r>
                      <a:endPar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・市町村へのアンケート結果を踏まえ、市町村の財政事情及び財政需要に応じ、 効果的な貸付を実施している。</a:t>
                      </a:r>
                    </a:p>
                    <a:p>
                      <a:pPr marL="133350" indent="-133350"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　</a:t>
                      </a:r>
                    </a:p>
                  </a:txBody>
                  <a:tcPr marL="72000" marR="72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solidFill>
                      <a:schemeClr val="bg1"/>
                    </a:solidFill>
                  </a:tcPr>
                </a:tc>
                <a:extLst>
                  <a:ext uri="{0D108BD9-81ED-4DB2-BD59-A6C34878D82A}">
                    <a16:rowId xmlns:a16="http://schemas.microsoft.com/office/drawing/2014/main" val="776413934"/>
                  </a:ext>
                </a:extLst>
              </a:tr>
              <a:tr h="214425">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strike="noStrike" dirty="0">
                          <a:solidFill>
                            <a:schemeClr val="bg1"/>
                          </a:solidFill>
                          <a:latin typeface="Meiryo UI" panose="020B0604030504040204" pitchFamily="50" charset="-128"/>
                          <a:ea typeface="Meiryo UI" panose="020B0604030504040204" pitchFamily="50" charset="-128"/>
                        </a:rPr>
                        <a:t>現在の事業</a:t>
                      </a:r>
                      <a:endParaRPr kumimoji="1" lang="en-US" altLang="ja-JP" sz="1000" strike="noStrike" dirty="0">
                        <a:solidFill>
                          <a:schemeClr val="bg1"/>
                        </a:solidFill>
                        <a:latin typeface="Meiryo UI" panose="020B0604030504040204" pitchFamily="50" charset="-128"/>
                        <a:ea typeface="Meiryo UI" panose="020B0604030504040204" pitchFamily="50" charset="-128"/>
                      </a:endParaRPr>
                    </a:p>
                  </a:txBody>
                  <a:tcPr marL="72000" marR="72000" marT="36000" marB="36000" vert="eaVert" anchor="ctr">
                    <a:lnL w="12700" cap="flat" cmpd="sng" algn="ctr">
                      <a:solidFill>
                        <a:schemeClr val="accent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gridSpan="2">
                  <a:txBody>
                    <a:bodyPr/>
                    <a:lstStyle/>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1" i="0" u="none" kern="100" dirty="0">
                          <a:effectLst/>
                          <a:latin typeface="Meiryo UI" panose="020B0604030504040204" pitchFamily="50" charset="-128"/>
                          <a:ea typeface="Meiryo UI" panose="020B0604030504040204" pitchFamily="50" charset="-128"/>
                        </a:rPr>
                        <a:t>＜主な事業（見直し後の事業、新たに取り組んでいる事業等）＞</a:t>
                      </a:r>
                      <a:endPar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40000"/>
                        <a:lumOff val="60000"/>
                      </a:schemeClr>
                    </a:solidFill>
                  </a:tcPr>
                </a:tc>
                <a:tc hMerge="1">
                  <a:txBody>
                    <a:bodyPr/>
                    <a:lstStyle/>
                    <a:p>
                      <a:pPr marL="133350" indent="-133350" algn="just">
                        <a:spcAft>
                          <a:spcPts val="0"/>
                        </a:spcAft>
                      </a:pPr>
                      <a:endPar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227654153"/>
                  </a:ext>
                </a:extLst>
              </a:tr>
              <a:tr h="214425">
                <a:tc vMerge="1">
                  <a:txBody>
                    <a:bodyPr/>
                    <a:lstStyle/>
                    <a:p>
                      <a:endParaRPr kumimoji="1" lang="ja-JP" altLang="en-US"/>
                    </a:p>
                  </a:txBody>
                  <a:tcPr/>
                </a:tc>
                <a:tc gridSpan="2">
                  <a:txBody>
                    <a:bodyPr/>
                    <a:lstStyle/>
                    <a:p>
                      <a:pPr marL="133350" marR="0" lvl="0" indent="-133350" algn="just" defTabSz="914400" rtl="0" eaLnBrk="1" fontAlgn="auto" latinLnBrk="0" hangingPunct="1">
                        <a:lnSpc>
                          <a:spcPts val="400"/>
                        </a:lnSpc>
                        <a:spcBef>
                          <a:spcPts val="0"/>
                        </a:spcBef>
                        <a:spcAft>
                          <a:spcPts val="0"/>
                        </a:spcAft>
                        <a:buClrTx/>
                        <a:buSzTx/>
                        <a:buFontTx/>
                        <a:buNone/>
                        <a:tabLst/>
                        <a:defRPr/>
                      </a:pPr>
                      <a:endParaRPr lang="en-US" altLang="ja-JP" sz="1050" b="1" i="0" u="none" kern="100" dirty="0">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en-US" altLang="ja-JP" sz="1050" b="1" i="0" u="none" kern="100" dirty="0">
                          <a:effectLst/>
                          <a:latin typeface="Meiryo UI" panose="020B0604030504040204" pitchFamily="50" charset="-128"/>
                          <a:ea typeface="Meiryo UI" panose="020B0604030504040204" pitchFamily="50" charset="-128"/>
                        </a:rPr>
                        <a:t>《</a:t>
                      </a:r>
                      <a:r>
                        <a:rPr lang="ja-JP" altLang="en-US" sz="1050" b="1" i="0" u="none" kern="100" dirty="0">
                          <a:effectLst/>
                          <a:latin typeface="Meiryo UI" panose="020B0604030504040204" pitchFamily="50" charset="-128"/>
                          <a:ea typeface="Meiryo UI" panose="020B0604030504040204" pitchFamily="50" charset="-128"/>
                        </a:rPr>
                        <a:t>見直し後の事業</a:t>
                      </a:r>
                      <a:r>
                        <a:rPr lang="en-US" altLang="ja-JP" sz="1050" b="1" i="0" u="none" kern="100" dirty="0">
                          <a:effectLst/>
                          <a:latin typeface="Meiryo UI" panose="020B0604030504040204" pitchFamily="50" charset="-128"/>
                          <a:ea typeface="Meiryo UI" panose="020B0604030504040204" pitchFamily="50" charset="-128"/>
                        </a:rPr>
                        <a:t>》</a:t>
                      </a:r>
                    </a:p>
                    <a:p>
                      <a:pPr marL="133350" marR="0" lvl="0" indent="-133350" algn="just" defTabSz="914400" rtl="0" eaLnBrk="1" fontAlgn="auto" latinLnBrk="0" hangingPunct="1">
                        <a:lnSpc>
                          <a:spcPts val="400"/>
                        </a:lnSpc>
                        <a:spcBef>
                          <a:spcPts val="0"/>
                        </a:spcBef>
                        <a:spcAft>
                          <a:spcPts val="0"/>
                        </a:spcAft>
                        <a:buClrTx/>
                        <a:buSzTx/>
                        <a:buFontTx/>
                        <a:buNone/>
                        <a:tabLst/>
                        <a:defRPr/>
                      </a:pPr>
                      <a:endParaRPr lang="en-US" altLang="ja-JP" sz="1050" b="1" i="0" u="none" kern="100" dirty="0">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50" b="1" i="0" kern="100" dirty="0">
                          <a:effectLst/>
                          <a:latin typeface="Meiryo UI" panose="020B0604030504040204" pitchFamily="50" charset="-128"/>
                          <a:ea typeface="Meiryo UI" panose="020B0604030504040204" pitchFamily="50" charset="-128"/>
                        </a:rPr>
                        <a:t>　◆</a:t>
                      </a:r>
                      <a:r>
                        <a:rPr lang="zh-TW" altLang="en-US" sz="1050" b="1" i="0" u="sng" kern="100" dirty="0">
                          <a:effectLst/>
                          <a:latin typeface="Meiryo UI" panose="020B0604030504040204" pitchFamily="50" charset="-128"/>
                          <a:ea typeface="Meiryo UI" panose="020B0604030504040204" pitchFamily="50" charset="-128"/>
                        </a:rPr>
                        <a:t>市町村施設整備資金貸付金</a:t>
                      </a:r>
                      <a:endParaRPr lang="en-US" altLang="zh-TW" sz="1050" b="1" i="0" u="sng" kern="100" dirty="0">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1" i="0" kern="100" dirty="0">
                          <a:effectLst/>
                          <a:latin typeface="Meiryo UI" panose="020B0604030504040204" pitchFamily="50" charset="-128"/>
                          <a:ea typeface="Meiryo UI" panose="020B0604030504040204" pitchFamily="50" charset="-128"/>
                        </a:rPr>
                        <a:t>　　１　目的</a:t>
                      </a:r>
                    </a:p>
                    <a:p>
                      <a:pPr marL="133350" indent="-133350" algn="just">
                        <a:spcAft>
                          <a:spcPts val="0"/>
                        </a:spcAft>
                      </a:pPr>
                      <a:r>
                        <a:rPr lang="ja-JP" altLang="en-US" sz="1000" b="0" i="0" kern="100" dirty="0">
                          <a:effectLst/>
                          <a:latin typeface="Meiryo UI" panose="020B0604030504040204" pitchFamily="50" charset="-128"/>
                          <a:ea typeface="Meiryo UI" panose="020B0604030504040204" pitchFamily="50" charset="-128"/>
                        </a:rPr>
                        <a:t>　　　　 市町村が公共施設を整備するにあたり、国の地方債制度を補完する観点から、その整備に係る資金を貸し付け公共施設の整備促進を図る。</a:t>
                      </a:r>
                      <a:endParaRPr lang="en-US" altLang="ja-JP" sz="1000" b="0" i="0" kern="100" dirty="0">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0" i="0" kern="100" dirty="0">
                          <a:effectLst/>
                          <a:latin typeface="Meiryo UI" panose="020B0604030504040204" pitchFamily="50" charset="-128"/>
                          <a:ea typeface="Meiryo UI" panose="020B0604030504040204" pitchFamily="50" charset="-128"/>
                        </a:rPr>
                        <a:t>　　　　 </a:t>
                      </a:r>
                      <a:r>
                        <a:rPr lang="zh-TW" altLang="en-US" sz="1000" b="0" i="0" kern="100" dirty="0">
                          <a:effectLst/>
                          <a:latin typeface="Meiryo UI" panose="020B0604030504040204" pitchFamily="50" charset="-128"/>
                          <a:ea typeface="Meiryo UI" panose="020B0604030504040204" pitchFamily="50" charset="-128"/>
                        </a:rPr>
                        <a:t>開始終了年度</a:t>
                      </a:r>
                      <a:r>
                        <a:rPr lang="ja-JP" altLang="en-US" sz="1000" b="0" i="0" kern="100" dirty="0">
                          <a:effectLst/>
                          <a:latin typeface="Meiryo UI" panose="020B0604030504040204" pitchFamily="50" charset="-128"/>
                          <a:ea typeface="Meiryo UI" panose="020B0604030504040204" pitchFamily="50" charset="-128"/>
                        </a:rPr>
                        <a:t>：昭和３５年度～　　　　　根拠法令：大阪府市町村施設整備資金貸付要綱</a:t>
                      </a:r>
                      <a:r>
                        <a:rPr lang="ja-JP" altLang="en-US" sz="1000" b="1" i="0" kern="100" dirty="0">
                          <a:effectLst/>
                          <a:latin typeface="Meiryo UI" panose="020B0604030504040204" pitchFamily="50" charset="-128"/>
                          <a:ea typeface="Meiryo UI" panose="020B0604030504040204" pitchFamily="50" charset="-128"/>
                        </a:rPr>
                        <a:t>　</a:t>
                      </a:r>
                      <a:endParaRPr lang="en-US" altLang="ja-JP" sz="1000" b="0" i="0" kern="100" dirty="0">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1" i="0" kern="100" dirty="0">
                          <a:effectLst/>
                          <a:latin typeface="Meiryo UI" panose="020B0604030504040204" pitchFamily="50" charset="-128"/>
                          <a:ea typeface="Meiryo UI" panose="020B0604030504040204" pitchFamily="50" charset="-128"/>
                        </a:rPr>
                        <a:t>　　２　内容　　　 </a:t>
                      </a:r>
                    </a:p>
                    <a:p>
                      <a:pPr marL="133350" indent="-133350" algn="just">
                        <a:spcAft>
                          <a:spcPts val="0"/>
                        </a:spcAft>
                      </a:pPr>
                      <a:r>
                        <a:rPr lang="ja-JP" altLang="en-US" sz="1000" b="1" i="0" kern="100" dirty="0">
                          <a:effectLst/>
                          <a:latin typeface="Meiryo UI" panose="020B0604030504040204" pitchFamily="50" charset="-128"/>
                          <a:ea typeface="Meiryo UI" panose="020B0604030504040204" pitchFamily="50" charset="-128"/>
                        </a:rPr>
                        <a:t>　　　　</a:t>
                      </a:r>
                      <a:r>
                        <a:rPr lang="ja-JP" altLang="en-US" sz="1000" b="0" i="0" kern="100" baseline="0" dirty="0">
                          <a:effectLst/>
                          <a:latin typeface="Meiryo UI" panose="020B0604030504040204" pitchFamily="50" charset="-128"/>
                          <a:ea typeface="Meiryo UI" panose="020B0604030504040204" pitchFamily="50" charset="-128"/>
                        </a:rPr>
                        <a:t> </a:t>
                      </a:r>
                      <a:r>
                        <a:rPr lang="ja-JP" altLang="en-US" sz="1000" b="0" i="0" kern="100" dirty="0">
                          <a:effectLst/>
                          <a:latin typeface="Meiryo UI" panose="020B0604030504040204" pitchFamily="50" charset="-128"/>
                          <a:ea typeface="Meiryo UI" panose="020B0604030504040204" pitchFamily="50" charset="-128"/>
                        </a:rPr>
                        <a:t>市町村施設整備資金の貸付け</a:t>
                      </a:r>
                      <a:endParaRPr lang="en-US" altLang="ja-JP" sz="1000" b="0" i="0" kern="100" dirty="0">
                        <a:effectLst/>
                        <a:latin typeface="Meiryo UI" panose="020B0604030504040204" pitchFamily="50" charset="-128"/>
                        <a:ea typeface="Meiryo UI" panose="020B0604030504040204" pitchFamily="50" charset="-128"/>
                      </a:endParaRPr>
                    </a:p>
                    <a:p>
                      <a:pPr marL="133350" indent="-133350" algn="just">
                        <a:spcAft>
                          <a:spcPts val="0"/>
                        </a:spcAft>
                      </a:pPr>
                      <a:r>
                        <a:rPr lang="en-US" altLang="ja-JP" sz="1000" b="0" i="0" kern="100" baseline="0" dirty="0">
                          <a:effectLst/>
                          <a:latin typeface="Meiryo UI" panose="020B0604030504040204" pitchFamily="50" charset="-128"/>
                          <a:ea typeface="Meiryo UI" panose="020B0604030504040204" pitchFamily="50" charset="-128"/>
                        </a:rPr>
                        <a:t>       </a:t>
                      </a:r>
                      <a:r>
                        <a:rPr lang="ja-JP" altLang="en-US" sz="1000" b="0" i="0" kern="100" dirty="0">
                          <a:effectLst/>
                          <a:latin typeface="Meiryo UI" panose="020B0604030504040204" pitchFamily="50" charset="-128"/>
                          <a:ea typeface="Meiryo UI" panose="020B0604030504040204" pitchFamily="50" charset="-128"/>
                        </a:rPr>
                        <a:t>　</a:t>
                      </a:r>
                      <a:r>
                        <a:rPr lang="en-US" altLang="ja-JP" sz="1000" b="0" i="0" kern="100" dirty="0">
                          <a:effectLst/>
                          <a:latin typeface="Meiryo UI" panose="020B0604030504040204" pitchFamily="50" charset="-128"/>
                          <a:ea typeface="Meiryo UI" panose="020B0604030504040204" pitchFamily="50" charset="-128"/>
                        </a:rPr>
                        <a:t>【</a:t>
                      </a:r>
                      <a:r>
                        <a:rPr lang="ja-JP" altLang="en-US" sz="1000" b="0" i="0" kern="100" dirty="0">
                          <a:effectLst/>
                          <a:latin typeface="Meiryo UI" panose="020B0604030504040204" pitchFamily="50" charset="-128"/>
                          <a:ea typeface="Meiryo UI" panose="020B0604030504040204" pitchFamily="50" charset="-128"/>
                        </a:rPr>
                        <a:t>貸 付 額</a:t>
                      </a:r>
                      <a:r>
                        <a:rPr lang="en-US" altLang="ja-JP" sz="1000" b="0" i="0" kern="100" dirty="0">
                          <a:effectLst/>
                          <a:latin typeface="Meiryo UI" panose="020B0604030504040204" pitchFamily="50" charset="-128"/>
                          <a:ea typeface="Meiryo UI" panose="020B0604030504040204" pitchFamily="50" charset="-128"/>
                        </a:rPr>
                        <a:t>】20</a:t>
                      </a:r>
                      <a:r>
                        <a:rPr lang="ja-JP" altLang="en-US" sz="1000" b="0" i="0" kern="100" dirty="0">
                          <a:effectLst/>
                          <a:latin typeface="Meiryo UI" panose="020B0604030504040204" pitchFamily="50" charset="-128"/>
                          <a:ea typeface="Meiryo UI" panose="020B0604030504040204" pitchFamily="50" charset="-128"/>
                        </a:rPr>
                        <a:t>億円　</a:t>
                      </a:r>
                      <a:endParaRPr lang="en-US" altLang="ja-JP" sz="1000" b="0" i="0" kern="100" dirty="0">
                        <a:effectLst/>
                        <a:latin typeface="Meiryo UI" panose="020B0604030504040204" pitchFamily="50" charset="-128"/>
                        <a:ea typeface="Meiryo UI" panose="020B0604030504040204" pitchFamily="50" charset="-128"/>
                      </a:endParaRPr>
                    </a:p>
                    <a:p>
                      <a:pPr marL="133350" indent="-133350" algn="just">
                        <a:spcAft>
                          <a:spcPts val="0"/>
                        </a:spcAft>
                      </a:pPr>
                      <a:r>
                        <a:rPr lang="en-US" altLang="ja-JP" sz="1000" b="0" i="0" kern="100" baseline="0" dirty="0">
                          <a:effectLst/>
                          <a:latin typeface="Meiryo UI" panose="020B0604030504040204" pitchFamily="50" charset="-128"/>
                          <a:ea typeface="Meiryo UI" panose="020B0604030504040204" pitchFamily="50" charset="-128"/>
                        </a:rPr>
                        <a:t>         </a:t>
                      </a:r>
                      <a:r>
                        <a:rPr lang="en-US" altLang="ja-JP" sz="1000" b="0" i="0" kern="100" dirty="0">
                          <a:effectLst/>
                          <a:latin typeface="Meiryo UI" panose="020B0604030504040204" pitchFamily="50" charset="-128"/>
                          <a:ea typeface="Meiryo UI" panose="020B0604030504040204" pitchFamily="50" charset="-128"/>
                        </a:rPr>
                        <a:t>【</a:t>
                      </a:r>
                      <a:r>
                        <a:rPr lang="ja-JP" altLang="en-US" sz="1000" b="0" i="0" kern="100" dirty="0">
                          <a:effectLst/>
                          <a:latin typeface="Meiryo UI" panose="020B0604030504040204" pitchFamily="50" charset="-128"/>
                          <a:ea typeface="Meiryo UI" panose="020B0604030504040204" pitchFamily="50" charset="-128"/>
                        </a:rPr>
                        <a:t>利　　率</a:t>
                      </a:r>
                      <a:r>
                        <a:rPr lang="en-US" altLang="ja-JP" sz="1000" b="0" i="0" kern="100" dirty="0">
                          <a:effectLst/>
                          <a:latin typeface="Meiryo UI" panose="020B0604030504040204" pitchFamily="50" charset="-128"/>
                          <a:ea typeface="Meiryo UI" panose="020B0604030504040204" pitchFamily="50" charset="-128"/>
                        </a:rPr>
                        <a:t>】 </a:t>
                      </a:r>
                      <a:r>
                        <a:rPr lang="ja-JP" altLang="en-US" sz="1000" b="0" i="0" kern="100" dirty="0">
                          <a:effectLst/>
                          <a:latin typeface="Meiryo UI" panose="020B0604030504040204" pitchFamily="50" charset="-128"/>
                          <a:ea typeface="Meiryo UI" panose="020B0604030504040204" pitchFamily="50" charset="-128"/>
                        </a:rPr>
                        <a:t>貸付日の政府資金と同率</a:t>
                      </a:r>
                      <a:endParaRPr lang="en-US" altLang="ja-JP" sz="1000" b="0" i="0" kern="100" dirty="0">
                        <a:effectLst/>
                        <a:latin typeface="Meiryo UI" panose="020B0604030504040204" pitchFamily="50" charset="-128"/>
                        <a:ea typeface="Meiryo UI" panose="020B0604030504040204" pitchFamily="50" charset="-128"/>
                      </a:endParaRPr>
                    </a:p>
                    <a:p>
                      <a:pPr marL="133350" indent="-133350" algn="just">
                        <a:spcAft>
                          <a:spcPts val="0"/>
                        </a:spcAft>
                      </a:pPr>
                      <a:r>
                        <a:rPr lang="en-US" altLang="ja-JP" sz="1000" b="0" i="0" kern="100" baseline="0" dirty="0">
                          <a:effectLst/>
                          <a:latin typeface="Meiryo UI" panose="020B0604030504040204" pitchFamily="50" charset="-128"/>
                          <a:ea typeface="Meiryo UI" panose="020B0604030504040204" pitchFamily="50" charset="-128"/>
                        </a:rPr>
                        <a:t>         </a:t>
                      </a:r>
                      <a:r>
                        <a:rPr lang="en-US" altLang="ja-JP" sz="1000" b="0" i="0" kern="100" dirty="0">
                          <a:effectLst/>
                          <a:latin typeface="Meiryo UI" panose="020B0604030504040204" pitchFamily="50" charset="-128"/>
                          <a:ea typeface="Meiryo UI" panose="020B0604030504040204" pitchFamily="50" charset="-128"/>
                        </a:rPr>
                        <a:t>【</a:t>
                      </a:r>
                      <a:r>
                        <a:rPr lang="ja-JP" altLang="en-US" sz="1000" b="0" i="0" kern="100" dirty="0">
                          <a:effectLst/>
                          <a:latin typeface="Meiryo UI" panose="020B0604030504040204" pitchFamily="50" charset="-128"/>
                          <a:ea typeface="Meiryo UI" panose="020B0604030504040204" pitchFamily="50" charset="-128"/>
                        </a:rPr>
                        <a:t>貸付期間</a:t>
                      </a:r>
                      <a:r>
                        <a:rPr lang="en-US" altLang="ja-JP" sz="1000" b="0" i="0" kern="100" dirty="0">
                          <a:effectLst/>
                          <a:latin typeface="Meiryo UI" panose="020B0604030504040204" pitchFamily="50" charset="-128"/>
                          <a:ea typeface="Meiryo UI" panose="020B0604030504040204" pitchFamily="50" charset="-128"/>
                        </a:rPr>
                        <a:t>】5</a:t>
                      </a:r>
                      <a:r>
                        <a:rPr lang="ja-JP" altLang="en-US" sz="1000" b="0" i="0" kern="100" dirty="0">
                          <a:effectLst/>
                          <a:latin typeface="Meiryo UI" panose="020B0604030504040204" pitchFamily="50" charset="-128"/>
                          <a:ea typeface="Meiryo UI" panose="020B0604030504040204" pitchFamily="50" charset="-128"/>
                        </a:rPr>
                        <a:t>～</a:t>
                      </a:r>
                      <a:r>
                        <a:rPr lang="en-US" altLang="ja-JP" sz="1000" b="0" i="0" kern="100" dirty="0">
                          <a:effectLst/>
                          <a:latin typeface="Meiryo UI" panose="020B0604030504040204" pitchFamily="50" charset="-128"/>
                          <a:ea typeface="Meiryo UI" panose="020B0604030504040204" pitchFamily="50" charset="-128"/>
                        </a:rPr>
                        <a:t>30</a:t>
                      </a:r>
                      <a:r>
                        <a:rPr lang="ja-JP" altLang="en-US" sz="1000" b="0" i="0" kern="100" dirty="0">
                          <a:effectLst/>
                          <a:latin typeface="Meiryo UI" panose="020B0604030504040204" pitchFamily="50" charset="-128"/>
                          <a:ea typeface="Meiryo UI" panose="020B0604030504040204" pitchFamily="50" charset="-128"/>
                        </a:rPr>
                        <a:t>年以内（据置期間</a:t>
                      </a:r>
                      <a:r>
                        <a:rPr lang="en-US" altLang="ja-JP" sz="1000" b="0" i="0" kern="100" dirty="0">
                          <a:effectLst/>
                          <a:latin typeface="Meiryo UI" panose="020B0604030504040204" pitchFamily="50" charset="-128"/>
                          <a:ea typeface="Meiryo UI" panose="020B0604030504040204" pitchFamily="50" charset="-128"/>
                        </a:rPr>
                        <a:t>0</a:t>
                      </a:r>
                      <a:r>
                        <a:rPr lang="ja-JP" altLang="en-US" sz="1000" b="0" i="0" kern="100" dirty="0">
                          <a:effectLst/>
                          <a:latin typeface="Meiryo UI" panose="020B0604030504040204" pitchFamily="50" charset="-128"/>
                          <a:ea typeface="Meiryo UI" panose="020B0604030504040204" pitchFamily="50" charset="-128"/>
                        </a:rPr>
                        <a:t>～</a:t>
                      </a:r>
                      <a:r>
                        <a:rPr lang="en-US" altLang="ja-JP" sz="1000" b="0" i="0" kern="100" dirty="0">
                          <a:effectLst/>
                          <a:latin typeface="Meiryo UI" panose="020B0604030504040204" pitchFamily="50" charset="-128"/>
                          <a:ea typeface="Meiryo UI" panose="020B0604030504040204" pitchFamily="50" charset="-128"/>
                        </a:rPr>
                        <a:t>5</a:t>
                      </a:r>
                      <a:r>
                        <a:rPr lang="ja-JP" altLang="en-US" sz="1000" b="0" i="0" kern="100" dirty="0">
                          <a:effectLst/>
                          <a:latin typeface="Meiryo UI" panose="020B0604030504040204" pitchFamily="50" charset="-128"/>
                          <a:ea typeface="Meiryo UI" panose="020B0604030504040204" pitchFamily="50" charset="-128"/>
                        </a:rPr>
                        <a:t>年）　</a:t>
                      </a:r>
                      <a:r>
                        <a:rPr lang="en-US" altLang="ja-JP" sz="1000" b="0" i="0" kern="100" dirty="0">
                          <a:effectLst/>
                          <a:latin typeface="Meiryo UI" panose="020B0604030504040204" pitchFamily="50" charset="-128"/>
                          <a:ea typeface="Meiryo UI" panose="020B0604030504040204" pitchFamily="50" charset="-128"/>
                        </a:rPr>
                        <a:t>※</a:t>
                      </a:r>
                      <a:r>
                        <a:rPr lang="ja-JP" altLang="en-US" sz="1000" b="0" i="0" kern="100" dirty="0">
                          <a:effectLst/>
                          <a:latin typeface="Meiryo UI" panose="020B0604030504040204" pitchFamily="50" charset="-128"/>
                          <a:ea typeface="Meiryo UI" panose="020B0604030504040204" pitchFamily="50" charset="-128"/>
                        </a:rPr>
                        <a:t>対象施設の種別による　</a:t>
                      </a:r>
                      <a:endParaRPr lang="en-US" altLang="ja-JP" sz="1000" b="0" i="0" kern="100" dirty="0">
                        <a:effectLst/>
                        <a:latin typeface="Meiryo UI" panose="020B0604030504040204" pitchFamily="50" charset="-128"/>
                        <a:ea typeface="Meiryo UI" panose="020B0604030504040204" pitchFamily="50" charset="-128"/>
                      </a:endParaRPr>
                    </a:p>
                    <a:p>
                      <a:pPr marL="133350" indent="-133350" algn="just">
                        <a:spcAft>
                          <a:spcPts val="0"/>
                        </a:spcAft>
                      </a:pPr>
                      <a:r>
                        <a:rPr lang="en-US" altLang="ja-JP" sz="1000" b="0" i="0" kern="100" baseline="0" dirty="0">
                          <a:effectLst/>
                          <a:latin typeface="Meiryo UI" panose="020B0604030504040204" pitchFamily="50" charset="-128"/>
                          <a:ea typeface="Meiryo UI" panose="020B0604030504040204" pitchFamily="50" charset="-128"/>
                        </a:rPr>
                        <a:t>         </a:t>
                      </a:r>
                      <a:r>
                        <a:rPr lang="en-US" altLang="ja-JP" sz="1000" b="0" i="0" kern="100" dirty="0">
                          <a:effectLst/>
                          <a:latin typeface="Meiryo UI" panose="020B0604030504040204" pitchFamily="50" charset="-128"/>
                          <a:ea typeface="Meiryo UI" panose="020B0604030504040204" pitchFamily="50" charset="-128"/>
                        </a:rPr>
                        <a:t>【</a:t>
                      </a:r>
                      <a:r>
                        <a:rPr lang="ja-JP" altLang="en-US" sz="1000" b="0" i="0" kern="100" dirty="0">
                          <a:effectLst/>
                          <a:latin typeface="Meiryo UI" panose="020B0604030504040204" pitchFamily="50" charset="-128"/>
                          <a:ea typeface="Meiryo UI" panose="020B0604030504040204" pitchFamily="50" charset="-128"/>
                        </a:rPr>
                        <a:t>対象事業</a:t>
                      </a:r>
                      <a:r>
                        <a:rPr lang="en-US" altLang="ja-JP" sz="1000" b="0" i="0" kern="100" dirty="0">
                          <a:effectLst/>
                          <a:latin typeface="Meiryo UI" panose="020B0604030504040204" pitchFamily="50" charset="-128"/>
                          <a:ea typeface="Meiryo UI" panose="020B0604030504040204" pitchFamily="50" charset="-128"/>
                        </a:rPr>
                        <a:t>】</a:t>
                      </a:r>
                      <a:r>
                        <a:rPr lang="ja-JP" altLang="en-US" sz="1000" b="0" i="0" kern="100" dirty="0">
                          <a:effectLst/>
                          <a:latin typeface="Meiryo UI" panose="020B0604030504040204" pitchFamily="50" charset="-128"/>
                          <a:ea typeface="Meiryo UI" panose="020B0604030504040204" pitchFamily="50" charset="-128"/>
                        </a:rPr>
                        <a:t>義務教育施設整備事業、都市計画公園整備事業、ごみ処理施設整備事業、道路・街路整備事業　　等　　　　　　　　　　　　　　　　　　　　　　　　　　　　　　　　　 </a:t>
                      </a:r>
                    </a:p>
                    <a:p>
                      <a:pPr marL="133350" indent="-133350" algn="just">
                        <a:spcAft>
                          <a:spcPts val="0"/>
                        </a:spcAft>
                      </a:pPr>
                      <a:r>
                        <a:rPr lang="ja-JP" altLang="en-US" sz="1000" b="0" i="0" kern="100" dirty="0">
                          <a:effectLst/>
                          <a:latin typeface="Meiryo UI" panose="020B0604030504040204" pitchFamily="50" charset="-128"/>
                          <a:ea typeface="Meiryo UI" panose="020B0604030504040204" pitchFamily="50" charset="-128"/>
                        </a:rPr>
                        <a:t> 　　　　</a:t>
                      </a:r>
                      <a:r>
                        <a:rPr lang="en-US" altLang="ja-JP" sz="1000" b="0" i="0" kern="100" dirty="0">
                          <a:effectLst/>
                          <a:latin typeface="Meiryo UI" panose="020B0604030504040204" pitchFamily="50" charset="-128"/>
                          <a:ea typeface="Meiryo UI" panose="020B0604030504040204" pitchFamily="50" charset="-128"/>
                        </a:rPr>
                        <a:t>【</a:t>
                      </a:r>
                      <a:r>
                        <a:rPr lang="ja-JP" altLang="en-US" sz="1000" b="0" i="0" kern="100" dirty="0">
                          <a:effectLst/>
                          <a:latin typeface="Meiryo UI" panose="020B0604030504040204" pitchFamily="50" charset="-128"/>
                          <a:ea typeface="Meiryo UI" panose="020B0604030504040204" pitchFamily="50" charset="-128"/>
                        </a:rPr>
                        <a:t>貸 付 先</a:t>
                      </a:r>
                      <a:r>
                        <a:rPr lang="en-US" altLang="ja-JP" sz="1000" b="0" i="0" kern="100" dirty="0">
                          <a:effectLst/>
                          <a:latin typeface="Meiryo UI" panose="020B0604030504040204" pitchFamily="50" charset="-128"/>
                          <a:ea typeface="Meiryo UI" panose="020B0604030504040204" pitchFamily="50" charset="-128"/>
                        </a:rPr>
                        <a:t>】</a:t>
                      </a:r>
                      <a:r>
                        <a:rPr lang="ja-JP" altLang="en-US" sz="1000" b="0" i="0" kern="100" dirty="0">
                          <a:effectLst/>
                          <a:latin typeface="Meiryo UI" panose="020B0604030504040204" pitchFamily="50" charset="-128"/>
                          <a:ea typeface="Meiryo UI" panose="020B0604030504040204" pitchFamily="50" charset="-128"/>
                        </a:rPr>
                        <a:t>府内市町村、一部事務組合　　　　 </a:t>
                      </a:r>
                    </a:p>
                    <a:p>
                      <a:pPr marL="133350" marR="0" lvl="0" indent="-133350" algn="just" defTabSz="914400" rtl="0" eaLnBrk="1" fontAlgn="auto" latinLnBrk="0" hangingPunct="1">
                        <a:lnSpc>
                          <a:spcPct val="100000"/>
                        </a:lnSpc>
                        <a:spcBef>
                          <a:spcPts val="0"/>
                        </a:spcBef>
                        <a:spcAft>
                          <a:spcPts val="0"/>
                        </a:spcAft>
                        <a:buClrTx/>
                        <a:buSzTx/>
                        <a:buFontTx/>
                        <a:buNone/>
                        <a:tabLst/>
                        <a:defRPr/>
                      </a:pPr>
                      <a:endParaRPr lang="en-US" altLang="ja-JP" sz="1050" b="1" kern="100" dirty="0">
                        <a:solidFill>
                          <a:schemeClr val="tx1"/>
                        </a:solidFill>
                        <a:effectLst/>
                        <a:latin typeface="Meiryo UI" panose="020B0604030504040204" pitchFamily="50" charset="-128"/>
                        <a:ea typeface="Meiryo UI" panose="020B0604030504040204" pitchFamily="50" charset="-128"/>
                        <a:cs typeface="+mn-cs"/>
                      </a:endParaRPr>
                    </a:p>
                  </a:txBody>
                  <a:tcPr marL="72000" marR="72000" marT="36000" marB="36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solidFill>
                  </a:tcPr>
                </a:tc>
                <a:tc hMerge="1">
                  <a:txBody>
                    <a:bodyPr/>
                    <a:lstStyle/>
                    <a:p>
                      <a:pPr marL="133350" indent="-133350" algn="just">
                        <a:spcAft>
                          <a:spcPts val="0"/>
                        </a:spcAft>
                      </a:pPr>
                      <a:endPar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solidFill>
                  </a:tcPr>
                </a:tc>
                <a:extLst>
                  <a:ext uri="{0D108BD9-81ED-4DB2-BD59-A6C34878D82A}">
                    <a16:rowId xmlns:a16="http://schemas.microsoft.com/office/drawing/2014/main" val="3681988994"/>
                  </a:ext>
                </a:extLst>
              </a:tr>
            </a:tbl>
          </a:graphicData>
        </a:graphic>
      </p:graphicFrame>
      <p:sp>
        <p:nvSpPr>
          <p:cNvPr id="5" name="二等辺三角形 4"/>
          <p:cNvSpPr/>
          <p:nvPr/>
        </p:nvSpPr>
        <p:spPr>
          <a:xfrm rot="5400000">
            <a:off x="4462559" y="1733331"/>
            <a:ext cx="484002" cy="184930"/>
          </a:xfrm>
          <a:prstGeom prst="triangl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pPr algn="ctr"/>
            <a:endParaRPr kumimoji="1"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二等辺三角形 6"/>
          <p:cNvSpPr/>
          <p:nvPr/>
        </p:nvSpPr>
        <p:spPr>
          <a:xfrm rot="5400000">
            <a:off x="4466330" y="3257905"/>
            <a:ext cx="484002" cy="184930"/>
          </a:xfrm>
          <a:prstGeom prst="triangl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pPr algn="ctr"/>
            <a:endParaRPr kumimoji="1"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正方形/長方形 8"/>
          <p:cNvSpPr/>
          <p:nvPr/>
        </p:nvSpPr>
        <p:spPr>
          <a:xfrm>
            <a:off x="6012160" y="4149080"/>
            <a:ext cx="2977045" cy="225025"/>
          </a:xfrm>
          <a:prstGeom prst="rect">
            <a:avLst/>
          </a:prstGeom>
          <a:ln/>
        </p:spPr>
        <p:style>
          <a:lnRef idx="2">
            <a:schemeClr val="accent1"/>
          </a:lnRef>
          <a:fillRef idx="1">
            <a:schemeClr val="lt1"/>
          </a:fillRef>
          <a:effectRef idx="0">
            <a:schemeClr val="accent1"/>
          </a:effectRef>
          <a:fontRef idx="minor">
            <a:schemeClr val="dk1"/>
          </a:fontRef>
        </p:style>
        <p:txBody>
          <a:bodyPr lIns="36000" rIns="0" rtlCol="0" anchor="ctr"/>
          <a:lstStyle/>
          <a:p>
            <a:pPr algn="ctr"/>
            <a:r>
              <a:rPr lang="en-US" altLang="ja-JP" sz="1050" dirty="0">
                <a:solidFill>
                  <a:schemeClr val="tx1"/>
                </a:solidFill>
                <a:latin typeface="Meiryo UI" panose="020B0604030504040204" pitchFamily="50" charset="-128"/>
                <a:ea typeface="Meiryo UI" panose="020B0604030504040204" pitchFamily="50" charset="-128"/>
              </a:rPr>
              <a:t>R2</a:t>
            </a:r>
            <a:r>
              <a:rPr lang="ja-JP" altLang="en-US" sz="1050" dirty="0">
                <a:solidFill>
                  <a:schemeClr val="tx1"/>
                </a:solidFill>
                <a:latin typeface="Meiryo UI" panose="020B0604030504040204" pitchFamily="50" charset="-128"/>
                <a:ea typeface="Meiryo UI" panose="020B0604030504040204" pitchFamily="50" charset="-128"/>
              </a:rPr>
              <a:t>当初予算額：</a:t>
            </a:r>
            <a:r>
              <a:rPr lang="en-US" altLang="ja-JP" sz="1050" dirty="0">
                <a:solidFill>
                  <a:schemeClr val="tx1"/>
                </a:solidFill>
                <a:latin typeface="Meiryo UI" panose="020B0604030504040204" pitchFamily="50" charset="-128"/>
                <a:ea typeface="Meiryo UI" panose="020B0604030504040204" pitchFamily="50" charset="-128"/>
              </a:rPr>
              <a:t>2,000</a:t>
            </a:r>
            <a:r>
              <a:rPr lang="ja-JP" altLang="en-US" sz="1050" dirty="0">
                <a:solidFill>
                  <a:schemeClr val="tx1"/>
                </a:solidFill>
                <a:latin typeface="Meiryo UI" panose="020B0604030504040204" pitchFamily="50" charset="-128"/>
                <a:ea typeface="Meiryo UI" panose="020B0604030504040204" pitchFamily="50" charset="-128"/>
              </a:rPr>
              <a:t>（</a:t>
            </a:r>
            <a:r>
              <a:rPr lang="en-US" altLang="ja-JP" sz="1050" dirty="0">
                <a:solidFill>
                  <a:schemeClr val="tx1"/>
                </a:solidFill>
                <a:latin typeface="Meiryo UI" panose="020B0604030504040204" pitchFamily="50" charset="-128"/>
                <a:ea typeface="Meiryo UI" panose="020B0604030504040204" pitchFamily="50" charset="-128"/>
              </a:rPr>
              <a:t>2,000</a:t>
            </a:r>
            <a:r>
              <a:rPr lang="ja-JP" altLang="en-US" sz="1050" dirty="0">
                <a:solidFill>
                  <a:schemeClr val="tx1"/>
                </a:solidFill>
                <a:latin typeface="Meiryo UI" panose="020B0604030504040204" pitchFamily="50" charset="-128"/>
                <a:ea typeface="Meiryo UI" panose="020B0604030504040204" pitchFamily="50" charset="-128"/>
              </a:rPr>
              <a:t>）百万円</a:t>
            </a:r>
            <a:endPar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11" name="正方形/長方形 10"/>
          <p:cNvSpPr/>
          <p:nvPr/>
        </p:nvSpPr>
        <p:spPr>
          <a:xfrm>
            <a:off x="6001244" y="230661"/>
            <a:ext cx="1935215" cy="208186"/>
          </a:xfrm>
          <a:prstGeom prst="rect">
            <a:avLst/>
          </a:prstGeom>
          <a:ln w="6350"/>
        </p:spPr>
        <p:style>
          <a:lnRef idx="2">
            <a:schemeClr val="accent1"/>
          </a:lnRef>
          <a:fillRef idx="1">
            <a:schemeClr val="lt1"/>
          </a:fillRef>
          <a:effectRef idx="0">
            <a:schemeClr val="accent1"/>
          </a:effectRef>
          <a:fontRef idx="minor">
            <a:schemeClr val="dk1"/>
          </a:fontRef>
        </p:style>
        <p:txBody>
          <a:bodyPr lIns="36000" rIns="36000" rtlCol="0" anchor="ctr"/>
          <a:lstStyle/>
          <a:p>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予算の記載</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）：一般財源</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スライド番号プレースホルダー 4"/>
          <p:cNvSpPr txBox="1">
            <a:spLocks/>
          </p:cNvSpPr>
          <p:nvPr/>
        </p:nvSpPr>
        <p:spPr>
          <a:xfrm>
            <a:off x="7010400" y="6584035"/>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smtClean="0">
                <a:solidFill>
                  <a:schemeClr val="tx1"/>
                </a:solidFill>
                <a:latin typeface="Meiryo UI" panose="020B0604030504040204" pitchFamily="50" charset="-128"/>
                <a:ea typeface="Meiryo UI" panose="020B0604030504040204" pitchFamily="50" charset="-128"/>
              </a:rPr>
              <a:t>9</a:t>
            </a:r>
            <a:endParaRPr lang="ja-JP" altLang="en-US"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3566777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表 24"/>
          <p:cNvGraphicFramePr>
            <a:graphicFrameLocks noGrp="1"/>
          </p:cNvGraphicFramePr>
          <p:nvPr/>
        </p:nvGraphicFramePr>
        <p:xfrm>
          <a:off x="83583" y="28533"/>
          <a:ext cx="9003329" cy="415976"/>
        </p:xfrm>
        <a:graphic>
          <a:graphicData uri="http://schemas.openxmlformats.org/drawingml/2006/table">
            <a:tbl>
              <a:tblPr firstRow="1" firstCol="1" bandRow="1">
                <a:tableStyleId>{5C22544A-7EE6-4342-B048-85BDC9FD1C3A}</a:tableStyleId>
              </a:tblPr>
              <a:tblGrid>
                <a:gridCol w="318753">
                  <a:extLst>
                    <a:ext uri="{9D8B030D-6E8A-4147-A177-3AD203B41FA5}">
                      <a16:colId xmlns:a16="http://schemas.microsoft.com/office/drawing/2014/main" val="1996567682"/>
                    </a:ext>
                  </a:extLst>
                </a:gridCol>
                <a:gridCol w="4325931">
                  <a:extLst>
                    <a:ext uri="{9D8B030D-6E8A-4147-A177-3AD203B41FA5}">
                      <a16:colId xmlns:a16="http://schemas.microsoft.com/office/drawing/2014/main" val="1743959686"/>
                    </a:ext>
                  </a:extLst>
                </a:gridCol>
                <a:gridCol w="2466024">
                  <a:extLst>
                    <a:ext uri="{9D8B030D-6E8A-4147-A177-3AD203B41FA5}">
                      <a16:colId xmlns:a16="http://schemas.microsoft.com/office/drawing/2014/main" val="4142861234"/>
                    </a:ext>
                  </a:extLst>
                </a:gridCol>
                <a:gridCol w="1892621">
                  <a:extLst>
                    <a:ext uri="{9D8B030D-6E8A-4147-A177-3AD203B41FA5}">
                      <a16:colId xmlns:a16="http://schemas.microsoft.com/office/drawing/2014/main" val="2440904912"/>
                    </a:ext>
                  </a:extLst>
                </a:gridCol>
              </a:tblGrid>
              <a:tr h="415976">
                <a:tc gridSpan="3">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100" kern="100" dirty="0">
                          <a:solidFill>
                            <a:schemeClr val="tx1"/>
                          </a:solidFill>
                          <a:effectLst/>
                          <a:latin typeface="Meiryo UI" panose="020B0604030504040204" pitchFamily="50" charset="-128"/>
                          <a:ea typeface="Meiryo UI" panose="020B0604030504040204" pitchFamily="50" charset="-128"/>
                        </a:rPr>
                        <a:t>【</a:t>
                      </a:r>
                      <a:r>
                        <a:rPr lang="ja-JP" altLang="en-US" sz="1100" kern="100" dirty="0">
                          <a:solidFill>
                            <a:schemeClr val="tx1"/>
                          </a:solidFill>
                          <a:effectLst/>
                          <a:latin typeface="Meiryo UI" panose="020B0604030504040204" pitchFamily="50" charset="-128"/>
                          <a:ea typeface="Meiryo UI" panose="020B0604030504040204" pitchFamily="50" charset="-128"/>
                        </a:rPr>
                        <a:t>主要検討事業５</a:t>
                      </a:r>
                      <a:r>
                        <a:rPr lang="en-US" altLang="ja-JP" sz="1100" kern="100" dirty="0">
                          <a:solidFill>
                            <a:schemeClr val="tx1"/>
                          </a:solidFill>
                          <a:effectLst/>
                          <a:latin typeface="Meiryo UI" panose="020B0604030504040204" pitchFamily="50" charset="-128"/>
                          <a:ea typeface="Meiryo UI" panose="020B0604030504040204" pitchFamily="50" charset="-128"/>
                        </a:rPr>
                        <a:t>】</a:t>
                      </a:r>
                      <a:r>
                        <a:rPr lang="ja-JP" altLang="en-US" sz="1100" kern="100" dirty="0">
                          <a:solidFill>
                            <a:schemeClr val="tx1"/>
                          </a:solidFill>
                          <a:effectLst/>
                          <a:latin typeface="Meiryo UI" panose="020B0604030504040204" pitchFamily="50" charset="-128"/>
                          <a:ea typeface="Meiryo UI" panose="020B0604030504040204" pitchFamily="50" charset="-128"/>
                        </a:rPr>
                        <a:t>　</a:t>
                      </a:r>
                      <a:r>
                        <a:rPr lang="ja-JP" altLang="en-US" sz="1400" kern="100" dirty="0">
                          <a:solidFill>
                            <a:schemeClr val="tx1"/>
                          </a:solidFill>
                          <a:effectLst/>
                          <a:latin typeface="Meiryo UI" panose="020B0604030504040204" pitchFamily="50" charset="-128"/>
                          <a:ea typeface="Meiryo UI" panose="020B0604030504040204" pitchFamily="50" charset="-128"/>
                        </a:rPr>
                        <a:t>私学助成（授業料軽減助成）　</a:t>
                      </a:r>
                      <a:r>
                        <a:rPr lang="ja-JP" altLang="en-US" sz="1000" kern="100" dirty="0">
                          <a:solidFill>
                            <a:schemeClr val="tx1"/>
                          </a:solidFill>
                          <a:effectLst/>
                          <a:latin typeface="Meiryo UI" panose="020B0604030504040204" pitchFamily="50" charset="-128"/>
                          <a:ea typeface="Meiryo UI" panose="020B0604030504040204" pitchFamily="50" charset="-128"/>
                        </a:rPr>
                        <a:t>　</a:t>
                      </a:r>
                      <a:endParaRPr lang="en-US" altLang="ja-JP" sz="10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spcAft>
                          <a:spcPts val="0"/>
                        </a:spcAft>
                      </a:pPr>
                      <a:endParaRPr 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tc>
                <a:tc hMerge="1">
                  <a:txBody>
                    <a:bodyPr/>
                    <a:lstStyle/>
                    <a:p>
                      <a:endParaRPr kumimoji="1" lang="ja-JP" altLang="en-US"/>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effectLst/>
                          <a:latin typeface="Meiryo UI" panose="020B0604030504040204" pitchFamily="50" charset="-128"/>
                          <a:ea typeface="Meiryo UI" panose="020B0604030504040204" pitchFamily="50" charset="-128"/>
                        </a:rPr>
                        <a:t>＜教育庁＞</a:t>
                      </a:r>
                      <a:endParaRPr lang="ja-JP" alt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09406796"/>
                  </a:ext>
                </a:extLst>
              </a:tr>
            </a:tbl>
          </a:graphicData>
        </a:graphic>
      </p:graphicFrame>
      <p:graphicFrame>
        <p:nvGraphicFramePr>
          <p:cNvPr id="2" name="表 1"/>
          <p:cNvGraphicFramePr>
            <a:graphicFrameLocks noGrp="1"/>
          </p:cNvGraphicFramePr>
          <p:nvPr>
            <p:extLst/>
          </p:nvPr>
        </p:nvGraphicFramePr>
        <p:xfrm>
          <a:off x="71500" y="444509"/>
          <a:ext cx="9001000" cy="6231600"/>
        </p:xfrm>
        <a:graphic>
          <a:graphicData uri="http://schemas.openxmlformats.org/drawingml/2006/table">
            <a:tbl>
              <a:tblPr firstRow="1" firstCol="1" bandRow="1">
                <a:tableStyleId>{BC89EF96-8CEA-46FF-86C4-4CE0E7609802}</a:tableStyleId>
              </a:tblPr>
              <a:tblGrid>
                <a:gridCol w="257947">
                  <a:extLst>
                    <a:ext uri="{9D8B030D-6E8A-4147-A177-3AD203B41FA5}">
                      <a16:colId xmlns:a16="http://schemas.microsoft.com/office/drawing/2014/main" val="9612139"/>
                    </a:ext>
                  </a:extLst>
                </a:gridCol>
                <a:gridCol w="4498635">
                  <a:extLst>
                    <a:ext uri="{9D8B030D-6E8A-4147-A177-3AD203B41FA5}">
                      <a16:colId xmlns:a16="http://schemas.microsoft.com/office/drawing/2014/main" val="4183280094"/>
                    </a:ext>
                  </a:extLst>
                </a:gridCol>
                <a:gridCol w="4244418">
                  <a:extLst>
                    <a:ext uri="{9D8B030D-6E8A-4147-A177-3AD203B41FA5}">
                      <a16:colId xmlns:a16="http://schemas.microsoft.com/office/drawing/2014/main" val="2140178687"/>
                    </a:ext>
                  </a:extLst>
                </a:gridCol>
              </a:tblGrid>
              <a:tr h="207432">
                <a:tc rowSpan="2">
                  <a:txBody>
                    <a:bodyPr/>
                    <a:lstStyle/>
                    <a:p>
                      <a:pPr algn="ctr">
                        <a:spcAft>
                          <a:spcPts val="0"/>
                        </a:spcAft>
                      </a:pPr>
                      <a:r>
                        <a:rPr lang="ja-JP" altLang="en-US" sz="1000" kern="100" dirty="0">
                          <a:solidFill>
                            <a:schemeClr val="bg1"/>
                          </a:solidFill>
                          <a:effectLst/>
                          <a:latin typeface="Meiryo UI" panose="020B0604030504040204" pitchFamily="50" charset="-128"/>
                          <a:ea typeface="Meiryo UI" panose="020B0604030504040204" pitchFamily="50" charset="-128"/>
                        </a:rPr>
                        <a:t>当時の事業概要</a:t>
                      </a:r>
                      <a:endParaRPr lang="en-US" altLang="ja-JP" sz="1000"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vert="eaVert" anchor="ctr">
                    <a:lnB w="12700" cap="flat" cmpd="sng" algn="ctr">
                      <a:solidFill>
                        <a:srgbClr val="D0D8E8"/>
                      </a:solidFill>
                      <a:prstDash val="solid"/>
                      <a:round/>
                      <a:headEnd type="none" w="med" len="med"/>
                      <a:tailEnd type="none" w="med" len="med"/>
                    </a:lnB>
                    <a:solidFill>
                      <a:schemeClr val="accent1"/>
                    </a:solidFill>
                  </a:tcPr>
                </a:tc>
                <a:tc grid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rPr>
                        <a:t>＜財政再建プログラム（案）策定当時＞</a:t>
                      </a:r>
                      <a:endParaRPr lang="en-US" altLang="ja-JP"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B w="12700" cap="flat" cmpd="sng" algn="ctr">
                      <a:solidFill>
                        <a:schemeClr val="accent1"/>
                      </a:solidFill>
                      <a:prstDash val="solid"/>
                      <a:round/>
                      <a:headEnd type="none" w="med" len="med"/>
                      <a:tailEnd type="none" w="med" len="med"/>
                    </a:lnB>
                    <a:solidFill>
                      <a:srgbClr val="D0D8E8"/>
                    </a:solidFill>
                  </a:tcPr>
                </a:tc>
                <a:tc hMerge="1">
                  <a:txBody>
                    <a:bodyPr/>
                    <a:lstStyle/>
                    <a:p>
                      <a:endParaRPr kumimoji="1" lang="ja-JP" altLang="en-US"/>
                    </a:p>
                  </a:txBody>
                  <a:tcPr/>
                </a:tc>
                <a:extLst>
                  <a:ext uri="{0D108BD9-81ED-4DB2-BD59-A6C34878D82A}">
                    <a16:rowId xmlns:a16="http://schemas.microsoft.com/office/drawing/2014/main" val="1809098311"/>
                  </a:ext>
                </a:extLst>
              </a:tr>
              <a:tr h="1814986">
                <a:tc vMerge="1">
                  <a:txBody>
                    <a:bodyPr/>
                    <a:lstStyle/>
                    <a:p>
                      <a:endParaRPr kumimoji="1" lang="ja-JP" altLang="en-US"/>
                    </a:p>
                  </a:txBody>
                  <a:tcPr/>
                </a:tc>
                <a:tc gridSpan="2">
                  <a:txBody>
                    <a:bodyPr/>
                    <a:lstStyle/>
                    <a:p>
                      <a:pPr algn="just">
                        <a:spcAft>
                          <a:spcPts val="0"/>
                        </a:spcAft>
                      </a:pPr>
                      <a:endParaRPr lang="en-US" altLang="ja-JP" sz="1000" b="1"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effectLst/>
                          <a:latin typeface="Meiryo UI" panose="020B0604030504040204" pitchFamily="50" charset="-128"/>
                          <a:ea typeface="Meiryo UI" panose="020B0604030504040204" pitchFamily="50" charset="-128"/>
                        </a:rPr>
                        <a:t>１ 事業目的</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私立高等学校及び私立専修学校高等課程に通う生徒の保護者負担の軽減を図るため、各学校の行う授業料軽減事業に対し助成を行う。</a:t>
                      </a:r>
                    </a:p>
                    <a:p>
                      <a:pPr algn="just">
                        <a:spcAft>
                          <a:spcPts val="0"/>
                        </a:spcAft>
                      </a:pP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effectLst/>
                          <a:latin typeface="Meiryo UI" panose="020B0604030504040204" pitchFamily="50" charset="-128"/>
                          <a:ea typeface="Meiryo UI" panose="020B0604030504040204" pitchFamily="50" charset="-128"/>
                        </a:rPr>
                        <a:t>２ 事業内容</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所得区分に応じて以下のとおり補助（年額）</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Ａ 生活保護世帯 ３５ 万円</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Ｂ 年収 ～４３０万円 ２５ 万円</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Ｃ 年収 ～５００万円 １８ 万円</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Ｄ 年収 ～８００万円 １２ 万円</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生徒１人当たりの助成額（⑱予算）　大阪府 </a:t>
                      </a:r>
                      <a:r>
                        <a:rPr lang="en-US" altLang="ja-JP" sz="1000" b="0" kern="100" dirty="0">
                          <a:effectLst/>
                          <a:latin typeface="Meiryo UI" panose="020B0604030504040204" pitchFamily="50" charset="-128"/>
                          <a:ea typeface="Meiryo UI" panose="020B0604030504040204" pitchFamily="50" charset="-128"/>
                        </a:rPr>
                        <a:t>77,584</a:t>
                      </a:r>
                      <a:r>
                        <a:rPr lang="ja-JP" altLang="en-US" sz="1000" b="0" kern="100" dirty="0">
                          <a:effectLst/>
                          <a:latin typeface="Meiryo UI" panose="020B0604030504040204" pitchFamily="50" charset="-128"/>
                          <a:ea typeface="Meiryo UI" panose="020B0604030504040204" pitchFamily="50" charset="-128"/>
                        </a:rPr>
                        <a:t>円（ 全国</a:t>
                      </a:r>
                      <a:r>
                        <a:rPr lang="ja-JP" altLang="en-US" sz="1000" b="0" kern="100" dirty="0" smtClean="0">
                          <a:effectLst/>
                          <a:latin typeface="Meiryo UI" panose="020B0604030504040204" pitchFamily="50" charset="-128"/>
                          <a:ea typeface="Meiryo UI" panose="020B0604030504040204" pitchFamily="50" charset="-128"/>
                        </a:rPr>
                        <a:t>２位</a:t>
                      </a:r>
                      <a:r>
                        <a:rPr lang="ja-JP" altLang="en-US" sz="1000" b="0" kern="100" dirty="0">
                          <a:effectLst/>
                          <a:latin typeface="Meiryo UI" panose="020B0604030504040204" pitchFamily="50" charset="-128"/>
                          <a:ea typeface="Meiryo UI" panose="020B0604030504040204" pitchFamily="50" charset="-128"/>
                        </a:rPr>
                        <a:t>）　全国平均 </a:t>
                      </a:r>
                      <a:r>
                        <a:rPr lang="en-US" altLang="ja-JP" sz="1000" b="0" kern="100" dirty="0">
                          <a:effectLst/>
                          <a:latin typeface="Meiryo UI" panose="020B0604030504040204" pitchFamily="50" charset="-128"/>
                          <a:ea typeface="Meiryo UI" panose="020B0604030504040204" pitchFamily="50" charset="-128"/>
                        </a:rPr>
                        <a:t>18,880</a:t>
                      </a:r>
                      <a:r>
                        <a:rPr lang="ja-JP" altLang="en-US" sz="1000" b="0" kern="100" dirty="0">
                          <a:effectLst/>
                          <a:latin typeface="Meiryo UI" panose="020B0604030504040204" pitchFamily="50" charset="-128"/>
                          <a:ea typeface="Meiryo UI" panose="020B0604030504040204" pitchFamily="50" charset="-128"/>
                        </a:rPr>
                        <a:t>円</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endParaRPr lang="en-US" altLang="ja-JP" sz="1000" b="0" kern="100" dirty="0">
                        <a:effectLst/>
                        <a:latin typeface="Meiryo UI" panose="020B0604030504040204" pitchFamily="50" charset="-128"/>
                        <a:ea typeface="Meiryo UI" panose="020B0604030504040204" pitchFamily="50" charset="-128"/>
                      </a:endParaRPr>
                    </a:p>
                  </a:txBody>
                  <a:tcPr marL="72000" marR="72000" marT="36000" marB="36000">
                    <a:lnT w="12700" cap="flat" cmpd="sng" algn="ctr">
                      <a:solidFill>
                        <a:schemeClr val="accent1"/>
                      </a:solidFill>
                      <a:prstDash val="solid"/>
                      <a:round/>
                      <a:headEnd type="none" w="med" len="med"/>
                      <a:tailEnd type="none" w="med" len="med"/>
                    </a:lnT>
                    <a:solidFill>
                      <a:schemeClr val="bg1">
                        <a:alpha val="20000"/>
                      </a:schemeClr>
                    </a:solidFill>
                  </a:tcPr>
                </a:tc>
                <a:tc hMerge="1">
                  <a:txBody>
                    <a:bodyPr/>
                    <a:lstStyle/>
                    <a:p>
                      <a:endParaRPr kumimoji="1" lang="ja-JP" altLang="en-US"/>
                    </a:p>
                  </a:txBody>
                  <a:tcPr/>
                </a:tc>
                <a:extLst>
                  <a:ext uri="{0D108BD9-81ED-4DB2-BD59-A6C34878D82A}">
                    <a16:rowId xmlns:a16="http://schemas.microsoft.com/office/drawing/2014/main" val="584442172"/>
                  </a:ext>
                </a:extLst>
              </a:tr>
              <a:tr h="207432">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bg1"/>
                          </a:solidFill>
                          <a:latin typeface="Meiryo UI" panose="020B0604030504040204" pitchFamily="50" charset="-128"/>
                          <a:ea typeface="Meiryo UI" panose="020B0604030504040204" pitchFamily="50" charset="-128"/>
                        </a:rPr>
                        <a:t>見直しの経過</a:t>
                      </a:r>
                      <a:endParaRPr kumimoji="1" lang="ja-JP" altLang="en-US" dirty="0">
                        <a:solidFill>
                          <a:schemeClr val="bg1"/>
                        </a:solidFill>
                        <a:latin typeface="Meiryo UI" panose="020B0604030504040204" pitchFamily="50" charset="-128"/>
                        <a:ea typeface="Meiryo UI" panose="020B0604030504040204" pitchFamily="50" charset="-128"/>
                      </a:endParaRPr>
                    </a:p>
                  </a:txBody>
                  <a:tcPr marL="72000" marR="72000" marT="36000" marB="36000" vert="eaVert" anchor="ctr">
                    <a:lnT w="12700" cap="flat" cmpd="sng" algn="ctr">
                      <a:solidFill>
                        <a:srgbClr val="D0D8E8"/>
                      </a:solidFill>
                      <a:prstDash val="solid"/>
                      <a:round/>
                      <a:headEnd type="none" w="med" len="med"/>
                      <a:tailEnd type="none" w="med" len="med"/>
                    </a:lnT>
                    <a:solidFill>
                      <a:schemeClr val="accent1"/>
                    </a:solidFill>
                  </a:tcPr>
                </a:tc>
                <a:tc grid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ja-JP" sz="1000" b="1" kern="100" dirty="0">
                          <a:effectLst/>
                          <a:latin typeface="Meiryo UI" panose="020B0604030504040204" pitchFamily="50" charset="-128"/>
                          <a:ea typeface="Meiryo UI" panose="020B0604030504040204" pitchFamily="50" charset="-128"/>
                        </a:rPr>
                        <a:t>＜財政再建プログラム（案）</a:t>
                      </a:r>
                      <a:r>
                        <a:rPr lang="ja-JP" altLang="en-US" sz="1000" b="1" kern="100" dirty="0">
                          <a:effectLst/>
                          <a:latin typeface="Meiryo UI" panose="020B0604030504040204" pitchFamily="50" charset="-128"/>
                          <a:ea typeface="Meiryo UI" panose="020B0604030504040204" pitchFamily="50" charset="-128"/>
                        </a:rPr>
                        <a:t>における見直し</a:t>
                      </a:r>
                      <a:r>
                        <a:rPr lang="ja-JP" altLang="ja-JP" sz="1000" b="1" kern="100" dirty="0">
                          <a:effectLst/>
                          <a:latin typeface="Meiryo UI" panose="020B0604030504040204" pitchFamily="50" charset="-128"/>
                          <a:ea typeface="Meiryo UI" panose="020B0604030504040204" pitchFamily="50" charset="-128"/>
                        </a:rPr>
                        <a:t>＞</a:t>
                      </a:r>
                      <a:endParaRPr lang="ja-JP"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B w="12700" cap="flat" cmpd="sng" algn="ctr">
                      <a:solidFill>
                        <a:schemeClr val="accent1"/>
                      </a:solidFill>
                      <a:prstDash val="solid"/>
                      <a:round/>
                      <a:headEnd type="none" w="med" len="med"/>
                      <a:tailEnd type="none" w="med" len="med"/>
                    </a:lnB>
                    <a:solidFill>
                      <a:srgbClr val="D0D8E8"/>
                    </a:solidFill>
                  </a:tcPr>
                </a:tc>
                <a:tc hMerge="1">
                  <a:txBody>
                    <a:bodyPr/>
                    <a:lstStyle/>
                    <a:p>
                      <a:endParaRPr kumimoji="1" lang="ja-JP" altLang="en-US"/>
                    </a:p>
                  </a:txBody>
                  <a:tcPr/>
                </a:tc>
                <a:extLst>
                  <a:ext uri="{0D108BD9-81ED-4DB2-BD59-A6C34878D82A}">
                    <a16:rowId xmlns:a16="http://schemas.microsoft.com/office/drawing/2014/main" val="652200874"/>
                  </a:ext>
                </a:extLst>
              </a:tr>
              <a:tr h="2264111">
                <a:tc vMerge="1">
                  <a:txBody>
                    <a:bodyPr/>
                    <a:lstStyle/>
                    <a:p>
                      <a:endParaRPr kumimoji="1" lang="ja-JP" altLang="en-US" dirty="0"/>
                    </a:p>
                  </a:txBody>
                  <a:tcPr marL="72000" marR="72000" marT="36000" marB="36000" vert="eaVert">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just">
                        <a:spcAft>
                          <a:spcPts val="0"/>
                        </a:spcAft>
                      </a:pPr>
                      <a:r>
                        <a:rPr lang="ja-JP" altLang="en-US" sz="1000" b="1" kern="100" dirty="0">
                          <a:effectLst/>
                          <a:latin typeface="Meiryo UI" panose="020B0604030504040204" pitchFamily="50" charset="-128"/>
                          <a:ea typeface="Meiryo UI" panose="020B0604030504040204" pitchFamily="50" charset="-128"/>
                        </a:rPr>
                        <a:t>１　見直しの考え方</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・本府の補助制度は、他府県に比べて極めて高水準にある。</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・補助対象となる生徒の割合は全体の</a:t>
                      </a:r>
                      <a:r>
                        <a:rPr lang="en-US" altLang="ja-JP" sz="1000" b="0" kern="100" dirty="0">
                          <a:effectLst/>
                          <a:latin typeface="Meiryo UI" panose="020B0604030504040204" pitchFamily="50" charset="-128"/>
                          <a:ea typeface="Meiryo UI" panose="020B0604030504040204" pitchFamily="50" charset="-128"/>
                        </a:rPr>
                        <a:t>50</a:t>
                      </a:r>
                      <a:r>
                        <a:rPr lang="ja-JP" altLang="en-US" sz="1000" b="0" kern="100" dirty="0">
                          <a:effectLst/>
                          <a:latin typeface="Meiryo UI" panose="020B0604030504040204" pitchFamily="50" charset="-128"/>
                          <a:ea typeface="Meiryo UI" panose="020B0604030504040204" pitchFamily="50" charset="-128"/>
                        </a:rPr>
                        <a:t>％近くに及び、所得が高い層について、</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補助を廃止又は縮減する。</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・これに伴い貸付額の増大が見込まれる育英会制度について、持続可能性の観点</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から所得要件の見直しを行う。</a:t>
                      </a:r>
                    </a:p>
                    <a:p>
                      <a:pPr algn="just">
                        <a:spcAft>
                          <a:spcPts val="0"/>
                        </a:spcAft>
                      </a:pPr>
                      <a:endParaRPr lang="ja-JP" altLang="en-US"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effectLst/>
                          <a:latin typeface="Meiryo UI" panose="020B0604030504040204" pitchFamily="50" charset="-128"/>
                          <a:ea typeface="Meiryo UI" panose="020B0604030504040204" pitchFamily="50" charset="-128"/>
                        </a:rPr>
                        <a:t>２　見直し内容</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a:t>
                      </a:r>
                      <a:r>
                        <a:rPr lang="ja-JP" altLang="en-US" sz="1000" b="1" kern="100" dirty="0">
                          <a:effectLst/>
                          <a:latin typeface="Meiryo UI" panose="020B0604030504040204" pitchFamily="50" charset="-128"/>
                          <a:ea typeface="Meiryo UI" panose="020B0604030504040204" pitchFamily="50" charset="-128"/>
                        </a:rPr>
                        <a:t>○授業料軽減制度</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rPr>
                        <a:t>・所得区分　年収</a:t>
                      </a:r>
                      <a:r>
                        <a:rPr lang="en-US" altLang="ja-JP" sz="1000" dirty="0">
                          <a:latin typeface="Meiryo UI" panose="020B0604030504040204" pitchFamily="50" charset="-128"/>
                          <a:ea typeface="Meiryo UI" panose="020B0604030504040204" pitchFamily="50" charset="-128"/>
                        </a:rPr>
                        <a:t>680</a:t>
                      </a:r>
                      <a:r>
                        <a:rPr lang="ja-JP" altLang="en-US" sz="1000" dirty="0">
                          <a:latin typeface="Meiryo UI" panose="020B0604030504040204" pitchFamily="50" charset="-128"/>
                          <a:ea typeface="Meiryo UI" panose="020B0604030504040204" pitchFamily="50" charset="-128"/>
                        </a:rPr>
                        <a:t>万円超の層は補助対象外とする。</a:t>
                      </a:r>
                    </a:p>
                    <a:p>
                      <a:pPr algn="just">
                        <a:spcAft>
                          <a:spcPts val="0"/>
                        </a:spcAft>
                      </a:pPr>
                      <a:r>
                        <a:rPr lang="ja-JP" altLang="en-US" sz="1000" dirty="0">
                          <a:latin typeface="Meiryo UI" panose="020B0604030504040204" pitchFamily="50" charset="-128"/>
                          <a:ea typeface="Meiryo UI" panose="020B0604030504040204" pitchFamily="50" charset="-128"/>
                        </a:rPr>
                        <a:t>　　・補助単価　年収</a:t>
                      </a:r>
                      <a:r>
                        <a:rPr lang="en-US" altLang="ja-JP" sz="1000" dirty="0">
                          <a:latin typeface="Meiryo UI" panose="020B0604030504040204" pitchFamily="50" charset="-128"/>
                          <a:ea typeface="Meiryo UI" panose="020B0604030504040204" pitchFamily="50" charset="-128"/>
                        </a:rPr>
                        <a:t>430</a:t>
                      </a:r>
                      <a:r>
                        <a:rPr lang="ja-JP" altLang="en-US" sz="1000" dirty="0">
                          <a:latin typeface="Meiryo UI" panose="020B0604030504040204" pitchFamily="50" charset="-128"/>
                          <a:ea typeface="Meiryo UI" panose="020B0604030504040204" pitchFamily="50" charset="-128"/>
                        </a:rPr>
                        <a:t>万円以下の世帯については据置き、それを超える所得階層</a:t>
                      </a:r>
                      <a:endParaRPr lang="en-US" altLang="ja-JP" sz="1000" dirty="0">
                        <a:latin typeface="Meiryo UI" panose="020B0604030504040204" pitchFamily="50" charset="-128"/>
                        <a:ea typeface="Meiryo UI" panose="020B0604030504040204" pitchFamily="50" charset="-128"/>
                      </a:endParaRPr>
                    </a:p>
                    <a:p>
                      <a:pPr algn="just">
                        <a:spcAft>
                          <a:spcPts val="0"/>
                        </a:spcAft>
                      </a:pPr>
                      <a:r>
                        <a:rPr lang="ja-JP" altLang="en-US" sz="1000" dirty="0">
                          <a:latin typeface="Meiryo UI" panose="020B0604030504040204" pitchFamily="50" charset="-128"/>
                          <a:ea typeface="Meiryo UI" panose="020B0604030504040204" pitchFamily="50" charset="-128"/>
                        </a:rPr>
                        <a:t>　　　　　　　　　　については引き下げる。</a:t>
                      </a:r>
                    </a:p>
                    <a:p>
                      <a:pPr algn="just">
                        <a:spcAft>
                          <a:spcPts val="0"/>
                        </a:spcAft>
                      </a:pPr>
                      <a:r>
                        <a:rPr lang="ja-JP" altLang="en-US" sz="1000" dirty="0">
                          <a:latin typeface="Meiryo UI" panose="020B0604030504040204" pitchFamily="50" charset="-128"/>
                          <a:ea typeface="Meiryo UI" panose="020B0604030504040204" pitchFamily="50" charset="-128"/>
                        </a:rPr>
                        <a:t>　　　見直し後</a:t>
                      </a:r>
                    </a:p>
                    <a:p>
                      <a:pPr algn="just">
                        <a:spcAft>
                          <a:spcPts val="0"/>
                        </a:spcAft>
                      </a:pPr>
                      <a:r>
                        <a:rPr lang="ja-JP" altLang="en-US" sz="1000" dirty="0">
                          <a:latin typeface="Meiryo UI" panose="020B0604030504040204" pitchFamily="50" charset="-128"/>
                          <a:ea typeface="Meiryo UI" panose="020B0604030504040204" pitchFamily="50" charset="-128"/>
                        </a:rPr>
                        <a:t>　　　Ａ　　生活保護世帯　 　　　　　　３５万円（据置）</a:t>
                      </a:r>
                    </a:p>
                    <a:p>
                      <a:pPr algn="just">
                        <a:spcAft>
                          <a:spcPts val="0"/>
                        </a:spcAft>
                      </a:pPr>
                      <a:r>
                        <a:rPr lang="ja-JP" altLang="en-US" sz="1000" dirty="0">
                          <a:latin typeface="Meiryo UI" panose="020B0604030504040204" pitchFamily="50" charset="-128"/>
                          <a:ea typeface="Meiryo UI" panose="020B0604030504040204" pitchFamily="50" charset="-128"/>
                        </a:rPr>
                        <a:t>　　　Ｂ　　年収 ～４３０万円　　　  ２５万円（据置）</a:t>
                      </a:r>
                    </a:p>
                    <a:p>
                      <a:pPr algn="just">
                        <a:spcAft>
                          <a:spcPts val="0"/>
                        </a:spcAft>
                      </a:pPr>
                      <a:r>
                        <a:rPr lang="ja-JP" altLang="en-US" sz="1000" dirty="0">
                          <a:latin typeface="Meiryo UI" panose="020B0604030504040204" pitchFamily="50" charset="-128"/>
                          <a:ea typeface="Meiryo UI" panose="020B0604030504040204" pitchFamily="50" charset="-128"/>
                        </a:rPr>
                        <a:t>　　　Ｃ　　年収 ～５００万円　　 　 １５万円</a:t>
                      </a:r>
                    </a:p>
                    <a:p>
                      <a:pPr algn="just">
                        <a:spcAft>
                          <a:spcPts val="0"/>
                        </a:spcAft>
                      </a:pPr>
                      <a:r>
                        <a:rPr lang="ja-JP" altLang="en-US" sz="1000" dirty="0">
                          <a:latin typeface="Meiryo UI" panose="020B0604030504040204" pitchFamily="50" charset="-128"/>
                          <a:ea typeface="Meiryo UI" panose="020B0604030504040204" pitchFamily="50" charset="-128"/>
                        </a:rPr>
                        <a:t>　　　Ｄ１　年収 ～５４０万円　　　 １０万円</a:t>
                      </a:r>
                    </a:p>
                    <a:p>
                      <a:pPr algn="just">
                        <a:spcAft>
                          <a:spcPts val="0"/>
                        </a:spcAft>
                      </a:pPr>
                      <a:r>
                        <a:rPr lang="ja-JP" altLang="en-US" sz="1000" dirty="0">
                          <a:latin typeface="Meiryo UI" panose="020B0604030504040204" pitchFamily="50" charset="-128"/>
                          <a:ea typeface="Meiryo UI" panose="020B0604030504040204" pitchFamily="50" charset="-128"/>
                        </a:rPr>
                        <a:t>　　　Ｄ２　年収 ～６８０万円　　　 　 ６万円</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a:t>
                      </a:r>
                      <a:r>
                        <a:rPr lang="ja-JP" altLang="en-US" sz="1000" b="1" kern="100" dirty="0">
                          <a:effectLst/>
                          <a:latin typeface="Meiryo UI" panose="020B0604030504040204" pitchFamily="50" charset="-128"/>
                          <a:ea typeface="Meiryo UI" panose="020B0604030504040204" pitchFamily="50" charset="-128"/>
                        </a:rPr>
                        <a:t>○育英会貸付金</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・所得要件　</a:t>
                      </a:r>
                      <a:r>
                        <a:rPr lang="en-US" altLang="ja-JP" sz="1000" b="0" kern="100" dirty="0">
                          <a:effectLst/>
                          <a:latin typeface="Meiryo UI" panose="020B0604030504040204" pitchFamily="50" charset="-128"/>
                          <a:ea typeface="Meiryo UI" panose="020B0604030504040204" pitchFamily="50" charset="-128"/>
                        </a:rPr>
                        <a:t>1,100</a:t>
                      </a:r>
                      <a:r>
                        <a:rPr lang="ja-JP" altLang="en-US" sz="1000" b="0" kern="100" dirty="0">
                          <a:effectLst/>
                          <a:latin typeface="Meiryo UI" panose="020B0604030504040204" pitchFamily="50" charset="-128"/>
                          <a:ea typeface="Meiryo UI" panose="020B0604030504040204" pitchFamily="50" charset="-128"/>
                        </a:rPr>
                        <a:t>万円　   →　約</a:t>
                      </a:r>
                      <a:r>
                        <a:rPr lang="en-US" altLang="ja-JP" sz="1000" b="0" kern="100" dirty="0">
                          <a:effectLst/>
                          <a:latin typeface="Meiryo UI" panose="020B0604030504040204" pitchFamily="50" charset="-128"/>
                          <a:ea typeface="Meiryo UI" panose="020B0604030504040204" pitchFamily="50" charset="-128"/>
                        </a:rPr>
                        <a:t>809</a:t>
                      </a:r>
                      <a:r>
                        <a:rPr lang="ja-JP" altLang="en-US" sz="1000" b="0" kern="100" dirty="0">
                          <a:effectLst/>
                          <a:latin typeface="Meiryo UI" panose="020B0604030504040204" pitchFamily="50" charset="-128"/>
                          <a:ea typeface="Meiryo UI" panose="020B0604030504040204" pitchFamily="50" charset="-128"/>
                        </a:rPr>
                        <a:t>万円（旧日育程度）</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・所得算定　主たる学資負担者　→　保護者合算（軽減助成と同じ）</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・未償還金の回収に一層努める。</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effectLst/>
                          <a:latin typeface="Meiryo UI" panose="020B0604030504040204" pitchFamily="50" charset="-128"/>
                          <a:ea typeface="Meiryo UI" panose="020B0604030504040204" pitchFamily="50" charset="-128"/>
                        </a:rPr>
                        <a:t>３　実施時期</a:t>
                      </a:r>
                      <a:endParaRPr lang="en-US" altLang="ja-JP" sz="1000" b="1"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平成２１年度入学生から適用</a:t>
                      </a:r>
                      <a:endParaRPr lang="en-US" altLang="ja-JP" sz="1000" b="0" kern="100" dirty="0">
                        <a:effectLst/>
                        <a:latin typeface="Meiryo UI" panose="020B0604030504040204" pitchFamily="50" charset="-128"/>
                        <a:ea typeface="Meiryo UI" panose="020B0604030504040204" pitchFamily="50" charset="-128"/>
                      </a:endParaRPr>
                    </a:p>
                  </a:txBody>
                  <a:tcPr marL="72000" marR="72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tc>
                  <a:txBody>
                    <a:bodyPr/>
                    <a:lstStyle/>
                    <a:p>
                      <a:pPr algn="just">
                        <a:spcAft>
                          <a:spcPts val="0"/>
                        </a:spcAft>
                      </a:pPr>
                      <a:r>
                        <a:rPr lang="ja-JP" altLang="en-US" sz="1000" b="1" u="none" strike="noStrike" baseline="0" dirty="0">
                          <a:latin typeface="Meiryo UI" panose="020B0604030504040204" pitchFamily="50" charset="-128"/>
                          <a:ea typeface="Meiryo UI" panose="020B0604030504040204" pitchFamily="50" charset="-128"/>
                        </a:rPr>
                        <a:t>◆見直しの経過（改革工程表）</a:t>
                      </a:r>
                      <a:endParaRPr lang="en-US" altLang="ja-JP" sz="1000" b="1" u="none" strike="noStrike" baseline="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a:t>
                      </a:r>
                      <a:r>
                        <a:rPr lang="ja-JP" altLang="en-US" sz="1000" b="1" i="0" u="none" strike="noStrike" baseline="0" dirty="0">
                          <a:solidFill>
                            <a:srgbClr val="000000"/>
                          </a:solidFill>
                          <a:latin typeface="Meiryo UI" panose="020B0604030504040204" pitchFamily="50" charset="-128"/>
                          <a:ea typeface="Meiryo UI" panose="020B0604030504040204" pitchFamily="50" charset="-128"/>
                        </a:rPr>
                        <a:t>（授業料軽減助成）</a:t>
                      </a:r>
                    </a:p>
                    <a:p>
                      <a:pPr algn="l" rtl="0">
                        <a:lnSpc>
                          <a:spcPts val="1200"/>
                        </a:lnSpc>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20</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8</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月 　  各年収区分の課税標準額を定め、</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21</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年度入学生から適用され</a:t>
                      </a: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algn="l" rtl="0">
                        <a:lnSpc>
                          <a:spcPts val="1200"/>
                        </a:lnSpc>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a:t>
                      </a:r>
                      <a:r>
                        <a:rPr lang="ja-JP" altLang="en-US" sz="1000" b="0" i="0" u="none" strike="noStrike" baseline="0" dirty="0" err="1">
                          <a:solidFill>
                            <a:srgbClr val="000000"/>
                          </a:solidFill>
                          <a:latin typeface="Meiryo UI" panose="020B0604030504040204" pitchFamily="50" charset="-128"/>
                          <a:ea typeface="Meiryo UI" panose="020B0604030504040204" pitchFamily="50" charset="-128"/>
                        </a:rPr>
                        <a:t>る</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ことをＨＰ等にて公表</a:t>
                      </a:r>
                    </a:p>
                    <a:p>
                      <a:pPr algn="l" rtl="0">
                        <a:lnSpc>
                          <a:spcPts val="1100"/>
                        </a:lnSpc>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21</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4</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月～　</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21</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年度入学生から適用</a:t>
                      </a:r>
                    </a:p>
                    <a:p>
                      <a:pPr algn="l" rtl="0">
                        <a:lnSpc>
                          <a:spcPts val="1200"/>
                        </a:lnSpc>
                        <a:defRPr sz="1000"/>
                      </a:pPr>
                      <a:endParaRPr lang="ja-JP" altLang="en-US" sz="1000" b="0" i="0" u="none" strike="noStrike" baseline="0" dirty="0">
                        <a:solidFill>
                          <a:srgbClr val="000000"/>
                        </a:solidFill>
                        <a:latin typeface="Meiryo UI" panose="020B0604030504040204" pitchFamily="50" charset="-128"/>
                        <a:ea typeface="Meiryo UI" panose="020B0604030504040204" pitchFamily="50" charset="-128"/>
                      </a:endParaRPr>
                    </a:p>
                    <a:p>
                      <a:pPr algn="l" rtl="0">
                        <a:lnSpc>
                          <a:spcPts val="1200"/>
                        </a:lnSpc>
                        <a:defRPr sz="1000"/>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国の就学支援金制度の導入に</a:t>
                      </a:r>
                      <a:r>
                        <a:rPr lang="ja-JP" altLang="en-US" sz="1000" b="0" i="0" u="none" strike="noStrike" baseline="0" dirty="0">
                          <a:solidFill>
                            <a:sysClr val="windowText" lastClr="000000"/>
                          </a:solidFill>
                          <a:latin typeface="Meiryo UI" panose="020B0604030504040204" pitchFamily="50" charset="-128"/>
                          <a:ea typeface="Meiryo UI" panose="020B0604030504040204" pitchFamily="50" charset="-128"/>
                        </a:rPr>
                        <a:t>あわせて、「授業料支援補助金」として再構</a:t>
                      </a:r>
                      <a:endParaRPr lang="en-US" altLang="ja-JP" sz="1000" b="0" i="0" u="none" strike="noStrike" baseline="0" dirty="0">
                        <a:solidFill>
                          <a:sysClr val="windowText" lastClr="000000"/>
                        </a:solidFill>
                        <a:latin typeface="Meiryo UI" panose="020B0604030504040204" pitchFamily="50" charset="-128"/>
                        <a:ea typeface="Meiryo UI" panose="020B0604030504040204" pitchFamily="50" charset="-128"/>
                      </a:endParaRPr>
                    </a:p>
                    <a:p>
                      <a:pPr algn="l" rtl="0">
                        <a:lnSpc>
                          <a:spcPts val="1200"/>
                        </a:lnSpc>
                        <a:defRPr sz="1000"/>
                      </a:pPr>
                      <a:r>
                        <a:rPr lang="ja-JP" altLang="en-US" sz="1000" b="0" i="0" u="none" strike="noStrike" baseline="0" dirty="0">
                          <a:solidFill>
                            <a:sysClr val="windowText" lastClr="000000"/>
                          </a:solidFill>
                          <a:latin typeface="Meiryo UI" panose="020B0604030504040204" pitchFamily="50" charset="-128"/>
                          <a:ea typeface="Meiryo UI" panose="020B0604030504040204" pitchFamily="50" charset="-128"/>
                        </a:rPr>
                        <a:t>　　　 </a:t>
                      </a:r>
                      <a:r>
                        <a:rPr lang="ja-JP" altLang="en-US" sz="1000" b="0" i="0" u="none" strike="noStrike" baseline="0" dirty="0" err="1">
                          <a:solidFill>
                            <a:sysClr val="windowText" lastClr="000000"/>
                          </a:solidFill>
                          <a:latin typeface="Meiryo UI" panose="020B0604030504040204" pitchFamily="50" charset="-128"/>
                          <a:ea typeface="Meiryo UI" panose="020B0604030504040204" pitchFamily="50" charset="-128"/>
                        </a:rPr>
                        <a:t>築し</a:t>
                      </a:r>
                      <a:r>
                        <a:rPr lang="ja-JP" altLang="en-US" sz="1000" b="0" i="0" u="none" strike="noStrike" baseline="0" dirty="0">
                          <a:solidFill>
                            <a:sysClr val="windowText" lastClr="000000"/>
                          </a:solidFill>
                          <a:latin typeface="Meiryo UI" panose="020B0604030504040204" pitchFamily="50" charset="-128"/>
                          <a:ea typeface="Meiryo UI" panose="020B0604030504040204" pitchFamily="50" charset="-128"/>
                        </a:rPr>
                        <a:t>、</a:t>
                      </a:r>
                      <a:r>
                        <a:rPr lang="en-US" altLang="ja-JP" sz="1000" b="0" i="0" u="none" strike="noStrike" baseline="0" dirty="0">
                          <a:solidFill>
                            <a:sysClr val="windowText" lastClr="000000"/>
                          </a:solidFill>
                          <a:latin typeface="Meiryo UI" panose="020B0604030504040204" pitchFamily="50" charset="-128"/>
                          <a:ea typeface="Meiryo UI" panose="020B0604030504040204" pitchFamily="50" charset="-128"/>
                        </a:rPr>
                        <a:t>22</a:t>
                      </a:r>
                      <a:r>
                        <a:rPr lang="ja-JP" altLang="en-US" sz="1000" b="0" i="0" u="none" strike="noStrike" baseline="0" dirty="0">
                          <a:solidFill>
                            <a:sysClr val="windowText" lastClr="000000"/>
                          </a:solidFill>
                          <a:latin typeface="Meiryo UI" panose="020B0604030504040204" pitchFamily="50" charset="-128"/>
                          <a:ea typeface="Meiryo UI" panose="020B0604030504040204" pitchFamily="50" charset="-128"/>
                        </a:rPr>
                        <a:t>年度から実施</a:t>
                      </a:r>
                      <a:endParaRPr lang="en-US" altLang="ja-JP" sz="1000" b="0" i="0" u="none" strike="noStrike" baseline="0" dirty="0">
                        <a:solidFill>
                          <a:sysClr val="windowText" lastClr="000000"/>
                        </a:solidFill>
                        <a:latin typeface="Meiryo UI" panose="020B0604030504040204" pitchFamily="50" charset="-128"/>
                        <a:ea typeface="Meiryo UI" panose="020B0604030504040204" pitchFamily="50" charset="-128"/>
                      </a:endParaRPr>
                    </a:p>
                    <a:p>
                      <a:pPr algn="l" rtl="0">
                        <a:lnSpc>
                          <a:spcPts val="1200"/>
                        </a:lnSpc>
                        <a:defRPr sz="1000"/>
                      </a:pPr>
                      <a:endParaRPr lang="en-US" altLang="ja-JP" sz="1000" b="0" i="0" u="none" strike="noStrike" baseline="0" dirty="0">
                        <a:solidFill>
                          <a:sysClr val="windowText" lastClr="000000"/>
                        </a:solidFill>
                        <a:latin typeface="Meiryo UI" panose="020B0604030504040204" pitchFamily="50" charset="-128"/>
                        <a:ea typeface="Meiryo UI" panose="020B0604030504040204" pitchFamily="50" charset="-128"/>
                      </a:endParaRPr>
                    </a:p>
                    <a:p>
                      <a:pPr algn="l" rtl="0">
                        <a:lnSpc>
                          <a:spcPts val="1200"/>
                        </a:lnSpc>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a:t>
                      </a:r>
                      <a:r>
                        <a:rPr lang="ja-JP" altLang="en-US" sz="1000" b="1" i="0" u="none" strike="noStrike" baseline="0" dirty="0">
                          <a:solidFill>
                            <a:srgbClr val="000000"/>
                          </a:solidFill>
                          <a:latin typeface="Meiryo UI" panose="020B0604030504040204" pitchFamily="50" charset="-128"/>
                          <a:ea typeface="Meiryo UI" panose="020B0604030504040204" pitchFamily="50" charset="-128"/>
                        </a:rPr>
                        <a:t>（育英会貸付金）</a:t>
                      </a:r>
                    </a:p>
                    <a:p>
                      <a:pPr algn="l" rtl="0">
                        <a:lnSpc>
                          <a:spcPts val="1200"/>
                        </a:lnSpc>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20</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9</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月　　　所得要件を見直し、</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21</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年度募集を実施</a:t>
                      </a:r>
                    </a:p>
                    <a:p>
                      <a:pPr algn="l" rtl="0">
                        <a:lnSpc>
                          <a:spcPts val="1100"/>
                        </a:lnSpc>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21</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4</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月～　 徴収体制を強化</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「滞納ゼロ作戦」）</a:t>
                      </a: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algn="l" rtl="0">
                        <a:lnSpc>
                          <a:spcPts val="1100"/>
                        </a:lnSpc>
                        <a:defRPr sz="1000"/>
                      </a:pP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algn="l" rtl="0">
                        <a:lnSpc>
                          <a:spcPts val="1100"/>
                        </a:lnSpc>
                        <a:defRPr sz="1000"/>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a:t>
                      </a:r>
                      <a:r>
                        <a:rPr lang="en-US" altLang="zh-TW" sz="1000" b="0" i="0" u="none" strike="noStrike" baseline="0" dirty="0">
                          <a:solidFill>
                            <a:srgbClr val="000000"/>
                          </a:solidFill>
                          <a:latin typeface="Meiryo UI" panose="020B0604030504040204" pitchFamily="50" charset="-128"/>
                          <a:ea typeface="Meiryo UI" panose="020B0604030504040204" pitchFamily="50" charset="-128"/>
                        </a:rPr>
                        <a:t>【</a:t>
                      </a:r>
                      <a:r>
                        <a:rPr lang="zh-TW" altLang="en-US" sz="1000" b="0" i="0" u="none" strike="noStrike" baseline="0" dirty="0">
                          <a:solidFill>
                            <a:srgbClr val="000000"/>
                          </a:solidFill>
                          <a:latin typeface="Meiryo UI" panose="020B0604030504040204" pitchFamily="50" charset="-128"/>
                          <a:ea typeface="Meiryo UI" panose="020B0604030504040204" pitchFamily="50" charset="-128"/>
                        </a:rPr>
                        <a:t>効果額（百万円）</a:t>
                      </a:r>
                      <a:r>
                        <a:rPr lang="en-US" altLang="zh-TW" sz="1000" b="0" i="0" u="none" strike="noStrike" baseline="0" dirty="0">
                          <a:solidFill>
                            <a:srgbClr val="000000"/>
                          </a:solidFill>
                          <a:latin typeface="Meiryo UI" panose="020B0604030504040204" pitchFamily="50" charset="-128"/>
                          <a:ea typeface="Meiryo UI" panose="020B0604030504040204" pitchFamily="50" charset="-128"/>
                        </a:rPr>
                        <a:t>】⑳0</a:t>
                      </a:r>
                      <a:r>
                        <a:rPr lang="zh-TW" altLang="en-US" sz="1000" b="0" i="0" u="none" strike="noStrike" baseline="0" dirty="0">
                          <a:solidFill>
                            <a:srgbClr val="000000"/>
                          </a:solidFill>
                          <a:latin typeface="Meiryo UI" panose="020B0604030504040204" pitchFamily="50" charset="-128"/>
                          <a:ea typeface="Meiryo UI" panose="020B0604030504040204" pitchFamily="50" charset="-128"/>
                        </a:rPr>
                        <a:t>　㉑</a:t>
                      </a:r>
                      <a:r>
                        <a:rPr lang="en-US" altLang="zh-TW" sz="1000" b="0" i="0" u="none" strike="noStrike" baseline="0" dirty="0">
                          <a:solidFill>
                            <a:srgbClr val="000000"/>
                          </a:solidFill>
                          <a:latin typeface="Meiryo UI" panose="020B0604030504040204" pitchFamily="50" charset="-128"/>
                          <a:ea typeface="Meiryo UI" panose="020B0604030504040204" pitchFamily="50" charset="-128"/>
                        </a:rPr>
                        <a:t>460</a:t>
                      </a:r>
                      <a:r>
                        <a:rPr lang="zh-TW" altLang="en-US" sz="1000" b="0" i="0" u="none" strike="noStrike" baseline="0" dirty="0">
                          <a:solidFill>
                            <a:srgbClr val="000000"/>
                          </a:solidFill>
                          <a:latin typeface="Meiryo UI" panose="020B0604030504040204" pitchFamily="50" charset="-128"/>
                          <a:ea typeface="Meiryo UI" panose="020B0604030504040204" pitchFamily="50" charset="-128"/>
                        </a:rPr>
                        <a:t>　㉒</a:t>
                      </a:r>
                      <a:r>
                        <a:rPr lang="en-US" altLang="zh-TW" sz="1000" b="0" i="0" u="none" strike="noStrike" baseline="0" dirty="0">
                          <a:solidFill>
                            <a:srgbClr val="000000"/>
                          </a:solidFill>
                          <a:latin typeface="Meiryo UI" panose="020B0604030504040204" pitchFamily="50" charset="-128"/>
                          <a:ea typeface="Meiryo UI" panose="020B0604030504040204" pitchFamily="50" charset="-128"/>
                        </a:rPr>
                        <a:t>920</a:t>
                      </a:r>
                      <a:endParaRPr lang="ja-JP" altLang="en-US" sz="1000" b="0" i="0" u="none" strike="noStrike" baseline="0" dirty="0">
                        <a:solidFill>
                          <a:srgbClr val="000000"/>
                        </a:solidFill>
                        <a:latin typeface="Meiryo UI" panose="020B0604030504040204" pitchFamily="50" charset="-128"/>
                        <a:ea typeface="Meiryo UI" panose="020B0604030504040204" pitchFamily="50" charset="-128"/>
                      </a:endParaRPr>
                    </a:p>
                    <a:p>
                      <a:pPr algn="l" rtl="0">
                        <a:lnSpc>
                          <a:spcPts val="1200"/>
                        </a:lnSpc>
                        <a:defRPr sz="1000"/>
                      </a:pPr>
                      <a:endParaRPr lang="ja-JP" altLang="en-US" sz="1000" b="0" i="0" u="none" strike="noStrike" baseline="0" dirty="0">
                        <a:solidFill>
                          <a:srgbClr val="000000"/>
                        </a:solidFill>
                        <a:latin typeface="Meiryo UI" panose="020B0604030504040204" pitchFamily="50" charset="-128"/>
                        <a:ea typeface="Meiryo UI" panose="020B0604030504040204" pitchFamily="50" charset="-128"/>
                      </a:endParaRPr>
                    </a:p>
                  </a:txBody>
                  <a:tcPr marL="72000" marR="72000" marT="36000" marB="36000">
                    <a:lnL w="12700" cap="flat" cmpd="sng" algn="ctr">
                      <a:solidFill>
                        <a:schemeClr val="accent1"/>
                      </a:solidFill>
                      <a:prstDash val="solid"/>
                      <a:round/>
                      <a:headEnd type="none" w="med" len="med"/>
                      <a:tailEnd type="none" w="med" len="med"/>
                    </a:lnL>
                    <a:solidFill>
                      <a:schemeClr val="bg1">
                        <a:alpha val="20000"/>
                      </a:schemeClr>
                    </a:solidFill>
                  </a:tcPr>
                </a:tc>
                <a:extLst>
                  <a:ext uri="{0D108BD9-81ED-4DB2-BD59-A6C34878D82A}">
                    <a16:rowId xmlns:a16="http://schemas.microsoft.com/office/drawing/2014/main" val="2089765108"/>
                  </a:ext>
                </a:extLst>
              </a:tr>
            </a:tbl>
          </a:graphicData>
        </a:graphic>
      </p:graphicFrame>
      <p:sp>
        <p:nvSpPr>
          <p:cNvPr id="36" name="二等辺三角形 35"/>
          <p:cNvSpPr/>
          <p:nvPr/>
        </p:nvSpPr>
        <p:spPr>
          <a:xfrm rot="5400000">
            <a:off x="4542874" y="3908176"/>
            <a:ext cx="540060" cy="211779"/>
          </a:xfrm>
          <a:prstGeom prst="triangl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pPr algn="ctr"/>
            <a:endParaRPr kumimoji="1"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7" name="正方形/長方形 36"/>
          <p:cNvSpPr/>
          <p:nvPr/>
        </p:nvSpPr>
        <p:spPr>
          <a:xfrm>
            <a:off x="5067055" y="742996"/>
            <a:ext cx="3870430" cy="210729"/>
          </a:xfrm>
          <a:prstGeom prst="rect">
            <a:avLst/>
          </a:prstGeom>
          <a:ln/>
        </p:spPr>
        <p:style>
          <a:lnRef idx="2">
            <a:schemeClr val="accent1"/>
          </a:lnRef>
          <a:fillRef idx="1">
            <a:schemeClr val="lt1"/>
          </a:fillRef>
          <a:effectRef idx="0">
            <a:schemeClr val="accent1"/>
          </a:effectRef>
          <a:fontRef idx="minor">
            <a:schemeClr val="dk1"/>
          </a:fontRef>
        </p:style>
        <p:txBody>
          <a:bodyPr lIns="36000" rIns="0" rtlCol="0" anchor="ctr"/>
          <a:lstStyle/>
          <a:p>
            <a:pPr algn="ctr"/>
            <a:r>
              <a:rPr lang="ja-JP" altLang="en-US" sz="1050" dirty="0">
                <a:solidFill>
                  <a:schemeClr val="tx1"/>
                </a:solidFill>
                <a:latin typeface="Meiryo UI" panose="020B0604030504040204" pitchFamily="50" charset="-128"/>
                <a:ea typeface="Meiryo UI" panose="020B0604030504040204" pitchFamily="50" charset="-128"/>
              </a:rPr>
              <a:t>見直し前額</a:t>
            </a:r>
            <a:r>
              <a:rPr lang="en-US" altLang="ja-JP" sz="1050" dirty="0">
                <a:solidFill>
                  <a:schemeClr val="tx1"/>
                </a:solidFill>
                <a:latin typeface="Meiryo UI" panose="020B0604030504040204" pitchFamily="50" charset="-128"/>
                <a:ea typeface="Meiryo UI" panose="020B0604030504040204" pitchFamily="50" charset="-128"/>
              </a:rPr>
              <a:t> (H20</a:t>
            </a:r>
            <a:r>
              <a:rPr lang="ja-JP" altLang="en-US" sz="1050" dirty="0">
                <a:solidFill>
                  <a:schemeClr val="tx1"/>
                </a:solidFill>
                <a:latin typeface="Meiryo UI" panose="020B0604030504040204" pitchFamily="50" charset="-128"/>
                <a:ea typeface="Meiryo UI" panose="020B0604030504040204" pitchFamily="50" charset="-128"/>
              </a:rPr>
              <a:t>通年ベース</a:t>
            </a:r>
            <a:r>
              <a:rPr lang="en-US" altLang="ja-JP" sz="1050" dirty="0">
                <a:solidFill>
                  <a:schemeClr val="tx1"/>
                </a:solidFill>
                <a:latin typeface="Meiryo UI" panose="020B0604030504040204" pitchFamily="50" charset="-128"/>
                <a:ea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rPr>
              <a:t>：</a:t>
            </a:r>
            <a:r>
              <a:rPr lang="en-US" altLang="ja-JP" sz="1050" dirty="0">
                <a:solidFill>
                  <a:schemeClr val="tx1"/>
                </a:solidFill>
                <a:latin typeface="Meiryo UI" panose="020B0604030504040204" pitchFamily="50" charset="-128"/>
                <a:ea typeface="Meiryo UI" panose="020B0604030504040204" pitchFamily="50" charset="-128"/>
              </a:rPr>
              <a:t>6,858</a:t>
            </a:r>
            <a:r>
              <a:rPr lang="ja-JP" altLang="en-US" sz="1050" dirty="0">
                <a:solidFill>
                  <a:schemeClr val="tx1"/>
                </a:solidFill>
                <a:latin typeface="Meiryo UI" panose="020B0604030504040204" pitchFamily="50" charset="-128"/>
                <a:ea typeface="Meiryo UI" panose="020B0604030504040204" pitchFamily="50" charset="-128"/>
              </a:rPr>
              <a:t>（</a:t>
            </a:r>
            <a:r>
              <a:rPr lang="en-US" altLang="ja-JP" sz="1050" dirty="0">
                <a:solidFill>
                  <a:schemeClr val="tx1"/>
                </a:solidFill>
                <a:latin typeface="Meiryo UI" panose="020B0604030504040204" pitchFamily="50" charset="-128"/>
                <a:ea typeface="Meiryo UI" panose="020B0604030504040204" pitchFamily="50" charset="-128"/>
              </a:rPr>
              <a:t>6,663</a:t>
            </a:r>
            <a:r>
              <a:rPr lang="ja-JP" altLang="en-US" sz="1050" dirty="0">
                <a:solidFill>
                  <a:schemeClr val="tx1"/>
                </a:solidFill>
                <a:latin typeface="Meiryo UI" panose="020B0604030504040204" pitchFamily="50" charset="-128"/>
                <a:ea typeface="Meiryo UI" panose="020B0604030504040204" pitchFamily="50" charset="-128"/>
              </a:rPr>
              <a:t>）百万円</a:t>
            </a:r>
            <a:endPar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8" name="正方形/長方形 7"/>
          <p:cNvSpPr/>
          <p:nvPr/>
        </p:nvSpPr>
        <p:spPr>
          <a:xfrm>
            <a:off x="6141985" y="132428"/>
            <a:ext cx="1935215" cy="208186"/>
          </a:xfrm>
          <a:prstGeom prst="rect">
            <a:avLst/>
          </a:prstGeom>
          <a:ln w="6350"/>
        </p:spPr>
        <p:style>
          <a:lnRef idx="2">
            <a:schemeClr val="accent1"/>
          </a:lnRef>
          <a:fillRef idx="1">
            <a:schemeClr val="lt1"/>
          </a:fillRef>
          <a:effectRef idx="0">
            <a:schemeClr val="accent1"/>
          </a:effectRef>
          <a:fontRef idx="minor">
            <a:schemeClr val="dk1"/>
          </a:fontRef>
        </p:style>
        <p:txBody>
          <a:bodyPr lIns="36000" rIns="36000" rtlCol="0" anchor="ctr"/>
          <a:lstStyle/>
          <a:p>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予算の記載</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）：一般財源</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スライド番号プレースホルダー 4"/>
          <p:cNvSpPr txBox="1">
            <a:spLocks/>
          </p:cNvSpPr>
          <p:nvPr/>
        </p:nvSpPr>
        <p:spPr>
          <a:xfrm>
            <a:off x="7010400" y="6584035"/>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smtClean="0">
                <a:solidFill>
                  <a:schemeClr val="tx1"/>
                </a:solidFill>
                <a:latin typeface="Meiryo UI" panose="020B0604030504040204" pitchFamily="50" charset="-128"/>
                <a:ea typeface="Meiryo UI" panose="020B0604030504040204" pitchFamily="50" charset="-128"/>
              </a:rPr>
              <a:t>10</a:t>
            </a:r>
            <a:endParaRPr lang="ja-JP" altLang="en-US" dirty="0">
              <a:solidFill>
                <a:schemeClr val="tx1"/>
              </a:solidFill>
              <a:latin typeface="Meiryo UI" panose="020B0604030504040204" pitchFamily="50" charset="-128"/>
              <a:ea typeface="Meiryo UI" panose="020B0604030504040204" pitchFamily="50" charset="-128"/>
            </a:endParaRPr>
          </a:p>
        </p:txBody>
      </p:sp>
      <p:sp>
        <p:nvSpPr>
          <p:cNvPr id="10" name="スライド番号プレースホルダー 4"/>
          <p:cNvSpPr txBox="1">
            <a:spLocks/>
          </p:cNvSpPr>
          <p:nvPr/>
        </p:nvSpPr>
        <p:spPr>
          <a:xfrm>
            <a:off x="7162800" y="6736435"/>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lang="ja-JP" altLang="en-US"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097122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nvGraphicFramePr>
        <p:xfrm>
          <a:off x="70604" y="126766"/>
          <a:ext cx="9003329" cy="415976"/>
        </p:xfrm>
        <a:graphic>
          <a:graphicData uri="http://schemas.openxmlformats.org/drawingml/2006/table">
            <a:tbl>
              <a:tblPr firstRow="1" firstCol="1" bandRow="1">
                <a:tableStyleId>{5C22544A-7EE6-4342-B048-85BDC9FD1C3A}</a:tableStyleId>
              </a:tblPr>
              <a:tblGrid>
                <a:gridCol w="7110708">
                  <a:extLst>
                    <a:ext uri="{9D8B030D-6E8A-4147-A177-3AD203B41FA5}">
                      <a16:colId xmlns:a16="http://schemas.microsoft.com/office/drawing/2014/main" val="1996567682"/>
                    </a:ext>
                  </a:extLst>
                </a:gridCol>
                <a:gridCol w="1892621">
                  <a:extLst>
                    <a:ext uri="{9D8B030D-6E8A-4147-A177-3AD203B41FA5}">
                      <a16:colId xmlns:a16="http://schemas.microsoft.com/office/drawing/2014/main" val="2440904912"/>
                    </a:ext>
                  </a:extLst>
                </a:gridCol>
              </a:tblGrid>
              <a:tr h="41597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100" kern="100" dirty="0">
                          <a:solidFill>
                            <a:schemeClr val="tx1"/>
                          </a:solidFill>
                          <a:effectLst/>
                          <a:latin typeface="Meiryo UI" panose="020B0604030504040204" pitchFamily="50" charset="-128"/>
                          <a:ea typeface="Meiryo UI" panose="020B0604030504040204" pitchFamily="50" charset="-128"/>
                        </a:rPr>
                        <a:t>【</a:t>
                      </a:r>
                      <a:r>
                        <a:rPr lang="ja-JP" altLang="en-US" sz="1100" kern="100" dirty="0">
                          <a:solidFill>
                            <a:schemeClr val="tx1"/>
                          </a:solidFill>
                          <a:effectLst/>
                          <a:latin typeface="Meiryo UI" panose="020B0604030504040204" pitchFamily="50" charset="-128"/>
                          <a:ea typeface="Meiryo UI" panose="020B0604030504040204" pitchFamily="50" charset="-128"/>
                        </a:rPr>
                        <a:t>主要検討事業５</a:t>
                      </a:r>
                      <a:r>
                        <a:rPr lang="en-US" altLang="ja-JP" sz="1100" kern="100" dirty="0">
                          <a:solidFill>
                            <a:schemeClr val="tx1"/>
                          </a:solidFill>
                          <a:effectLst/>
                          <a:latin typeface="Meiryo UI" panose="020B0604030504040204" pitchFamily="50" charset="-128"/>
                          <a:ea typeface="Meiryo UI" panose="020B0604030504040204" pitchFamily="50" charset="-128"/>
                        </a:rPr>
                        <a:t>】</a:t>
                      </a:r>
                      <a:r>
                        <a:rPr lang="ja-JP" altLang="en-US" sz="1400" kern="100" dirty="0">
                          <a:solidFill>
                            <a:schemeClr val="tx1"/>
                          </a:solidFill>
                          <a:effectLst/>
                          <a:latin typeface="Meiryo UI" panose="020B0604030504040204" pitchFamily="50" charset="-128"/>
                          <a:ea typeface="Meiryo UI" panose="020B0604030504040204" pitchFamily="50" charset="-128"/>
                        </a:rPr>
                        <a:t>　私学助成（授業料軽減助成）（</a:t>
                      </a:r>
                      <a:r>
                        <a:rPr kumimoji="1" lang="ja-JP" altLang="en-US" sz="1400" u="none" dirty="0">
                          <a:solidFill>
                            <a:schemeClr val="tx1"/>
                          </a:solidFill>
                          <a:latin typeface="Meiryo UI" panose="020B0604030504040204" pitchFamily="50" charset="-128"/>
                          <a:ea typeface="Meiryo UI" panose="020B0604030504040204" pitchFamily="50" charset="-128"/>
                        </a:rPr>
                        <a:t>つづき）</a:t>
                      </a:r>
                      <a:endParaRPr lang="en-US" altLang="ja-JP" sz="12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effectLst/>
                          <a:latin typeface="Meiryo UI" panose="020B0604030504040204" pitchFamily="50" charset="-128"/>
                          <a:ea typeface="Meiryo UI" panose="020B0604030504040204" pitchFamily="50" charset="-128"/>
                        </a:rPr>
                        <a:t>＜教育庁＞</a:t>
                      </a:r>
                      <a:endParaRPr lang="ja-JP" alt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09406796"/>
                  </a:ext>
                </a:extLst>
              </a:tr>
            </a:tbl>
          </a:graphicData>
        </a:graphic>
      </p:graphicFrame>
      <p:graphicFrame>
        <p:nvGraphicFramePr>
          <p:cNvPr id="2" name="表 1"/>
          <p:cNvGraphicFramePr>
            <a:graphicFrameLocks noGrp="1"/>
          </p:cNvGraphicFramePr>
          <p:nvPr>
            <p:extLst/>
          </p:nvPr>
        </p:nvGraphicFramePr>
        <p:xfrm>
          <a:off x="81815" y="548680"/>
          <a:ext cx="8980370" cy="4905545"/>
        </p:xfrm>
        <a:graphic>
          <a:graphicData uri="http://schemas.openxmlformats.org/drawingml/2006/table">
            <a:tbl>
              <a:tblPr firstRow="1" firstCol="1" bandRow="1">
                <a:tableStyleId>{BC89EF96-8CEA-46FF-86C4-4CE0E7609802}</a:tableStyleId>
              </a:tblPr>
              <a:tblGrid>
                <a:gridCol w="259200">
                  <a:extLst>
                    <a:ext uri="{9D8B030D-6E8A-4147-A177-3AD203B41FA5}">
                      <a16:colId xmlns:a16="http://schemas.microsoft.com/office/drawing/2014/main" val="9612139"/>
                    </a:ext>
                  </a:extLst>
                </a:gridCol>
                <a:gridCol w="4236377">
                  <a:extLst>
                    <a:ext uri="{9D8B030D-6E8A-4147-A177-3AD203B41FA5}">
                      <a16:colId xmlns:a16="http://schemas.microsoft.com/office/drawing/2014/main" val="4183280094"/>
                    </a:ext>
                  </a:extLst>
                </a:gridCol>
                <a:gridCol w="4484793">
                  <a:extLst>
                    <a:ext uri="{9D8B030D-6E8A-4147-A177-3AD203B41FA5}">
                      <a16:colId xmlns:a16="http://schemas.microsoft.com/office/drawing/2014/main" val="20002"/>
                    </a:ext>
                  </a:extLst>
                </a:gridCol>
              </a:tblGrid>
              <a:tr h="0">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bg1"/>
                          </a:solidFill>
                          <a:latin typeface="Meiryo UI" panose="020B0604030504040204" pitchFamily="50" charset="-128"/>
                          <a:ea typeface="Meiryo UI" panose="020B0604030504040204" pitchFamily="50" charset="-128"/>
                        </a:rPr>
                        <a:t>見直しの経過（つづき）</a:t>
                      </a:r>
                      <a:endParaRPr kumimoji="1" lang="en-US" altLang="ja-JP" sz="1000" dirty="0">
                        <a:solidFill>
                          <a:schemeClr val="bg1"/>
                        </a:solidFill>
                        <a:latin typeface="Meiryo UI" panose="020B0604030504040204" pitchFamily="50" charset="-128"/>
                        <a:ea typeface="Meiryo UI" panose="020B0604030504040204" pitchFamily="50" charset="-128"/>
                      </a:endParaRPr>
                    </a:p>
                  </a:txBody>
                  <a:tcPr marL="72000" marR="72000" marT="36000" marB="36000" vert="eaVert" anchor="ctr">
                    <a:lnB w="12700" cap="flat" cmpd="sng" algn="ctr">
                      <a:solidFill>
                        <a:schemeClr val="accent1"/>
                      </a:solidFill>
                      <a:prstDash val="solid"/>
                      <a:round/>
                      <a:headEnd type="none" w="med" len="med"/>
                      <a:tailEnd type="none" w="med" len="med"/>
                    </a:lnB>
                    <a:solidFill>
                      <a:schemeClr val="accent1"/>
                    </a:solidFill>
                  </a:tcPr>
                </a:tc>
                <a:tc gridSpan="2">
                  <a:txBody>
                    <a:bodyPr/>
                    <a:lstStyle/>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＜財政構造改革プラン（案）における見直し＞</a:t>
                      </a:r>
                    </a:p>
                  </a:txBody>
                  <a:tcPr marL="72000" marR="72000" marT="36000" marB="36000">
                    <a:lnB w="12700" cap="flat" cmpd="sng" algn="ctr">
                      <a:solidFill>
                        <a:schemeClr val="accent1"/>
                      </a:solidFill>
                      <a:prstDash val="solid"/>
                      <a:round/>
                      <a:headEnd type="none" w="med" len="med"/>
                      <a:tailEnd type="none" w="med" len="med"/>
                    </a:lnB>
                    <a:solidFill>
                      <a:srgbClr val="D0D8E8"/>
                    </a:solidFill>
                  </a:tcPr>
                </a:tc>
                <a:tc hMerge="1">
                  <a:txBody>
                    <a:bodyPr/>
                    <a:lstStyle/>
                    <a:p>
                      <a:endParaRPr kumimoji="1" lang="ja-JP" altLang="en-US"/>
                    </a:p>
                  </a:txBody>
                  <a:tcPr/>
                </a:tc>
                <a:extLst>
                  <a:ext uri="{0D108BD9-81ED-4DB2-BD59-A6C34878D82A}">
                    <a16:rowId xmlns:a16="http://schemas.microsoft.com/office/drawing/2014/main" val="1650196717"/>
                  </a:ext>
                </a:extLst>
              </a:tr>
              <a:tr h="4681145">
                <a:tc vMerge="1">
                  <a:txBody>
                    <a:bodyPr/>
                    <a:lstStyle/>
                    <a:p>
                      <a:endParaRPr kumimoji="1" lang="ja-JP" altLang="en-US"/>
                    </a:p>
                  </a:txBody>
                  <a:tcPr/>
                </a:tc>
                <a:tc>
                  <a:txBody>
                    <a:bodyPr/>
                    <a:lstStyle/>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○見直し方向性</a:t>
                      </a:r>
                      <a:endPar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＜私学助成（経常費助成など）＞</a:t>
                      </a:r>
                      <a:endPar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（授業料支援補助金）</a:t>
                      </a:r>
                      <a:endPar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高等学校については、公立・私立高校における学校間の競争条件を整え、エンドユーザーである生徒・保護者の学校選択の自由度をさらに拡大する観点から、現状でも全国Ｎ</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o.</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１の突出した水準（</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位 東京都の予算額の</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1.5</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倍）である授業料支援補助金（</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22</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年度 創設）のさらなる拡充を検討する。</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・あわせて、選択と集中の観点から、公立での受け皿がある小中学校に対する経常費助成のあり方など、私学助成全体について検討を行う。</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（大阪府育英会助成費）</a:t>
                      </a:r>
                      <a:endPar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b="0" kern="100" baseline="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育英会奨学金貸付は、国の高校授業料実質無償化や、府の授業料支援補助金と一体的に運営していることから、高校等授業料無償化施策の影響や他府県の水準も踏まえ、授業料支援補助金を含めたトータルの修学支援策を検討するなかで、奨学金制度が持続可能で、より効果的な制度となるよう再構築を図る。</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府では、授業料支援補助金の拡充を検討することとしているが、その場合、奨学金の貸付総額の縮減が見込まれる。奨学金制度の持続的な運営のためには、こうした縮減とあわせて、貸付内容の見直し検討のほか、滞納対策など債権管理の強化が必要。</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具体的には、奨学金貸付について、今後、授業料支援補助金の拡充とあわせた奨学金制度を構築するなかで、修学支援策として最も有効となるよう貸付上限額や対象の見直しを検討。また、入学資金貸付について、国と地方の役割分担を踏まえ、高校等入学資金の貸付への重点化を検討。</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・債権回収におけるサービサーの活用について、費用対効果等を踏まえ検討。</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・これらについては、平成</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24</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年度以降の実施を目途に検討。</a:t>
                      </a:r>
                    </a:p>
                    <a:p>
                      <a:pPr marL="133350" indent="-133350" algn="just">
                        <a:spcAft>
                          <a:spcPts val="0"/>
                        </a:spcAft>
                      </a:pPr>
                      <a:endPar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endPar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solidFill>
                  </a:tcPr>
                </a:tc>
                <a:tc>
                  <a:txBody>
                    <a:bodyPr/>
                    <a:lstStyle/>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◆見直しの経過（改革工程表）</a:t>
                      </a:r>
                      <a:endPar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＜私学助成（経常費助成など）＞</a:t>
                      </a:r>
                      <a:endPar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○授業料支援補助金など私学助成の検討</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23 </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年度］</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・中学校卒業時の進路選択段階で、公立高校・私立高校・高等専修学校の自由な学校選択の機会を提供するため、授業料支援の補助対象を所得中間層まで拡充する。</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① 所得中位の世帯（年収めやす</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610</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万円未満）の生徒まで授業料無償</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② 生徒の</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70</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％（年収めやす</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800</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万円未満）までは保護者の授業料負担</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10</a:t>
                      </a:r>
                    </a:p>
                    <a:p>
                      <a:pPr marL="133350" indent="-133350" algn="just">
                        <a:spcAft>
                          <a:spcPts val="0"/>
                        </a:spcAft>
                      </a:pP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万円</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○大阪府育英会助成費</a:t>
                      </a:r>
                      <a:endPar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（奨学金貸付について、上限額や対象の見直しを検討）</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23 </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年度］</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・授業料支援補助金拡充により、奨学金貸付は大幅縮減見込</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・公私を問わない自由な学校選択を支援する観点から所得基準を引上げ</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内容</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・所得基準：現行 年収</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800</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万円→</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1,000</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万円へ引上げ</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・対象：私立高校、専修学校高等課程等 </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貸付限度額</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24</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万円</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a:t>
                      </a:r>
                    </a:p>
                    <a:p>
                      <a:pPr marL="133350" indent="-133350" algn="just">
                        <a:spcAft>
                          <a:spcPts val="0"/>
                        </a:spcAft>
                      </a:pP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（入学資金貸付について、高校等入学資金の貸付への重点化を検討）</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23 </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年度］</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・現行制度により貸付実施（対象：</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24</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年度入学生）</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・高校等入学資金貸付への重点化（対象：</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25</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年度入学生～）</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（サービサーの活用について検討）</a:t>
                      </a:r>
                    </a:p>
                    <a:p>
                      <a:pPr marL="133350" indent="-133350" algn="just">
                        <a:spcAft>
                          <a:spcPts val="0"/>
                        </a:spcAft>
                      </a:pP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22</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年度～］</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・効果的な活用手法を見極めるため費用対効果を検証中</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b="0" kern="100" baseline="0" dirty="0">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23</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年度］</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en-US" altLang="ja-JP" sz="1000" b="0" kern="100" baseline="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・検証結果を踏まえ、遠隔地、困難事案について活用</a:t>
                      </a:r>
                    </a:p>
                  </a:txBody>
                  <a:tcPr marL="72000" marR="72000" marT="36000" marB="36000">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solidFill>
                      <a:schemeClr val="bg1"/>
                    </a:solidFill>
                  </a:tcPr>
                </a:tc>
                <a:extLst>
                  <a:ext uri="{0D108BD9-81ED-4DB2-BD59-A6C34878D82A}">
                    <a16:rowId xmlns:a16="http://schemas.microsoft.com/office/drawing/2014/main" val="10001"/>
                  </a:ext>
                </a:extLst>
              </a:tr>
            </a:tbl>
          </a:graphicData>
        </a:graphic>
      </p:graphicFrame>
      <p:sp>
        <p:nvSpPr>
          <p:cNvPr id="5" name="二等辺三角形 4"/>
          <p:cNvSpPr/>
          <p:nvPr/>
        </p:nvSpPr>
        <p:spPr>
          <a:xfrm rot="5400000">
            <a:off x="4359628" y="2021192"/>
            <a:ext cx="540060" cy="205326"/>
          </a:xfrm>
          <a:prstGeom prst="triangl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pPr algn="ctr"/>
            <a:endParaRPr kumimoji="1"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正方形/長方形 5"/>
          <p:cNvSpPr/>
          <p:nvPr/>
        </p:nvSpPr>
        <p:spPr>
          <a:xfrm>
            <a:off x="6042792" y="230661"/>
            <a:ext cx="1935215" cy="208186"/>
          </a:xfrm>
          <a:prstGeom prst="rect">
            <a:avLst/>
          </a:prstGeom>
          <a:ln w="6350"/>
        </p:spPr>
        <p:style>
          <a:lnRef idx="2">
            <a:schemeClr val="accent1"/>
          </a:lnRef>
          <a:fillRef idx="1">
            <a:schemeClr val="lt1"/>
          </a:fillRef>
          <a:effectRef idx="0">
            <a:schemeClr val="accent1"/>
          </a:effectRef>
          <a:fontRef idx="minor">
            <a:schemeClr val="dk1"/>
          </a:fontRef>
        </p:style>
        <p:txBody>
          <a:bodyPr lIns="36000" rIns="36000" rtlCol="0" anchor="ctr"/>
          <a:lstStyle/>
          <a:p>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予算の記載</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）：一般財源</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スライド番号プレースホルダー 4"/>
          <p:cNvSpPr txBox="1">
            <a:spLocks/>
          </p:cNvSpPr>
          <p:nvPr/>
        </p:nvSpPr>
        <p:spPr>
          <a:xfrm>
            <a:off x="7010400" y="6584035"/>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smtClean="0">
                <a:solidFill>
                  <a:schemeClr val="tx1"/>
                </a:solidFill>
                <a:latin typeface="Meiryo UI" panose="020B0604030504040204" pitchFamily="50" charset="-128"/>
                <a:ea typeface="Meiryo UI" panose="020B0604030504040204" pitchFamily="50" charset="-128"/>
              </a:rPr>
              <a:t>11</a:t>
            </a:r>
            <a:endParaRPr lang="ja-JP" altLang="en-US"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6212906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nvGraphicFramePr>
        <p:xfrm>
          <a:off x="70604" y="126766"/>
          <a:ext cx="9003329" cy="415976"/>
        </p:xfrm>
        <a:graphic>
          <a:graphicData uri="http://schemas.openxmlformats.org/drawingml/2006/table">
            <a:tbl>
              <a:tblPr firstRow="1" firstCol="1" bandRow="1">
                <a:tableStyleId>{5C22544A-7EE6-4342-B048-85BDC9FD1C3A}</a:tableStyleId>
              </a:tblPr>
              <a:tblGrid>
                <a:gridCol w="7110708">
                  <a:extLst>
                    <a:ext uri="{9D8B030D-6E8A-4147-A177-3AD203B41FA5}">
                      <a16:colId xmlns:a16="http://schemas.microsoft.com/office/drawing/2014/main" val="1996567682"/>
                    </a:ext>
                  </a:extLst>
                </a:gridCol>
                <a:gridCol w="1892621">
                  <a:extLst>
                    <a:ext uri="{9D8B030D-6E8A-4147-A177-3AD203B41FA5}">
                      <a16:colId xmlns:a16="http://schemas.microsoft.com/office/drawing/2014/main" val="2440904912"/>
                    </a:ext>
                  </a:extLst>
                </a:gridCol>
              </a:tblGrid>
              <a:tr h="41597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100" kern="100" dirty="0">
                          <a:solidFill>
                            <a:schemeClr val="tx1"/>
                          </a:solidFill>
                          <a:effectLst/>
                          <a:latin typeface="Meiryo UI" panose="020B0604030504040204" pitchFamily="50" charset="-128"/>
                          <a:ea typeface="Meiryo UI" panose="020B0604030504040204" pitchFamily="50" charset="-128"/>
                        </a:rPr>
                        <a:t>【</a:t>
                      </a:r>
                      <a:r>
                        <a:rPr lang="ja-JP" altLang="en-US" sz="1100" kern="100" dirty="0">
                          <a:solidFill>
                            <a:schemeClr val="tx1"/>
                          </a:solidFill>
                          <a:effectLst/>
                          <a:latin typeface="Meiryo UI" panose="020B0604030504040204" pitchFamily="50" charset="-128"/>
                          <a:ea typeface="Meiryo UI" panose="020B0604030504040204" pitchFamily="50" charset="-128"/>
                        </a:rPr>
                        <a:t>主要検討事業５</a:t>
                      </a:r>
                      <a:r>
                        <a:rPr lang="en-US" altLang="ja-JP" sz="1100" kern="100" dirty="0">
                          <a:solidFill>
                            <a:schemeClr val="tx1"/>
                          </a:solidFill>
                          <a:effectLst/>
                          <a:latin typeface="Meiryo UI" panose="020B0604030504040204" pitchFamily="50" charset="-128"/>
                          <a:ea typeface="Meiryo UI" panose="020B0604030504040204" pitchFamily="50" charset="-128"/>
                        </a:rPr>
                        <a:t>】</a:t>
                      </a:r>
                      <a:r>
                        <a:rPr lang="ja-JP" altLang="en-US" sz="1400" kern="100" dirty="0">
                          <a:solidFill>
                            <a:schemeClr val="tx1"/>
                          </a:solidFill>
                          <a:effectLst/>
                          <a:latin typeface="Meiryo UI" panose="020B0604030504040204" pitchFamily="50" charset="-128"/>
                          <a:ea typeface="Meiryo UI" panose="020B0604030504040204" pitchFamily="50" charset="-128"/>
                        </a:rPr>
                        <a:t>　私学助成（授業料軽減助成）（</a:t>
                      </a:r>
                      <a:r>
                        <a:rPr kumimoji="1" lang="ja-JP" altLang="en-US" sz="1400" u="none" dirty="0">
                          <a:solidFill>
                            <a:schemeClr val="tx1"/>
                          </a:solidFill>
                          <a:latin typeface="Meiryo UI" panose="020B0604030504040204" pitchFamily="50" charset="-128"/>
                          <a:ea typeface="Meiryo UI" panose="020B0604030504040204" pitchFamily="50" charset="-128"/>
                        </a:rPr>
                        <a:t>つづき）</a:t>
                      </a:r>
                      <a:endParaRPr lang="en-US" altLang="ja-JP" sz="12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effectLst/>
                          <a:latin typeface="Meiryo UI" panose="020B0604030504040204" pitchFamily="50" charset="-128"/>
                          <a:ea typeface="Meiryo UI" panose="020B0604030504040204" pitchFamily="50" charset="-128"/>
                        </a:rPr>
                        <a:t>＜教育庁＞</a:t>
                      </a:r>
                      <a:endParaRPr lang="ja-JP" alt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09406796"/>
                  </a:ext>
                </a:extLst>
              </a:tr>
            </a:tbl>
          </a:graphicData>
        </a:graphic>
      </p:graphicFrame>
      <p:graphicFrame>
        <p:nvGraphicFramePr>
          <p:cNvPr id="2" name="表 1"/>
          <p:cNvGraphicFramePr>
            <a:graphicFrameLocks noGrp="1"/>
          </p:cNvGraphicFramePr>
          <p:nvPr>
            <p:extLst/>
          </p:nvPr>
        </p:nvGraphicFramePr>
        <p:xfrm>
          <a:off x="81815" y="548680"/>
          <a:ext cx="8980370" cy="3749670"/>
        </p:xfrm>
        <a:graphic>
          <a:graphicData uri="http://schemas.openxmlformats.org/drawingml/2006/table">
            <a:tbl>
              <a:tblPr firstRow="1" firstCol="1" bandRow="1">
                <a:tableStyleId>{BC89EF96-8CEA-46FF-86C4-4CE0E7609802}</a:tableStyleId>
              </a:tblPr>
              <a:tblGrid>
                <a:gridCol w="259200">
                  <a:extLst>
                    <a:ext uri="{9D8B030D-6E8A-4147-A177-3AD203B41FA5}">
                      <a16:colId xmlns:a16="http://schemas.microsoft.com/office/drawing/2014/main" val="9612139"/>
                    </a:ext>
                  </a:extLst>
                </a:gridCol>
                <a:gridCol w="4236377">
                  <a:extLst>
                    <a:ext uri="{9D8B030D-6E8A-4147-A177-3AD203B41FA5}">
                      <a16:colId xmlns:a16="http://schemas.microsoft.com/office/drawing/2014/main" val="4183280094"/>
                    </a:ext>
                  </a:extLst>
                </a:gridCol>
                <a:gridCol w="4484793">
                  <a:extLst>
                    <a:ext uri="{9D8B030D-6E8A-4147-A177-3AD203B41FA5}">
                      <a16:colId xmlns:a16="http://schemas.microsoft.com/office/drawing/2014/main" val="1790397859"/>
                    </a:ext>
                  </a:extLst>
                </a:gridCol>
              </a:tblGrid>
              <a:tr h="112200">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bg1"/>
                          </a:solidFill>
                          <a:latin typeface="Meiryo UI" panose="020B0604030504040204" pitchFamily="50" charset="-128"/>
                          <a:ea typeface="Meiryo UI" panose="020B0604030504040204" pitchFamily="50" charset="-128"/>
                        </a:rPr>
                        <a:t>見直しの経過（つづき）</a:t>
                      </a:r>
                      <a:endParaRPr kumimoji="1" lang="en-US" altLang="ja-JP" sz="1000" dirty="0">
                        <a:solidFill>
                          <a:schemeClr val="bg1"/>
                        </a:solidFill>
                        <a:latin typeface="Meiryo UI" panose="020B0604030504040204" pitchFamily="50" charset="-128"/>
                        <a:ea typeface="Meiryo UI" panose="020B0604030504040204" pitchFamily="50" charset="-128"/>
                      </a:endParaRPr>
                    </a:p>
                  </a:txBody>
                  <a:tcPr marL="72000" marR="72000" marT="36000" marB="36000" vert="eaVert" anchor="ct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gridSpan="2">
                  <a:txBody>
                    <a:bodyPr/>
                    <a:lstStyle/>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＜平成</a:t>
                      </a:r>
                      <a:r>
                        <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rPr>
                        <a:t>26</a:t>
                      </a: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年度行財政改革の取組みにおける見直し＞</a:t>
                      </a: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0D8E8"/>
                    </a:solidFill>
                  </a:tcPr>
                </a:tc>
                <a:tc hMerge="1">
                  <a:txBody>
                    <a:bodyPr/>
                    <a:lstStyle/>
                    <a:p>
                      <a:endParaRPr kumimoji="1" lang="ja-JP" altLang="en-US"/>
                    </a:p>
                  </a:txBody>
                  <a:tcPr/>
                </a:tc>
                <a:extLst>
                  <a:ext uri="{0D108BD9-81ED-4DB2-BD59-A6C34878D82A}">
                    <a16:rowId xmlns:a16="http://schemas.microsoft.com/office/drawing/2014/main" val="10002"/>
                  </a:ext>
                </a:extLst>
              </a:tr>
              <a:tr h="1125750">
                <a:tc vMerge="1">
                  <a:txBody>
                    <a:bodyPr/>
                    <a:lstStyle/>
                    <a:p>
                      <a:endParaRPr kumimoji="1" lang="ja-JP" altLang="en-US"/>
                    </a:p>
                  </a:txBody>
                  <a:tcPr/>
                </a:tc>
                <a:tc>
                  <a:txBody>
                    <a:bodyPr/>
                    <a:lstStyle/>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○取組方針</a:t>
                      </a:r>
                      <a:endPar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＜私学助成（経常費助成等）＞</a:t>
                      </a:r>
                      <a:endPar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 （私学助成について）</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・これまでの効果検証等を踏まえ、私学助成トータルのあり方について検討する。</a:t>
                      </a:r>
                    </a:p>
                    <a:p>
                      <a:pPr marL="133350" indent="-133350" algn="just">
                        <a:spcAft>
                          <a:spcPts val="0"/>
                        </a:spcAft>
                      </a:pPr>
                      <a:endParaRPr lang="ja-JP" altLang="en-US" sz="1000" b="0" strike="sngStrike"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endPar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solidFill>
                  </a:tcPr>
                </a:tc>
                <a:tc>
                  <a:txBody>
                    <a:bodyPr/>
                    <a:lstStyle/>
                    <a:p>
                      <a:r>
                        <a:rPr kumimoji="1" lang="ja-JP" altLang="en-US" sz="1000" b="1" dirty="0">
                          <a:latin typeface="Meiryo UI" panose="020B0604030504040204" pitchFamily="50" charset="-128"/>
                          <a:ea typeface="Meiryo UI" panose="020B0604030504040204" pitchFamily="50" charset="-128"/>
                        </a:rPr>
                        <a:t>◆見直しの経過（取組実績）</a:t>
                      </a:r>
                      <a:endParaRPr kumimoji="1" lang="en-US" altLang="ja-JP" sz="1000" b="1" dirty="0">
                        <a:latin typeface="Meiryo UI" panose="020B0604030504040204" pitchFamily="50" charset="-128"/>
                        <a:ea typeface="Meiryo UI" panose="020B0604030504040204" pitchFamily="50" charset="-128"/>
                      </a:endParaRPr>
                    </a:p>
                    <a:p>
                      <a:r>
                        <a:rPr kumimoji="1" lang="ja-JP" altLang="en-US" sz="1000" b="1" dirty="0">
                          <a:latin typeface="Meiryo UI" panose="020B0604030504040204" pitchFamily="50" charset="-128"/>
                          <a:ea typeface="Meiryo UI" panose="020B0604030504040204" pitchFamily="50" charset="-128"/>
                        </a:rPr>
                        <a:t>（私学助成について）</a:t>
                      </a:r>
                    </a:p>
                    <a:p>
                      <a:r>
                        <a:rPr kumimoji="1" lang="ja-JP" altLang="en-US" sz="1000" b="0" dirty="0">
                          <a:latin typeface="Meiryo UI" panose="020B0604030504040204" pitchFamily="50" charset="-128"/>
                          <a:ea typeface="Meiryo UI" panose="020B0604030504040204" pitchFamily="50" charset="-128"/>
                        </a:rPr>
                        <a:t>　　・授業料無償化制度のあり方検討については、自由な学校選択の機会の保障等の</a:t>
                      </a:r>
                      <a:endParaRPr kumimoji="1" lang="en-US" altLang="ja-JP" sz="1000" b="0" dirty="0">
                        <a:latin typeface="Meiryo UI" panose="020B0604030504040204" pitchFamily="50" charset="-128"/>
                        <a:ea typeface="Meiryo UI" panose="020B0604030504040204" pitchFamily="50" charset="-128"/>
                      </a:endParaRPr>
                    </a:p>
                    <a:p>
                      <a:r>
                        <a:rPr kumimoji="1" lang="en-US" altLang="ja-JP" sz="1000" b="0" dirty="0">
                          <a:latin typeface="Meiryo UI" panose="020B0604030504040204" pitchFamily="50" charset="-128"/>
                          <a:ea typeface="Meiryo UI" panose="020B0604030504040204" pitchFamily="50" charset="-128"/>
                        </a:rPr>
                        <a:t>      </a:t>
                      </a:r>
                      <a:r>
                        <a:rPr kumimoji="1" lang="ja-JP" altLang="en-US" sz="1000" b="0" dirty="0">
                          <a:latin typeface="Meiryo UI" panose="020B0604030504040204" pitchFamily="50" charset="-128"/>
                          <a:ea typeface="Meiryo UI" panose="020B0604030504040204" pitchFamily="50" charset="-128"/>
                        </a:rPr>
                        <a:t>観点から効果検証を行った。</a:t>
                      </a:r>
                      <a:endParaRPr kumimoji="1" lang="en-US" altLang="ja-JP" sz="1000" b="0" dirty="0">
                        <a:latin typeface="Meiryo UI" panose="020B0604030504040204" pitchFamily="50" charset="-128"/>
                        <a:ea typeface="Meiryo UI" panose="020B0604030504040204" pitchFamily="50" charset="-128"/>
                      </a:endParaRPr>
                    </a:p>
                    <a:p>
                      <a:r>
                        <a:rPr kumimoji="1" lang="ja-JP" altLang="en-US" sz="1000" b="0" dirty="0">
                          <a:latin typeface="Meiryo UI" panose="020B0604030504040204" pitchFamily="50" charset="-128"/>
                          <a:ea typeface="Meiryo UI" panose="020B0604030504040204" pitchFamily="50" charset="-128"/>
                        </a:rPr>
                        <a:t>　　・授業料無償化制度については、効果検証を踏まえ、今後の制度のあり方について</a:t>
                      </a:r>
                      <a:endParaRPr kumimoji="1" lang="en-US" altLang="ja-JP" sz="1000" b="0" dirty="0">
                        <a:latin typeface="Meiryo UI" panose="020B0604030504040204" pitchFamily="50" charset="-128"/>
                        <a:ea typeface="Meiryo UI" panose="020B0604030504040204" pitchFamily="50" charset="-128"/>
                      </a:endParaRPr>
                    </a:p>
                    <a:p>
                      <a:r>
                        <a:rPr kumimoji="1" lang="en-US" altLang="ja-JP" sz="1000" b="0" dirty="0">
                          <a:latin typeface="Meiryo UI" panose="020B0604030504040204" pitchFamily="50" charset="-128"/>
                          <a:ea typeface="Meiryo UI" panose="020B0604030504040204" pitchFamily="50" charset="-128"/>
                        </a:rPr>
                        <a:t>     </a:t>
                      </a:r>
                      <a:r>
                        <a:rPr kumimoji="1" lang="ja-JP" altLang="en-US" sz="1000" b="0" dirty="0">
                          <a:latin typeface="Meiryo UI" panose="020B0604030504040204" pitchFamily="50" charset="-128"/>
                          <a:ea typeface="Meiryo UI" panose="020B0604030504040204" pitchFamily="50" charset="-128"/>
                        </a:rPr>
                        <a:t>検討中。</a:t>
                      </a:r>
                      <a:endPar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solidFill>
                  </a:tcPr>
                </a:tc>
                <a:extLst>
                  <a:ext uri="{0D108BD9-81ED-4DB2-BD59-A6C34878D82A}">
                    <a16:rowId xmlns:a16="http://schemas.microsoft.com/office/drawing/2014/main" val="3935695912"/>
                  </a:ext>
                </a:extLst>
              </a:tr>
              <a:tr h="0">
                <a:tc vMerge="1">
                  <a:txBody>
                    <a:bodyPr/>
                    <a:lstStyle/>
                    <a:p>
                      <a:endParaRPr kumimoji="1" lang="ja-JP" altLang="en-US"/>
                    </a:p>
                  </a:txBody>
                  <a:tcPr/>
                </a:tc>
                <a:tc gridSpan="2">
                  <a:txBody>
                    <a:bodyPr/>
                    <a:lstStyle/>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＜行財政改革推進プラン（案）における見直し＞</a:t>
                      </a: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solidFill>
                      <a:srgbClr val="D0D8E8"/>
                    </a:solidFill>
                  </a:tcPr>
                </a:tc>
                <a:tc hMerge="1">
                  <a:txBody>
                    <a:bodyPr/>
                    <a:lstStyle/>
                    <a:p>
                      <a:endParaRPr kumimoji="1" lang="ja-JP" altLang="en-US"/>
                    </a:p>
                  </a:txBody>
                  <a:tcPr/>
                </a:tc>
                <a:extLst>
                  <a:ext uri="{0D108BD9-81ED-4DB2-BD59-A6C34878D82A}">
                    <a16:rowId xmlns:a16="http://schemas.microsoft.com/office/drawing/2014/main" val="1923801801"/>
                  </a:ext>
                </a:extLst>
              </a:tr>
              <a:tr h="149600">
                <a:tc vMerge="1">
                  <a:txBody>
                    <a:bodyPr/>
                    <a:lstStyle/>
                    <a:p>
                      <a:endParaRPr kumimoji="1" lang="ja-JP" altLang="en-US"/>
                    </a:p>
                  </a:txBody>
                  <a:tcPr/>
                </a:tc>
                <a:tc>
                  <a:txBody>
                    <a:bodyPr/>
                    <a:lstStyle/>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○見直しの方向性</a:t>
                      </a:r>
                      <a:endPar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zh-TW"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私立高等学校等生徒授業料支援補助金</a:t>
                      </a: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a:t>
                      </a:r>
                      <a:endPar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b="1" kern="100" baseline="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これまでの授業料支援補助金制度の効果検証を踏まえ、今後の制度のあり方について検討中。 </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＜大阪府育英会助成費＞</a:t>
                      </a:r>
                      <a:endPar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b="0" kern="100" baseline="0" dirty="0">
                          <a:effectLst/>
                          <a:latin typeface="Meiryo UI" panose="020B0604030504040204" pitchFamily="50" charset="-128"/>
                          <a:ea typeface="Meiryo UI" panose="020B0604030504040204" pitchFamily="50" charset="-128"/>
                          <a:cs typeface="Times New Roman" panose="02020603050405020304" pitchFamily="18" charset="0"/>
                        </a:rPr>
                        <a:t> 育英会奨学資金貸付は、国の就学支援金や、府の授業料支援補助金と一体的に運営していることから、授業料支援補助金制度の検討を踏まえ、より効果的な制度となるよう検討中。 </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endPar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B w="12700" cap="flat" cmpd="sng" algn="ctr">
                      <a:solidFill>
                        <a:schemeClr val="accent1"/>
                      </a:solidFill>
                      <a:prstDash val="solid"/>
                      <a:round/>
                      <a:headEnd type="none" w="med" len="med"/>
                      <a:tailEnd type="none" w="med" len="med"/>
                    </a:lnB>
                    <a:solidFill>
                      <a:schemeClr val="bg1"/>
                    </a:solidFill>
                  </a:tcPr>
                </a:tc>
                <a:tc>
                  <a:txBody>
                    <a:bodyPr/>
                    <a:lstStyle/>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◆見直しの経過（取組実績）</a:t>
                      </a:r>
                      <a:endPar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zh-TW"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私立高等学校等生徒授業料支援補助金</a:t>
                      </a: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a:t>
                      </a:r>
                      <a:endPar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○授業料無償化制度の見直しにあたっては、公私の流動化やアンケート調査結果の分析、また、私学経営への影響、多額の一般財源を投入していることなど、様々な 観点から検討を行った。その結果、平成</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28</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年度以降については、多子世帯に配慮した支援を講じるとともに、制度の持続可能性の観点から、保護者負担を一部見直し、平成</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30</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年度の新入生が卒業するまでの</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3</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年間、適用することとした。</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b="0" kern="100" baseline="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＜見直しによる効果額 </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H28</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6</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億円／</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H29</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12</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億円／</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H30</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18</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億円＞</a:t>
                      </a:r>
                      <a:endPar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endPar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＜大阪府育英会助成費＞</a:t>
                      </a:r>
                      <a:endPar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授業料支援補助金制度の変更に伴い、平成</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28</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年度以降の新入生に対する奨学金貸付制度を改正した。 </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endParaRPr kumimoji="1" lang="ja-JP" altLang="en-US" dirty="0"/>
                    </a:p>
                  </a:txBody>
                  <a:tcPr marL="72000" marR="72000" marT="36000" marB="36000">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solidFill>
                      <a:schemeClr val="bg1"/>
                    </a:solidFill>
                  </a:tcPr>
                </a:tc>
                <a:extLst>
                  <a:ext uri="{0D108BD9-81ED-4DB2-BD59-A6C34878D82A}">
                    <a16:rowId xmlns:a16="http://schemas.microsoft.com/office/drawing/2014/main" val="3227726499"/>
                  </a:ext>
                </a:extLst>
              </a:tr>
            </a:tbl>
          </a:graphicData>
        </a:graphic>
      </p:graphicFrame>
      <p:sp>
        <p:nvSpPr>
          <p:cNvPr id="5" name="二等辺三角形 4"/>
          <p:cNvSpPr/>
          <p:nvPr/>
        </p:nvSpPr>
        <p:spPr>
          <a:xfrm rot="5400000">
            <a:off x="4359628" y="3236327"/>
            <a:ext cx="540060" cy="205326"/>
          </a:xfrm>
          <a:prstGeom prst="triangl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pPr algn="ctr"/>
            <a:endParaRPr kumimoji="1"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二等辺三角形 10"/>
          <p:cNvSpPr/>
          <p:nvPr/>
        </p:nvSpPr>
        <p:spPr>
          <a:xfrm rot="5400000">
            <a:off x="4346749" y="1172301"/>
            <a:ext cx="540060" cy="205326"/>
          </a:xfrm>
          <a:prstGeom prst="triangl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pPr algn="ctr"/>
            <a:endParaRPr kumimoji="1"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正方形/長方形 7"/>
          <p:cNvSpPr/>
          <p:nvPr/>
        </p:nvSpPr>
        <p:spPr>
          <a:xfrm>
            <a:off x="6159157" y="230661"/>
            <a:ext cx="1935215" cy="208186"/>
          </a:xfrm>
          <a:prstGeom prst="rect">
            <a:avLst/>
          </a:prstGeom>
          <a:ln w="6350"/>
        </p:spPr>
        <p:style>
          <a:lnRef idx="2">
            <a:schemeClr val="accent1"/>
          </a:lnRef>
          <a:fillRef idx="1">
            <a:schemeClr val="lt1"/>
          </a:fillRef>
          <a:effectRef idx="0">
            <a:schemeClr val="accent1"/>
          </a:effectRef>
          <a:fontRef idx="minor">
            <a:schemeClr val="dk1"/>
          </a:fontRef>
        </p:style>
        <p:txBody>
          <a:bodyPr lIns="36000" rIns="36000" rtlCol="0" anchor="ctr"/>
          <a:lstStyle/>
          <a:p>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予算の記載</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）：一般財源</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スライド番号プレースホルダー 4"/>
          <p:cNvSpPr txBox="1">
            <a:spLocks/>
          </p:cNvSpPr>
          <p:nvPr/>
        </p:nvSpPr>
        <p:spPr>
          <a:xfrm>
            <a:off x="7010400" y="6584035"/>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smtClean="0">
                <a:solidFill>
                  <a:schemeClr val="tx1"/>
                </a:solidFill>
                <a:latin typeface="Meiryo UI" panose="020B0604030504040204" pitchFamily="50" charset="-128"/>
                <a:ea typeface="Meiryo UI" panose="020B0604030504040204" pitchFamily="50" charset="-128"/>
              </a:rPr>
              <a:t>12</a:t>
            </a:r>
            <a:endParaRPr lang="ja-JP" altLang="en-US"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8476247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nvGraphicFramePr>
        <p:xfrm>
          <a:off x="70604" y="126766"/>
          <a:ext cx="9003329" cy="415976"/>
        </p:xfrm>
        <a:graphic>
          <a:graphicData uri="http://schemas.openxmlformats.org/drawingml/2006/table">
            <a:tbl>
              <a:tblPr firstRow="1" firstCol="1" bandRow="1">
                <a:tableStyleId>{5C22544A-7EE6-4342-B048-85BDC9FD1C3A}</a:tableStyleId>
              </a:tblPr>
              <a:tblGrid>
                <a:gridCol w="7110708">
                  <a:extLst>
                    <a:ext uri="{9D8B030D-6E8A-4147-A177-3AD203B41FA5}">
                      <a16:colId xmlns:a16="http://schemas.microsoft.com/office/drawing/2014/main" val="1996567682"/>
                    </a:ext>
                  </a:extLst>
                </a:gridCol>
                <a:gridCol w="1892621">
                  <a:extLst>
                    <a:ext uri="{9D8B030D-6E8A-4147-A177-3AD203B41FA5}">
                      <a16:colId xmlns:a16="http://schemas.microsoft.com/office/drawing/2014/main" val="2440904912"/>
                    </a:ext>
                  </a:extLst>
                </a:gridCol>
              </a:tblGrid>
              <a:tr h="41597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100" kern="100" dirty="0">
                          <a:solidFill>
                            <a:schemeClr val="tx1"/>
                          </a:solidFill>
                          <a:effectLst/>
                          <a:latin typeface="Meiryo UI" panose="020B0604030504040204" pitchFamily="50" charset="-128"/>
                          <a:ea typeface="Meiryo UI" panose="020B0604030504040204" pitchFamily="50" charset="-128"/>
                        </a:rPr>
                        <a:t>【</a:t>
                      </a:r>
                      <a:r>
                        <a:rPr lang="ja-JP" altLang="en-US" sz="1100" kern="100" dirty="0">
                          <a:solidFill>
                            <a:schemeClr val="tx1"/>
                          </a:solidFill>
                          <a:effectLst/>
                          <a:latin typeface="Meiryo UI" panose="020B0604030504040204" pitchFamily="50" charset="-128"/>
                          <a:ea typeface="Meiryo UI" panose="020B0604030504040204" pitchFamily="50" charset="-128"/>
                        </a:rPr>
                        <a:t>主要検討事業５</a:t>
                      </a:r>
                      <a:r>
                        <a:rPr lang="en-US" altLang="ja-JP" sz="1100" kern="100" dirty="0">
                          <a:solidFill>
                            <a:schemeClr val="tx1"/>
                          </a:solidFill>
                          <a:effectLst/>
                          <a:latin typeface="Meiryo UI" panose="020B0604030504040204" pitchFamily="50" charset="-128"/>
                          <a:ea typeface="Meiryo UI" panose="020B0604030504040204" pitchFamily="50" charset="-128"/>
                        </a:rPr>
                        <a:t>】</a:t>
                      </a:r>
                      <a:r>
                        <a:rPr lang="ja-JP" altLang="en-US" sz="1400" kern="100" dirty="0">
                          <a:solidFill>
                            <a:schemeClr val="tx1"/>
                          </a:solidFill>
                          <a:effectLst/>
                          <a:latin typeface="Meiryo UI" panose="020B0604030504040204" pitchFamily="50" charset="-128"/>
                          <a:ea typeface="Meiryo UI" panose="020B0604030504040204" pitchFamily="50" charset="-128"/>
                        </a:rPr>
                        <a:t>　私学助成（授業料軽減助成）（</a:t>
                      </a:r>
                      <a:r>
                        <a:rPr kumimoji="1" lang="ja-JP" altLang="en-US" sz="1400" u="none" dirty="0">
                          <a:solidFill>
                            <a:schemeClr val="tx1"/>
                          </a:solidFill>
                          <a:latin typeface="Meiryo UI" panose="020B0604030504040204" pitchFamily="50" charset="-128"/>
                          <a:ea typeface="Meiryo UI" panose="020B0604030504040204" pitchFamily="50" charset="-128"/>
                        </a:rPr>
                        <a:t>つづき）</a:t>
                      </a:r>
                      <a:endParaRPr lang="en-US" altLang="ja-JP" sz="12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effectLst/>
                          <a:latin typeface="Meiryo UI" panose="020B0604030504040204" pitchFamily="50" charset="-128"/>
                          <a:ea typeface="Meiryo UI" panose="020B0604030504040204" pitchFamily="50" charset="-128"/>
                        </a:rPr>
                        <a:t>＜教育庁＞</a:t>
                      </a:r>
                      <a:endParaRPr lang="ja-JP" alt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09406796"/>
                  </a:ext>
                </a:extLst>
              </a:tr>
            </a:tbl>
          </a:graphicData>
        </a:graphic>
      </p:graphicFrame>
      <p:graphicFrame>
        <p:nvGraphicFramePr>
          <p:cNvPr id="2" name="表 1"/>
          <p:cNvGraphicFramePr>
            <a:graphicFrameLocks noGrp="1"/>
          </p:cNvGraphicFramePr>
          <p:nvPr>
            <p:extLst>
              <p:ext uri="{D42A27DB-BD31-4B8C-83A1-F6EECF244321}">
                <p14:modId xmlns:p14="http://schemas.microsoft.com/office/powerpoint/2010/main" val="3576722542"/>
              </p:ext>
            </p:extLst>
          </p:nvPr>
        </p:nvGraphicFramePr>
        <p:xfrm>
          <a:off x="62266" y="548681"/>
          <a:ext cx="9019468" cy="4756640"/>
        </p:xfrm>
        <a:graphic>
          <a:graphicData uri="http://schemas.openxmlformats.org/drawingml/2006/table">
            <a:tbl>
              <a:tblPr firstRow="1" firstCol="1" bandRow="1">
                <a:tableStyleId>{BC89EF96-8CEA-46FF-86C4-4CE0E7609802}</a:tableStyleId>
              </a:tblPr>
              <a:tblGrid>
                <a:gridCol w="259200">
                  <a:extLst>
                    <a:ext uri="{9D8B030D-6E8A-4147-A177-3AD203B41FA5}">
                      <a16:colId xmlns:a16="http://schemas.microsoft.com/office/drawing/2014/main" val="9612139"/>
                    </a:ext>
                  </a:extLst>
                </a:gridCol>
                <a:gridCol w="8760268">
                  <a:extLst>
                    <a:ext uri="{9D8B030D-6E8A-4147-A177-3AD203B41FA5}">
                      <a16:colId xmlns:a16="http://schemas.microsoft.com/office/drawing/2014/main" val="4183280094"/>
                    </a:ext>
                  </a:extLst>
                </a:gridCol>
              </a:tblGrid>
              <a:tr h="167975">
                <a:tc rowSpan="2">
                  <a:txBody>
                    <a:bodyPr/>
                    <a:lstStyle/>
                    <a:p>
                      <a:pPr algn="ctr"/>
                      <a:r>
                        <a:rPr kumimoji="1" lang="ja-JP" altLang="en-US" sz="1000" dirty="0">
                          <a:solidFill>
                            <a:schemeClr val="bg1"/>
                          </a:solidFill>
                          <a:latin typeface="Meiryo UI" panose="020B0604030504040204" pitchFamily="50" charset="-128"/>
                          <a:ea typeface="Meiryo UI" panose="020B0604030504040204" pitchFamily="50" charset="-128"/>
                        </a:rPr>
                        <a:t>現在の事業</a:t>
                      </a:r>
                      <a:endParaRPr kumimoji="1" lang="ja-JP" altLang="en-US" sz="1000" b="1" dirty="0">
                        <a:solidFill>
                          <a:schemeClr val="bg1"/>
                        </a:solidFill>
                        <a:latin typeface="Meiryo UI" panose="020B0604030504040204" pitchFamily="50" charset="-128"/>
                        <a:ea typeface="Meiryo UI" panose="020B0604030504040204" pitchFamily="50" charset="-128"/>
                      </a:endParaRPr>
                    </a:p>
                  </a:txBody>
                  <a:tcPr marL="72000" marR="72000" marT="36000" marB="36000" vert="eaVert" anchor="ct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a:txBody>
                    <a:bodyPr/>
                    <a:lstStyle/>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1" i="0" u="none" kern="100" dirty="0">
                          <a:effectLst/>
                          <a:latin typeface="Meiryo UI" panose="020B0604030504040204" pitchFamily="50" charset="-128"/>
                          <a:ea typeface="Meiryo UI" panose="020B0604030504040204" pitchFamily="50" charset="-128"/>
                        </a:rPr>
                        <a:t>＜主な事業（見直し後の事業、新たに取り組んでいる事業等）＞</a:t>
                      </a:r>
                      <a:endPar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0D8E8"/>
                    </a:solidFill>
                  </a:tcPr>
                </a:tc>
                <a:extLst>
                  <a:ext uri="{0D108BD9-81ED-4DB2-BD59-A6C34878D82A}">
                    <a16:rowId xmlns:a16="http://schemas.microsoft.com/office/drawing/2014/main" val="2560349723"/>
                  </a:ext>
                </a:extLst>
              </a:tr>
              <a:tr h="3882475">
                <a:tc vMerge="1">
                  <a:txBody>
                    <a:bodyPr/>
                    <a:lstStyle/>
                    <a:p>
                      <a:endParaRPr kumimoji="1" lang="ja-JP" altLang="en-US"/>
                    </a:p>
                  </a:txBody>
                  <a:tcPr/>
                </a:tc>
                <a:tc>
                  <a:txBody>
                    <a:bodyPr/>
                    <a:lstStyle/>
                    <a:p>
                      <a:pPr marL="133350" marR="0" lvl="0" indent="-133350" algn="just" defTabSz="914400" rtl="0" eaLnBrk="1" fontAlgn="auto" latinLnBrk="0" hangingPunct="1">
                        <a:lnSpc>
                          <a:spcPct val="100000"/>
                        </a:lnSpc>
                        <a:spcBef>
                          <a:spcPts val="0"/>
                        </a:spcBef>
                        <a:spcAft>
                          <a:spcPts val="0"/>
                        </a:spcAft>
                        <a:buClrTx/>
                        <a:buSzTx/>
                        <a:buFontTx/>
                        <a:buNone/>
                        <a:tabLst/>
                        <a:defRPr/>
                      </a:pPr>
                      <a:r>
                        <a:rPr lang="en-US" altLang="ja-JP" sz="1050" b="1" i="0" u="none" kern="100" dirty="0">
                          <a:effectLst/>
                          <a:latin typeface="Meiryo UI" panose="020B0604030504040204" pitchFamily="50" charset="-128"/>
                          <a:ea typeface="Meiryo UI" panose="020B0604030504040204" pitchFamily="50" charset="-128"/>
                        </a:rPr>
                        <a:t>《</a:t>
                      </a:r>
                      <a:r>
                        <a:rPr lang="ja-JP" altLang="en-US" sz="1050" b="1" i="0" u="none" kern="100" dirty="0">
                          <a:effectLst/>
                          <a:latin typeface="Meiryo UI" panose="020B0604030504040204" pitchFamily="50" charset="-128"/>
                          <a:ea typeface="Meiryo UI" panose="020B0604030504040204" pitchFamily="50" charset="-128"/>
                        </a:rPr>
                        <a:t>見直し後の</a:t>
                      </a:r>
                      <a:r>
                        <a:rPr lang="ja-JP" altLang="en-US" sz="1050" b="1" i="0" u="none" kern="100" dirty="0" smtClean="0">
                          <a:effectLst/>
                          <a:latin typeface="Meiryo UI" panose="020B0604030504040204" pitchFamily="50" charset="-128"/>
                          <a:ea typeface="Meiryo UI" panose="020B0604030504040204" pitchFamily="50" charset="-128"/>
                        </a:rPr>
                        <a:t>事業</a:t>
                      </a:r>
                      <a:r>
                        <a:rPr lang="en-US" altLang="ja-JP" sz="1050" b="1" i="0" u="none" kern="100" dirty="0" smtClean="0">
                          <a:effectLst/>
                          <a:latin typeface="Meiryo UI" panose="020B0604030504040204" pitchFamily="50" charset="-128"/>
                          <a:ea typeface="Meiryo UI" panose="020B0604030504040204" pitchFamily="50" charset="-128"/>
                        </a:rPr>
                        <a:t>》</a:t>
                      </a:r>
                      <a:endParaRPr lang="en-US" altLang="ja-JP" sz="1050" b="1" i="0" u="none" kern="100" dirty="0">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ts val="400"/>
                        </a:lnSpc>
                        <a:spcBef>
                          <a:spcPts val="0"/>
                        </a:spcBef>
                        <a:spcAft>
                          <a:spcPts val="0"/>
                        </a:spcAft>
                        <a:buClrTx/>
                        <a:buSzTx/>
                        <a:buFontTx/>
                        <a:buNone/>
                        <a:tabLst/>
                        <a:defRPr/>
                      </a:pPr>
                      <a:endParaRPr lang="en-US" altLang="ja-JP" sz="1050" b="1" i="0" u="none" kern="100" dirty="0">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50" b="1" i="0" kern="100" dirty="0">
                          <a:effectLst/>
                          <a:latin typeface="Meiryo UI" panose="020B0604030504040204" pitchFamily="50" charset="-128"/>
                          <a:ea typeface="Meiryo UI" panose="020B0604030504040204" pitchFamily="50" charset="-128"/>
                        </a:rPr>
                        <a:t>　◆</a:t>
                      </a:r>
                      <a:r>
                        <a:rPr lang="ja-JP" altLang="en-US" sz="1050" b="1" i="0" u="sng" kern="100" dirty="0">
                          <a:effectLst/>
                          <a:latin typeface="Meiryo UI" panose="020B0604030504040204" pitchFamily="50" charset="-128"/>
                          <a:ea typeface="Meiryo UI" panose="020B0604030504040204" pitchFamily="50" charset="-128"/>
                        </a:rPr>
                        <a:t>私立高等学校等生徒授業料支援補助金</a:t>
                      </a:r>
                      <a:r>
                        <a:rPr lang="ja-JP" altLang="en-US" sz="1050" b="1" i="0" u="none" kern="100" dirty="0">
                          <a:solidFill>
                            <a:srgbClr val="0000FF"/>
                          </a:solidFill>
                          <a:effectLst/>
                          <a:latin typeface="Meiryo UI" panose="020B0604030504040204" pitchFamily="50" charset="-128"/>
                          <a:ea typeface="Meiryo UI" panose="020B0604030504040204" pitchFamily="50" charset="-128"/>
                        </a:rPr>
                        <a:t>　</a:t>
                      </a:r>
                      <a:endParaRPr lang="en-US" altLang="ja-JP" sz="1050" b="1" i="0" u="none" kern="100" dirty="0" smtClean="0">
                        <a:solidFill>
                          <a:srgbClr val="0000FF"/>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1" i="0" kern="100" dirty="0">
                          <a:effectLst/>
                          <a:latin typeface="Meiryo UI" panose="020B0604030504040204" pitchFamily="50" charset="-128"/>
                          <a:ea typeface="Meiryo UI" panose="020B0604030504040204" pitchFamily="50" charset="-128"/>
                        </a:rPr>
                        <a:t>　　１　目的</a:t>
                      </a:r>
                      <a:endParaRPr lang="en-US" altLang="ja-JP" sz="1000" b="1" i="0" kern="100" dirty="0">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i="0" kern="100" dirty="0">
                          <a:effectLst/>
                          <a:latin typeface="Meiryo UI" panose="020B0604030504040204" pitchFamily="50" charset="-128"/>
                          <a:ea typeface="Meiryo UI" panose="020B0604030504040204" pitchFamily="50" charset="-128"/>
                        </a:rPr>
                        <a:t>　　　　私立高等学校及び私立専修学校</a:t>
                      </a:r>
                      <a:r>
                        <a:rPr lang="ja-JP" altLang="en-US" sz="1000" b="0" i="0" kern="100" dirty="0">
                          <a:solidFill>
                            <a:schemeClr val="tx1"/>
                          </a:solidFill>
                          <a:effectLst/>
                          <a:latin typeface="Meiryo UI" panose="020B0604030504040204" pitchFamily="50" charset="-128"/>
                          <a:ea typeface="Meiryo UI" panose="020B0604030504040204" pitchFamily="50" charset="-128"/>
                        </a:rPr>
                        <a:t>高等課程等に在学する生徒に係る修学上の経済的負担の軽減を図る。特に「教育の機会均等」の観点から</a:t>
                      </a:r>
                      <a:r>
                        <a:rPr lang="en-US" altLang="ja-JP" sz="1000" b="0" i="0" kern="100" dirty="0">
                          <a:solidFill>
                            <a:schemeClr val="tx1"/>
                          </a:solidFill>
                          <a:effectLst/>
                          <a:latin typeface="Meiryo UI" panose="020B0604030504040204" pitchFamily="50" charset="-128"/>
                          <a:ea typeface="Meiryo UI" panose="020B0604030504040204" pitchFamily="50" charset="-128"/>
                        </a:rPr>
                        <a:t>15</a:t>
                      </a:r>
                      <a:r>
                        <a:rPr lang="ja-JP" altLang="en-US" sz="1000" b="0" i="0" kern="100" dirty="0">
                          <a:solidFill>
                            <a:schemeClr val="tx1"/>
                          </a:solidFill>
                          <a:effectLst/>
                          <a:latin typeface="Meiryo UI" panose="020B0604030504040204" pitchFamily="50" charset="-128"/>
                          <a:ea typeface="Meiryo UI" panose="020B0604030504040204" pitchFamily="50" charset="-128"/>
                        </a:rPr>
                        <a:t>歳の進路選択</a:t>
                      </a:r>
                      <a:endParaRPr lang="en-US" altLang="ja-JP" sz="1000" b="0" i="0" kern="100" dirty="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i="0" kern="100" dirty="0">
                          <a:solidFill>
                            <a:schemeClr val="tx1"/>
                          </a:solidFill>
                          <a:effectLst/>
                          <a:latin typeface="Meiryo UI" panose="020B0604030504040204" pitchFamily="50" charset="-128"/>
                          <a:ea typeface="Meiryo UI" panose="020B0604030504040204" pitchFamily="50" charset="-128"/>
                        </a:rPr>
                        <a:t>　　　時に公立高校・私立高校・高等専修学校の自由な学校選択の機会を保障するため、国の高等学校等就学</a:t>
                      </a:r>
                      <a:r>
                        <a:rPr lang="ja-JP" altLang="en-US" sz="1000" b="0" i="0" kern="100" dirty="0" smtClean="0">
                          <a:solidFill>
                            <a:schemeClr val="tx1"/>
                          </a:solidFill>
                          <a:effectLst/>
                          <a:latin typeface="Meiryo UI" panose="020B0604030504040204" pitchFamily="50" charset="-128"/>
                          <a:ea typeface="Meiryo UI" panose="020B0604030504040204" pitchFamily="50" charset="-128"/>
                        </a:rPr>
                        <a:t>支援金（</a:t>
                      </a:r>
                      <a:r>
                        <a:rPr lang="en-US" altLang="ja-JP" sz="1000" b="0" i="0" kern="100" dirty="0" smtClean="0">
                          <a:solidFill>
                            <a:schemeClr val="tx1"/>
                          </a:solidFill>
                          <a:effectLst/>
                          <a:latin typeface="Meiryo UI" panose="020B0604030504040204" pitchFamily="50" charset="-128"/>
                          <a:ea typeface="Meiryo UI" panose="020B0604030504040204" pitchFamily="50" charset="-128"/>
                        </a:rPr>
                        <a:t>※</a:t>
                      </a:r>
                      <a:r>
                        <a:rPr lang="ja-JP" altLang="en-US" sz="1000" b="0" i="0" kern="100" dirty="0" smtClean="0">
                          <a:solidFill>
                            <a:schemeClr val="tx1"/>
                          </a:solidFill>
                          <a:effectLst/>
                          <a:latin typeface="Meiryo UI" panose="020B0604030504040204" pitchFamily="50" charset="-128"/>
                          <a:ea typeface="Meiryo UI" panose="020B0604030504040204" pitchFamily="50" charset="-128"/>
                        </a:rPr>
                        <a:t>）と</a:t>
                      </a:r>
                      <a:r>
                        <a:rPr lang="ja-JP" altLang="en-US" sz="1000" b="0" i="0" kern="100" dirty="0">
                          <a:solidFill>
                            <a:schemeClr val="tx1"/>
                          </a:solidFill>
                          <a:effectLst/>
                          <a:latin typeface="Meiryo UI" panose="020B0604030504040204" pitchFamily="50" charset="-128"/>
                          <a:ea typeface="Meiryo UI" panose="020B0604030504040204" pitchFamily="50" charset="-128"/>
                        </a:rPr>
                        <a:t>併せて授業料支援補助事業を実施する。</a:t>
                      </a:r>
                      <a:endParaRPr lang="en-US" altLang="ja-JP" sz="1000" b="0" i="0" kern="100" dirty="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i="0" kern="100" dirty="0">
                          <a:solidFill>
                            <a:schemeClr val="tx1"/>
                          </a:solidFill>
                          <a:effectLst/>
                          <a:latin typeface="Meiryo UI" panose="020B0604030504040204" pitchFamily="50" charset="-128"/>
                          <a:ea typeface="Meiryo UI" panose="020B0604030504040204" pitchFamily="50" charset="-128"/>
                        </a:rPr>
                        <a:t>　　　開始終了年度：</a:t>
                      </a:r>
                      <a:r>
                        <a:rPr lang="ja-JP" altLang="en-US" sz="1000" b="0" i="0" kern="100" dirty="0" smtClean="0">
                          <a:solidFill>
                            <a:schemeClr val="tx1"/>
                          </a:solidFill>
                          <a:effectLst/>
                          <a:latin typeface="Meiryo UI" panose="020B0604030504040204" pitchFamily="50" charset="-128"/>
                          <a:ea typeface="Meiryo UI" panose="020B0604030504040204" pitchFamily="50" charset="-128"/>
                        </a:rPr>
                        <a:t>昭和４２年度</a:t>
                      </a:r>
                      <a:r>
                        <a:rPr lang="ja-JP" altLang="en-US" sz="1000" b="0" i="0" kern="100" dirty="0">
                          <a:solidFill>
                            <a:schemeClr val="tx1"/>
                          </a:solidFill>
                          <a:effectLst/>
                          <a:latin typeface="Meiryo UI" panose="020B0604030504040204" pitchFamily="50" charset="-128"/>
                          <a:ea typeface="Meiryo UI" panose="020B0604030504040204" pitchFamily="50" charset="-128"/>
                        </a:rPr>
                        <a:t>～</a:t>
                      </a:r>
                      <a:endParaRPr lang="en-US" altLang="ja-JP" sz="1000" b="0" i="0" kern="100" dirty="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i="0" kern="100" dirty="0">
                          <a:solidFill>
                            <a:schemeClr val="tx1"/>
                          </a:solidFill>
                          <a:effectLst/>
                          <a:latin typeface="Meiryo UI" panose="020B0604030504040204" pitchFamily="50" charset="-128"/>
                          <a:ea typeface="Meiryo UI" panose="020B0604030504040204" pitchFamily="50" charset="-128"/>
                        </a:rPr>
                        <a:t>　　　根拠法令：教育基本</a:t>
                      </a:r>
                      <a:r>
                        <a:rPr lang="ja-JP" altLang="en-US" sz="1000" b="0" i="0" kern="100" dirty="0" smtClean="0">
                          <a:solidFill>
                            <a:schemeClr val="tx1"/>
                          </a:solidFill>
                          <a:effectLst/>
                          <a:latin typeface="Meiryo UI" panose="020B0604030504040204" pitchFamily="50" charset="-128"/>
                          <a:ea typeface="Meiryo UI" panose="020B0604030504040204" pitchFamily="50" charset="-128"/>
                        </a:rPr>
                        <a:t>法第４条</a:t>
                      </a:r>
                      <a:r>
                        <a:rPr lang="ja-JP" altLang="en-US" sz="1000" b="0" i="0" kern="100" dirty="0">
                          <a:solidFill>
                            <a:schemeClr val="tx1"/>
                          </a:solidFill>
                          <a:effectLst/>
                          <a:latin typeface="Meiryo UI" panose="020B0604030504040204" pitchFamily="50" charset="-128"/>
                          <a:ea typeface="Meiryo UI" panose="020B0604030504040204" pitchFamily="50" charset="-128"/>
                        </a:rPr>
                        <a:t>（教育の機会均等）、私立学校振興助成法</a:t>
                      </a:r>
                      <a:r>
                        <a:rPr lang="ja-JP" altLang="en-US" sz="1000" b="0" i="0" kern="100" dirty="0" smtClean="0">
                          <a:solidFill>
                            <a:schemeClr val="tx1"/>
                          </a:solidFill>
                          <a:effectLst/>
                          <a:latin typeface="Meiryo UI" panose="020B0604030504040204" pitchFamily="50" charset="-128"/>
                          <a:ea typeface="Meiryo UI" panose="020B0604030504040204" pitchFamily="50" charset="-128"/>
                        </a:rPr>
                        <a:t>第１０条</a:t>
                      </a:r>
                      <a:r>
                        <a:rPr lang="ja-JP" altLang="en-US" sz="1000" b="0" i="0" kern="100" dirty="0">
                          <a:solidFill>
                            <a:schemeClr val="tx1"/>
                          </a:solidFill>
                          <a:effectLst/>
                          <a:latin typeface="Meiryo UI" panose="020B0604030504040204" pitchFamily="50" charset="-128"/>
                          <a:ea typeface="Meiryo UI" panose="020B0604030504040204" pitchFamily="50" charset="-128"/>
                        </a:rPr>
                        <a:t>（その他の助成）、地方自治法</a:t>
                      </a:r>
                      <a:r>
                        <a:rPr lang="ja-JP" altLang="en-US" sz="1000" b="0" i="0" kern="100" smtClean="0">
                          <a:solidFill>
                            <a:schemeClr val="tx1"/>
                          </a:solidFill>
                          <a:effectLst/>
                          <a:latin typeface="Meiryo UI" panose="020B0604030504040204" pitchFamily="50" charset="-128"/>
                          <a:ea typeface="Meiryo UI" panose="020B0604030504040204" pitchFamily="50" charset="-128"/>
                        </a:rPr>
                        <a:t>第２３２条の</a:t>
                      </a:r>
                      <a:r>
                        <a:rPr lang="ja-JP" altLang="en-US" sz="1000" b="0" i="0" kern="100" dirty="0" smtClean="0">
                          <a:solidFill>
                            <a:schemeClr val="tx1"/>
                          </a:solidFill>
                          <a:effectLst/>
                          <a:latin typeface="Meiryo UI" panose="020B0604030504040204" pitchFamily="50" charset="-128"/>
                          <a:ea typeface="Meiryo UI" panose="020B0604030504040204" pitchFamily="50" charset="-128"/>
                        </a:rPr>
                        <a:t>２</a:t>
                      </a:r>
                      <a:r>
                        <a:rPr lang="ja-JP" altLang="en-US" sz="1000" b="0" i="0" kern="100" smtClean="0">
                          <a:solidFill>
                            <a:schemeClr val="tx1"/>
                          </a:solidFill>
                          <a:effectLst/>
                          <a:latin typeface="Meiryo UI" panose="020B0604030504040204" pitchFamily="50" charset="-128"/>
                          <a:ea typeface="Meiryo UI" panose="020B0604030504040204" pitchFamily="50" charset="-128"/>
                        </a:rPr>
                        <a:t>（</a:t>
                      </a:r>
                      <a:r>
                        <a:rPr lang="ja-JP" altLang="en-US" sz="1000" b="0" i="0" kern="100" dirty="0">
                          <a:solidFill>
                            <a:schemeClr val="tx1"/>
                          </a:solidFill>
                          <a:effectLst/>
                          <a:latin typeface="Meiryo UI" panose="020B0604030504040204" pitchFamily="50" charset="-128"/>
                          <a:ea typeface="Meiryo UI" panose="020B0604030504040204" pitchFamily="50" charset="-128"/>
                        </a:rPr>
                        <a:t>寄附又は補助）</a:t>
                      </a:r>
                      <a:endParaRPr lang="en-US" altLang="ja-JP" sz="1000" b="0" i="0" kern="100" dirty="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1" i="0" kern="100" dirty="0">
                          <a:solidFill>
                            <a:schemeClr val="tx1"/>
                          </a:solidFill>
                          <a:effectLst/>
                          <a:latin typeface="Meiryo UI" panose="020B0604030504040204" pitchFamily="50" charset="-128"/>
                          <a:ea typeface="Meiryo UI" panose="020B0604030504040204" pitchFamily="50" charset="-128"/>
                        </a:rPr>
                        <a:t>　　２　事業内容</a:t>
                      </a:r>
                      <a:endParaRPr lang="en-US" altLang="ja-JP" sz="1000" b="1" i="0" kern="100" dirty="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i="0" kern="100" dirty="0">
                          <a:solidFill>
                            <a:schemeClr val="tx1"/>
                          </a:solidFill>
                          <a:effectLst/>
                          <a:latin typeface="Meiryo UI" panose="020B0604030504040204" pitchFamily="50" charset="-128"/>
                          <a:ea typeface="Meiryo UI" panose="020B0604030504040204" pitchFamily="50" charset="-128"/>
                        </a:rPr>
                        <a:t>　　　　 私立高等学校等の設置者が、私立高校生等就学支援推進校に在学する生徒（生徒・保護者が府内居住者に限る）に対して行う授業料（施設整備費等を</a:t>
                      </a:r>
                      <a:endParaRPr lang="en-US" altLang="ja-JP" sz="1000" b="0" i="0" kern="100" dirty="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en-US" altLang="ja-JP" sz="1000" b="0" i="0" kern="100" dirty="0">
                          <a:solidFill>
                            <a:schemeClr val="tx1"/>
                          </a:solidFill>
                          <a:effectLst/>
                          <a:latin typeface="Meiryo UI" panose="020B0604030504040204" pitchFamily="50" charset="-128"/>
                          <a:ea typeface="Meiryo UI" panose="020B0604030504040204" pitchFamily="50" charset="-128"/>
                        </a:rPr>
                        <a:t>      </a:t>
                      </a:r>
                      <a:r>
                        <a:rPr lang="ja-JP" altLang="en-US" sz="1000" b="0" i="0" kern="100" dirty="0">
                          <a:solidFill>
                            <a:schemeClr val="tx1"/>
                          </a:solidFill>
                          <a:effectLst/>
                          <a:latin typeface="Meiryo UI" panose="020B0604030504040204" pitchFamily="50" charset="-128"/>
                          <a:ea typeface="Meiryo UI" panose="020B0604030504040204" pitchFamily="50" charset="-128"/>
                        </a:rPr>
                        <a:t>含む）の軽減事業に補助する。</a:t>
                      </a:r>
                      <a:endParaRPr lang="en-US" altLang="ja-JP" sz="1000" b="0" i="0" strike="sngStrike" kern="100" dirty="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i="0" kern="100" dirty="0">
                          <a:solidFill>
                            <a:schemeClr val="tx1"/>
                          </a:solidFill>
                          <a:effectLst/>
                          <a:latin typeface="Meiryo UI" panose="020B0604030504040204" pitchFamily="50" charset="-128"/>
                          <a:ea typeface="Meiryo UI" panose="020B0604030504040204" pitchFamily="50" charset="-128"/>
                        </a:rPr>
                        <a:t>　　　</a:t>
                      </a:r>
                      <a:r>
                        <a:rPr lang="en-US" altLang="ja-JP" sz="1000" b="0" i="0" kern="100" dirty="0">
                          <a:solidFill>
                            <a:schemeClr val="tx1"/>
                          </a:solidFill>
                          <a:effectLst/>
                          <a:latin typeface="Meiryo UI" panose="020B0604030504040204" pitchFamily="50" charset="-128"/>
                          <a:ea typeface="Meiryo UI" panose="020B0604030504040204" pitchFamily="50" charset="-128"/>
                        </a:rPr>
                        <a:t>【</a:t>
                      </a:r>
                      <a:r>
                        <a:rPr lang="ja-JP" altLang="en-US" sz="1000" b="0" i="0" kern="100" dirty="0">
                          <a:solidFill>
                            <a:schemeClr val="tx1"/>
                          </a:solidFill>
                          <a:effectLst/>
                          <a:latin typeface="Meiryo UI" panose="020B0604030504040204" pitchFamily="50" charset="-128"/>
                          <a:ea typeface="Meiryo UI" panose="020B0604030504040204" pitchFamily="50" charset="-128"/>
                        </a:rPr>
                        <a:t>補助対象</a:t>
                      </a:r>
                      <a:r>
                        <a:rPr lang="en-US" altLang="ja-JP" sz="1000" b="0" i="0" kern="100" dirty="0">
                          <a:solidFill>
                            <a:schemeClr val="tx1"/>
                          </a:solidFill>
                          <a:effectLst/>
                          <a:latin typeface="Meiryo UI" panose="020B0604030504040204" pitchFamily="50" charset="-128"/>
                          <a:ea typeface="Meiryo UI" panose="020B0604030504040204" pitchFamily="50" charset="-128"/>
                        </a:rPr>
                        <a:t>】114</a:t>
                      </a:r>
                      <a:r>
                        <a:rPr lang="ja-JP" altLang="en-US" sz="1000" b="0" i="0" kern="100" dirty="0">
                          <a:solidFill>
                            <a:schemeClr val="tx1"/>
                          </a:solidFill>
                          <a:effectLst/>
                          <a:latin typeface="Meiryo UI" panose="020B0604030504040204" pitchFamily="50" charset="-128"/>
                          <a:ea typeface="Meiryo UI" panose="020B0604030504040204" pitchFamily="50" charset="-128"/>
                        </a:rPr>
                        <a:t>法人　　　　　　　　</a:t>
                      </a:r>
                      <a:r>
                        <a:rPr lang="en-US" altLang="ja-JP" sz="1000" b="0" i="0" kern="100" dirty="0">
                          <a:solidFill>
                            <a:schemeClr val="tx1"/>
                          </a:solidFill>
                          <a:effectLst/>
                          <a:latin typeface="Meiryo UI" panose="020B0604030504040204" pitchFamily="50" charset="-128"/>
                          <a:ea typeface="Meiryo UI" panose="020B0604030504040204" pitchFamily="50" charset="-128"/>
                        </a:rPr>
                        <a:t>【</a:t>
                      </a:r>
                      <a:r>
                        <a:rPr lang="ja-JP" altLang="en-US" sz="1000" b="0" i="0" kern="100" dirty="0">
                          <a:solidFill>
                            <a:schemeClr val="tx1"/>
                          </a:solidFill>
                          <a:effectLst/>
                          <a:latin typeface="Meiryo UI" panose="020B0604030504040204" pitchFamily="50" charset="-128"/>
                          <a:ea typeface="Meiryo UI" panose="020B0604030504040204" pitchFamily="50" charset="-128"/>
                        </a:rPr>
                        <a:t>事業目標</a:t>
                      </a:r>
                      <a:r>
                        <a:rPr lang="en-US" altLang="ja-JP" sz="1000" b="0" i="0" kern="100" dirty="0">
                          <a:solidFill>
                            <a:schemeClr val="tx1"/>
                          </a:solidFill>
                          <a:effectLst/>
                          <a:latin typeface="Meiryo UI" panose="020B0604030504040204" pitchFamily="50" charset="-128"/>
                          <a:ea typeface="Meiryo UI" panose="020B0604030504040204" pitchFamily="50" charset="-128"/>
                        </a:rPr>
                        <a:t>】</a:t>
                      </a:r>
                      <a:r>
                        <a:rPr lang="ja-JP" altLang="en-US" sz="1000" b="0" i="0" kern="100" dirty="0">
                          <a:solidFill>
                            <a:schemeClr val="tx1"/>
                          </a:solidFill>
                          <a:effectLst/>
                          <a:latin typeface="Meiryo UI" panose="020B0604030504040204" pitchFamily="50" charset="-128"/>
                          <a:ea typeface="Meiryo UI" panose="020B0604030504040204" pitchFamily="50" charset="-128"/>
                        </a:rPr>
                        <a:t>次代の大阪の発展を支える人材の育成</a:t>
                      </a:r>
                      <a:endParaRPr lang="en-US" altLang="ja-JP" sz="1000" b="0" i="0" kern="100" dirty="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i="0" kern="100" dirty="0">
                          <a:solidFill>
                            <a:schemeClr val="tx1"/>
                          </a:solidFill>
                          <a:effectLst/>
                          <a:latin typeface="Meiryo UI" panose="020B0604030504040204" pitchFamily="50" charset="-128"/>
                          <a:ea typeface="Meiryo UI" panose="020B0604030504040204" pitchFamily="50" charset="-128"/>
                        </a:rPr>
                        <a:t>　　　</a:t>
                      </a:r>
                      <a:r>
                        <a:rPr lang="en-US" altLang="ja-JP" sz="1000" b="0" i="0" kern="100" dirty="0">
                          <a:solidFill>
                            <a:schemeClr val="tx1"/>
                          </a:solidFill>
                          <a:effectLst/>
                          <a:latin typeface="Meiryo UI" panose="020B0604030504040204" pitchFamily="50" charset="-128"/>
                          <a:ea typeface="Meiryo UI" panose="020B0604030504040204" pitchFamily="50" charset="-128"/>
                        </a:rPr>
                        <a:t>【</a:t>
                      </a:r>
                      <a:r>
                        <a:rPr lang="ja-JP" altLang="en-US" sz="1000" b="0" i="0" kern="100" dirty="0">
                          <a:solidFill>
                            <a:schemeClr val="tx1"/>
                          </a:solidFill>
                          <a:effectLst/>
                          <a:latin typeface="Meiryo UI" panose="020B0604030504040204" pitchFamily="50" charset="-128"/>
                          <a:ea typeface="Meiryo UI" panose="020B0604030504040204" pitchFamily="50" charset="-128"/>
                        </a:rPr>
                        <a:t>撤退ルール</a:t>
                      </a:r>
                      <a:r>
                        <a:rPr lang="en-US" altLang="ja-JP" sz="1000" b="0" i="0" kern="100" dirty="0">
                          <a:solidFill>
                            <a:schemeClr val="tx1"/>
                          </a:solidFill>
                          <a:effectLst/>
                          <a:latin typeface="Meiryo UI" panose="020B0604030504040204" pitchFamily="50" charset="-128"/>
                          <a:ea typeface="Meiryo UI" panose="020B0604030504040204" pitchFamily="50" charset="-128"/>
                        </a:rPr>
                        <a:t>】</a:t>
                      </a:r>
                      <a:r>
                        <a:rPr lang="ja-JP" altLang="en-US" sz="1000" b="0" i="0" kern="100" dirty="0">
                          <a:solidFill>
                            <a:schemeClr val="tx1"/>
                          </a:solidFill>
                          <a:effectLst/>
                          <a:latin typeface="Meiryo UI" panose="020B0604030504040204" pitchFamily="50" charset="-128"/>
                          <a:ea typeface="Meiryo UI" panose="020B0604030504040204" pitchFamily="50" charset="-128"/>
                        </a:rPr>
                        <a:t>私立高等学校入試における専願率が</a:t>
                      </a:r>
                      <a:r>
                        <a:rPr lang="en-US" altLang="ja-JP" sz="1000" b="0" i="0" kern="100" dirty="0">
                          <a:solidFill>
                            <a:schemeClr val="tx1"/>
                          </a:solidFill>
                          <a:effectLst/>
                          <a:latin typeface="Meiryo UI" panose="020B0604030504040204" pitchFamily="50" charset="-128"/>
                          <a:ea typeface="Meiryo UI" panose="020B0604030504040204" pitchFamily="50" charset="-128"/>
                        </a:rPr>
                        <a:t>25</a:t>
                      </a:r>
                      <a:r>
                        <a:rPr lang="ja-JP" altLang="en-US" sz="1000" b="0" i="0" kern="100" dirty="0">
                          <a:solidFill>
                            <a:schemeClr val="tx1"/>
                          </a:solidFill>
                          <a:effectLst/>
                          <a:latin typeface="Meiryo UI" panose="020B0604030504040204" pitchFamily="50" charset="-128"/>
                          <a:ea typeface="Meiryo UI" panose="020B0604030504040204" pitchFamily="50" charset="-128"/>
                        </a:rPr>
                        <a:t>％又は私立高校生等就学支援推進校への参加率が</a:t>
                      </a:r>
                      <a:r>
                        <a:rPr lang="en-US" altLang="ja-JP" sz="1000" b="0" i="0" kern="100" dirty="0">
                          <a:solidFill>
                            <a:schemeClr val="tx1"/>
                          </a:solidFill>
                          <a:effectLst/>
                          <a:latin typeface="Meiryo UI" panose="020B0604030504040204" pitchFamily="50" charset="-128"/>
                          <a:ea typeface="Meiryo UI" panose="020B0604030504040204" pitchFamily="50" charset="-128"/>
                        </a:rPr>
                        <a:t>60</a:t>
                      </a:r>
                      <a:r>
                        <a:rPr lang="ja-JP" altLang="en-US" sz="1000" b="0" i="0" kern="100" dirty="0">
                          <a:solidFill>
                            <a:schemeClr val="tx1"/>
                          </a:solidFill>
                          <a:effectLst/>
                          <a:latin typeface="Meiryo UI" panose="020B0604030504040204" pitchFamily="50" charset="-128"/>
                          <a:ea typeface="Meiryo UI" panose="020B0604030504040204" pitchFamily="50" charset="-128"/>
                        </a:rPr>
                        <a:t>％を下回る場合は制度を見直しする</a:t>
                      </a:r>
                      <a:endParaRPr lang="en-US" altLang="ja-JP" sz="1000" b="0" i="0"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0" i="0" kern="100" dirty="0">
                          <a:solidFill>
                            <a:schemeClr val="tx1"/>
                          </a:solidFill>
                          <a:effectLst/>
                          <a:latin typeface="Meiryo UI" panose="020B0604030504040204" pitchFamily="50" charset="-128"/>
                          <a:ea typeface="Meiryo UI" panose="020B0604030504040204" pitchFamily="50" charset="-128"/>
                        </a:rPr>
                        <a:t>　　　</a:t>
                      </a:r>
                      <a:endParaRPr lang="en-US" altLang="ja-JP" sz="1000" b="0" i="0"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0" i="0" kern="100" dirty="0">
                          <a:solidFill>
                            <a:schemeClr val="tx1"/>
                          </a:solidFill>
                          <a:effectLst/>
                          <a:latin typeface="Meiryo UI" panose="020B0604030504040204" pitchFamily="50" charset="-128"/>
                          <a:ea typeface="Meiryo UI" panose="020B0604030504040204" pitchFamily="50" charset="-128"/>
                        </a:rPr>
                        <a:t>　　　</a:t>
                      </a:r>
                      <a:r>
                        <a:rPr lang="ja-JP" altLang="en-US" sz="1000" b="0" i="0" kern="100" dirty="0" smtClean="0">
                          <a:solidFill>
                            <a:schemeClr val="tx1"/>
                          </a:solidFill>
                          <a:effectLst/>
                          <a:latin typeface="Meiryo UI" panose="020B0604030504040204" pitchFamily="50" charset="-128"/>
                          <a:ea typeface="Meiryo UI" panose="020B0604030504040204" pitchFamily="50" charset="-128"/>
                        </a:rPr>
                        <a:t>    ＜</a:t>
                      </a:r>
                      <a:r>
                        <a:rPr lang="ja-JP" altLang="en-US" sz="1000" b="0" i="0" kern="100" dirty="0">
                          <a:solidFill>
                            <a:schemeClr val="tx1"/>
                          </a:solidFill>
                          <a:effectLst/>
                          <a:latin typeface="Meiryo UI" panose="020B0604030504040204" pitchFamily="50" charset="-128"/>
                          <a:ea typeface="Meiryo UI" panose="020B0604030504040204" pitchFamily="50" charset="-128"/>
                        </a:rPr>
                        <a:t>所得区分と授業料負担額＞　　　　　　　　　　　　　　　　　　　　　　　　　 </a:t>
                      </a:r>
                    </a:p>
                    <a:p>
                      <a:pPr marL="133350" indent="-133350" algn="just">
                        <a:spcAft>
                          <a:spcPts val="0"/>
                        </a:spcAft>
                      </a:pPr>
                      <a:r>
                        <a:rPr lang="ja-JP" altLang="en-US" sz="1000" b="0" i="0" kern="100" dirty="0">
                          <a:solidFill>
                            <a:schemeClr val="tx1"/>
                          </a:solidFill>
                          <a:effectLst/>
                          <a:latin typeface="Meiryo UI" panose="020B0604030504040204" pitchFamily="50" charset="-128"/>
                          <a:ea typeface="Meiryo UI" panose="020B0604030504040204" pitchFamily="50" charset="-128"/>
                        </a:rPr>
                        <a:t>　　　　　　　　　　　</a:t>
                      </a:r>
                      <a:endParaRPr lang="en-US" altLang="ja-JP" sz="1000" b="0" i="0" kern="100" dirty="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i="0" kern="100" dirty="0">
                          <a:solidFill>
                            <a:schemeClr val="tx1"/>
                          </a:solidFill>
                          <a:effectLst/>
                          <a:latin typeface="Meiryo UI" panose="020B0604030504040204" pitchFamily="50" charset="-128"/>
                          <a:ea typeface="Meiryo UI" panose="020B0604030504040204" pitchFamily="50" charset="-128"/>
                        </a:rPr>
                        <a:t>　</a:t>
                      </a:r>
                      <a:endParaRPr lang="en-US" altLang="ja-JP" sz="1000" b="0" i="0" kern="100" dirty="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endParaRPr lang="en-US" altLang="ja-JP" sz="1000" b="0" i="0" kern="100" dirty="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endParaRPr lang="en-US" altLang="ja-JP" sz="1000" b="0" i="0" kern="100" dirty="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endParaRPr lang="en-US" altLang="ja-JP" sz="1000" b="0" i="0" kern="100" dirty="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endParaRPr lang="en-US" altLang="ja-JP" sz="1000" b="0" i="0" kern="100" dirty="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endParaRPr lang="en-US" altLang="ja-JP" sz="1000" b="0" i="0" kern="100" dirty="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i="0" kern="100" dirty="0">
                          <a:solidFill>
                            <a:schemeClr val="tx1"/>
                          </a:solidFill>
                          <a:effectLst/>
                          <a:latin typeface="Meiryo UI" panose="020B0604030504040204" pitchFamily="50" charset="-128"/>
                          <a:ea typeface="Meiryo UI" panose="020B0604030504040204" pitchFamily="50" charset="-128"/>
                        </a:rPr>
                        <a:t>　 </a:t>
                      </a:r>
                    </a:p>
                    <a:p>
                      <a:pPr marL="133350" indent="-133350" algn="just">
                        <a:spcAft>
                          <a:spcPts val="0"/>
                        </a:spcAft>
                      </a:pPr>
                      <a:endParaRPr lang="en-US" altLang="ja-JP" sz="1000" b="0" i="0" kern="100" dirty="0">
                        <a:solidFill>
                          <a:schemeClr val="tx1"/>
                        </a:solidFill>
                        <a:effectLst/>
                        <a:latin typeface="Meiryo UI" panose="020B0604030504040204" pitchFamily="50" charset="-128"/>
                        <a:ea typeface="Meiryo UI" panose="020B0604030504040204" pitchFamily="50" charset="-128"/>
                      </a:endParaRPr>
                    </a:p>
                    <a:p>
                      <a:pPr marL="133350" indent="-133350" algn="just">
                        <a:lnSpc>
                          <a:spcPts val="1000"/>
                        </a:lnSpc>
                        <a:spcAft>
                          <a:spcPts val="0"/>
                        </a:spcAft>
                      </a:pPr>
                      <a:r>
                        <a:rPr lang="ja-JP" altLang="en-US" sz="1000" b="0" i="0" kern="100" dirty="0">
                          <a:solidFill>
                            <a:schemeClr val="tx1"/>
                          </a:solidFill>
                          <a:effectLst/>
                          <a:latin typeface="Meiryo UI" panose="020B0604030504040204" pitchFamily="50" charset="-128"/>
                          <a:ea typeface="Meiryo UI" panose="020B0604030504040204" pitchFamily="50" charset="-128"/>
                        </a:rPr>
                        <a:t>　</a:t>
                      </a:r>
                      <a:endParaRPr lang="en-US" altLang="ja-JP" sz="1000" b="0" i="0" kern="100" dirty="0" smtClean="0">
                        <a:solidFill>
                          <a:schemeClr val="tx1"/>
                        </a:solidFill>
                        <a:effectLst/>
                        <a:latin typeface="Meiryo UI" panose="020B0604030504040204" pitchFamily="50" charset="-128"/>
                        <a:ea typeface="Meiryo UI" panose="020B0604030504040204" pitchFamily="50" charset="-128"/>
                      </a:endParaRPr>
                    </a:p>
                    <a:p>
                      <a:pPr marL="133350" indent="-133350" algn="just">
                        <a:lnSpc>
                          <a:spcPts val="1000"/>
                        </a:lnSpc>
                        <a:spcAft>
                          <a:spcPts val="0"/>
                        </a:spcAft>
                      </a:pPr>
                      <a:endParaRPr lang="en-US" altLang="ja-JP" sz="1000" b="0" i="0" strike="sngStrike" kern="100" dirty="0" smtClean="0">
                        <a:solidFill>
                          <a:schemeClr val="tx1"/>
                        </a:solidFill>
                        <a:effectLst/>
                        <a:latin typeface="Meiryo UI" panose="020B0604030504040204" pitchFamily="50" charset="-128"/>
                        <a:ea typeface="Meiryo UI" panose="020B0604030504040204" pitchFamily="50" charset="-128"/>
                      </a:endParaRPr>
                    </a:p>
                    <a:p>
                      <a:pPr marL="133350" indent="-133350" algn="just">
                        <a:lnSpc>
                          <a:spcPts val="1000"/>
                        </a:lnSpc>
                        <a:spcAft>
                          <a:spcPts val="0"/>
                        </a:spcAft>
                      </a:pPr>
                      <a:endParaRPr lang="en-US" altLang="ja-JP" sz="1000" b="0" i="0" strike="sngStrike" kern="100" dirty="0" smtClean="0">
                        <a:solidFill>
                          <a:schemeClr val="tx1"/>
                        </a:solidFill>
                        <a:effectLst/>
                        <a:latin typeface="Meiryo UI" panose="020B0604030504040204" pitchFamily="50" charset="-128"/>
                        <a:ea typeface="Meiryo UI" panose="020B0604030504040204" pitchFamily="50" charset="-128"/>
                      </a:endParaRPr>
                    </a:p>
                    <a:p>
                      <a:pPr marL="133350" indent="-133350" algn="just">
                        <a:lnSpc>
                          <a:spcPts val="1000"/>
                        </a:lnSpc>
                        <a:spcAft>
                          <a:spcPts val="0"/>
                        </a:spcAft>
                      </a:pPr>
                      <a:r>
                        <a:rPr lang="ja-JP" altLang="en-US" sz="1000" b="0" i="0" strike="noStrike" kern="100" dirty="0" smtClean="0">
                          <a:solidFill>
                            <a:schemeClr val="tx1"/>
                          </a:solidFill>
                          <a:effectLst/>
                          <a:latin typeface="Meiryo UI" panose="020B0604030504040204" pitchFamily="50" charset="-128"/>
                          <a:ea typeface="Meiryo UI" panose="020B0604030504040204" pitchFamily="50" charset="-128"/>
                        </a:rPr>
                        <a:t>　　　</a:t>
                      </a:r>
                      <a:r>
                        <a:rPr lang="en-US" altLang="ja-JP" sz="1000" b="0" i="0" strike="noStrike" kern="100" dirty="0" smtClean="0">
                          <a:solidFill>
                            <a:schemeClr val="tx1"/>
                          </a:solidFill>
                          <a:effectLst/>
                          <a:latin typeface="Meiryo UI" panose="020B0604030504040204" pitchFamily="50" charset="-128"/>
                          <a:ea typeface="Meiryo UI" panose="020B0604030504040204" pitchFamily="50" charset="-128"/>
                        </a:rPr>
                        <a:t>※ </a:t>
                      </a:r>
                      <a:r>
                        <a:rPr lang="ja-JP" altLang="en-US" sz="1000" b="0" i="0" strike="noStrike" kern="100" dirty="0" smtClean="0">
                          <a:solidFill>
                            <a:schemeClr val="tx1"/>
                          </a:solidFill>
                          <a:effectLst/>
                          <a:latin typeface="Meiryo UI" panose="020B0604030504040204" pitchFamily="50" charset="-128"/>
                          <a:ea typeface="Meiryo UI" panose="020B0604030504040204" pitchFamily="50" charset="-128"/>
                        </a:rPr>
                        <a:t>高等学校等就学支援金（国事業：平成</a:t>
                      </a:r>
                      <a:r>
                        <a:rPr lang="en-US" altLang="ja-JP" sz="1000" b="0" i="0" strike="noStrike" kern="100" dirty="0" smtClean="0">
                          <a:solidFill>
                            <a:schemeClr val="tx1"/>
                          </a:solidFill>
                          <a:effectLst/>
                          <a:latin typeface="Meiryo UI" panose="020B0604030504040204" pitchFamily="50" charset="-128"/>
                          <a:ea typeface="Meiryo UI" panose="020B0604030504040204" pitchFamily="50" charset="-128"/>
                        </a:rPr>
                        <a:t>22</a:t>
                      </a:r>
                      <a:r>
                        <a:rPr lang="ja-JP" altLang="en-US" sz="1000" b="0" i="0" strike="noStrike" kern="100" dirty="0" smtClean="0">
                          <a:solidFill>
                            <a:schemeClr val="tx1"/>
                          </a:solidFill>
                          <a:effectLst/>
                          <a:latin typeface="Meiryo UI" panose="020B0604030504040204" pitchFamily="50" charset="-128"/>
                          <a:ea typeface="Meiryo UI" panose="020B0604030504040204" pitchFamily="50" charset="-128"/>
                        </a:rPr>
                        <a:t>年度～）　　</a:t>
                      </a:r>
                      <a:r>
                        <a:rPr lang="en-US" altLang="ja-JP" sz="1000" b="0" i="0" strike="noStrike" kern="100" dirty="0" smtClean="0">
                          <a:solidFill>
                            <a:schemeClr val="tx1"/>
                          </a:solidFill>
                          <a:effectLst/>
                          <a:latin typeface="Meiryo UI" panose="020B0604030504040204" pitchFamily="50" charset="-128"/>
                          <a:ea typeface="Meiryo UI" panose="020B0604030504040204" pitchFamily="50" charset="-128"/>
                        </a:rPr>
                        <a:t>R2</a:t>
                      </a:r>
                      <a:r>
                        <a:rPr lang="en-US" altLang="ja-JP" sz="1000" b="0" i="0" strike="noStrike" kern="100" baseline="0" dirty="0" smtClean="0">
                          <a:solidFill>
                            <a:schemeClr val="tx1"/>
                          </a:solidFill>
                          <a:effectLst/>
                          <a:latin typeface="Meiryo UI" panose="020B0604030504040204" pitchFamily="50" charset="-128"/>
                          <a:ea typeface="Meiryo UI" panose="020B0604030504040204" pitchFamily="50" charset="-128"/>
                        </a:rPr>
                        <a:t> </a:t>
                      </a:r>
                      <a:r>
                        <a:rPr lang="ja-JP" altLang="en-US" sz="1000" b="0" i="0" strike="noStrike" kern="100" baseline="0" dirty="0" smtClean="0">
                          <a:solidFill>
                            <a:schemeClr val="tx1"/>
                          </a:solidFill>
                          <a:effectLst/>
                          <a:latin typeface="Meiryo UI" panose="020B0604030504040204" pitchFamily="50" charset="-128"/>
                          <a:ea typeface="Meiryo UI" panose="020B0604030504040204" pitchFamily="50" charset="-128"/>
                        </a:rPr>
                        <a:t>当初予算額：</a:t>
                      </a:r>
                      <a:r>
                        <a:rPr lang="en-US" altLang="ja-JP" sz="1000" b="0" i="0" strike="noStrike" kern="100" dirty="0" smtClean="0">
                          <a:solidFill>
                            <a:schemeClr val="tx1"/>
                          </a:solidFill>
                          <a:effectLst/>
                          <a:latin typeface="Meiryo UI" panose="020B0604030504040204" pitchFamily="50" charset="-128"/>
                          <a:ea typeface="Meiryo UI" panose="020B0604030504040204" pitchFamily="50" charset="-128"/>
                        </a:rPr>
                        <a:t>23,923</a:t>
                      </a:r>
                      <a:r>
                        <a:rPr lang="ja-JP" altLang="en-US" sz="1000" b="0" i="0" strike="noStrike" kern="100" dirty="0" smtClean="0">
                          <a:solidFill>
                            <a:schemeClr val="tx1"/>
                          </a:solidFill>
                          <a:effectLst/>
                          <a:latin typeface="Meiryo UI" panose="020B0604030504040204" pitchFamily="50" charset="-128"/>
                          <a:ea typeface="Meiryo UI" panose="020B0604030504040204" pitchFamily="50" charset="-128"/>
                        </a:rPr>
                        <a:t>（</a:t>
                      </a:r>
                      <a:r>
                        <a:rPr lang="en-US" altLang="ja-JP" sz="1000" b="0" i="0" strike="noStrike" kern="100" dirty="0" smtClean="0">
                          <a:solidFill>
                            <a:schemeClr val="tx1"/>
                          </a:solidFill>
                          <a:effectLst/>
                          <a:latin typeface="Meiryo UI" panose="020B0604030504040204" pitchFamily="50" charset="-128"/>
                          <a:ea typeface="Meiryo UI" panose="020B0604030504040204" pitchFamily="50" charset="-128"/>
                        </a:rPr>
                        <a:t>0</a:t>
                      </a:r>
                      <a:r>
                        <a:rPr lang="ja-JP" altLang="en-US" sz="1000" b="0" i="0" strike="noStrike" kern="100" dirty="0" smtClean="0">
                          <a:solidFill>
                            <a:schemeClr val="tx1"/>
                          </a:solidFill>
                          <a:effectLst/>
                          <a:latin typeface="Meiryo UI" panose="020B0604030504040204" pitchFamily="50" charset="-128"/>
                          <a:ea typeface="Meiryo UI" panose="020B0604030504040204" pitchFamily="50" charset="-128"/>
                        </a:rPr>
                        <a:t>）百万円</a:t>
                      </a:r>
                      <a:endParaRPr lang="en-US" altLang="ja-JP" sz="1000" b="0" i="0" strike="noStrike" kern="100" dirty="0" smtClean="0">
                        <a:solidFill>
                          <a:schemeClr val="tx1"/>
                        </a:solidFill>
                        <a:effectLst/>
                        <a:latin typeface="Meiryo UI" panose="020B0604030504040204" pitchFamily="50" charset="-128"/>
                        <a:ea typeface="Meiryo UI" panose="020B0604030504040204" pitchFamily="50" charset="-128"/>
                      </a:endParaRPr>
                    </a:p>
                    <a:p>
                      <a:pPr marL="133350" indent="-133350" algn="just">
                        <a:lnSpc>
                          <a:spcPts val="1000"/>
                        </a:lnSpc>
                        <a:spcAft>
                          <a:spcPts val="0"/>
                        </a:spcAft>
                      </a:pPr>
                      <a:r>
                        <a:rPr lang="ja-JP" altLang="en-US" sz="1000" b="0" i="0" strike="noStrike" kern="100" dirty="0" smtClean="0">
                          <a:solidFill>
                            <a:schemeClr val="tx1"/>
                          </a:solidFill>
                          <a:effectLst/>
                          <a:latin typeface="Meiryo UI" panose="020B0604030504040204" pitchFamily="50" charset="-128"/>
                          <a:ea typeface="Meiryo UI" panose="020B0604030504040204" pitchFamily="50" charset="-128"/>
                        </a:rPr>
                        <a:t>　　　　　高等学校等の授業料に充てるために就学支援金を支給することにより、家庭の教育的負担の軽減を図り、もって教育の機会均等に寄与することを目的とする制度。</a:t>
                      </a:r>
                      <a:endParaRPr lang="en-US" altLang="ja-JP" sz="1000" b="0" i="0" strike="noStrike" kern="100" dirty="0" smtClean="0">
                        <a:solidFill>
                          <a:schemeClr val="tx1"/>
                        </a:solidFill>
                        <a:effectLst/>
                        <a:latin typeface="Meiryo UI" panose="020B0604030504040204" pitchFamily="50" charset="-128"/>
                        <a:ea typeface="Meiryo UI" panose="020B0604030504040204" pitchFamily="50" charset="-128"/>
                      </a:endParaRPr>
                    </a:p>
                    <a:p>
                      <a:pPr marL="133350" indent="-133350" algn="just">
                        <a:lnSpc>
                          <a:spcPts val="1000"/>
                        </a:lnSpc>
                        <a:spcAft>
                          <a:spcPts val="0"/>
                        </a:spcAft>
                      </a:pPr>
                      <a:r>
                        <a:rPr lang="ja-JP" altLang="en-US" sz="1000" b="0" i="0" strike="noStrike" kern="100" dirty="0" smtClean="0">
                          <a:solidFill>
                            <a:schemeClr val="tx1"/>
                          </a:solidFill>
                          <a:effectLst/>
                          <a:latin typeface="Meiryo UI" panose="020B0604030504040204" pitchFamily="50" charset="-128"/>
                          <a:ea typeface="Meiryo UI" panose="020B0604030504040204" pitchFamily="50" charset="-128"/>
                        </a:rPr>
                        <a:t>　　　　　</a:t>
                      </a:r>
                      <a:endParaRPr lang="en-US" altLang="ja-JP" sz="1000" b="0" i="0" strike="sngStrike" kern="100" dirty="0" smtClean="0">
                        <a:solidFill>
                          <a:schemeClr val="tx1"/>
                        </a:solidFill>
                        <a:effectLst/>
                        <a:latin typeface="Meiryo UI" panose="020B0604030504040204" pitchFamily="50" charset="-128"/>
                        <a:ea typeface="Meiryo UI" panose="020B0604030504040204" pitchFamily="50" charset="-128"/>
                      </a:endParaRPr>
                    </a:p>
                    <a:p>
                      <a:pPr marL="133350" indent="-133350" algn="just">
                        <a:lnSpc>
                          <a:spcPts val="1000"/>
                        </a:lnSpc>
                        <a:spcAft>
                          <a:spcPts val="0"/>
                        </a:spcAft>
                      </a:pPr>
                      <a:endParaRPr lang="ja-JP" altLang="en-US" sz="1000" b="0" i="0" strike="sngStrike" kern="100" dirty="0">
                        <a:solidFill>
                          <a:schemeClr val="tx1"/>
                        </a:solidFill>
                        <a:effectLst/>
                        <a:latin typeface="Meiryo UI" panose="020B0604030504040204" pitchFamily="50" charset="-128"/>
                        <a:ea typeface="Meiryo UI" panose="020B0604030504040204" pitchFamily="50" charset="-128"/>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solidFill>
                  </a:tcPr>
                </a:tc>
                <a:extLst>
                  <a:ext uri="{0D108BD9-81ED-4DB2-BD59-A6C34878D82A}">
                    <a16:rowId xmlns:a16="http://schemas.microsoft.com/office/drawing/2014/main" val="4234363331"/>
                  </a:ext>
                </a:extLst>
              </a:tr>
            </a:tbl>
          </a:graphicData>
        </a:graphic>
      </p:graphicFrame>
      <p:sp>
        <p:nvSpPr>
          <p:cNvPr id="19" name="正方形/長方形 18"/>
          <p:cNvSpPr/>
          <p:nvPr/>
        </p:nvSpPr>
        <p:spPr>
          <a:xfrm>
            <a:off x="5652120" y="855153"/>
            <a:ext cx="3316058" cy="226335"/>
          </a:xfrm>
          <a:prstGeom prst="rect">
            <a:avLst/>
          </a:prstGeom>
          <a:ln w="25400"/>
        </p:spPr>
        <p:style>
          <a:lnRef idx="2">
            <a:schemeClr val="accent1"/>
          </a:lnRef>
          <a:fillRef idx="1">
            <a:schemeClr val="lt1"/>
          </a:fillRef>
          <a:effectRef idx="0">
            <a:schemeClr val="accent1"/>
          </a:effectRef>
          <a:fontRef idx="minor">
            <a:schemeClr val="dk1"/>
          </a:fontRef>
        </p:style>
        <p:txBody>
          <a:bodyPr lIns="36000" rIns="0" rtlCol="0" anchor="ctr"/>
          <a:lstStyle/>
          <a:p>
            <a:pPr algn="ctr"/>
            <a:r>
              <a:rPr lang="en-US" altLang="ja-JP" sz="1050" dirty="0">
                <a:solidFill>
                  <a:schemeClr val="tx1"/>
                </a:solidFill>
                <a:latin typeface="Meiryo UI" panose="020B0604030504040204" pitchFamily="50" charset="-128"/>
                <a:ea typeface="Meiryo UI" panose="020B0604030504040204" pitchFamily="50" charset="-128"/>
              </a:rPr>
              <a:t>R2</a:t>
            </a:r>
            <a:r>
              <a:rPr lang="ja-JP" altLang="en-US" sz="1050" dirty="0">
                <a:solidFill>
                  <a:schemeClr val="tx1"/>
                </a:solidFill>
                <a:latin typeface="Meiryo UI" panose="020B0604030504040204" pitchFamily="50" charset="-128"/>
                <a:ea typeface="Meiryo UI" panose="020B0604030504040204" pitchFamily="50" charset="-128"/>
              </a:rPr>
              <a:t>当初予算額：</a:t>
            </a:r>
            <a:r>
              <a:rPr lang="en-US" altLang="ja-JP" sz="1050" dirty="0" smtClean="0">
                <a:solidFill>
                  <a:schemeClr val="tx1"/>
                </a:solidFill>
                <a:latin typeface="Meiryo UI" panose="020B0604030504040204" pitchFamily="50" charset="-128"/>
                <a:ea typeface="Meiryo UI" panose="020B0604030504040204" pitchFamily="50" charset="-128"/>
              </a:rPr>
              <a:t>14,175</a:t>
            </a:r>
            <a:r>
              <a:rPr lang="ja-JP" altLang="en-US" sz="1050" dirty="0" smtClean="0">
                <a:solidFill>
                  <a:schemeClr val="tx1"/>
                </a:solidFill>
                <a:latin typeface="Meiryo UI" panose="020B0604030504040204" pitchFamily="50" charset="-128"/>
                <a:ea typeface="Meiryo UI" panose="020B0604030504040204" pitchFamily="50" charset="-128"/>
              </a:rPr>
              <a:t>（</a:t>
            </a:r>
            <a:r>
              <a:rPr lang="en-US" altLang="ja-JP" sz="1050" dirty="0" smtClean="0">
                <a:solidFill>
                  <a:schemeClr val="tx1"/>
                </a:solidFill>
                <a:latin typeface="Meiryo UI" panose="020B0604030504040204" pitchFamily="50" charset="-128"/>
                <a:ea typeface="Meiryo UI" panose="020B0604030504040204" pitchFamily="50" charset="-128"/>
              </a:rPr>
              <a:t>14,172</a:t>
            </a:r>
            <a:r>
              <a:rPr lang="ja-JP" altLang="en-US" sz="1050" dirty="0" smtClean="0">
                <a:solidFill>
                  <a:schemeClr val="tx1"/>
                </a:solidFill>
                <a:latin typeface="Meiryo UI" panose="020B0604030504040204" pitchFamily="50" charset="-128"/>
                <a:ea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rPr>
              <a:t>百万円</a:t>
            </a:r>
            <a:endPar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7" name="正方形/長方形 6"/>
          <p:cNvSpPr/>
          <p:nvPr/>
        </p:nvSpPr>
        <p:spPr>
          <a:xfrm>
            <a:off x="6183769" y="250627"/>
            <a:ext cx="1935215" cy="208186"/>
          </a:xfrm>
          <a:prstGeom prst="rect">
            <a:avLst/>
          </a:prstGeom>
          <a:ln w="6350"/>
        </p:spPr>
        <p:style>
          <a:lnRef idx="2">
            <a:schemeClr val="accent1"/>
          </a:lnRef>
          <a:fillRef idx="1">
            <a:schemeClr val="lt1"/>
          </a:fillRef>
          <a:effectRef idx="0">
            <a:schemeClr val="accent1"/>
          </a:effectRef>
          <a:fontRef idx="minor">
            <a:schemeClr val="dk1"/>
          </a:fontRef>
        </p:style>
        <p:txBody>
          <a:bodyPr lIns="36000" rIns="36000" rtlCol="0" anchor="ctr"/>
          <a:lstStyle/>
          <a:p>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予算の記載</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）：一般財源</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5" name="表 4"/>
          <p:cNvGraphicFramePr>
            <a:graphicFrameLocks noGrp="1"/>
          </p:cNvGraphicFramePr>
          <p:nvPr>
            <p:extLst/>
          </p:nvPr>
        </p:nvGraphicFramePr>
        <p:xfrm>
          <a:off x="926594" y="3068960"/>
          <a:ext cx="4725526" cy="1417320"/>
        </p:xfrm>
        <a:graphic>
          <a:graphicData uri="http://schemas.openxmlformats.org/drawingml/2006/table">
            <a:tbl>
              <a:tblPr firstRow="1" bandRow="1">
                <a:tableStyleId>{5940675A-B579-460E-94D1-54222C63F5DA}</a:tableStyleId>
              </a:tblPr>
              <a:tblGrid>
                <a:gridCol w="1755196">
                  <a:extLst>
                    <a:ext uri="{9D8B030D-6E8A-4147-A177-3AD203B41FA5}">
                      <a16:colId xmlns:a16="http://schemas.microsoft.com/office/drawing/2014/main" val="1619704588"/>
                    </a:ext>
                  </a:extLst>
                </a:gridCol>
                <a:gridCol w="1035115">
                  <a:extLst>
                    <a:ext uri="{9D8B030D-6E8A-4147-A177-3AD203B41FA5}">
                      <a16:colId xmlns:a16="http://schemas.microsoft.com/office/drawing/2014/main" val="1253207771"/>
                    </a:ext>
                  </a:extLst>
                </a:gridCol>
                <a:gridCol w="895507">
                  <a:extLst>
                    <a:ext uri="{9D8B030D-6E8A-4147-A177-3AD203B41FA5}">
                      <a16:colId xmlns:a16="http://schemas.microsoft.com/office/drawing/2014/main" val="2530017226"/>
                    </a:ext>
                  </a:extLst>
                </a:gridCol>
                <a:gridCol w="1039708">
                  <a:extLst>
                    <a:ext uri="{9D8B030D-6E8A-4147-A177-3AD203B41FA5}">
                      <a16:colId xmlns:a16="http://schemas.microsoft.com/office/drawing/2014/main" val="3990497652"/>
                    </a:ext>
                  </a:extLst>
                </a:gridCol>
              </a:tblGrid>
              <a:tr h="159409">
                <a:tc rowSpan="2">
                  <a:txBody>
                    <a:bodyPr/>
                    <a:lstStyle/>
                    <a:p>
                      <a:pPr algn="ctr"/>
                      <a:r>
                        <a:rPr kumimoji="1" lang="ja-JP" altLang="en-US" sz="1050" dirty="0">
                          <a:solidFill>
                            <a:schemeClr val="tx1"/>
                          </a:solidFill>
                          <a:latin typeface="Meiryo UI" panose="020B0604030504040204" pitchFamily="50" charset="-128"/>
                          <a:ea typeface="Meiryo UI" panose="020B0604030504040204" pitchFamily="50" charset="-128"/>
                        </a:rPr>
                        <a:t>年収めやす</a:t>
                      </a:r>
                    </a:p>
                  </a:txBody>
                  <a:tcPr anchor="ctr"/>
                </a:tc>
                <a:tc gridSpan="3">
                  <a:txBody>
                    <a:bodyPr/>
                    <a:lstStyle/>
                    <a:p>
                      <a:pPr algn="ctr"/>
                      <a:r>
                        <a:rPr kumimoji="1" lang="ja-JP" altLang="en-US" sz="1050" dirty="0">
                          <a:solidFill>
                            <a:schemeClr val="tx1"/>
                          </a:solidFill>
                          <a:latin typeface="Meiryo UI" panose="020B0604030504040204" pitchFamily="50" charset="-128"/>
                          <a:ea typeface="Meiryo UI" panose="020B0604030504040204" pitchFamily="50" charset="-128"/>
                        </a:rPr>
                        <a:t>授業料負担額</a:t>
                      </a:r>
                    </a:p>
                  </a:txBody>
                  <a:tcPr anchor="ctr"/>
                </a:tc>
                <a:tc hMerge="1">
                  <a:txBody>
                    <a:bodyPr/>
                    <a:lstStyle/>
                    <a:p>
                      <a:endParaRPr kumimoji="1" lang="ja-JP" altLang="en-US" sz="1200" dirty="0">
                        <a:latin typeface="Meiryo UI" panose="020B0604030504040204" pitchFamily="50" charset="-128"/>
                        <a:ea typeface="Meiryo UI" panose="020B0604030504040204" pitchFamily="50" charset="-128"/>
                      </a:endParaRPr>
                    </a:p>
                  </a:txBody>
                  <a:tcPr/>
                </a:tc>
                <a:tc hMerge="1">
                  <a:txBody>
                    <a:bodyPr/>
                    <a:lstStyle/>
                    <a:p>
                      <a:endParaRPr kumimoji="1" lang="ja-JP" altLang="en-US" sz="12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217162221"/>
                  </a:ext>
                </a:extLst>
              </a:tr>
              <a:tr h="275903">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050" dirty="0">
                          <a:solidFill>
                            <a:schemeClr val="tx1"/>
                          </a:solidFill>
                          <a:latin typeface="Meiryo UI" panose="020B0604030504040204" pitchFamily="50" charset="-128"/>
                          <a:ea typeface="Meiryo UI" panose="020B0604030504040204" pitchFamily="50" charset="-128"/>
                        </a:rPr>
                        <a:t>子ども一人</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の世帯</a:t>
                      </a:r>
                    </a:p>
                  </a:txBody>
                  <a:tcPr anchor="ctr"/>
                </a:tc>
                <a:tc>
                  <a:txBody>
                    <a:bodyPr/>
                    <a:lstStyle/>
                    <a:p>
                      <a:pPr algn="ctr"/>
                      <a:r>
                        <a:rPr kumimoji="1" lang="ja-JP" altLang="en-US" sz="1050" dirty="0">
                          <a:solidFill>
                            <a:schemeClr val="tx1"/>
                          </a:solidFill>
                          <a:latin typeface="Meiryo UI" panose="020B0604030504040204" pitchFamily="50" charset="-128"/>
                          <a:ea typeface="Meiryo UI" panose="020B0604030504040204" pitchFamily="50" charset="-128"/>
                        </a:rPr>
                        <a:t>子ども二人</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の世帯</a:t>
                      </a:r>
                    </a:p>
                  </a:txBody>
                  <a:tcPr anchor="ctr"/>
                </a:tc>
                <a:tc>
                  <a:txBody>
                    <a:bodyPr/>
                    <a:lstStyle/>
                    <a:p>
                      <a:pPr algn="ctr"/>
                      <a:r>
                        <a:rPr kumimoji="1" lang="ja-JP" altLang="en-US" sz="1050" dirty="0">
                          <a:solidFill>
                            <a:schemeClr val="tx1"/>
                          </a:solidFill>
                          <a:latin typeface="Meiryo UI" panose="020B0604030504040204" pitchFamily="50" charset="-128"/>
                          <a:ea typeface="Meiryo UI" panose="020B0604030504040204" pitchFamily="50" charset="-128"/>
                        </a:rPr>
                        <a:t>子ども三人以上</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の世帯</a:t>
                      </a:r>
                    </a:p>
                  </a:txBody>
                  <a:tcPr anchor="ctr"/>
                </a:tc>
                <a:extLst>
                  <a:ext uri="{0D108BD9-81ED-4DB2-BD59-A6C34878D82A}">
                    <a16:rowId xmlns:a16="http://schemas.microsoft.com/office/drawing/2014/main" val="1271680268"/>
                  </a:ext>
                </a:extLst>
              </a:tr>
              <a:tr h="159409">
                <a:tc>
                  <a:txBody>
                    <a:bodyPr/>
                    <a:lstStyle/>
                    <a:p>
                      <a:r>
                        <a:rPr kumimoji="1" lang="en-US" altLang="ja-JP" sz="1050" dirty="0">
                          <a:solidFill>
                            <a:schemeClr val="tx1"/>
                          </a:solidFill>
                          <a:latin typeface="Meiryo UI" panose="020B0604030504040204" pitchFamily="50" charset="-128"/>
                          <a:ea typeface="Meiryo UI" panose="020B0604030504040204" pitchFamily="50" charset="-128"/>
                        </a:rPr>
                        <a:t>590</a:t>
                      </a:r>
                      <a:r>
                        <a:rPr kumimoji="1" lang="ja-JP" altLang="en-US" sz="1050" dirty="0">
                          <a:solidFill>
                            <a:schemeClr val="tx1"/>
                          </a:solidFill>
                          <a:latin typeface="Meiryo UI" panose="020B0604030504040204" pitchFamily="50" charset="-128"/>
                          <a:ea typeface="Meiryo UI" panose="020B0604030504040204" pitchFamily="50" charset="-128"/>
                        </a:rPr>
                        <a:t>万円未満</a:t>
                      </a:r>
                    </a:p>
                  </a:txBody>
                  <a:tcPr anchor="ctr"/>
                </a:tc>
                <a:tc>
                  <a:txBody>
                    <a:bodyPr/>
                    <a:lstStyle/>
                    <a:p>
                      <a:pPr algn="ctr"/>
                      <a:r>
                        <a:rPr kumimoji="1" lang="ja-JP" altLang="en-US" sz="1050" dirty="0">
                          <a:solidFill>
                            <a:schemeClr val="tx1"/>
                          </a:solidFill>
                          <a:latin typeface="Meiryo UI" panose="020B0604030504040204" pitchFamily="50" charset="-128"/>
                          <a:ea typeface="Meiryo UI" panose="020B0604030504040204" pitchFamily="50" charset="-128"/>
                        </a:rPr>
                        <a:t>無償</a:t>
                      </a:r>
                    </a:p>
                  </a:txBody>
                  <a:tcPr anchor="ctr"/>
                </a:tc>
                <a:tc>
                  <a:txBody>
                    <a:bodyPr/>
                    <a:lstStyle/>
                    <a:p>
                      <a:pPr algn="ctr"/>
                      <a:r>
                        <a:rPr kumimoji="1" lang="ja-JP" altLang="en-US" sz="1050" dirty="0">
                          <a:solidFill>
                            <a:schemeClr val="tx1"/>
                          </a:solidFill>
                          <a:latin typeface="Meiryo UI" panose="020B0604030504040204" pitchFamily="50" charset="-128"/>
                          <a:ea typeface="Meiryo UI" panose="020B0604030504040204" pitchFamily="50" charset="-128"/>
                        </a:rPr>
                        <a:t>無償</a:t>
                      </a:r>
                    </a:p>
                  </a:txBody>
                  <a:tcPr anchor="ctr"/>
                </a:tc>
                <a:tc rowSpan="2">
                  <a:txBody>
                    <a:bodyPr/>
                    <a:lstStyle/>
                    <a:p>
                      <a:pPr algn="ctr"/>
                      <a:r>
                        <a:rPr kumimoji="1" lang="ja-JP" altLang="en-US" sz="1050" dirty="0">
                          <a:solidFill>
                            <a:schemeClr val="tx1"/>
                          </a:solidFill>
                          <a:latin typeface="Meiryo UI" panose="020B0604030504040204" pitchFamily="50" charset="-128"/>
                          <a:ea typeface="Meiryo UI" panose="020B0604030504040204" pitchFamily="50" charset="-128"/>
                        </a:rPr>
                        <a:t>無償</a:t>
                      </a:r>
                    </a:p>
                  </a:txBody>
                  <a:tcPr anchor="ctr"/>
                </a:tc>
                <a:extLst>
                  <a:ext uri="{0D108BD9-81ED-4DB2-BD59-A6C34878D82A}">
                    <a16:rowId xmlns:a16="http://schemas.microsoft.com/office/drawing/2014/main" val="2220532113"/>
                  </a:ext>
                </a:extLst>
              </a:tr>
              <a:tr h="202329">
                <a:tc>
                  <a:txBody>
                    <a:bodyPr/>
                    <a:lstStyle/>
                    <a:p>
                      <a:r>
                        <a:rPr kumimoji="1" lang="en-US" altLang="ja-JP" sz="1050" dirty="0">
                          <a:solidFill>
                            <a:schemeClr val="tx1"/>
                          </a:solidFill>
                          <a:latin typeface="Meiryo UI" panose="020B0604030504040204" pitchFamily="50" charset="-128"/>
                          <a:ea typeface="Meiryo UI" panose="020B0604030504040204" pitchFamily="50" charset="-128"/>
                        </a:rPr>
                        <a:t>590</a:t>
                      </a:r>
                      <a:r>
                        <a:rPr kumimoji="1" lang="ja-JP" altLang="en-US" sz="1050" dirty="0">
                          <a:solidFill>
                            <a:schemeClr val="tx1"/>
                          </a:solidFill>
                          <a:latin typeface="Meiryo UI" panose="020B0604030504040204" pitchFamily="50" charset="-128"/>
                          <a:ea typeface="Meiryo UI" panose="020B0604030504040204" pitchFamily="50" charset="-128"/>
                        </a:rPr>
                        <a:t>万円～</a:t>
                      </a:r>
                      <a:r>
                        <a:rPr kumimoji="1" lang="en-US" altLang="ja-JP" sz="1050" dirty="0">
                          <a:solidFill>
                            <a:schemeClr val="tx1"/>
                          </a:solidFill>
                          <a:latin typeface="Meiryo UI" panose="020B0604030504040204" pitchFamily="50" charset="-128"/>
                          <a:ea typeface="Meiryo UI" panose="020B0604030504040204" pitchFamily="50" charset="-128"/>
                        </a:rPr>
                        <a:t>800</a:t>
                      </a:r>
                      <a:r>
                        <a:rPr kumimoji="1" lang="ja-JP" altLang="en-US" sz="1050" dirty="0">
                          <a:solidFill>
                            <a:schemeClr val="tx1"/>
                          </a:solidFill>
                          <a:latin typeface="Meiryo UI" panose="020B0604030504040204" pitchFamily="50" charset="-128"/>
                          <a:ea typeface="Meiryo UI" panose="020B0604030504040204" pitchFamily="50" charset="-128"/>
                        </a:rPr>
                        <a:t>万円未満</a:t>
                      </a:r>
                    </a:p>
                  </a:txBody>
                  <a:tcPr anchor="ct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20</a:t>
                      </a:r>
                      <a:r>
                        <a:rPr kumimoji="1" lang="ja-JP" altLang="en-US" sz="1050" dirty="0">
                          <a:solidFill>
                            <a:schemeClr val="tx1"/>
                          </a:solidFill>
                          <a:latin typeface="Meiryo UI" panose="020B0604030504040204" pitchFamily="50" charset="-128"/>
                          <a:ea typeface="Meiryo UI" panose="020B0604030504040204" pitchFamily="50" charset="-128"/>
                        </a:rPr>
                        <a:t>万円</a:t>
                      </a:r>
                    </a:p>
                  </a:txBody>
                  <a:tcPr anchor="ct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10</a:t>
                      </a:r>
                      <a:r>
                        <a:rPr kumimoji="1" lang="ja-JP" altLang="en-US" sz="1050" dirty="0">
                          <a:solidFill>
                            <a:schemeClr val="tx1"/>
                          </a:solidFill>
                          <a:latin typeface="Meiryo UI" panose="020B0604030504040204" pitchFamily="50" charset="-128"/>
                          <a:ea typeface="Meiryo UI" panose="020B0604030504040204" pitchFamily="50" charset="-128"/>
                        </a:rPr>
                        <a:t>万円</a:t>
                      </a:r>
                    </a:p>
                  </a:txBody>
                  <a:tcPr anchor="ctr"/>
                </a:tc>
                <a:tc vMerge="1">
                  <a:txBody>
                    <a:bodyPr/>
                    <a:lstStyle/>
                    <a:p>
                      <a:endParaRPr kumimoji="1" lang="ja-JP" altLang="en-US" sz="12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266691218"/>
                  </a:ext>
                </a:extLst>
              </a:tr>
              <a:tr h="202329">
                <a:tc>
                  <a:txBody>
                    <a:bodyPr/>
                    <a:lstStyle/>
                    <a:p>
                      <a:r>
                        <a:rPr kumimoji="1" lang="en-US" altLang="ja-JP" sz="1050" dirty="0">
                          <a:solidFill>
                            <a:schemeClr val="tx1"/>
                          </a:solidFill>
                          <a:latin typeface="Meiryo UI" panose="020B0604030504040204" pitchFamily="50" charset="-128"/>
                          <a:ea typeface="Meiryo UI" panose="020B0604030504040204" pitchFamily="50" charset="-128"/>
                        </a:rPr>
                        <a:t>800</a:t>
                      </a:r>
                      <a:r>
                        <a:rPr kumimoji="1" lang="ja-JP" altLang="en-US" sz="1050" dirty="0">
                          <a:solidFill>
                            <a:schemeClr val="tx1"/>
                          </a:solidFill>
                          <a:latin typeface="Meiryo UI" panose="020B0604030504040204" pitchFamily="50" charset="-128"/>
                          <a:ea typeface="Meiryo UI" panose="020B0604030504040204" pitchFamily="50" charset="-128"/>
                        </a:rPr>
                        <a:t>万円～</a:t>
                      </a:r>
                      <a:r>
                        <a:rPr kumimoji="1" lang="en-US" altLang="ja-JP" sz="1050" dirty="0">
                          <a:solidFill>
                            <a:schemeClr val="tx1"/>
                          </a:solidFill>
                          <a:latin typeface="Meiryo UI" panose="020B0604030504040204" pitchFamily="50" charset="-128"/>
                          <a:ea typeface="Meiryo UI" panose="020B0604030504040204" pitchFamily="50" charset="-128"/>
                        </a:rPr>
                        <a:t>910</a:t>
                      </a:r>
                      <a:r>
                        <a:rPr kumimoji="1" lang="ja-JP" altLang="en-US" sz="1050" dirty="0">
                          <a:solidFill>
                            <a:schemeClr val="tx1"/>
                          </a:solidFill>
                          <a:latin typeface="Meiryo UI" panose="020B0604030504040204" pitchFamily="50" charset="-128"/>
                          <a:ea typeface="Meiryo UI" panose="020B0604030504040204" pitchFamily="50" charset="-128"/>
                        </a:rPr>
                        <a:t>万円未満</a:t>
                      </a:r>
                    </a:p>
                  </a:txBody>
                  <a:tcPr anchor="ct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481,200</a:t>
                      </a:r>
                      <a:r>
                        <a:rPr kumimoji="1" lang="ja-JP" altLang="en-US" sz="1050" dirty="0">
                          <a:solidFill>
                            <a:schemeClr val="tx1"/>
                          </a:solidFill>
                          <a:latin typeface="Meiryo UI" panose="020B0604030504040204" pitchFamily="50" charset="-128"/>
                          <a:ea typeface="Meiryo UI" panose="020B0604030504040204" pitchFamily="50" charset="-128"/>
                        </a:rPr>
                        <a:t>円</a:t>
                      </a:r>
                    </a:p>
                  </a:txBody>
                  <a:tcPr anchor="ct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30</a:t>
                      </a:r>
                      <a:r>
                        <a:rPr kumimoji="1" lang="ja-JP" altLang="en-US" sz="1050" dirty="0">
                          <a:solidFill>
                            <a:schemeClr val="tx1"/>
                          </a:solidFill>
                          <a:latin typeface="Meiryo UI" panose="020B0604030504040204" pitchFamily="50" charset="-128"/>
                          <a:ea typeface="Meiryo UI" panose="020B0604030504040204" pitchFamily="50" charset="-128"/>
                        </a:rPr>
                        <a:t>万円</a:t>
                      </a:r>
                    </a:p>
                  </a:txBody>
                  <a:tcPr anchor="ct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10</a:t>
                      </a:r>
                      <a:r>
                        <a:rPr kumimoji="1" lang="ja-JP" altLang="en-US" sz="1050" dirty="0">
                          <a:solidFill>
                            <a:schemeClr val="tx1"/>
                          </a:solidFill>
                          <a:latin typeface="Meiryo UI" panose="020B0604030504040204" pitchFamily="50" charset="-128"/>
                          <a:ea typeface="Meiryo UI" panose="020B0604030504040204" pitchFamily="50" charset="-128"/>
                        </a:rPr>
                        <a:t>万円</a:t>
                      </a:r>
                    </a:p>
                  </a:txBody>
                  <a:tcPr anchor="ctr"/>
                </a:tc>
                <a:extLst>
                  <a:ext uri="{0D108BD9-81ED-4DB2-BD59-A6C34878D82A}">
                    <a16:rowId xmlns:a16="http://schemas.microsoft.com/office/drawing/2014/main" val="3993518947"/>
                  </a:ext>
                </a:extLst>
              </a:tr>
            </a:tbl>
          </a:graphicData>
        </a:graphic>
      </p:graphicFrame>
      <p:sp>
        <p:nvSpPr>
          <p:cNvPr id="9" name="スライド番号プレースホルダー 4"/>
          <p:cNvSpPr txBox="1">
            <a:spLocks/>
          </p:cNvSpPr>
          <p:nvPr/>
        </p:nvSpPr>
        <p:spPr>
          <a:xfrm>
            <a:off x="7010400" y="6584035"/>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smtClean="0">
                <a:solidFill>
                  <a:schemeClr val="tx1"/>
                </a:solidFill>
                <a:latin typeface="Meiryo UI" panose="020B0604030504040204" pitchFamily="50" charset="-128"/>
                <a:ea typeface="Meiryo UI" panose="020B0604030504040204" pitchFamily="50" charset="-128"/>
              </a:rPr>
              <a:t>13</a:t>
            </a:r>
            <a:endParaRPr lang="ja-JP" altLang="en-US"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5450682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表 24"/>
          <p:cNvGraphicFramePr>
            <a:graphicFrameLocks noGrp="1"/>
          </p:cNvGraphicFramePr>
          <p:nvPr/>
        </p:nvGraphicFramePr>
        <p:xfrm>
          <a:off x="83583" y="28533"/>
          <a:ext cx="9003329" cy="415976"/>
        </p:xfrm>
        <a:graphic>
          <a:graphicData uri="http://schemas.openxmlformats.org/drawingml/2006/table">
            <a:tbl>
              <a:tblPr firstRow="1" firstCol="1" bandRow="1">
                <a:tableStyleId>{5C22544A-7EE6-4342-B048-85BDC9FD1C3A}</a:tableStyleId>
              </a:tblPr>
              <a:tblGrid>
                <a:gridCol w="7110708">
                  <a:extLst>
                    <a:ext uri="{9D8B030D-6E8A-4147-A177-3AD203B41FA5}">
                      <a16:colId xmlns:a16="http://schemas.microsoft.com/office/drawing/2014/main" val="1996567682"/>
                    </a:ext>
                  </a:extLst>
                </a:gridCol>
                <a:gridCol w="1892621">
                  <a:extLst>
                    <a:ext uri="{9D8B030D-6E8A-4147-A177-3AD203B41FA5}">
                      <a16:colId xmlns:a16="http://schemas.microsoft.com/office/drawing/2014/main" val="2440904912"/>
                    </a:ext>
                  </a:extLst>
                </a:gridCol>
              </a:tblGrid>
              <a:tr h="41597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100" kern="100" dirty="0">
                          <a:solidFill>
                            <a:schemeClr val="tx1"/>
                          </a:solidFill>
                          <a:effectLst/>
                          <a:latin typeface="Meiryo UI" panose="020B0604030504040204" pitchFamily="50" charset="-128"/>
                          <a:ea typeface="Meiryo UI" panose="020B0604030504040204" pitchFamily="50" charset="-128"/>
                        </a:rPr>
                        <a:t>【</a:t>
                      </a:r>
                      <a:r>
                        <a:rPr lang="ja-JP" altLang="en-US" sz="1100" kern="100" dirty="0">
                          <a:solidFill>
                            <a:schemeClr val="tx1"/>
                          </a:solidFill>
                          <a:effectLst/>
                          <a:latin typeface="Meiryo UI" panose="020B0604030504040204" pitchFamily="50" charset="-128"/>
                          <a:ea typeface="Meiryo UI" panose="020B0604030504040204" pitchFamily="50" charset="-128"/>
                        </a:rPr>
                        <a:t>主要検討事業６</a:t>
                      </a:r>
                      <a:r>
                        <a:rPr lang="en-US" altLang="ja-JP" sz="1100" kern="100" dirty="0">
                          <a:solidFill>
                            <a:schemeClr val="tx1"/>
                          </a:solidFill>
                          <a:effectLst/>
                          <a:latin typeface="Meiryo UI" panose="020B0604030504040204" pitchFamily="50" charset="-128"/>
                          <a:ea typeface="Meiryo UI" panose="020B0604030504040204" pitchFamily="50" charset="-128"/>
                        </a:rPr>
                        <a:t>】</a:t>
                      </a:r>
                      <a:r>
                        <a:rPr lang="ja-JP" altLang="en-US" sz="1100" kern="100" dirty="0">
                          <a:solidFill>
                            <a:schemeClr val="tx1"/>
                          </a:solidFill>
                          <a:effectLst/>
                          <a:latin typeface="Meiryo UI" panose="020B0604030504040204" pitchFamily="50" charset="-128"/>
                          <a:ea typeface="Meiryo UI" panose="020B0604030504040204" pitchFamily="50" charset="-128"/>
                        </a:rPr>
                        <a:t>　</a:t>
                      </a:r>
                      <a:r>
                        <a:rPr lang="ja-JP" altLang="en-US" sz="1400" kern="100" dirty="0">
                          <a:solidFill>
                            <a:schemeClr val="tx1"/>
                          </a:solidFill>
                          <a:effectLst/>
                          <a:latin typeface="Meiryo UI" panose="020B0604030504040204" pitchFamily="50" charset="-128"/>
                          <a:ea typeface="Meiryo UI" panose="020B0604030504040204" pitchFamily="50" charset="-128"/>
                        </a:rPr>
                        <a:t>私学助成（経常費助成</a:t>
                      </a:r>
                      <a:r>
                        <a:rPr lang="en-US" altLang="ja-JP" sz="1400" kern="100" dirty="0">
                          <a:solidFill>
                            <a:schemeClr val="tx1"/>
                          </a:solidFill>
                          <a:effectLst/>
                          <a:latin typeface="Meiryo UI" panose="020B0604030504040204" pitchFamily="50" charset="-128"/>
                          <a:ea typeface="Meiryo UI" panose="020B0604030504040204" pitchFamily="50" charset="-128"/>
                        </a:rPr>
                        <a:t>〔</a:t>
                      </a:r>
                      <a:r>
                        <a:rPr lang="ja-JP" altLang="en-US" sz="1400" kern="100" dirty="0">
                          <a:solidFill>
                            <a:schemeClr val="tx1"/>
                          </a:solidFill>
                          <a:effectLst/>
                          <a:latin typeface="Meiryo UI" panose="020B0604030504040204" pitchFamily="50" charset="-128"/>
                          <a:ea typeface="Meiryo UI" panose="020B0604030504040204" pitchFamily="50" charset="-128"/>
                        </a:rPr>
                        <a:t>小学校・中学校・高等学校・専修学校</a:t>
                      </a:r>
                      <a:r>
                        <a:rPr lang="en-US" altLang="ja-JP" sz="1400" kern="100" dirty="0">
                          <a:solidFill>
                            <a:schemeClr val="tx1"/>
                          </a:solidFill>
                          <a:effectLst/>
                          <a:latin typeface="Meiryo UI" panose="020B0604030504040204" pitchFamily="50" charset="-128"/>
                          <a:ea typeface="Meiryo UI" panose="020B0604030504040204" pitchFamily="50" charset="-128"/>
                        </a:rPr>
                        <a:t>〕 </a:t>
                      </a:r>
                      <a:r>
                        <a:rPr lang="ja-JP" altLang="en-US" sz="1400" kern="100" dirty="0">
                          <a:solidFill>
                            <a:schemeClr val="tx1"/>
                          </a:solidFill>
                          <a:effectLst/>
                          <a:latin typeface="Meiryo UI" panose="020B0604030504040204" pitchFamily="50" charset="-128"/>
                          <a:ea typeface="Meiryo UI" panose="020B0604030504040204" pitchFamily="50" charset="-128"/>
                        </a:rPr>
                        <a:t>）　</a:t>
                      </a:r>
                      <a:r>
                        <a:rPr lang="ja-JP" altLang="en-US" sz="1000" kern="100" dirty="0">
                          <a:solidFill>
                            <a:schemeClr val="tx1"/>
                          </a:solidFill>
                          <a:effectLst/>
                          <a:latin typeface="Meiryo UI" panose="020B0604030504040204" pitchFamily="50" charset="-128"/>
                          <a:ea typeface="Meiryo UI" panose="020B0604030504040204" pitchFamily="50" charset="-128"/>
                        </a:rPr>
                        <a:t>　</a:t>
                      </a:r>
                      <a:endParaRPr lang="en-US" altLang="ja-JP" sz="10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effectLst/>
                          <a:latin typeface="Meiryo UI" panose="020B0604030504040204" pitchFamily="50" charset="-128"/>
                          <a:ea typeface="Meiryo UI" panose="020B0604030504040204" pitchFamily="50" charset="-128"/>
                        </a:rPr>
                        <a:t>＜教育庁＞</a:t>
                      </a:r>
                      <a:endParaRPr lang="ja-JP" alt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09406796"/>
                  </a:ext>
                </a:extLst>
              </a:tr>
            </a:tbl>
          </a:graphicData>
        </a:graphic>
      </p:graphicFrame>
      <p:graphicFrame>
        <p:nvGraphicFramePr>
          <p:cNvPr id="2" name="表 1"/>
          <p:cNvGraphicFramePr>
            <a:graphicFrameLocks noGrp="1"/>
          </p:cNvGraphicFramePr>
          <p:nvPr/>
        </p:nvGraphicFramePr>
        <p:xfrm>
          <a:off x="48998" y="444509"/>
          <a:ext cx="9046005" cy="6384000"/>
        </p:xfrm>
        <a:graphic>
          <a:graphicData uri="http://schemas.openxmlformats.org/drawingml/2006/table">
            <a:tbl>
              <a:tblPr firstRow="1" firstCol="1" bandRow="1">
                <a:tableStyleId>{BC89EF96-8CEA-46FF-86C4-4CE0E7609802}</a:tableStyleId>
              </a:tblPr>
              <a:tblGrid>
                <a:gridCol w="257947">
                  <a:extLst>
                    <a:ext uri="{9D8B030D-6E8A-4147-A177-3AD203B41FA5}">
                      <a16:colId xmlns:a16="http://schemas.microsoft.com/office/drawing/2014/main" val="9612139"/>
                    </a:ext>
                  </a:extLst>
                </a:gridCol>
                <a:gridCol w="4536666">
                  <a:extLst>
                    <a:ext uri="{9D8B030D-6E8A-4147-A177-3AD203B41FA5}">
                      <a16:colId xmlns:a16="http://schemas.microsoft.com/office/drawing/2014/main" val="4183280094"/>
                    </a:ext>
                  </a:extLst>
                </a:gridCol>
                <a:gridCol w="4251392">
                  <a:extLst>
                    <a:ext uri="{9D8B030D-6E8A-4147-A177-3AD203B41FA5}">
                      <a16:colId xmlns:a16="http://schemas.microsoft.com/office/drawing/2014/main" val="2140178687"/>
                    </a:ext>
                  </a:extLst>
                </a:gridCol>
              </a:tblGrid>
              <a:tr h="207432">
                <a:tc rowSpan="2">
                  <a:txBody>
                    <a:bodyPr/>
                    <a:lstStyle/>
                    <a:p>
                      <a:pPr algn="ctr">
                        <a:spcAft>
                          <a:spcPts val="0"/>
                        </a:spcAft>
                      </a:pPr>
                      <a:r>
                        <a:rPr lang="ja-JP" altLang="en-US" sz="1000" kern="100" dirty="0">
                          <a:solidFill>
                            <a:schemeClr val="bg1"/>
                          </a:solidFill>
                          <a:effectLst/>
                          <a:latin typeface="Meiryo UI" panose="020B0604030504040204" pitchFamily="50" charset="-128"/>
                          <a:ea typeface="Meiryo UI" panose="020B0604030504040204" pitchFamily="50" charset="-128"/>
                        </a:rPr>
                        <a:t>当時の事業概要</a:t>
                      </a:r>
                      <a:endParaRPr lang="en-US" altLang="ja-JP" sz="1000"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vert="eaVert" anchor="ctr">
                    <a:lnB w="12700" cap="flat" cmpd="sng" algn="ctr">
                      <a:solidFill>
                        <a:srgbClr val="D0D8E8"/>
                      </a:solidFill>
                      <a:prstDash val="solid"/>
                      <a:round/>
                      <a:headEnd type="none" w="med" len="med"/>
                      <a:tailEnd type="none" w="med" len="med"/>
                    </a:lnB>
                    <a:solidFill>
                      <a:schemeClr val="accent1"/>
                    </a:solidFill>
                  </a:tcPr>
                </a:tc>
                <a:tc grid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rPr>
                        <a:t>＜財政再建プログラム（案）策定当時＞</a:t>
                      </a:r>
                      <a:endParaRPr lang="en-US" altLang="ja-JP"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B w="12700" cap="flat" cmpd="sng" algn="ctr">
                      <a:solidFill>
                        <a:schemeClr val="accent1"/>
                      </a:solidFill>
                      <a:prstDash val="solid"/>
                      <a:round/>
                      <a:headEnd type="none" w="med" len="med"/>
                      <a:tailEnd type="none" w="med" len="med"/>
                    </a:lnB>
                    <a:solidFill>
                      <a:srgbClr val="D0D8E8"/>
                    </a:solidFill>
                  </a:tcPr>
                </a:tc>
                <a:tc hMerge="1">
                  <a:txBody>
                    <a:bodyPr/>
                    <a:lstStyle/>
                    <a:p>
                      <a:endParaRPr kumimoji="1" lang="ja-JP" altLang="en-US"/>
                    </a:p>
                  </a:txBody>
                  <a:tcPr/>
                </a:tc>
                <a:extLst>
                  <a:ext uri="{0D108BD9-81ED-4DB2-BD59-A6C34878D82A}">
                    <a16:rowId xmlns:a16="http://schemas.microsoft.com/office/drawing/2014/main" val="1809098311"/>
                  </a:ext>
                </a:extLst>
              </a:tr>
              <a:tr h="1695644">
                <a:tc vMerge="1">
                  <a:txBody>
                    <a:bodyPr/>
                    <a:lstStyle/>
                    <a:p>
                      <a:endParaRPr kumimoji="1" lang="ja-JP" altLang="en-US"/>
                    </a:p>
                  </a:txBody>
                  <a:tcPr/>
                </a:tc>
                <a:tc gridSpan="2">
                  <a:txBody>
                    <a:bodyPr/>
                    <a:lstStyle/>
                    <a:p>
                      <a:pPr algn="just">
                        <a:spcAft>
                          <a:spcPts val="0"/>
                        </a:spcAft>
                      </a:pPr>
                      <a:endParaRPr lang="en-US" altLang="ja-JP" sz="1000" b="1"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effectLst/>
                          <a:latin typeface="Meiryo UI" panose="020B0604030504040204" pitchFamily="50" charset="-128"/>
                          <a:ea typeface="Meiryo UI" panose="020B0604030504040204" pitchFamily="50" charset="-128"/>
                        </a:rPr>
                        <a:t>１ 事業目的</a:t>
                      </a:r>
                      <a:endParaRPr lang="en-US" altLang="ja-JP" sz="1000" b="1"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b="1" kern="100" dirty="0">
                          <a:effectLst/>
                          <a:latin typeface="Meiryo UI" panose="020B0604030504040204" pitchFamily="50" charset="-128"/>
                          <a:ea typeface="Meiryo UI" panose="020B0604030504040204" pitchFamily="50" charset="-128"/>
                        </a:rPr>
                        <a:t> </a:t>
                      </a:r>
                      <a:r>
                        <a:rPr lang="ja-JP" altLang="en-US" sz="1000" b="1"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教育条件の維持向上、保護者負担の軽減及び経営の健全化を図り、私立学校の健全な発展に資する。 </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a:t>
                      </a:r>
                    </a:p>
                    <a:p>
                      <a:pPr algn="just">
                        <a:spcAft>
                          <a:spcPts val="0"/>
                        </a:spcAft>
                      </a:pPr>
                      <a:r>
                        <a:rPr lang="ja-JP" altLang="en-US" sz="1000" b="1" kern="100" dirty="0">
                          <a:effectLst/>
                          <a:latin typeface="Meiryo UI" panose="020B0604030504040204" pitchFamily="50" charset="-128"/>
                          <a:ea typeface="Meiryo UI" panose="020B0604030504040204" pitchFamily="50" charset="-128"/>
                        </a:rPr>
                        <a:t>２ 事業内容（主なもの）</a:t>
                      </a:r>
                      <a:endParaRPr lang="en-US" altLang="ja-JP" sz="1000" b="1"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・私立学校の運営経費への補助金</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・補助額＝単価</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児童・生徒数  ・単価の決定ルール    国標準額（交付税単価＋国補助額）と標準教育費の</a:t>
                      </a:r>
                      <a:r>
                        <a:rPr lang="en-US" altLang="ja-JP" sz="1000" b="0" kern="100" dirty="0">
                          <a:effectLst/>
                          <a:latin typeface="Meiryo UI" panose="020B0604030504040204" pitchFamily="50" charset="-128"/>
                          <a:ea typeface="Meiryo UI" panose="020B0604030504040204" pitchFamily="50" charset="-128"/>
                        </a:rPr>
                        <a:t>1/2</a:t>
                      </a:r>
                      <a:r>
                        <a:rPr lang="ja-JP" altLang="en-US" sz="1000" b="0" kern="100" dirty="0">
                          <a:effectLst/>
                          <a:latin typeface="Meiryo UI" panose="020B0604030504040204" pitchFamily="50" charset="-128"/>
                          <a:ea typeface="Meiryo UI" panose="020B0604030504040204" pitchFamily="50" charset="-128"/>
                        </a:rPr>
                        <a:t>のいずれか低い方を適用 </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a:t>
                      </a: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【19</a:t>
                      </a:r>
                      <a:r>
                        <a:rPr lang="ja-JP" altLang="en-US" sz="1000" b="0" kern="100" dirty="0">
                          <a:effectLst/>
                          <a:latin typeface="Meiryo UI" panose="020B0604030504040204" pitchFamily="50" charset="-128"/>
                          <a:ea typeface="Meiryo UI" panose="020B0604030504040204" pitchFamily="50" charset="-128"/>
                        </a:rPr>
                        <a:t>年度単価</a:t>
                      </a: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・高等学校 ＠</a:t>
                      </a:r>
                      <a:r>
                        <a:rPr lang="en-US" altLang="ja-JP" sz="1000" b="0" kern="100" dirty="0">
                          <a:effectLst/>
                          <a:latin typeface="Meiryo UI" panose="020B0604030504040204" pitchFamily="50" charset="-128"/>
                          <a:ea typeface="Meiryo UI" panose="020B0604030504040204" pitchFamily="50" charset="-128"/>
                        </a:rPr>
                        <a:t>293,560</a:t>
                      </a:r>
                      <a:r>
                        <a:rPr lang="ja-JP" altLang="en-US" sz="1000" b="0" kern="100" dirty="0">
                          <a:effectLst/>
                          <a:latin typeface="Meiryo UI" panose="020B0604030504040204" pitchFamily="50" charset="-128"/>
                          <a:ea typeface="Meiryo UI" panose="020B0604030504040204" pitchFamily="50" charset="-128"/>
                        </a:rPr>
                        <a:t>円（国標準額）</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・中学校  ＠</a:t>
                      </a:r>
                      <a:r>
                        <a:rPr lang="en-US" altLang="ja-JP" sz="1000" b="0" kern="100" dirty="0">
                          <a:effectLst/>
                          <a:latin typeface="Meiryo UI" panose="020B0604030504040204" pitchFamily="50" charset="-128"/>
                          <a:ea typeface="Meiryo UI" panose="020B0604030504040204" pitchFamily="50" charset="-128"/>
                        </a:rPr>
                        <a:t>286,446</a:t>
                      </a:r>
                      <a:r>
                        <a:rPr lang="ja-JP" altLang="en-US" sz="1000" b="0" kern="100" dirty="0">
                          <a:effectLst/>
                          <a:latin typeface="Meiryo UI" panose="020B0604030504040204" pitchFamily="50" charset="-128"/>
                          <a:ea typeface="Meiryo UI" panose="020B0604030504040204" pitchFamily="50" charset="-128"/>
                        </a:rPr>
                        <a:t>円（国標準額）</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・小学校  ＠</a:t>
                      </a:r>
                      <a:r>
                        <a:rPr lang="en-US" altLang="ja-JP" sz="1000" b="0" kern="100" dirty="0">
                          <a:effectLst/>
                          <a:latin typeface="Meiryo UI" panose="020B0604030504040204" pitchFamily="50" charset="-128"/>
                          <a:ea typeface="Meiryo UI" panose="020B0604030504040204" pitchFamily="50" charset="-128"/>
                        </a:rPr>
                        <a:t>262,150</a:t>
                      </a:r>
                      <a:r>
                        <a:rPr lang="ja-JP" altLang="en-US" sz="1000" b="0" kern="100" dirty="0">
                          <a:effectLst/>
                          <a:latin typeface="Meiryo UI" panose="020B0604030504040204" pitchFamily="50" charset="-128"/>
                          <a:ea typeface="Meiryo UI" panose="020B0604030504040204" pitchFamily="50" charset="-128"/>
                        </a:rPr>
                        <a:t>円（標準教育費の</a:t>
                      </a:r>
                      <a:r>
                        <a:rPr lang="en-US" altLang="ja-JP" sz="1000" b="0" kern="100" dirty="0">
                          <a:effectLst/>
                          <a:latin typeface="Meiryo UI" panose="020B0604030504040204" pitchFamily="50" charset="-128"/>
                          <a:ea typeface="Meiryo UI" panose="020B0604030504040204" pitchFamily="50" charset="-128"/>
                        </a:rPr>
                        <a:t>1/2</a:t>
                      </a:r>
                      <a:r>
                        <a:rPr lang="ja-JP" altLang="en-US" sz="1000" b="0" kern="100" dirty="0">
                          <a:effectLst/>
                          <a:latin typeface="Meiryo UI" panose="020B0604030504040204" pitchFamily="50" charset="-128"/>
                          <a:ea typeface="Meiryo UI" panose="020B0604030504040204" pitchFamily="50" charset="-128"/>
                        </a:rPr>
                        <a:t>）</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  ・専修学校（高等課程）＠</a:t>
                      </a:r>
                      <a:r>
                        <a:rPr lang="en-US" altLang="ja-JP" sz="1000" b="0" kern="100" dirty="0">
                          <a:effectLst/>
                          <a:latin typeface="Meiryo UI" panose="020B0604030504040204" pitchFamily="50" charset="-128"/>
                          <a:ea typeface="Meiryo UI" panose="020B0604030504040204" pitchFamily="50" charset="-128"/>
                        </a:rPr>
                        <a:t>293,560</a:t>
                      </a:r>
                      <a:r>
                        <a:rPr lang="ja-JP" altLang="en-US" sz="1000" b="0" kern="100" dirty="0">
                          <a:effectLst/>
                          <a:latin typeface="Meiryo UI" panose="020B0604030504040204" pitchFamily="50" charset="-128"/>
                          <a:ea typeface="Meiryo UI" panose="020B0604030504040204" pitchFamily="50" charset="-128"/>
                        </a:rPr>
                        <a:t>円（高等学校と同額） </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a:t>
                      </a:r>
                      <a:r>
                        <a:rPr lang="ja-JP" altLang="en-US" sz="1000" b="0" kern="100" baseline="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（注）標準教育費     公立学校に置き換えた場合の生徒１人あたりの所要経費</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endParaRPr lang="en-US" altLang="ja-JP" sz="1000" b="0" kern="100" dirty="0">
                        <a:effectLst/>
                        <a:latin typeface="Meiryo UI" panose="020B0604030504040204" pitchFamily="50" charset="-128"/>
                        <a:ea typeface="Meiryo UI" panose="020B0604030504040204" pitchFamily="50" charset="-128"/>
                      </a:endParaRPr>
                    </a:p>
                  </a:txBody>
                  <a:tcPr marL="72000" marR="72000" marT="36000" marB="36000">
                    <a:lnT w="12700" cap="flat" cmpd="sng" algn="ctr">
                      <a:solidFill>
                        <a:schemeClr val="accent1"/>
                      </a:solidFill>
                      <a:prstDash val="solid"/>
                      <a:round/>
                      <a:headEnd type="none" w="med" len="med"/>
                      <a:tailEnd type="none" w="med" len="med"/>
                    </a:lnT>
                    <a:solidFill>
                      <a:schemeClr val="bg1">
                        <a:alpha val="20000"/>
                      </a:schemeClr>
                    </a:solidFill>
                  </a:tcPr>
                </a:tc>
                <a:tc hMerge="1">
                  <a:txBody>
                    <a:bodyPr/>
                    <a:lstStyle/>
                    <a:p>
                      <a:endParaRPr kumimoji="1" lang="ja-JP" altLang="en-US"/>
                    </a:p>
                  </a:txBody>
                  <a:tcPr/>
                </a:tc>
                <a:extLst>
                  <a:ext uri="{0D108BD9-81ED-4DB2-BD59-A6C34878D82A}">
                    <a16:rowId xmlns:a16="http://schemas.microsoft.com/office/drawing/2014/main" val="584442172"/>
                  </a:ext>
                </a:extLst>
              </a:tr>
              <a:tr h="207432">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bg1"/>
                          </a:solidFill>
                          <a:latin typeface="Meiryo UI" panose="020B0604030504040204" pitchFamily="50" charset="-128"/>
                          <a:ea typeface="Meiryo UI" panose="020B0604030504040204" pitchFamily="50" charset="-128"/>
                        </a:rPr>
                        <a:t>見直しの経過</a:t>
                      </a:r>
                      <a:endParaRPr kumimoji="1" lang="ja-JP" altLang="en-US" dirty="0">
                        <a:solidFill>
                          <a:schemeClr val="bg1"/>
                        </a:solidFill>
                        <a:latin typeface="Meiryo UI" panose="020B0604030504040204" pitchFamily="50" charset="-128"/>
                        <a:ea typeface="Meiryo UI" panose="020B0604030504040204" pitchFamily="50" charset="-128"/>
                      </a:endParaRPr>
                    </a:p>
                  </a:txBody>
                  <a:tcPr marL="72000" marR="72000" marT="36000" marB="36000" vert="eaVert" anchor="ctr">
                    <a:lnT w="12700" cap="flat" cmpd="sng" algn="ctr">
                      <a:solidFill>
                        <a:srgbClr val="D0D8E8"/>
                      </a:solidFill>
                      <a:prstDash val="solid"/>
                      <a:round/>
                      <a:headEnd type="none" w="med" len="med"/>
                      <a:tailEnd type="none" w="med" len="med"/>
                    </a:lnT>
                    <a:solidFill>
                      <a:schemeClr val="accent1"/>
                    </a:solidFill>
                  </a:tcPr>
                </a:tc>
                <a:tc grid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ja-JP" sz="1000" b="1" kern="100" dirty="0">
                          <a:effectLst/>
                          <a:latin typeface="Meiryo UI" panose="020B0604030504040204" pitchFamily="50" charset="-128"/>
                          <a:ea typeface="Meiryo UI" panose="020B0604030504040204" pitchFamily="50" charset="-128"/>
                        </a:rPr>
                        <a:t>＜財政再建プログラム（案）</a:t>
                      </a:r>
                      <a:r>
                        <a:rPr lang="ja-JP" altLang="en-US" sz="1000" b="1" kern="100" dirty="0">
                          <a:effectLst/>
                          <a:latin typeface="Meiryo UI" panose="020B0604030504040204" pitchFamily="50" charset="-128"/>
                          <a:ea typeface="Meiryo UI" panose="020B0604030504040204" pitchFamily="50" charset="-128"/>
                        </a:rPr>
                        <a:t>における見直し</a:t>
                      </a:r>
                      <a:r>
                        <a:rPr lang="ja-JP" altLang="ja-JP" sz="1000" b="1" kern="100" dirty="0">
                          <a:effectLst/>
                          <a:latin typeface="Meiryo UI" panose="020B0604030504040204" pitchFamily="50" charset="-128"/>
                          <a:ea typeface="Meiryo UI" panose="020B0604030504040204" pitchFamily="50" charset="-128"/>
                        </a:rPr>
                        <a:t>＞</a:t>
                      </a:r>
                      <a:endParaRPr lang="ja-JP"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solidFill>
                      <a:srgbClr val="D0D8E8"/>
                    </a:solidFill>
                  </a:tcPr>
                </a:tc>
                <a:tc hMerge="1">
                  <a:txBody>
                    <a:bodyPr/>
                    <a:lstStyle/>
                    <a:p>
                      <a:endParaRPr kumimoji="1" lang="ja-JP" altLang="en-US"/>
                    </a:p>
                  </a:txBody>
                  <a:tcPr/>
                </a:tc>
                <a:extLst>
                  <a:ext uri="{0D108BD9-81ED-4DB2-BD59-A6C34878D82A}">
                    <a16:rowId xmlns:a16="http://schemas.microsoft.com/office/drawing/2014/main" val="652200874"/>
                  </a:ext>
                </a:extLst>
              </a:tr>
              <a:tr h="1718429">
                <a:tc vMerge="1">
                  <a:txBody>
                    <a:bodyPr/>
                    <a:lstStyle/>
                    <a:p>
                      <a:endParaRPr kumimoji="1" lang="ja-JP" altLang="en-US" dirty="0"/>
                    </a:p>
                  </a:txBody>
                  <a:tcPr marL="72000" marR="72000" marT="36000" marB="36000" vert="eaVert">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just">
                        <a:spcAft>
                          <a:spcPts val="0"/>
                        </a:spcAft>
                      </a:pPr>
                      <a:r>
                        <a:rPr lang="ja-JP" altLang="en-US" sz="1000" b="1" kern="100" dirty="0">
                          <a:effectLst/>
                          <a:latin typeface="Meiryo UI" panose="020B0604030504040204" pitchFamily="50" charset="-128"/>
                          <a:ea typeface="Meiryo UI" panose="020B0604030504040204" pitchFamily="50" charset="-128"/>
                        </a:rPr>
                        <a:t>１　見直しの考え方</a:t>
                      </a:r>
                    </a:p>
                    <a:p>
                      <a:pPr algn="just">
                        <a:spcAft>
                          <a:spcPts val="0"/>
                        </a:spcAft>
                      </a:pPr>
                      <a:r>
                        <a:rPr lang="ja-JP" altLang="en-US" sz="1000" b="1"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公立学校教育を含めた府施策全体の経費節減・見直しの一環として、経常費に  </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係る私学助成について、助成単価を引き下げる。</a:t>
                      </a:r>
                    </a:p>
                    <a:p>
                      <a:pPr algn="just">
                        <a:spcAft>
                          <a:spcPts val="0"/>
                        </a:spcAft>
                      </a:pPr>
                      <a:endParaRPr lang="ja-JP" altLang="en-US"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effectLst/>
                          <a:latin typeface="Meiryo UI" panose="020B0604030504040204" pitchFamily="50" charset="-128"/>
                          <a:ea typeface="Meiryo UI" panose="020B0604030504040204" pitchFamily="50" charset="-128"/>
                        </a:rPr>
                        <a:t>２　見直し内容</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・高等学校・専修学校　　　従来ルールによる単価</a:t>
                      </a:r>
                      <a:r>
                        <a:rPr lang="en-US" altLang="ja-JP" sz="1000" b="0" kern="100" dirty="0">
                          <a:effectLst/>
                          <a:latin typeface="Meiryo UI" panose="020B0604030504040204" pitchFamily="50" charset="-128"/>
                          <a:ea typeface="Meiryo UI" panose="020B0604030504040204" pitchFamily="50" charset="-128"/>
                        </a:rPr>
                        <a:t>×▲10</a:t>
                      </a:r>
                      <a:r>
                        <a:rPr lang="ja-JP" altLang="en-US" sz="1000" b="0" kern="100" dirty="0">
                          <a:effectLst/>
                          <a:latin typeface="Meiryo UI" panose="020B0604030504040204" pitchFamily="50" charset="-128"/>
                          <a:ea typeface="Meiryo UI" panose="020B0604030504040204" pitchFamily="50" charset="-128"/>
                        </a:rPr>
                        <a:t>％</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・小学校・中学校　　　　　　従来ルールによる単価</a:t>
                      </a:r>
                      <a:r>
                        <a:rPr lang="en-US" altLang="ja-JP" sz="1000" b="0" kern="100" dirty="0">
                          <a:effectLst/>
                          <a:latin typeface="Meiryo UI" panose="020B0604030504040204" pitchFamily="50" charset="-128"/>
                          <a:ea typeface="Meiryo UI" panose="020B0604030504040204" pitchFamily="50" charset="-128"/>
                        </a:rPr>
                        <a:t>×▲25</a:t>
                      </a:r>
                      <a:r>
                        <a:rPr lang="ja-JP" altLang="en-US" sz="1000" b="0" kern="100" dirty="0">
                          <a:effectLst/>
                          <a:latin typeface="Meiryo UI" panose="020B0604030504040204" pitchFamily="50" charset="-128"/>
                          <a:ea typeface="Meiryo UI" panose="020B0604030504040204" pitchFamily="50" charset="-128"/>
                        </a:rPr>
                        <a:t>％</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⇒公立学校教育の経費節減等の取組みも踏まえ、原則▲</a:t>
                      </a:r>
                      <a:r>
                        <a:rPr lang="en-US" altLang="ja-JP" sz="1000" b="0" kern="100" dirty="0">
                          <a:effectLst/>
                          <a:latin typeface="Meiryo UI" panose="020B0604030504040204" pitchFamily="50" charset="-128"/>
                          <a:ea typeface="Meiryo UI" panose="020B0604030504040204" pitchFamily="50" charset="-128"/>
                        </a:rPr>
                        <a:t>10</a:t>
                      </a:r>
                      <a:r>
                        <a:rPr lang="ja-JP" altLang="en-US" sz="1000" b="0" kern="100" dirty="0">
                          <a:effectLst/>
                          <a:latin typeface="Meiryo UI" panose="020B0604030504040204" pitchFamily="50" charset="-128"/>
                          <a:ea typeface="Meiryo UI" panose="020B0604030504040204" pitchFamily="50" charset="-128"/>
                        </a:rPr>
                        <a:t>％。</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但し、小・中学校は義務教育で公立学校の受け皿があること、高校の標準教育</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費の比較において、２～３割の格差があることから▲</a:t>
                      </a:r>
                      <a:r>
                        <a:rPr lang="en-US" altLang="ja-JP" sz="1000" b="0" kern="100" dirty="0">
                          <a:effectLst/>
                          <a:latin typeface="Meiryo UI" panose="020B0604030504040204" pitchFamily="50" charset="-128"/>
                          <a:ea typeface="Meiryo UI" panose="020B0604030504040204" pitchFamily="50" charset="-128"/>
                        </a:rPr>
                        <a:t>25</a:t>
                      </a:r>
                      <a:r>
                        <a:rPr lang="ja-JP" altLang="en-US" sz="1000" b="0" kern="100" dirty="0">
                          <a:effectLst/>
                          <a:latin typeface="Meiryo UI" panose="020B0604030504040204" pitchFamily="50" charset="-128"/>
                          <a:ea typeface="Meiryo UI" panose="020B0604030504040204" pitchFamily="50" charset="-128"/>
                        </a:rPr>
                        <a:t>％。</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effectLst/>
                          <a:latin typeface="Meiryo UI" panose="020B0604030504040204" pitchFamily="50" charset="-128"/>
                          <a:ea typeface="Meiryo UI" panose="020B0604030504040204" pitchFamily="50" charset="-128"/>
                        </a:rPr>
                        <a:t>３ 実施時期</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平成</a:t>
                      </a:r>
                      <a:r>
                        <a:rPr lang="en-US" altLang="ja-JP" sz="1000" b="0" kern="100" dirty="0">
                          <a:effectLst/>
                          <a:latin typeface="Meiryo UI" panose="020B0604030504040204" pitchFamily="50" charset="-128"/>
                          <a:ea typeface="Meiryo UI" panose="020B0604030504040204" pitchFamily="50" charset="-128"/>
                        </a:rPr>
                        <a:t>20</a:t>
                      </a:r>
                      <a:r>
                        <a:rPr lang="ja-JP" altLang="en-US" sz="1000" b="0" kern="100" dirty="0">
                          <a:effectLst/>
                          <a:latin typeface="Meiryo UI" panose="020B0604030504040204" pitchFamily="50" charset="-128"/>
                          <a:ea typeface="Meiryo UI" panose="020B0604030504040204" pitchFamily="50" charset="-128"/>
                        </a:rPr>
                        <a:t>年度</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a:t>
                      </a:r>
                      <a:r>
                        <a:rPr lang="en-US" altLang="ja-JP" sz="1000" b="0" kern="100" dirty="0">
                          <a:effectLst/>
                          <a:latin typeface="Meiryo UI" panose="020B0604030504040204" pitchFamily="50" charset="-128"/>
                          <a:ea typeface="Meiryo UI" panose="020B0604030504040204" pitchFamily="50" charset="-128"/>
                        </a:rPr>
                        <a:t>20</a:t>
                      </a:r>
                      <a:r>
                        <a:rPr lang="ja-JP" altLang="en-US" sz="1000" b="0" kern="100" dirty="0">
                          <a:effectLst/>
                          <a:latin typeface="Meiryo UI" panose="020B0604030504040204" pitchFamily="50" charset="-128"/>
                          <a:ea typeface="Meiryo UI" panose="020B0604030504040204" pitchFamily="50" charset="-128"/>
                        </a:rPr>
                        <a:t>年度単価への改定、補助単価引き下げは、暫定予算期間内は適用せず）</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endParaRPr lang="ja-JP" altLang="en-US" sz="1000" b="0" kern="100" dirty="0">
                        <a:effectLst/>
                        <a:latin typeface="Meiryo UI" panose="020B0604030504040204" pitchFamily="50" charset="-128"/>
                        <a:ea typeface="Meiryo UI" panose="020B0604030504040204" pitchFamily="50" charset="-128"/>
                      </a:endParaRPr>
                    </a:p>
                  </a:txBody>
                  <a:tcPr marL="72000" marR="72000" marT="36000" marB="36000">
                    <a:solidFill>
                      <a:schemeClr val="bg1">
                        <a:alpha val="20000"/>
                      </a:schemeClr>
                    </a:solidFill>
                  </a:tcPr>
                </a:tc>
                <a:tc>
                  <a:txBody>
                    <a:bodyPr/>
                    <a:lstStyle/>
                    <a:p>
                      <a:pPr algn="just">
                        <a:spcAft>
                          <a:spcPts val="0"/>
                        </a:spcAft>
                      </a:pPr>
                      <a:r>
                        <a:rPr lang="ja-JP" altLang="en-US" sz="1000" b="1" u="none" strike="noStrike" baseline="0" dirty="0">
                          <a:latin typeface="Meiryo UI" panose="020B0604030504040204" pitchFamily="50" charset="-128"/>
                          <a:ea typeface="Meiryo UI" panose="020B0604030504040204" pitchFamily="50" charset="-128"/>
                        </a:rPr>
                        <a:t>◆見直しの経過（改革工程表）</a:t>
                      </a:r>
                      <a:endParaRPr lang="en-US" altLang="ja-JP" sz="1000" b="1" u="none" strike="noStrike" baseline="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20</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7</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月　　</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20</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年度本格予算で見直し実施</a:t>
                      </a:r>
                    </a:p>
                    <a:p>
                      <a:pPr marL="0" marR="0" lvl="0" indent="0" algn="l" defTabSz="914400" rtl="0" eaLnBrk="1" fontAlgn="auto" latinLnBrk="0" hangingPunct="1">
                        <a:lnSpc>
                          <a:spcPts val="1200"/>
                        </a:lnSpc>
                        <a:spcBef>
                          <a:spcPts val="0"/>
                        </a:spcBef>
                        <a:spcAft>
                          <a:spcPts val="0"/>
                        </a:spcAft>
                        <a:buClrTx/>
                        <a:buSzTx/>
                        <a:buFontTx/>
                        <a:buNone/>
                        <a:tabLst/>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a:t>
                      </a: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sz="1000"/>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20</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9</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月　　授業料値上げの有無についてのアンケート調査を実施するとともに、</a:t>
                      </a: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生徒の就学機会の確保への配慮を要請</a:t>
                      </a: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sz="1000"/>
                      </a:pPr>
                      <a:endParaRPr lang="ja-JP" altLang="en-US" sz="1000" b="0" i="0" u="none" strike="noStrike" baseline="0" dirty="0">
                        <a:solidFill>
                          <a:srgbClr val="00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20</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8</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11</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月　　各学校への影響等についてヒアリング調査</a:t>
                      </a:r>
                    </a:p>
                    <a:p>
                      <a:pPr marL="0" marR="0" lvl="0" indent="0" algn="l" defTabSz="914400" rtl="0" eaLnBrk="1" fontAlgn="auto" latinLnBrk="0" hangingPunct="1">
                        <a:lnSpc>
                          <a:spcPts val="1200"/>
                        </a:lnSpc>
                        <a:spcBef>
                          <a:spcPts val="0"/>
                        </a:spcBef>
                        <a:spcAft>
                          <a:spcPts val="0"/>
                        </a:spcAft>
                        <a:buClrTx/>
                        <a:buSzTx/>
                        <a:buFontTx/>
                        <a:buNone/>
                        <a:tabLst/>
                        <a:defRPr sz="1000"/>
                      </a:pP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21</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4</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月～　見直し案どおり実施</a:t>
                      </a: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sz="1000"/>
                      </a:pP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sz="1000"/>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a:t>
                      </a:r>
                      <a:r>
                        <a:rPr lang="en-US" altLang="zh-TW" sz="1000" b="0" i="0" u="none" strike="noStrike" baseline="0" dirty="0">
                          <a:solidFill>
                            <a:srgbClr val="000000"/>
                          </a:solidFill>
                          <a:latin typeface="Meiryo UI" panose="020B0604030504040204" pitchFamily="50" charset="-128"/>
                          <a:ea typeface="Meiryo UI" panose="020B0604030504040204" pitchFamily="50" charset="-128"/>
                        </a:rPr>
                        <a:t>【</a:t>
                      </a:r>
                      <a:r>
                        <a:rPr lang="zh-TW" altLang="en-US" sz="1000" b="0" i="0" u="none" strike="noStrike" baseline="0" dirty="0">
                          <a:solidFill>
                            <a:srgbClr val="000000"/>
                          </a:solidFill>
                          <a:latin typeface="Meiryo UI" panose="020B0604030504040204" pitchFamily="50" charset="-128"/>
                          <a:ea typeface="Meiryo UI" panose="020B0604030504040204" pitchFamily="50" charset="-128"/>
                        </a:rPr>
                        <a:t>効果額（百万円）</a:t>
                      </a:r>
                      <a:r>
                        <a:rPr lang="en-US" altLang="zh-TW" sz="1000" b="0" i="0" u="none" strike="noStrike" baseline="0" dirty="0">
                          <a:solidFill>
                            <a:srgbClr val="000000"/>
                          </a:solidFill>
                          <a:latin typeface="Meiryo UI" panose="020B0604030504040204" pitchFamily="50" charset="-128"/>
                          <a:ea typeface="Meiryo UI" panose="020B0604030504040204" pitchFamily="50" charset="-128"/>
                        </a:rPr>
                        <a:t>】⑳2,639</a:t>
                      </a:r>
                      <a:r>
                        <a:rPr lang="zh-TW" altLang="en-US" sz="1000" b="0" i="0" u="none" strike="noStrike" baseline="0" dirty="0">
                          <a:solidFill>
                            <a:srgbClr val="000000"/>
                          </a:solidFill>
                          <a:latin typeface="Meiryo UI" panose="020B0604030504040204" pitchFamily="50" charset="-128"/>
                          <a:ea typeface="Meiryo UI" panose="020B0604030504040204" pitchFamily="50" charset="-128"/>
                        </a:rPr>
                        <a:t>　㉑</a:t>
                      </a:r>
                      <a:r>
                        <a:rPr lang="en-US" altLang="zh-TW" sz="1000" b="0" i="0" u="none" strike="noStrike" baseline="0" dirty="0">
                          <a:solidFill>
                            <a:srgbClr val="000000"/>
                          </a:solidFill>
                          <a:latin typeface="Meiryo UI" panose="020B0604030504040204" pitchFamily="50" charset="-128"/>
                          <a:ea typeface="Meiryo UI" panose="020B0604030504040204" pitchFamily="50" charset="-128"/>
                        </a:rPr>
                        <a:t>3,972</a:t>
                      </a:r>
                      <a:r>
                        <a:rPr lang="zh-TW" altLang="en-US" sz="1000" b="0" i="0" u="none" strike="noStrike" baseline="0" dirty="0">
                          <a:solidFill>
                            <a:srgbClr val="000000"/>
                          </a:solidFill>
                          <a:latin typeface="Meiryo UI" panose="020B0604030504040204" pitchFamily="50" charset="-128"/>
                          <a:ea typeface="Meiryo UI" panose="020B0604030504040204" pitchFamily="50" charset="-128"/>
                        </a:rPr>
                        <a:t>　㉒</a:t>
                      </a:r>
                      <a:r>
                        <a:rPr lang="en-US" altLang="zh-TW" sz="1000" b="0" i="0" u="none" strike="noStrike" baseline="0" dirty="0">
                          <a:solidFill>
                            <a:srgbClr val="000000"/>
                          </a:solidFill>
                          <a:latin typeface="Meiryo UI" panose="020B0604030504040204" pitchFamily="50" charset="-128"/>
                          <a:ea typeface="Meiryo UI" panose="020B0604030504040204" pitchFamily="50" charset="-128"/>
                        </a:rPr>
                        <a:t>3,972</a:t>
                      </a:r>
                      <a:endParaRPr lang="ja-JP" altLang="en-US" sz="1000" b="0" i="0" u="none" strike="noStrike" baseline="0" dirty="0">
                        <a:solidFill>
                          <a:srgbClr val="000000"/>
                        </a:solidFill>
                        <a:latin typeface="Meiryo UI" panose="020B0604030504040204" pitchFamily="50" charset="-128"/>
                        <a:ea typeface="Meiryo UI" panose="020B0604030504040204" pitchFamily="50" charset="-128"/>
                      </a:endParaRPr>
                    </a:p>
                  </a:txBody>
                  <a:tcPr marL="72000" marR="72000" marT="36000" marB="36000">
                    <a:solidFill>
                      <a:schemeClr val="bg1">
                        <a:alpha val="20000"/>
                      </a:schemeClr>
                    </a:solidFill>
                  </a:tcPr>
                </a:tc>
                <a:extLst>
                  <a:ext uri="{0D108BD9-81ED-4DB2-BD59-A6C34878D82A}">
                    <a16:rowId xmlns:a16="http://schemas.microsoft.com/office/drawing/2014/main" val="2089765108"/>
                  </a:ext>
                </a:extLst>
              </a:tr>
            </a:tbl>
          </a:graphicData>
        </a:graphic>
      </p:graphicFrame>
      <p:sp>
        <p:nvSpPr>
          <p:cNvPr id="36" name="二等辺三角形 35"/>
          <p:cNvSpPr/>
          <p:nvPr/>
        </p:nvSpPr>
        <p:spPr>
          <a:xfrm rot="5400000">
            <a:off x="4592491" y="3800650"/>
            <a:ext cx="540060" cy="211779"/>
          </a:xfrm>
          <a:prstGeom prst="triangl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pPr algn="ctr"/>
            <a:endParaRPr kumimoji="1"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7" name="正方形/長方形 36"/>
          <p:cNvSpPr/>
          <p:nvPr/>
        </p:nvSpPr>
        <p:spPr>
          <a:xfrm>
            <a:off x="6642230" y="742996"/>
            <a:ext cx="2393143" cy="658096"/>
          </a:xfrm>
          <a:prstGeom prst="rect">
            <a:avLst/>
          </a:prstGeom>
          <a:ln/>
        </p:spPr>
        <p:style>
          <a:lnRef idx="2">
            <a:schemeClr val="accent1"/>
          </a:lnRef>
          <a:fillRef idx="1">
            <a:schemeClr val="lt1"/>
          </a:fillRef>
          <a:effectRef idx="0">
            <a:schemeClr val="accent1"/>
          </a:effectRef>
          <a:fontRef idx="minor">
            <a:schemeClr val="dk1"/>
          </a:fontRef>
        </p:style>
        <p:txBody>
          <a:bodyPr lIns="36000" rIns="0" rtlCol="0" anchor="ctr"/>
          <a:lstStyle/>
          <a:p>
            <a:r>
              <a:rPr lang="ja-JP" altLang="en-US" sz="1050" dirty="0">
                <a:solidFill>
                  <a:schemeClr val="tx1"/>
                </a:solidFill>
                <a:latin typeface="Meiryo UI" panose="020B0604030504040204" pitchFamily="50" charset="-128"/>
                <a:ea typeface="Meiryo UI" panose="020B0604030504040204" pitchFamily="50" charset="-128"/>
              </a:rPr>
              <a:t>　見直し前額</a:t>
            </a:r>
            <a:r>
              <a:rPr lang="en-US" altLang="ja-JP" sz="1050" dirty="0">
                <a:solidFill>
                  <a:schemeClr val="tx1"/>
                </a:solidFill>
                <a:latin typeface="Meiryo UI" panose="020B0604030504040204" pitchFamily="50" charset="-128"/>
                <a:ea typeface="Meiryo UI" panose="020B0604030504040204" pitchFamily="50" charset="-128"/>
              </a:rPr>
              <a:t> (H20</a:t>
            </a:r>
            <a:r>
              <a:rPr lang="ja-JP" altLang="en-US" sz="1050" dirty="0">
                <a:solidFill>
                  <a:schemeClr val="tx1"/>
                </a:solidFill>
                <a:latin typeface="Meiryo UI" panose="020B0604030504040204" pitchFamily="50" charset="-128"/>
                <a:ea typeface="Meiryo UI" panose="020B0604030504040204" pitchFamily="50" charset="-128"/>
              </a:rPr>
              <a:t>通年ベース</a:t>
            </a:r>
            <a:r>
              <a:rPr lang="en-US" altLang="ja-JP" sz="1050" dirty="0">
                <a:solidFill>
                  <a:schemeClr val="tx1"/>
                </a:solidFill>
                <a:latin typeface="Meiryo UI" panose="020B0604030504040204" pitchFamily="50" charset="-128"/>
                <a:ea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rPr>
              <a:t>：</a:t>
            </a:r>
            <a:endParaRPr lang="en-US" altLang="ja-JP" sz="1050" dirty="0">
              <a:solidFill>
                <a:schemeClr val="tx1"/>
              </a:solidFill>
              <a:latin typeface="Meiryo UI" panose="020B0604030504040204" pitchFamily="50" charset="-128"/>
              <a:ea typeface="Meiryo UI" panose="020B0604030504040204" pitchFamily="50" charset="-128"/>
            </a:endParaRPr>
          </a:p>
          <a:p>
            <a:pPr algn="ctr"/>
            <a:r>
              <a:rPr lang="ja-JP" altLang="en-US" sz="1050" dirty="0">
                <a:solidFill>
                  <a:schemeClr val="tx1"/>
                </a:solidFill>
                <a:latin typeface="Meiryo UI" panose="020B0604030504040204" pitchFamily="50" charset="-128"/>
                <a:ea typeface="Meiryo UI" panose="020B0604030504040204" pitchFamily="50" charset="-128"/>
              </a:rPr>
              <a:t>　　　小中高　</a:t>
            </a:r>
            <a:r>
              <a:rPr lang="en-US" altLang="ja-JP" sz="1050" dirty="0">
                <a:solidFill>
                  <a:schemeClr val="tx1"/>
                </a:solidFill>
                <a:latin typeface="Meiryo UI" panose="020B0604030504040204" pitchFamily="50" charset="-128"/>
                <a:ea typeface="Meiryo UI" panose="020B0604030504040204" pitchFamily="50" charset="-128"/>
              </a:rPr>
              <a:t>32,762</a:t>
            </a:r>
            <a:r>
              <a:rPr lang="ja-JP" altLang="en-US" sz="1050" dirty="0">
                <a:solidFill>
                  <a:schemeClr val="tx1"/>
                </a:solidFill>
                <a:latin typeface="Meiryo UI" panose="020B0604030504040204" pitchFamily="50" charset="-128"/>
                <a:ea typeface="Meiryo UI" panose="020B0604030504040204" pitchFamily="50" charset="-128"/>
              </a:rPr>
              <a:t>（</a:t>
            </a:r>
            <a:r>
              <a:rPr lang="en-US" altLang="ja-JP" sz="1050" dirty="0">
                <a:solidFill>
                  <a:schemeClr val="tx1"/>
                </a:solidFill>
                <a:latin typeface="Meiryo UI" panose="020B0604030504040204" pitchFamily="50" charset="-128"/>
                <a:ea typeface="Meiryo UI" panose="020B0604030504040204" pitchFamily="50" charset="-128"/>
              </a:rPr>
              <a:t>27,709</a:t>
            </a:r>
            <a:r>
              <a:rPr lang="ja-JP" altLang="en-US" sz="1050" dirty="0">
                <a:solidFill>
                  <a:schemeClr val="tx1"/>
                </a:solidFill>
                <a:latin typeface="Meiryo UI" panose="020B0604030504040204" pitchFamily="50" charset="-128"/>
                <a:ea typeface="Meiryo UI" panose="020B0604030504040204" pitchFamily="50" charset="-128"/>
              </a:rPr>
              <a:t>）百万円</a:t>
            </a:r>
            <a:endParaRPr lang="en-US" altLang="ja-JP" sz="1050" dirty="0">
              <a:solidFill>
                <a:schemeClr val="tx1"/>
              </a:solidFill>
              <a:latin typeface="Meiryo UI" panose="020B0604030504040204" pitchFamily="50" charset="-128"/>
              <a:ea typeface="Meiryo UI" panose="020B0604030504040204" pitchFamily="50" charset="-128"/>
            </a:endParaRPr>
          </a:p>
          <a:p>
            <a:pPr algn="ctr"/>
            <a:r>
              <a:rPr lang="ja-JP" altLang="en-US" sz="1050" dirty="0">
                <a:solidFill>
                  <a:schemeClr val="tx1"/>
                </a:solidFill>
                <a:latin typeface="Meiryo UI" panose="020B0604030504040204" pitchFamily="50" charset="-128"/>
                <a:ea typeface="Meiryo UI" panose="020B0604030504040204" pitchFamily="50" charset="-128"/>
              </a:rPr>
              <a:t>　　　専修学校　</a:t>
            </a:r>
            <a:r>
              <a:rPr lang="en-US" altLang="ja-JP" sz="1050" dirty="0">
                <a:solidFill>
                  <a:schemeClr val="tx1"/>
                </a:solidFill>
                <a:latin typeface="Meiryo UI" panose="020B0604030504040204" pitchFamily="50" charset="-128"/>
                <a:ea typeface="Meiryo UI" panose="020B0604030504040204" pitchFamily="50" charset="-128"/>
              </a:rPr>
              <a:t>1,400</a:t>
            </a:r>
            <a:r>
              <a:rPr lang="ja-JP" altLang="en-US" sz="1050" dirty="0">
                <a:solidFill>
                  <a:schemeClr val="tx1"/>
                </a:solidFill>
                <a:latin typeface="Meiryo UI" panose="020B0604030504040204" pitchFamily="50" charset="-128"/>
                <a:ea typeface="Meiryo UI" panose="020B0604030504040204" pitchFamily="50" charset="-128"/>
              </a:rPr>
              <a:t>（</a:t>
            </a:r>
            <a:r>
              <a:rPr lang="en-US" altLang="ja-JP" sz="1050" dirty="0">
                <a:solidFill>
                  <a:schemeClr val="tx1"/>
                </a:solidFill>
                <a:latin typeface="Meiryo UI" panose="020B0604030504040204" pitchFamily="50" charset="-128"/>
                <a:ea typeface="Meiryo UI" panose="020B0604030504040204" pitchFamily="50" charset="-128"/>
              </a:rPr>
              <a:t>1,400</a:t>
            </a:r>
            <a:r>
              <a:rPr lang="ja-JP" altLang="en-US" sz="1050" dirty="0">
                <a:solidFill>
                  <a:schemeClr val="tx1"/>
                </a:solidFill>
                <a:latin typeface="Meiryo UI" panose="020B0604030504040204" pitchFamily="50" charset="-128"/>
                <a:ea typeface="Meiryo UI" panose="020B0604030504040204" pitchFamily="50" charset="-128"/>
              </a:rPr>
              <a:t>）百万円</a:t>
            </a:r>
            <a:endPar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graphicFrame>
        <p:nvGraphicFramePr>
          <p:cNvPr id="9" name="表 8">
            <a:extLst>
              <a:ext uri="{FF2B5EF4-FFF2-40B4-BE49-F238E27FC236}">
                <a16:creationId xmlns:a16="http://schemas.microsoft.com/office/drawing/2014/main" id="{CF4ACBA0-13FC-4C5D-A172-5899C9459751}"/>
              </a:ext>
            </a:extLst>
          </p:cNvPr>
          <p:cNvGraphicFramePr>
            <a:graphicFrameLocks noGrp="1"/>
          </p:cNvGraphicFramePr>
          <p:nvPr/>
        </p:nvGraphicFramePr>
        <p:xfrm>
          <a:off x="476545" y="5346433"/>
          <a:ext cx="4530788" cy="1293840"/>
        </p:xfrm>
        <a:graphic>
          <a:graphicData uri="http://schemas.openxmlformats.org/drawingml/2006/table">
            <a:tbl>
              <a:tblPr firstRow="1" bandRow="1">
                <a:tableStyleId>{5940675A-B579-460E-94D1-54222C63F5DA}</a:tableStyleId>
              </a:tblPr>
              <a:tblGrid>
                <a:gridCol w="414343">
                  <a:extLst>
                    <a:ext uri="{9D8B030D-6E8A-4147-A177-3AD203B41FA5}">
                      <a16:colId xmlns:a16="http://schemas.microsoft.com/office/drawing/2014/main" val="3786806093"/>
                    </a:ext>
                  </a:extLst>
                </a:gridCol>
                <a:gridCol w="612000">
                  <a:extLst>
                    <a:ext uri="{9D8B030D-6E8A-4147-A177-3AD203B41FA5}">
                      <a16:colId xmlns:a16="http://schemas.microsoft.com/office/drawing/2014/main" val="1973897350"/>
                    </a:ext>
                  </a:extLst>
                </a:gridCol>
                <a:gridCol w="540000">
                  <a:extLst>
                    <a:ext uri="{9D8B030D-6E8A-4147-A177-3AD203B41FA5}">
                      <a16:colId xmlns:a16="http://schemas.microsoft.com/office/drawing/2014/main" val="1725552990"/>
                    </a:ext>
                  </a:extLst>
                </a:gridCol>
                <a:gridCol w="612000">
                  <a:extLst>
                    <a:ext uri="{9D8B030D-6E8A-4147-A177-3AD203B41FA5}">
                      <a16:colId xmlns:a16="http://schemas.microsoft.com/office/drawing/2014/main" val="3877804580"/>
                    </a:ext>
                  </a:extLst>
                </a:gridCol>
                <a:gridCol w="540000">
                  <a:extLst>
                    <a:ext uri="{9D8B030D-6E8A-4147-A177-3AD203B41FA5}">
                      <a16:colId xmlns:a16="http://schemas.microsoft.com/office/drawing/2014/main" val="3640809651"/>
                    </a:ext>
                  </a:extLst>
                </a:gridCol>
                <a:gridCol w="612000">
                  <a:extLst>
                    <a:ext uri="{9D8B030D-6E8A-4147-A177-3AD203B41FA5}">
                      <a16:colId xmlns:a16="http://schemas.microsoft.com/office/drawing/2014/main" val="1087117989"/>
                    </a:ext>
                  </a:extLst>
                </a:gridCol>
                <a:gridCol w="516445">
                  <a:extLst>
                    <a:ext uri="{9D8B030D-6E8A-4147-A177-3AD203B41FA5}">
                      <a16:colId xmlns:a16="http://schemas.microsoft.com/office/drawing/2014/main" val="1643487094"/>
                    </a:ext>
                  </a:extLst>
                </a:gridCol>
                <a:gridCol w="684000">
                  <a:extLst>
                    <a:ext uri="{9D8B030D-6E8A-4147-A177-3AD203B41FA5}">
                      <a16:colId xmlns:a16="http://schemas.microsoft.com/office/drawing/2014/main" val="3503507564"/>
                    </a:ext>
                  </a:extLst>
                </a:gridCol>
              </a:tblGrid>
              <a:tr h="355340">
                <a:tc rowSpan="2">
                  <a:txBody>
                    <a:bodyPr/>
                    <a:lstStyle/>
                    <a:p>
                      <a:pPr algn="ctr">
                        <a:lnSpc>
                          <a:spcPts val="1200"/>
                        </a:lnSpc>
                      </a:pPr>
                      <a:r>
                        <a:rPr kumimoji="1" lang="ja-JP" altLang="en-US" sz="800" dirty="0">
                          <a:latin typeface="Meiryo UI" panose="020B0604030504040204" pitchFamily="50" charset="-128"/>
                          <a:ea typeface="Meiryo UI" panose="020B0604030504040204" pitchFamily="50" charset="-128"/>
                        </a:rPr>
                        <a:t>年度</a:t>
                      </a:r>
                    </a:p>
                  </a:txBody>
                  <a:tcPr marT="36000" marB="36000" anchor="ctr">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bg1"/>
                    </a:solidFill>
                  </a:tcPr>
                </a:tc>
                <a:tc gridSpan="2">
                  <a:txBody>
                    <a:bodyPr/>
                    <a:lstStyle/>
                    <a:p>
                      <a:pPr algn="ctr">
                        <a:lnSpc>
                          <a:spcPts val="1200"/>
                        </a:lnSpc>
                      </a:pPr>
                      <a:r>
                        <a:rPr kumimoji="1" lang="ja-JP" altLang="en-US" sz="800" dirty="0">
                          <a:latin typeface="Meiryo UI" panose="020B0604030504040204" pitchFamily="50" charset="-128"/>
                          <a:ea typeface="Meiryo UI" panose="020B0604030504040204" pitchFamily="50" charset="-128"/>
                        </a:rPr>
                        <a:t>⑲標準教育費</a:t>
                      </a:r>
                    </a:p>
                  </a:txBody>
                  <a:tcPr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12700" cmpd="sng">
                      <a:noFill/>
                    </a:lnB>
                    <a:solidFill>
                      <a:schemeClr val="bg1"/>
                    </a:solidFill>
                  </a:tcPr>
                </a:tc>
                <a:tc hMerge="1">
                  <a:txBody>
                    <a:bodyPr/>
                    <a:lstStyle/>
                    <a:p>
                      <a:pPr algn="l">
                        <a:lnSpc>
                          <a:spcPts val="800"/>
                        </a:lnSpc>
                      </a:pPr>
                      <a:endParaRPr kumimoji="1" lang="ja-JP" altLang="en-US" sz="800" dirty="0">
                        <a:latin typeface="Meiryo UI" panose="020B0604030504040204" pitchFamily="50" charset="-128"/>
                        <a:ea typeface="Meiryo UI" panose="020B0604030504040204" pitchFamily="50" charset="-128"/>
                      </a:endParaRPr>
                    </a:p>
                  </a:txBody>
                  <a:tcPr marT="36000" marB="36000">
                    <a:lnR w="6350" cap="flat" cmpd="sng" algn="ctr">
                      <a:solidFill>
                        <a:schemeClr val="tx1"/>
                      </a:solidFill>
                      <a:prstDash val="solid"/>
                      <a:round/>
                      <a:headEnd type="none" w="med" len="med"/>
                      <a:tailEnd type="none" w="med" len="med"/>
                    </a:lnR>
                  </a:tcPr>
                </a:tc>
                <a:tc gridSpan="2">
                  <a:txBody>
                    <a:bodyPr/>
                    <a:lstStyle/>
                    <a:p>
                      <a:pPr algn="ctr">
                        <a:lnSpc>
                          <a:spcPts val="1200"/>
                        </a:lnSpc>
                      </a:pPr>
                      <a:r>
                        <a:rPr kumimoji="1" lang="ja-JP" altLang="en-US" sz="800" dirty="0">
                          <a:latin typeface="Meiryo UI" panose="020B0604030504040204" pitchFamily="50" charset="-128"/>
                          <a:ea typeface="Meiryo UI" panose="020B0604030504040204" pitchFamily="50" charset="-128"/>
                        </a:rPr>
                        <a:t>⑳ 助成単価</a:t>
                      </a:r>
                    </a:p>
                    <a:p>
                      <a:pPr algn="ctr">
                        <a:lnSpc>
                          <a:spcPts val="1200"/>
                        </a:lnSpc>
                      </a:pPr>
                      <a:r>
                        <a:rPr kumimoji="1" lang="ja-JP" altLang="en-US" sz="800" dirty="0">
                          <a:latin typeface="Meiryo UI" panose="020B0604030504040204" pitchFamily="50" charset="-128"/>
                          <a:ea typeface="Meiryo UI" panose="020B0604030504040204" pitchFamily="50" charset="-128"/>
                        </a:rPr>
                        <a:t>（ 従来ルール）</a:t>
                      </a:r>
                    </a:p>
                  </a:txBody>
                  <a:tcPr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mpd="sng">
                      <a:noFill/>
                    </a:lnB>
                    <a:solidFill>
                      <a:schemeClr val="bg1"/>
                    </a:solidFill>
                  </a:tcPr>
                </a:tc>
                <a:tc hMerge="1">
                  <a:txBody>
                    <a:bodyPr/>
                    <a:lstStyle/>
                    <a:p>
                      <a:pPr algn="l">
                        <a:lnSpc>
                          <a:spcPts val="800"/>
                        </a:lnSpc>
                      </a:pPr>
                      <a:endParaRPr kumimoji="1" lang="ja-JP" altLang="en-US" sz="800" dirty="0">
                        <a:latin typeface="Meiryo UI" panose="020B0604030504040204" pitchFamily="50" charset="-128"/>
                        <a:ea typeface="Meiryo UI" panose="020B0604030504040204" pitchFamily="50" charset="-128"/>
                      </a:endParaRPr>
                    </a:p>
                  </a:txBody>
                  <a:tcPr marT="36000" marB="36000">
                    <a:lnR w="6350" cap="flat" cmpd="sng" algn="ctr">
                      <a:solidFill>
                        <a:schemeClr val="tx1"/>
                      </a:solidFill>
                      <a:prstDash val="solid"/>
                      <a:round/>
                      <a:headEnd type="none" w="med" len="med"/>
                      <a:tailEnd type="none" w="med" len="med"/>
                    </a:lnR>
                  </a:tcPr>
                </a:tc>
                <a:tc gridSpan="3">
                  <a:txBody>
                    <a:bodyPr/>
                    <a:lstStyle/>
                    <a:p>
                      <a:pPr algn="ctr">
                        <a:lnSpc>
                          <a:spcPts val="1200"/>
                        </a:lnSpc>
                      </a:pPr>
                      <a:r>
                        <a:rPr kumimoji="1" lang="ja-JP" altLang="en-US" sz="800" dirty="0">
                          <a:latin typeface="Meiryo UI" panose="020B0604030504040204" pitchFamily="50" charset="-128"/>
                          <a:ea typeface="Meiryo UI" panose="020B0604030504040204" pitchFamily="50" charset="-128"/>
                        </a:rPr>
                        <a:t>見直し内容</a:t>
                      </a:r>
                    </a:p>
                  </a:txBody>
                  <a:tcPr marT="36000" marB="36000" anchor="ctr">
                    <a:lnL w="12700" cap="flat" cmpd="sng" algn="ctr">
                      <a:solidFill>
                        <a:schemeClr val="tx1"/>
                      </a:solidFill>
                      <a:prstDash val="solid"/>
                      <a:round/>
                      <a:headEnd type="none" w="med" len="med"/>
                      <a:tailEnd type="none" w="med" len="med"/>
                    </a:lnL>
                    <a:lnB w="12700" cap="flat" cmpd="sng" algn="ctr">
                      <a:noFill/>
                      <a:prstDash val="solid"/>
                      <a:round/>
                      <a:headEnd type="none" w="med" len="med"/>
                      <a:tailEnd type="none" w="med" len="med"/>
                    </a:lnB>
                    <a:solidFill>
                      <a:schemeClr val="bg1"/>
                    </a:solidFill>
                  </a:tcPr>
                </a:tc>
                <a:tc hMerge="1">
                  <a:txBody>
                    <a:bodyPr/>
                    <a:lstStyle/>
                    <a:p>
                      <a:pPr algn="ctr">
                        <a:lnSpc>
                          <a:spcPts val="800"/>
                        </a:lnSpc>
                      </a:pPr>
                      <a:endParaRPr kumimoji="1" lang="ja-JP" altLang="en-US" sz="1000" dirty="0">
                        <a:latin typeface="Meiryo UI" panose="020B0604030504040204" pitchFamily="50" charset="-128"/>
                        <a:ea typeface="Meiryo UI" panose="020B0604030504040204" pitchFamily="50" charset="-128"/>
                      </a:endParaRPr>
                    </a:p>
                  </a:txBody>
                  <a:tcPr marT="36000" marB="3600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800" dirty="0"/>
                    </a:p>
                  </a:txBody>
                  <a:tcPr marT="36000" marB="36000">
                    <a:lnL w="635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901667250"/>
                  </a:ext>
                </a:extLst>
              </a:tr>
              <a:tr h="211620">
                <a:tc vMerge="1">
                  <a:txBody>
                    <a:bodyPr/>
                    <a:lstStyle/>
                    <a:p>
                      <a:pPr algn="l">
                        <a:lnSpc>
                          <a:spcPts val="800"/>
                        </a:lnSpc>
                      </a:pPr>
                      <a:endParaRPr kumimoji="1" lang="ja-JP" altLang="en-US" sz="800" dirty="0">
                        <a:latin typeface="Meiryo UI" panose="020B0604030504040204" pitchFamily="50" charset="-128"/>
                        <a:ea typeface="Meiryo UI" panose="020B0604030504040204" pitchFamily="50" charset="-128"/>
                      </a:endParaRPr>
                    </a:p>
                  </a:txBody>
                  <a:tcPr marT="36000" marB="36000">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tcPr>
                </a:tc>
                <a:tc>
                  <a:txBody>
                    <a:bodyPr/>
                    <a:lstStyle/>
                    <a:p>
                      <a:pPr algn="ctr">
                        <a:lnSpc>
                          <a:spcPts val="1200"/>
                        </a:lnSpc>
                      </a:pPr>
                      <a:endParaRPr kumimoji="1" lang="en-US" altLang="ja-JP" sz="800" dirty="0">
                        <a:latin typeface="Meiryo UI" panose="020B0604030504040204" pitchFamily="50" charset="-128"/>
                        <a:ea typeface="Meiryo UI" panose="020B0604030504040204" pitchFamily="50" charset="-128"/>
                      </a:endParaRPr>
                    </a:p>
                  </a:txBody>
                  <a:tcPr marT="36000" marB="36000" anchor="ctr">
                    <a:lnL w="6350" cap="flat" cmpd="sng" algn="ctr">
                      <a:solidFill>
                        <a:schemeClr val="tx1"/>
                      </a:solidFill>
                      <a:prstDash val="solid"/>
                      <a:round/>
                      <a:headEnd type="none" w="med" len="med"/>
                      <a:tailEnd type="none" w="med" len="med"/>
                    </a:lnL>
                    <a:lnT w="12700" cmpd="sng">
                      <a:noFill/>
                    </a:lnT>
                    <a:lnB w="635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pPr>
                      <a:r>
                        <a:rPr kumimoji="1" lang="ja-JP" altLang="en-US" sz="800" dirty="0">
                          <a:latin typeface="Meiryo UI" panose="020B0604030504040204" pitchFamily="50" charset="-128"/>
                          <a:ea typeface="Meiryo UI" panose="020B0604030504040204" pitchFamily="50" charset="-128"/>
                        </a:rPr>
                        <a:t>対高校</a:t>
                      </a:r>
                    </a:p>
                  </a:txBody>
                  <a:tcPr marT="36000" marB="36000" anchor="ctr">
                    <a:solidFill>
                      <a:schemeClr val="bg1"/>
                    </a:solidFill>
                  </a:tcPr>
                </a:tc>
                <a:tc>
                  <a:txBody>
                    <a:bodyPr/>
                    <a:lstStyle/>
                    <a:p>
                      <a:pPr algn="ctr">
                        <a:lnSpc>
                          <a:spcPts val="1200"/>
                        </a:lnSpc>
                      </a:pPr>
                      <a:endParaRPr kumimoji="1" lang="ja-JP" altLang="en-US" sz="800" dirty="0">
                        <a:latin typeface="Meiryo UI" panose="020B0604030504040204" pitchFamily="50" charset="-128"/>
                        <a:ea typeface="Meiryo UI" panose="020B0604030504040204" pitchFamily="50" charset="-128"/>
                      </a:endParaRPr>
                    </a:p>
                  </a:txBody>
                  <a:tcPr marT="36000" marB="36000" anchor="ctr">
                    <a:lnT w="12700" cmpd="sng">
                      <a:noFill/>
                    </a:lnT>
                    <a:solidFill>
                      <a:schemeClr val="bg1"/>
                    </a:solidFill>
                  </a:tcPr>
                </a:tc>
                <a:tc>
                  <a:txBody>
                    <a:bodyPr/>
                    <a:lstStyle/>
                    <a:p>
                      <a:pPr algn="ctr">
                        <a:lnSpc>
                          <a:spcPts val="1200"/>
                        </a:lnSpc>
                      </a:pPr>
                      <a:r>
                        <a:rPr kumimoji="1" lang="ja-JP" altLang="en-US" sz="800" dirty="0">
                          <a:latin typeface="Meiryo UI" panose="020B0604030504040204" pitchFamily="50" charset="-128"/>
                          <a:ea typeface="Meiryo UI" panose="020B0604030504040204" pitchFamily="50" charset="-128"/>
                        </a:rPr>
                        <a:t>対高校</a:t>
                      </a:r>
                    </a:p>
                  </a:txBody>
                  <a:tcPr marT="36000" marB="36000" anchor="ctr">
                    <a:lnR w="12700" cap="flat" cmpd="sng" algn="ctr">
                      <a:solidFill>
                        <a:schemeClr val="tx1"/>
                      </a:solidFill>
                      <a:prstDash val="solid"/>
                      <a:round/>
                      <a:headEnd type="none" w="med" len="med"/>
                      <a:tailEnd type="none" w="med" len="med"/>
                    </a:lnR>
                    <a:solidFill>
                      <a:schemeClr val="bg1"/>
                    </a:solidFill>
                  </a:tcPr>
                </a:tc>
                <a:tc>
                  <a:txBody>
                    <a:bodyPr/>
                    <a:lstStyle/>
                    <a:p>
                      <a:pPr algn="ctr">
                        <a:lnSpc>
                          <a:spcPts val="1200"/>
                        </a:lnSpc>
                      </a:pPr>
                      <a:endParaRPr kumimoji="1" lang="ja-JP" altLang="en-US" sz="800" dirty="0">
                        <a:latin typeface="Meiryo UI" panose="020B0604030504040204" pitchFamily="50" charset="-128"/>
                        <a:ea typeface="Meiryo UI" panose="020B0604030504040204" pitchFamily="50" charset="-128"/>
                      </a:endParaRPr>
                    </a:p>
                  </a:txBody>
                  <a:tcPr marT="36000" marB="36000" anchor="ct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solidFill>
                      <a:schemeClr val="bg1"/>
                    </a:solidFill>
                  </a:tcPr>
                </a:tc>
                <a:tc>
                  <a:txBody>
                    <a:bodyPr/>
                    <a:lstStyle/>
                    <a:p>
                      <a:pPr marL="0" marR="0" lvl="0" indent="0" algn="ctr" defTabSz="914400" rtl="0" eaLnBrk="1" fontAlgn="auto" latinLnBrk="0" hangingPunct="1">
                        <a:lnSpc>
                          <a:spcPts val="12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rPr>
                        <a:t>対高校</a:t>
                      </a:r>
                    </a:p>
                  </a:txBody>
                  <a:tcPr marL="0" marR="0" marT="36000" marB="3600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marL="0" marR="0" lvl="0" indent="0" algn="ctr" defTabSz="914400" rtl="0" eaLnBrk="1" fontAlgn="auto" latinLnBrk="0" hangingPunct="1">
                        <a:lnSpc>
                          <a:spcPts val="1200"/>
                        </a:lnSpc>
                        <a:spcBef>
                          <a:spcPts val="0"/>
                        </a:spcBef>
                        <a:spcAft>
                          <a:spcPts val="0"/>
                        </a:spcAft>
                        <a:buClrTx/>
                        <a:buSzTx/>
                        <a:buFontTx/>
                        <a:buNone/>
                        <a:tabLst/>
                        <a:defRPr/>
                      </a:pPr>
                      <a:r>
                        <a:rPr kumimoji="1" lang="zh-TW" altLang="en-US" sz="800" dirty="0">
                          <a:latin typeface="Meiryo UI" panose="020B0604030504040204" pitchFamily="50" charset="-128"/>
                          <a:ea typeface="Meiryo UI" panose="020B0604030504040204" pitchFamily="50" charset="-128"/>
                        </a:rPr>
                        <a:t>対標準教育費</a:t>
                      </a:r>
                      <a:endParaRPr kumimoji="1" lang="ja-JP" altLang="en-US" sz="800" dirty="0">
                        <a:latin typeface="Meiryo UI" panose="020B0604030504040204" pitchFamily="50" charset="-128"/>
                        <a:ea typeface="Meiryo UI" panose="020B0604030504040204" pitchFamily="50" charset="-128"/>
                      </a:endParaRPr>
                    </a:p>
                  </a:txBody>
                  <a:tcPr marL="0" marR="0" marT="36000" marB="3600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1275941318"/>
                  </a:ext>
                </a:extLst>
              </a:tr>
              <a:tr h="211620">
                <a:tc>
                  <a:txBody>
                    <a:bodyPr/>
                    <a:lstStyle/>
                    <a:p>
                      <a:pPr algn="ctr">
                        <a:lnSpc>
                          <a:spcPts val="1200"/>
                        </a:lnSpc>
                      </a:pPr>
                      <a:r>
                        <a:rPr kumimoji="1" lang="ja-JP" altLang="en-US" sz="800" dirty="0">
                          <a:latin typeface="Meiryo UI" panose="020B0604030504040204" pitchFamily="50" charset="-128"/>
                          <a:ea typeface="Meiryo UI" panose="020B0604030504040204" pitchFamily="50" charset="-128"/>
                        </a:rPr>
                        <a:t>高校</a:t>
                      </a:r>
                    </a:p>
                  </a:txBody>
                  <a:tcPr marT="36000" marB="3600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pPr>
                      <a:r>
                        <a:rPr kumimoji="1" lang="en-US" altLang="ja-JP" sz="800" dirty="0">
                          <a:latin typeface="Meiryo UI" panose="020B0604030504040204" pitchFamily="50" charset="-128"/>
                          <a:ea typeface="Meiryo UI" panose="020B0604030504040204" pitchFamily="50" charset="-128"/>
                        </a:rPr>
                        <a:t>735,500</a:t>
                      </a:r>
                      <a:endParaRPr kumimoji="1" lang="ja-JP" altLang="en-US" sz="800" dirty="0">
                        <a:latin typeface="Meiryo UI" panose="020B0604030504040204" pitchFamily="50" charset="-128"/>
                        <a:ea typeface="Meiryo UI" panose="020B0604030504040204" pitchFamily="50" charset="-128"/>
                      </a:endParaRPr>
                    </a:p>
                  </a:txBody>
                  <a:tcPr marT="36000" marB="36000">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pPr>
                      <a:endParaRPr kumimoji="1" lang="ja-JP" altLang="en-US" sz="800" dirty="0">
                        <a:latin typeface="Meiryo UI" panose="020B0604030504040204" pitchFamily="50" charset="-128"/>
                        <a:ea typeface="Meiryo UI" panose="020B0604030504040204" pitchFamily="50" charset="-128"/>
                      </a:endParaRPr>
                    </a:p>
                  </a:txBody>
                  <a:tcPr marT="36000" marB="36000">
                    <a:solidFill>
                      <a:schemeClr val="bg1"/>
                    </a:solidFill>
                  </a:tcPr>
                </a:tc>
                <a:tc>
                  <a:txBody>
                    <a:bodyPr/>
                    <a:lstStyle/>
                    <a:p>
                      <a:pPr algn="ctr">
                        <a:lnSpc>
                          <a:spcPts val="1200"/>
                        </a:lnSpc>
                      </a:pPr>
                      <a:r>
                        <a:rPr kumimoji="1" lang="en-US" altLang="ja-JP" sz="800" dirty="0">
                          <a:latin typeface="Meiryo UI" panose="020B0604030504040204" pitchFamily="50" charset="-128"/>
                          <a:ea typeface="Meiryo UI" panose="020B0604030504040204" pitchFamily="50" charset="-128"/>
                        </a:rPr>
                        <a:t>295,125</a:t>
                      </a:r>
                      <a:endParaRPr kumimoji="1" lang="ja-JP" altLang="en-US" sz="800" dirty="0">
                        <a:latin typeface="Meiryo UI" panose="020B0604030504040204" pitchFamily="50" charset="-128"/>
                        <a:ea typeface="Meiryo UI" panose="020B0604030504040204" pitchFamily="50" charset="-128"/>
                      </a:endParaRPr>
                    </a:p>
                  </a:txBody>
                  <a:tcPr marT="36000" marB="36000">
                    <a:solidFill>
                      <a:schemeClr val="bg1"/>
                    </a:solidFill>
                  </a:tcPr>
                </a:tc>
                <a:tc>
                  <a:txBody>
                    <a:bodyPr/>
                    <a:lstStyle/>
                    <a:p>
                      <a:pPr algn="ctr">
                        <a:lnSpc>
                          <a:spcPts val="1200"/>
                        </a:lnSpc>
                      </a:pPr>
                      <a:endParaRPr kumimoji="1" lang="ja-JP" altLang="en-US" sz="800" dirty="0">
                        <a:latin typeface="Meiryo UI" panose="020B0604030504040204" pitchFamily="50" charset="-128"/>
                        <a:ea typeface="Meiryo UI" panose="020B0604030504040204" pitchFamily="50" charset="-128"/>
                      </a:endParaRPr>
                    </a:p>
                  </a:txBody>
                  <a:tcPr marT="36000" marB="36000">
                    <a:solidFill>
                      <a:schemeClr val="bg1"/>
                    </a:solidFill>
                  </a:tcPr>
                </a:tc>
                <a:tc>
                  <a:txBody>
                    <a:bodyPr/>
                    <a:lstStyle/>
                    <a:p>
                      <a:pPr marL="0" marR="0" lvl="0" indent="0" algn="ctr" defTabSz="914400" rtl="0" eaLnBrk="1" fontAlgn="auto" latinLnBrk="0" hangingPunct="1">
                        <a:lnSpc>
                          <a:spcPts val="1200"/>
                        </a:lnSpc>
                        <a:spcBef>
                          <a:spcPts val="0"/>
                        </a:spcBef>
                        <a:spcAft>
                          <a:spcPts val="0"/>
                        </a:spcAft>
                        <a:buClrTx/>
                        <a:buSzTx/>
                        <a:buFontTx/>
                        <a:buNone/>
                        <a:tabLst/>
                        <a:defRPr/>
                      </a:pPr>
                      <a:r>
                        <a:rPr kumimoji="1" lang="en-US" altLang="ja-JP" sz="800" dirty="0">
                          <a:latin typeface="Meiryo UI" panose="020B0604030504040204" pitchFamily="50" charset="-128"/>
                          <a:ea typeface="Meiryo UI" panose="020B0604030504040204" pitchFamily="50" charset="-128"/>
                        </a:rPr>
                        <a:t>265,612</a:t>
                      </a:r>
                      <a:endParaRPr kumimoji="1" lang="ja-JP" altLang="en-US" sz="800" dirty="0">
                        <a:latin typeface="Meiryo UI" panose="020B0604030504040204" pitchFamily="50" charset="-128"/>
                        <a:ea typeface="Meiryo UI" panose="020B0604030504040204" pitchFamily="50" charset="-128"/>
                      </a:endParaRPr>
                    </a:p>
                  </a:txBody>
                  <a:tcPr marT="36000" marB="36000">
                    <a:solidFill>
                      <a:schemeClr val="bg1"/>
                    </a:solidFill>
                  </a:tcPr>
                </a:tc>
                <a:tc>
                  <a:txBody>
                    <a:bodyPr/>
                    <a:lstStyle/>
                    <a:p>
                      <a:pPr algn="ctr">
                        <a:lnSpc>
                          <a:spcPts val="1200"/>
                        </a:lnSpc>
                      </a:pPr>
                      <a:endParaRPr kumimoji="1" lang="ja-JP" altLang="en-US" sz="800" dirty="0"/>
                    </a:p>
                  </a:txBody>
                  <a:tcPr marT="36000" marB="36000">
                    <a:solidFill>
                      <a:schemeClr val="bg1"/>
                    </a:solidFill>
                  </a:tcPr>
                </a:tc>
                <a:tc>
                  <a:txBody>
                    <a:bodyPr/>
                    <a:lstStyle/>
                    <a:p>
                      <a:pPr algn="ctr">
                        <a:lnSpc>
                          <a:spcPts val="1200"/>
                        </a:lnSpc>
                      </a:pPr>
                      <a:r>
                        <a:rPr kumimoji="1" lang="en-US" altLang="ja-JP" sz="800" dirty="0">
                          <a:latin typeface="Meiryo UI" panose="020B0604030504040204" pitchFamily="50" charset="-128"/>
                          <a:ea typeface="Meiryo UI" panose="020B0604030504040204" pitchFamily="50" charset="-128"/>
                        </a:rPr>
                        <a:t>36.1%</a:t>
                      </a:r>
                      <a:endParaRPr kumimoji="1" lang="ja-JP" altLang="en-US" sz="800" dirty="0">
                        <a:latin typeface="Meiryo UI" panose="020B0604030504040204" pitchFamily="50" charset="-128"/>
                        <a:ea typeface="Meiryo UI" panose="020B0604030504040204" pitchFamily="50" charset="-128"/>
                      </a:endParaRPr>
                    </a:p>
                  </a:txBody>
                  <a:tcPr marT="36000" marB="36000">
                    <a:solidFill>
                      <a:schemeClr val="bg1"/>
                    </a:solidFill>
                  </a:tcPr>
                </a:tc>
                <a:extLst>
                  <a:ext uri="{0D108BD9-81ED-4DB2-BD59-A6C34878D82A}">
                    <a16:rowId xmlns:a16="http://schemas.microsoft.com/office/drawing/2014/main" val="2673742073"/>
                  </a:ext>
                </a:extLst>
              </a:tr>
              <a:tr h="229953">
                <a:tc>
                  <a:txBody>
                    <a:bodyPr/>
                    <a:lstStyle/>
                    <a:p>
                      <a:pPr algn="ctr">
                        <a:lnSpc>
                          <a:spcPts val="1200"/>
                        </a:lnSpc>
                      </a:pPr>
                      <a:r>
                        <a:rPr kumimoji="1" lang="ja-JP" altLang="en-US" sz="800" dirty="0">
                          <a:latin typeface="Meiryo UI" panose="020B0604030504040204" pitchFamily="50" charset="-128"/>
                          <a:ea typeface="Meiryo UI" panose="020B0604030504040204" pitchFamily="50" charset="-128"/>
                        </a:rPr>
                        <a:t>中学</a:t>
                      </a:r>
                    </a:p>
                  </a:txBody>
                  <a:tcPr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solidFill>
                      <a:schemeClr val="bg1"/>
                    </a:solidFill>
                  </a:tcPr>
                </a:tc>
                <a:tc>
                  <a:txBody>
                    <a:bodyPr/>
                    <a:lstStyle/>
                    <a:p>
                      <a:pPr algn="ctr">
                        <a:lnSpc>
                          <a:spcPts val="1200"/>
                        </a:lnSpc>
                      </a:pPr>
                      <a:r>
                        <a:rPr kumimoji="1" lang="en-US" altLang="ja-JP" sz="800" dirty="0">
                          <a:latin typeface="Meiryo UI" panose="020B0604030504040204" pitchFamily="50" charset="-128"/>
                          <a:ea typeface="Meiryo UI" panose="020B0604030504040204" pitchFamily="50" charset="-128"/>
                        </a:rPr>
                        <a:t>594,700</a:t>
                      </a:r>
                      <a:endParaRPr kumimoji="1" lang="ja-JP" altLang="en-US" sz="800" dirty="0">
                        <a:latin typeface="Meiryo UI" panose="020B0604030504040204" pitchFamily="50" charset="-128"/>
                        <a:ea typeface="Meiryo UI" panose="020B0604030504040204" pitchFamily="50" charset="-128"/>
                      </a:endParaRPr>
                    </a:p>
                  </a:txBody>
                  <a:tcPr marT="36000" marB="36000">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solidFill>
                      <a:schemeClr val="bg1"/>
                    </a:solidFill>
                  </a:tcPr>
                </a:tc>
                <a:tc>
                  <a:txBody>
                    <a:bodyPr/>
                    <a:lstStyle/>
                    <a:p>
                      <a:pPr algn="ctr">
                        <a:lnSpc>
                          <a:spcPts val="1200"/>
                        </a:lnSpc>
                      </a:pPr>
                      <a:r>
                        <a:rPr kumimoji="1" lang="en-US" altLang="ja-JP" sz="800" dirty="0">
                          <a:latin typeface="Meiryo UI" panose="020B0604030504040204" pitchFamily="50" charset="-128"/>
                          <a:ea typeface="Meiryo UI" panose="020B0604030504040204" pitchFamily="50" charset="-128"/>
                        </a:rPr>
                        <a:t>80.9%</a:t>
                      </a:r>
                      <a:endParaRPr kumimoji="1" lang="ja-JP" altLang="en-US" sz="800" dirty="0">
                        <a:latin typeface="Meiryo UI" panose="020B0604030504040204" pitchFamily="50" charset="-128"/>
                        <a:ea typeface="Meiryo UI" panose="020B0604030504040204" pitchFamily="50" charset="-128"/>
                      </a:endParaRPr>
                    </a:p>
                  </a:txBody>
                  <a:tcPr marT="36000" marB="36000">
                    <a:solidFill>
                      <a:schemeClr val="bg1"/>
                    </a:solidFill>
                  </a:tcPr>
                </a:tc>
                <a:tc>
                  <a:txBody>
                    <a:bodyPr/>
                    <a:lstStyle/>
                    <a:p>
                      <a:pPr algn="ctr">
                        <a:lnSpc>
                          <a:spcPts val="1200"/>
                        </a:lnSpc>
                      </a:pPr>
                      <a:r>
                        <a:rPr kumimoji="1" lang="en-US" altLang="ja-JP" sz="800" dirty="0">
                          <a:latin typeface="Meiryo UI" panose="020B0604030504040204" pitchFamily="50" charset="-128"/>
                          <a:ea typeface="Meiryo UI" panose="020B0604030504040204" pitchFamily="50" charset="-128"/>
                        </a:rPr>
                        <a:t>288,026</a:t>
                      </a:r>
                      <a:endParaRPr kumimoji="1" lang="ja-JP" altLang="en-US" sz="800" dirty="0">
                        <a:latin typeface="Meiryo UI" panose="020B0604030504040204" pitchFamily="50" charset="-128"/>
                        <a:ea typeface="Meiryo UI" panose="020B0604030504040204" pitchFamily="50" charset="-128"/>
                      </a:endParaRPr>
                    </a:p>
                  </a:txBody>
                  <a:tcPr marT="36000" marB="36000">
                    <a:solidFill>
                      <a:schemeClr val="bg1"/>
                    </a:solidFill>
                  </a:tcPr>
                </a:tc>
                <a:tc>
                  <a:txBody>
                    <a:bodyPr/>
                    <a:lstStyle/>
                    <a:p>
                      <a:pPr algn="ctr">
                        <a:lnSpc>
                          <a:spcPts val="1200"/>
                        </a:lnSpc>
                      </a:pPr>
                      <a:r>
                        <a:rPr kumimoji="1" lang="en-US" altLang="ja-JP" sz="800" dirty="0">
                          <a:latin typeface="Meiryo UI" panose="020B0604030504040204" pitchFamily="50" charset="-128"/>
                          <a:ea typeface="Meiryo UI" panose="020B0604030504040204" pitchFamily="50" charset="-128"/>
                        </a:rPr>
                        <a:t>97.6%</a:t>
                      </a:r>
                      <a:endParaRPr kumimoji="1" lang="ja-JP" altLang="en-US" sz="800" dirty="0">
                        <a:latin typeface="Meiryo UI" panose="020B0604030504040204" pitchFamily="50" charset="-128"/>
                        <a:ea typeface="Meiryo UI" panose="020B0604030504040204" pitchFamily="50" charset="-128"/>
                      </a:endParaRPr>
                    </a:p>
                  </a:txBody>
                  <a:tcPr marT="36000" marB="36000">
                    <a:solidFill>
                      <a:schemeClr val="bg1"/>
                    </a:solidFill>
                  </a:tcPr>
                </a:tc>
                <a:tc>
                  <a:txBody>
                    <a:bodyPr/>
                    <a:lstStyle/>
                    <a:p>
                      <a:pPr algn="ctr">
                        <a:lnSpc>
                          <a:spcPts val="1200"/>
                        </a:lnSpc>
                      </a:pPr>
                      <a:r>
                        <a:rPr kumimoji="1" lang="en-US" altLang="ja-JP" sz="800" dirty="0">
                          <a:latin typeface="Meiryo UI" panose="020B0604030504040204" pitchFamily="50" charset="-128"/>
                          <a:ea typeface="Meiryo UI" panose="020B0604030504040204" pitchFamily="50" charset="-128"/>
                        </a:rPr>
                        <a:t>216,019</a:t>
                      </a:r>
                      <a:endParaRPr kumimoji="1" lang="ja-JP" altLang="en-US" sz="800" dirty="0">
                        <a:latin typeface="Meiryo UI" panose="020B0604030504040204" pitchFamily="50" charset="-128"/>
                        <a:ea typeface="Meiryo UI" panose="020B0604030504040204" pitchFamily="50" charset="-128"/>
                      </a:endParaRPr>
                    </a:p>
                  </a:txBody>
                  <a:tcPr marT="36000" marB="36000">
                    <a:solidFill>
                      <a:schemeClr val="bg1"/>
                    </a:solidFill>
                  </a:tcPr>
                </a:tc>
                <a:tc>
                  <a:txBody>
                    <a:bodyPr/>
                    <a:lstStyle/>
                    <a:p>
                      <a:pPr algn="ctr">
                        <a:lnSpc>
                          <a:spcPts val="1200"/>
                        </a:lnSpc>
                      </a:pPr>
                      <a:r>
                        <a:rPr kumimoji="1" lang="en-US" altLang="ja-JP" sz="800" dirty="0">
                          <a:latin typeface="Meiryo UI" panose="020B0604030504040204" pitchFamily="50" charset="-128"/>
                          <a:ea typeface="Meiryo UI" panose="020B0604030504040204" pitchFamily="50" charset="-128"/>
                        </a:rPr>
                        <a:t>81.3%</a:t>
                      </a:r>
                      <a:endParaRPr kumimoji="1" lang="ja-JP" altLang="en-US" sz="800" dirty="0">
                        <a:latin typeface="Meiryo UI" panose="020B0604030504040204" pitchFamily="50" charset="-128"/>
                        <a:ea typeface="Meiryo UI" panose="020B0604030504040204" pitchFamily="50" charset="-128"/>
                      </a:endParaRPr>
                    </a:p>
                  </a:txBody>
                  <a:tcPr marT="36000" marB="36000">
                    <a:solidFill>
                      <a:schemeClr val="bg1"/>
                    </a:solidFill>
                  </a:tcPr>
                </a:tc>
                <a:tc>
                  <a:txBody>
                    <a:bodyPr/>
                    <a:lstStyle/>
                    <a:p>
                      <a:pPr algn="ctr">
                        <a:lnSpc>
                          <a:spcPts val="1200"/>
                        </a:lnSpc>
                      </a:pPr>
                      <a:r>
                        <a:rPr kumimoji="1" lang="en-US" altLang="ja-JP" sz="800" dirty="0">
                          <a:latin typeface="Meiryo UI" panose="020B0604030504040204" pitchFamily="50" charset="-128"/>
                          <a:ea typeface="Meiryo UI" panose="020B0604030504040204" pitchFamily="50" charset="-128"/>
                        </a:rPr>
                        <a:t>36.3%</a:t>
                      </a:r>
                      <a:endParaRPr kumimoji="1" lang="ja-JP" altLang="en-US" sz="800" dirty="0">
                        <a:latin typeface="Meiryo UI" panose="020B0604030504040204" pitchFamily="50" charset="-128"/>
                        <a:ea typeface="Meiryo UI" panose="020B0604030504040204" pitchFamily="50" charset="-128"/>
                      </a:endParaRPr>
                    </a:p>
                  </a:txBody>
                  <a:tcPr marT="36000" marB="36000">
                    <a:solidFill>
                      <a:schemeClr val="bg1"/>
                    </a:solidFill>
                  </a:tcPr>
                </a:tc>
                <a:extLst>
                  <a:ext uri="{0D108BD9-81ED-4DB2-BD59-A6C34878D82A}">
                    <a16:rowId xmlns:a16="http://schemas.microsoft.com/office/drawing/2014/main" val="2988840474"/>
                  </a:ext>
                </a:extLst>
              </a:tr>
              <a:tr h="211620">
                <a:tc>
                  <a:txBody>
                    <a:bodyPr/>
                    <a:lstStyle/>
                    <a:p>
                      <a:pPr algn="ctr">
                        <a:lnSpc>
                          <a:spcPts val="1200"/>
                        </a:lnSpc>
                      </a:pPr>
                      <a:r>
                        <a:rPr kumimoji="1" lang="ja-JP" altLang="en-US" sz="800" dirty="0">
                          <a:latin typeface="Meiryo UI" panose="020B0604030504040204" pitchFamily="50" charset="-128"/>
                          <a:ea typeface="Meiryo UI" panose="020B0604030504040204" pitchFamily="50" charset="-128"/>
                        </a:rPr>
                        <a:t>小学</a:t>
                      </a:r>
                    </a:p>
                  </a:txBody>
                  <a:tcPr marT="36000" marB="36000" anchor="ctr">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pPr>
                      <a:r>
                        <a:rPr kumimoji="1" lang="en-US" altLang="ja-JP" sz="800" dirty="0">
                          <a:latin typeface="Meiryo UI" panose="020B0604030504040204" pitchFamily="50" charset="-128"/>
                          <a:ea typeface="Meiryo UI" panose="020B0604030504040204" pitchFamily="50" charset="-128"/>
                        </a:rPr>
                        <a:t>524,300</a:t>
                      </a:r>
                      <a:endParaRPr kumimoji="1" lang="ja-JP" altLang="en-US" sz="800" dirty="0">
                        <a:latin typeface="Meiryo UI" panose="020B0604030504040204" pitchFamily="50" charset="-128"/>
                        <a:ea typeface="Meiryo UI" panose="020B0604030504040204" pitchFamily="50" charset="-128"/>
                      </a:endParaRPr>
                    </a:p>
                  </a:txBody>
                  <a:tcPr marT="36000" marB="36000">
                    <a:lnL w="6350" cap="flat" cmpd="sng" algn="ctr">
                      <a:solidFill>
                        <a:schemeClr val="tx1"/>
                      </a:solidFill>
                      <a:prstDash val="solid"/>
                      <a:round/>
                      <a:headEnd type="none" w="med" len="med"/>
                      <a:tailEnd type="none" w="med" len="med"/>
                    </a:lnL>
                    <a:lnB w="635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pPr>
                      <a:r>
                        <a:rPr kumimoji="1" lang="en-US" altLang="ja-JP" sz="800" dirty="0">
                          <a:latin typeface="Meiryo UI" panose="020B0604030504040204" pitchFamily="50" charset="-128"/>
                          <a:ea typeface="Meiryo UI" panose="020B0604030504040204" pitchFamily="50" charset="-128"/>
                        </a:rPr>
                        <a:t>71.3%</a:t>
                      </a:r>
                      <a:endParaRPr kumimoji="1" lang="ja-JP" altLang="en-US" sz="800" dirty="0">
                        <a:latin typeface="Meiryo UI" panose="020B0604030504040204" pitchFamily="50" charset="-128"/>
                        <a:ea typeface="Meiryo UI" panose="020B0604030504040204" pitchFamily="50" charset="-128"/>
                      </a:endParaRPr>
                    </a:p>
                  </a:txBody>
                  <a:tcPr marT="36000" marB="36000">
                    <a:solidFill>
                      <a:schemeClr val="bg1"/>
                    </a:solidFill>
                  </a:tcPr>
                </a:tc>
                <a:tc>
                  <a:txBody>
                    <a:bodyPr/>
                    <a:lstStyle/>
                    <a:p>
                      <a:pPr algn="ctr">
                        <a:lnSpc>
                          <a:spcPts val="1200"/>
                        </a:lnSpc>
                      </a:pPr>
                      <a:r>
                        <a:rPr kumimoji="1" lang="en-US" altLang="ja-JP" sz="800" dirty="0">
                          <a:latin typeface="Meiryo UI" panose="020B0604030504040204" pitchFamily="50" charset="-128"/>
                          <a:ea typeface="Meiryo UI" panose="020B0604030504040204" pitchFamily="50" charset="-128"/>
                        </a:rPr>
                        <a:t>254,050</a:t>
                      </a:r>
                      <a:endParaRPr kumimoji="1" lang="ja-JP" altLang="en-US" sz="800" dirty="0">
                        <a:latin typeface="Meiryo UI" panose="020B0604030504040204" pitchFamily="50" charset="-128"/>
                        <a:ea typeface="Meiryo UI" panose="020B0604030504040204" pitchFamily="50" charset="-128"/>
                      </a:endParaRPr>
                    </a:p>
                  </a:txBody>
                  <a:tcPr marT="36000" marB="36000">
                    <a:solidFill>
                      <a:schemeClr val="bg1"/>
                    </a:solidFill>
                  </a:tcPr>
                </a:tc>
                <a:tc>
                  <a:txBody>
                    <a:bodyPr/>
                    <a:lstStyle/>
                    <a:p>
                      <a:pPr algn="ctr">
                        <a:lnSpc>
                          <a:spcPts val="1200"/>
                        </a:lnSpc>
                      </a:pPr>
                      <a:r>
                        <a:rPr kumimoji="1" lang="en-US" altLang="ja-JP" sz="800" dirty="0">
                          <a:latin typeface="Meiryo UI" panose="020B0604030504040204" pitchFamily="50" charset="-128"/>
                          <a:ea typeface="Meiryo UI" panose="020B0604030504040204" pitchFamily="50" charset="-128"/>
                        </a:rPr>
                        <a:t>86.1%</a:t>
                      </a:r>
                      <a:endParaRPr kumimoji="1" lang="ja-JP" altLang="en-US" sz="800" dirty="0">
                        <a:latin typeface="Meiryo UI" panose="020B0604030504040204" pitchFamily="50" charset="-128"/>
                        <a:ea typeface="Meiryo UI" panose="020B0604030504040204" pitchFamily="50" charset="-128"/>
                      </a:endParaRPr>
                    </a:p>
                  </a:txBody>
                  <a:tcPr marT="36000" marB="36000">
                    <a:solidFill>
                      <a:schemeClr val="bg1"/>
                    </a:solidFill>
                  </a:tcPr>
                </a:tc>
                <a:tc>
                  <a:txBody>
                    <a:bodyPr/>
                    <a:lstStyle/>
                    <a:p>
                      <a:pPr algn="ctr">
                        <a:lnSpc>
                          <a:spcPts val="1200"/>
                        </a:lnSpc>
                      </a:pPr>
                      <a:r>
                        <a:rPr kumimoji="1" lang="en-US" altLang="ja-JP" sz="800" dirty="0">
                          <a:latin typeface="Meiryo UI" panose="020B0604030504040204" pitchFamily="50" charset="-128"/>
                          <a:ea typeface="Meiryo UI" panose="020B0604030504040204" pitchFamily="50" charset="-128"/>
                        </a:rPr>
                        <a:t>190,537</a:t>
                      </a:r>
                      <a:endParaRPr kumimoji="1" lang="ja-JP" altLang="en-US" sz="800" dirty="0">
                        <a:latin typeface="Meiryo UI" panose="020B0604030504040204" pitchFamily="50" charset="-128"/>
                        <a:ea typeface="Meiryo UI" panose="020B0604030504040204" pitchFamily="50" charset="-128"/>
                      </a:endParaRPr>
                    </a:p>
                  </a:txBody>
                  <a:tcPr marT="36000" marB="36000">
                    <a:solidFill>
                      <a:schemeClr val="bg1"/>
                    </a:solidFill>
                  </a:tcPr>
                </a:tc>
                <a:tc>
                  <a:txBody>
                    <a:bodyPr/>
                    <a:lstStyle/>
                    <a:p>
                      <a:pPr algn="ctr">
                        <a:lnSpc>
                          <a:spcPts val="1200"/>
                        </a:lnSpc>
                      </a:pPr>
                      <a:r>
                        <a:rPr kumimoji="1" lang="en-US" altLang="ja-JP" sz="800" dirty="0">
                          <a:latin typeface="Meiryo UI" panose="020B0604030504040204" pitchFamily="50" charset="-128"/>
                          <a:ea typeface="Meiryo UI" panose="020B0604030504040204" pitchFamily="50" charset="-128"/>
                        </a:rPr>
                        <a:t>71.7%</a:t>
                      </a:r>
                      <a:endParaRPr kumimoji="1" lang="ja-JP" altLang="en-US" sz="800" dirty="0">
                        <a:latin typeface="Meiryo UI" panose="020B0604030504040204" pitchFamily="50" charset="-128"/>
                        <a:ea typeface="Meiryo UI" panose="020B0604030504040204" pitchFamily="50" charset="-128"/>
                      </a:endParaRPr>
                    </a:p>
                  </a:txBody>
                  <a:tcPr marT="36000" marB="36000">
                    <a:solidFill>
                      <a:schemeClr val="bg1"/>
                    </a:solidFill>
                  </a:tcPr>
                </a:tc>
                <a:tc>
                  <a:txBody>
                    <a:bodyPr/>
                    <a:lstStyle/>
                    <a:p>
                      <a:pPr algn="ctr">
                        <a:lnSpc>
                          <a:spcPts val="1200"/>
                        </a:lnSpc>
                      </a:pPr>
                      <a:r>
                        <a:rPr kumimoji="1" lang="en-US" altLang="ja-JP" sz="800" dirty="0">
                          <a:latin typeface="Meiryo UI" panose="020B0604030504040204" pitchFamily="50" charset="-128"/>
                          <a:ea typeface="Meiryo UI" panose="020B0604030504040204" pitchFamily="50" charset="-128"/>
                        </a:rPr>
                        <a:t>36.3%</a:t>
                      </a:r>
                      <a:endParaRPr kumimoji="1" lang="ja-JP" altLang="en-US" sz="800" dirty="0">
                        <a:latin typeface="Meiryo UI" panose="020B0604030504040204" pitchFamily="50" charset="-128"/>
                        <a:ea typeface="Meiryo UI" panose="020B0604030504040204" pitchFamily="50" charset="-128"/>
                      </a:endParaRPr>
                    </a:p>
                  </a:txBody>
                  <a:tcPr marT="36000" marB="36000">
                    <a:solidFill>
                      <a:schemeClr val="bg1"/>
                    </a:solidFill>
                  </a:tcPr>
                </a:tc>
                <a:extLst>
                  <a:ext uri="{0D108BD9-81ED-4DB2-BD59-A6C34878D82A}">
                    <a16:rowId xmlns:a16="http://schemas.microsoft.com/office/drawing/2014/main" val="2088116573"/>
                  </a:ext>
                </a:extLst>
              </a:tr>
            </a:tbl>
          </a:graphicData>
        </a:graphic>
      </p:graphicFrame>
      <p:sp>
        <p:nvSpPr>
          <p:cNvPr id="10" name="正方形/長方形 9"/>
          <p:cNvSpPr/>
          <p:nvPr/>
        </p:nvSpPr>
        <p:spPr>
          <a:xfrm>
            <a:off x="6327195" y="132428"/>
            <a:ext cx="1935215" cy="208186"/>
          </a:xfrm>
          <a:prstGeom prst="rect">
            <a:avLst/>
          </a:prstGeom>
          <a:ln w="6350"/>
        </p:spPr>
        <p:style>
          <a:lnRef idx="2">
            <a:schemeClr val="accent1"/>
          </a:lnRef>
          <a:fillRef idx="1">
            <a:schemeClr val="lt1"/>
          </a:fillRef>
          <a:effectRef idx="0">
            <a:schemeClr val="accent1"/>
          </a:effectRef>
          <a:fontRef idx="minor">
            <a:schemeClr val="dk1"/>
          </a:fontRef>
        </p:style>
        <p:txBody>
          <a:bodyPr lIns="36000" rIns="36000" rtlCol="0" anchor="ctr"/>
          <a:lstStyle/>
          <a:p>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予算の記載</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）：一般財源</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スライド番号プレースホルダー 4"/>
          <p:cNvSpPr txBox="1">
            <a:spLocks/>
          </p:cNvSpPr>
          <p:nvPr/>
        </p:nvSpPr>
        <p:spPr>
          <a:xfrm>
            <a:off x="7010400" y="6584035"/>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lang="ja-JP" altLang="en-US" dirty="0">
              <a:solidFill>
                <a:schemeClr val="tx1"/>
              </a:solidFill>
              <a:latin typeface="Meiryo UI" panose="020B0604030504040204" pitchFamily="50" charset="-128"/>
              <a:ea typeface="Meiryo UI" panose="020B0604030504040204" pitchFamily="50" charset="-128"/>
            </a:endParaRPr>
          </a:p>
        </p:txBody>
      </p:sp>
      <p:sp>
        <p:nvSpPr>
          <p:cNvPr id="12" name="スライド番号プレースホルダー 4"/>
          <p:cNvSpPr txBox="1">
            <a:spLocks/>
          </p:cNvSpPr>
          <p:nvPr/>
        </p:nvSpPr>
        <p:spPr>
          <a:xfrm>
            <a:off x="6896137" y="6464654"/>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smtClean="0">
                <a:solidFill>
                  <a:schemeClr val="tx1"/>
                </a:solidFill>
                <a:latin typeface="Meiryo UI" panose="020B0604030504040204" pitchFamily="50" charset="-128"/>
                <a:ea typeface="Meiryo UI" panose="020B0604030504040204" pitchFamily="50" charset="-128"/>
              </a:rPr>
              <a:t>14</a:t>
            </a:r>
            <a:endParaRPr lang="ja-JP" altLang="en-US"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5262209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nvGraphicFramePr>
        <p:xfrm>
          <a:off x="70604" y="126766"/>
          <a:ext cx="9003329" cy="415976"/>
        </p:xfrm>
        <a:graphic>
          <a:graphicData uri="http://schemas.openxmlformats.org/drawingml/2006/table">
            <a:tbl>
              <a:tblPr firstRow="1" firstCol="1" bandRow="1">
                <a:tableStyleId>{5C22544A-7EE6-4342-B048-85BDC9FD1C3A}</a:tableStyleId>
              </a:tblPr>
              <a:tblGrid>
                <a:gridCol w="7110708">
                  <a:extLst>
                    <a:ext uri="{9D8B030D-6E8A-4147-A177-3AD203B41FA5}">
                      <a16:colId xmlns:a16="http://schemas.microsoft.com/office/drawing/2014/main" val="1996567682"/>
                    </a:ext>
                  </a:extLst>
                </a:gridCol>
                <a:gridCol w="1892621">
                  <a:extLst>
                    <a:ext uri="{9D8B030D-6E8A-4147-A177-3AD203B41FA5}">
                      <a16:colId xmlns:a16="http://schemas.microsoft.com/office/drawing/2014/main" val="2440904912"/>
                    </a:ext>
                  </a:extLst>
                </a:gridCol>
              </a:tblGrid>
              <a:tr h="41597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100" kern="100" dirty="0">
                          <a:solidFill>
                            <a:schemeClr val="tx1"/>
                          </a:solidFill>
                          <a:effectLst/>
                          <a:latin typeface="Meiryo UI" panose="020B0604030504040204" pitchFamily="50" charset="-128"/>
                          <a:ea typeface="Meiryo UI" panose="020B0604030504040204" pitchFamily="50" charset="-128"/>
                        </a:rPr>
                        <a:t>【</a:t>
                      </a:r>
                      <a:r>
                        <a:rPr lang="ja-JP" altLang="en-US" sz="1100" kern="100" dirty="0">
                          <a:solidFill>
                            <a:schemeClr val="tx1"/>
                          </a:solidFill>
                          <a:effectLst/>
                          <a:latin typeface="Meiryo UI" panose="020B0604030504040204" pitchFamily="50" charset="-128"/>
                          <a:ea typeface="Meiryo UI" panose="020B0604030504040204" pitchFamily="50" charset="-128"/>
                        </a:rPr>
                        <a:t>主要検討事業６</a:t>
                      </a:r>
                      <a:r>
                        <a:rPr lang="en-US" altLang="ja-JP" sz="1100" kern="100" dirty="0">
                          <a:solidFill>
                            <a:schemeClr val="tx1"/>
                          </a:solidFill>
                          <a:effectLst/>
                          <a:latin typeface="Meiryo UI" panose="020B0604030504040204" pitchFamily="50" charset="-128"/>
                          <a:ea typeface="Meiryo UI" panose="020B0604030504040204" pitchFamily="50" charset="-128"/>
                        </a:rPr>
                        <a:t>】</a:t>
                      </a:r>
                      <a:r>
                        <a:rPr lang="ja-JP" altLang="en-US" sz="1400" kern="100" dirty="0">
                          <a:solidFill>
                            <a:schemeClr val="tx1"/>
                          </a:solidFill>
                          <a:effectLst/>
                          <a:latin typeface="Meiryo UI" panose="020B0604030504040204" pitchFamily="50" charset="-128"/>
                          <a:ea typeface="Meiryo UI" panose="020B0604030504040204" pitchFamily="50" charset="-128"/>
                        </a:rPr>
                        <a:t>　私学助成（経常費助成</a:t>
                      </a:r>
                      <a:r>
                        <a:rPr lang="en-US" altLang="ja-JP" sz="1400" kern="100" dirty="0">
                          <a:solidFill>
                            <a:schemeClr val="tx1"/>
                          </a:solidFill>
                          <a:effectLst/>
                          <a:latin typeface="Meiryo UI" panose="020B0604030504040204" pitchFamily="50" charset="-128"/>
                          <a:ea typeface="Meiryo UI" panose="020B0604030504040204" pitchFamily="50" charset="-128"/>
                        </a:rPr>
                        <a:t>〔</a:t>
                      </a:r>
                      <a:r>
                        <a:rPr lang="ja-JP" altLang="en-US" sz="1400" kern="100" dirty="0">
                          <a:solidFill>
                            <a:schemeClr val="tx1"/>
                          </a:solidFill>
                          <a:effectLst/>
                          <a:latin typeface="Meiryo UI" panose="020B0604030504040204" pitchFamily="50" charset="-128"/>
                          <a:ea typeface="Meiryo UI" panose="020B0604030504040204" pitchFamily="50" charset="-128"/>
                        </a:rPr>
                        <a:t>小学校・中学校・高等学校・専修学校</a:t>
                      </a:r>
                      <a:r>
                        <a:rPr lang="en-US" altLang="ja-JP" sz="1400" kern="100" dirty="0">
                          <a:solidFill>
                            <a:schemeClr val="tx1"/>
                          </a:solidFill>
                          <a:effectLst/>
                          <a:latin typeface="Meiryo UI" panose="020B0604030504040204" pitchFamily="50" charset="-128"/>
                          <a:ea typeface="Meiryo UI" panose="020B0604030504040204" pitchFamily="50" charset="-128"/>
                        </a:rPr>
                        <a:t>〕</a:t>
                      </a:r>
                      <a:r>
                        <a:rPr lang="ja-JP" altLang="en-US" sz="1400" kern="100" dirty="0">
                          <a:solidFill>
                            <a:schemeClr val="tx1"/>
                          </a:solidFill>
                          <a:effectLst/>
                          <a:latin typeface="Meiryo UI" panose="020B0604030504040204" pitchFamily="50" charset="-128"/>
                          <a:ea typeface="Meiryo UI" panose="020B0604030504040204" pitchFamily="50" charset="-128"/>
                        </a:rPr>
                        <a:t>）（</a:t>
                      </a:r>
                      <a:r>
                        <a:rPr kumimoji="1" lang="ja-JP" altLang="en-US" sz="1400" u="none" dirty="0">
                          <a:solidFill>
                            <a:schemeClr val="tx1"/>
                          </a:solidFill>
                          <a:latin typeface="Meiryo UI" panose="020B0604030504040204" pitchFamily="50" charset="-128"/>
                          <a:ea typeface="Meiryo UI" panose="020B0604030504040204" pitchFamily="50" charset="-128"/>
                        </a:rPr>
                        <a:t>つづき）</a:t>
                      </a:r>
                      <a:endParaRPr lang="en-US" altLang="ja-JP" sz="12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effectLst/>
                          <a:latin typeface="Meiryo UI" panose="020B0604030504040204" pitchFamily="50" charset="-128"/>
                          <a:ea typeface="Meiryo UI" panose="020B0604030504040204" pitchFamily="50" charset="-128"/>
                        </a:rPr>
                        <a:t>＜教育庁＞</a:t>
                      </a:r>
                      <a:endParaRPr lang="ja-JP" alt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09406796"/>
                  </a:ext>
                </a:extLst>
              </a:tr>
            </a:tbl>
          </a:graphicData>
        </a:graphic>
      </p:graphicFrame>
      <p:graphicFrame>
        <p:nvGraphicFramePr>
          <p:cNvPr id="2" name="表 1"/>
          <p:cNvGraphicFramePr>
            <a:graphicFrameLocks noGrp="1"/>
          </p:cNvGraphicFramePr>
          <p:nvPr>
            <p:extLst/>
          </p:nvPr>
        </p:nvGraphicFramePr>
        <p:xfrm>
          <a:off x="81815" y="489916"/>
          <a:ext cx="8980370" cy="6079200"/>
        </p:xfrm>
        <a:graphic>
          <a:graphicData uri="http://schemas.openxmlformats.org/drawingml/2006/table">
            <a:tbl>
              <a:tblPr firstRow="1" firstCol="1" bandRow="1">
                <a:tableStyleId>{BC89EF96-8CEA-46FF-86C4-4CE0E7609802}</a:tableStyleId>
              </a:tblPr>
              <a:tblGrid>
                <a:gridCol w="259200">
                  <a:extLst>
                    <a:ext uri="{9D8B030D-6E8A-4147-A177-3AD203B41FA5}">
                      <a16:colId xmlns:a16="http://schemas.microsoft.com/office/drawing/2014/main" val="9612139"/>
                    </a:ext>
                  </a:extLst>
                </a:gridCol>
                <a:gridCol w="4236377">
                  <a:extLst>
                    <a:ext uri="{9D8B030D-6E8A-4147-A177-3AD203B41FA5}">
                      <a16:colId xmlns:a16="http://schemas.microsoft.com/office/drawing/2014/main" val="4183280094"/>
                    </a:ext>
                  </a:extLst>
                </a:gridCol>
                <a:gridCol w="4484793">
                  <a:extLst>
                    <a:ext uri="{9D8B030D-6E8A-4147-A177-3AD203B41FA5}">
                      <a16:colId xmlns:a16="http://schemas.microsoft.com/office/drawing/2014/main" val="20002"/>
                    </a:ext>
                  </a:extLst>
                </a:gridCol>
              </a:tblGrid>
              <a:tr h="214386">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bg1"/>
                          </a:solidFill>
                          <a:latin typeface="Meiryo UI" panose="020B0604030504040204" pitchFamily="50" charset="-128"/>
                          <a:ea typeface="Meiryo UI" panose="020B0604030504040204" pitchFamily="50" charset="-128"/>
                        </a:rPr>
                        <a:t>見直しの経過（つづき）</a:t>
                      </a:r>
                      <a:endParaRPr kumimoji="1" lang="en-US" altLang="ja-JP" sz="1000" dirty="0">
                        <a:solidFill>
                          <a:schemeClr val="bg1"/>
                        </a:solidFill>
                        <a:latin typeface="Meiryo UI" panose="020B0604030504040204" pitchFamily="50" charset="-128"/>
                        <a:ea typeface="Meiryo UI" panose="020B0604030504040204" pitchFamily="50" charset="-128"/>
                      </a:endParaRPr>
                    </a:p>
                  </a:txBody>
                  <a:tcPr marL="72000" marR="72000" marT="36000" marB="36000" vert="eaVert" anchor="ctr">
                    <a:lnB w="12700" cap="flat" cmpd="sng" algn="ctr">
                      <a:solidFill>
                        <a:schemeClr val="accent1"/>
                      </a:solidFill>
                      <a:prstDash val="solid"/>
                      <a:round/>
                      <a:headEnd type="none" w="med" len="med"/>
                      <a:tailEnd type="none" w="med" len="med"/>
                    </a:lnB>
                    <a:solidFill>
                      <a:schemeClr val="accent1"/>
                    </a:solidFill>
                  </a:tcPr>
                </a:tc>
                <a:tc gridSpan="2">
                  <a:txBody>
                    <a:bodyPr/>
                    <a:lstStyle/>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＜財政構造改革プラン（案）における見直し＞</a:t>
                      </a:r>
                    </a:p>
                  </a:txBody>
                  <a:tcPr marL="72000" marR="72000" marT="36000" marB="36000">
                    <a:lnB w="12700" cap="flat" cmpd="sng" algn="ctr">
                      <a:solidFill>
                        <a:schemeClr val="accent1"/>
                      </a:solidFill>
                      <a:prstDash val="solid"/>
                      <a:round/>
                      <a:headEnd type="none" w="med" len="med"/>
                      <a:tailEnd type="none" w="med" len="med"/>
                    </a:lnB>
                    <a:solidFill>
                      <a:srgbClr val="D0D8E8"/>
                    </a:solidFill>
                  </a:tcPr>
                </a:tc>
                <a:tc hMerge="1">
                  <a:txBody>
                    <a:bodyPr/>
                    <a:lstStyle/>
                    <a:p>
                      <a:endParaRPr kumimoji="1" lang="ja-JP" altLang="en-US"/>
                    </a:p>
                  </a:txBody>
                  <a:tcPr/>
                </a:tc>
                <a:extLst>
                  <a:ext uri="{0D108BD9-81ED-4DB2-BD59-A6C34878D82A}">
                    <a16:rowId xmlns:a16="http://schemas.microsoft.com/office/drawing/2014/main" val="1650196717"/>
                  </a:ext>
                </a:extLst>
              </a:tr>
              <a:tr h="3999962">
                <a:tc vMerge="1">
                  <a:txBody>
                    <a:bodyPr/>
                    <a:lstStyle/>
                    <a:p>
                      <a:endParaRPr kumimoji="1" lang="ja-JP" altLang="en-US"/>
                    </a:p>
                  </a:txBody>
                  <a:tcPr/>
                </a:tc>
                <a:tc>
                  <a:txBody>
                    <a:bodyPr/>
                    <a:lstStyle/>
                    <a:p>
                      <a:pPr algn="just">
                        <a:spcAft>
                          <a:spcPts val="0"/>
                        </a:spcAft>
                      </a:pPr>
                      <a:r>
                        <a:rPr lang="ja-JP" altLang="en-US" sz="1000" b="1" kern="100" dirty="0">
                          <a:effectLst/>
                          <a:latin typeface="Meiryo UI" panose="020B0604030504040204" pitchFamily="50" charset="-128"/>
                          <a:ea typeface="Meiryo UI" panose="020B0604030504040204" pitchFamily="50" charset="-128"/>
                        </a:rPr>
                        <a:t>○見直し方向性</a:t>
                      </a:r>
                      <a:endParaRPr lang="en-US" altLang="ja-JP" sz="1000" b="1"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effectLst/>
                          <a:latin typeface="Meiryo UI" panose="020B0604030504040204" pitchFamily="50" charset="-128"/>
                          <a:ea typeface="Meiryo UI" panose="020B0604030504040204" pitchFamily="50" charset="-128"/>
                        </a:rPr>
                        <a:t>＜私学助成（経常費助成など）＞</a:t>
                      </a:r>
                      <a:endParaRPr lang="en-US" altLang="ja-JP" sz="1000" b="1"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・厳しい財政状況を踏まえれば、今ただちに経費節減を緩和することは非常に難</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しい状況。</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・このため、公立学校教育の経費節減等の取組みも踏まえ、プログラム案で実施</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している経常費助成単価引下げ等の節減の取組みは、継続を検討せざるを得</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ない。</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a:t>
                      </a: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「従来ルールによる単価」</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幼稚園▲２．５％、小中学校▲２５％、</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高校・専各▲１０％</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a:t>
                      </a: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従来ルールによる単価 </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「国標準額」（国補助単価＋交付税単価）と「標準教育費（公立</a:t>
                      </a:r>
                      <a:r>
                        <a:rPr lang="en-US" altLang="ja-JP" sz="1000" b="0" kern="100" dirty="0">
                          <a:effectLst/>
                          <a:latin typeface="Meiryo UI" panose="020B0604030504040204" pitchFamily="50" charset="-128"/>
                          <a:ea typeface="Meiryo UI" panose="020B0604030504040204" pitchFamily="50" charset="-128"/>
                        </a:rPr>
                        <a:t>1</a:t>
                      </a:r>
                      <a:r>
                        <a:rPr lang="ja-JP" altLang="en-US" sz="1000" b="0" kern="100" dirty="0">
                          <a:effectLst/>
                          <a:latin typeface="Meiryo UI" panose="020B0604030504040204" pitchFamily="50" charset="-128"/>
                          <a:ea typeface="Meiryo UI" panose="020B0604030504040204" pitchFamily="50" charset="-128"/>
                        </a:rPr>
                        <a:t>人</a:t>
                      </a:r>
                      <a:r>
                        <a:rPr lang="ja-JP" altLang="en-US" sz="1000" b="0" kern="100" dirty="0" err="1">
                          <a:effectLst/>
                          <a:latin typeface="Meiryo UI" panose="020B0604030504040204" pitchFamily="50" charset="-128"/>
                          <a:ea typeface="Meiryo UI" panose="020B0604030504040204" pitchFamily="50" charset="-128"/>
                        </a:rPr>
                        <a:t>あ</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たり経費）の</a:t>
                      </a:r>
                      <a:r>
                        <a:rPr lang="en-US" altLang="ja-JP" sz="1000" b="0" kern="100" dirty="0">
                          <a:effectLst/>
                          <a:latin typeface="Meiryo UI" panose="020B0604030504040204" pitchFamily="50" charset="-128"/>
                          <a:ea typeface="Meiryo UI" panose="020B0604030504040204" pitchFamily="50" charset="-128"/>
                        </a:rPr>
                        <a:t>1/2</a:t>
                      </a:r>
                      <a:r>
                        <a:rPr lang="ja-JP" altLang="en-US" sz="1000" b="0" kern="100" dirty="0">
                          <a:effectLst/>
                          <a:latin typeface="Meiryo UI" panose="020B0604030504040204" pitchFamily="50" charset="-128"/>
                          <a:ea typeface="Meiryo UI" panose="020B0604030504040204" pitchFamily="50" charset="-128"/>
                        </a:rPr>
                        <a:t>」のいずれか低い方</a:t>
                      </a:r>
                    </a:p>
                    <a:p>
                      <a:pPr algn="just">
                        <a:spcAft>
                          <a:spcPts val="0"/>
                        </a:spcAft>
                      </a:pP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a:t>
                      </a:r>
                      <a:r>
                        <a:rPr lang="ja-JP" altLang="en-US" sz="1000" b="0" u="none" kern="100" dirty="0">
                          <a:solidFill>
                            <a:schemeClr val="tx1"/>
                          </a:solidFill>
                          <a:effectLst/>
                          <a:latin typeface="Meiryo UI" panose="020B0604030504040204" pitchFamily="50" charset="-128"/>
                          <a:ea typeface="Meiryo UI" panose="020B0604030504040204" pitchFamily="50" charset="-128"/>
                        </a:rPr>
                        <a:t>・また、制度創設以降の社会経済情勢等の変化や国制度の充実などにより、府</a:t>
                      </a:r>
                      <a:endParaRPr lang="en-US" altLang="ja-JP" sz="1000" b="0" u="none" kern="100" dirty="0">
                        <a:solidFill>
                          <a:schemeClr val="tx1"/>
                        </a:solidFill>
                        <a:effectLst/>
                        <a:latin typeface="Meiryo UI" panose="020B0604030504040204" pitchFamily="50" charset="-128"/>
                        <a:ea typeface="Meiryo UI" panose="020B0604030504040204" pitchFamily="50" charset="-128"/>
                      </a:endParaRPr>
                    </a:p>
                    <a:p>
                      <a:pPr algn="just">
                        <a:spcAft>
                          <a:spcPts val="0"/>
                        </a:spcAft>
                      </a:pPr>
                      <a:r>
                        <a:rPr lang="ja-JP" altLang="en-US" sz="1000" b="0" u="none" kern="100" dirty="0">
                          <a:solidFill>
                            <a:schemeClr val="tx1"/>
                          </a:solidFill>
                          <a:effectLst/>
                          <a:latin typeface="Meiryo UI" panose="020B0604030504040204" pitchFamily="50" charset="-128"/>
                          <a:ea typeface="Meiryo UI" panose="020B0604030504040204" pitchFamily="50" charset="-128"/>
                        </a:rPr>
                        <a:t>　　としての補助目的や効果に変化がみられる補助メニュー（私立幼稚園３歳児</a:t>
                      </a:r>
                      <a:endParaRPr lang="en-US" altLang="ja-JP" sz="1000" b="0" u="none" kern="100" dirty="0">
                        <a:solidFill>
                          <a:schemeClr val="tx1"/>
                        </a:solidFill>
                        <a:effectLst/>
                        <a:latin typeface="Meiryo UI" panose="020B0604030504040204" pitchFamily="50" charset="-128"/>
                        <a:ea typeface="Meiryo UI" panose="020B0604030504040204" pitchFamily="50" charset="-128"/>
                      </a:endParaRPr>
                    </a:p>
                    <a:p>
                      <a:pPr algn="just">
                        <a:spcAft>
                          <a:spcPts val="0"/>
                        </a:spcAft>
                      </a:pPr>
                      <a:r>
                        <a:rPr lang="ja-JP" altLang="en-US" sz="1000" b="0" u="none" kern="100" dirty="0">
                          <a:solidFill>
                            <a:schemeClr val="tx1"/>
                          </a:solidFill>
                          <a:effectLst/>
                          <a:latin typeface="Meiryo UI" panose="020B0604030504040204" pitchFamily="50" charset="-128"/>
                          <a:ea typeface="Meiryo UI" panose="020B0604030504040204" pitchFamily="50" charset="-128"/>
                        </a:rPr>
                        <a:t>　　保育料軽減補助、専修学校専門課程振興補助）を見直し、 政策目的を明</a:t>
                      </a:r>
                      <a:endParaRPr lang="en-US" altLang="ja-JP" sz="1000" b="0" u="none" kern="100" dirty="0">
                        <a:solidFill>
                          <a:schemeClr val="tx1"/>
                        </a:solidFill>
                        <a:effectLst/>
                        <a:latin typeface="Meiryo UI" panose="020B0604030504040204" pitchFamily="50" charset="-128"/>
                        <a:ea typeface="Meiryo UI" panose="020B0604030504040204" pitchFamily="50" charset="-128"/>
                      </a:endParaRPr>
                    </a:p>
                    <a:p>
                      <a:pPr algn="just">
                        <a:spcAft>
                          <a:spcPts val="0"/>
                        </a:spcAft>
                      </a:pPr>
                      <a:r>
                        <a:rPr lang="ja-JP" altLang="en-US" sz="1000" b="0" u="none" kern="100" dirty="0">
                          <a:solidFill>
                            <a:schemeClr val="tx1"/>
                          </a:solidFill>
                          <a:effectLst/>
                          <a:latin typeface="Meiryo UI" panose="020B0604030504040204" pitchFamily="50" charset="-128"/>
                          <a:ea typeface="Meiryo UI" panose="020B0604030504040204" pitchFamily="50" charset="-128"/>
                        </a:rPr>
                        <a:t>　　確化した事業へと再構築。</a:t>
                      </a:r>
                      <a:endParaRPr lang="en-US" altLang="ja-JP" sz="1000" b="0" u="none" kern="100" dirty="0">
                        <a:solidFill>
                          <a:schemeClr val="tx1"/>
                        </a:solidFill>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・さらに、専修学校高等課程への経常費助成については、他府県水準を上回る</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助成効果の有無等を検証の上、現行助成水準の継続の可否を判断。</a:t>
                      </a:r>
                    </a:p>
                    <a:p>
                      <a:pPr algn="just">
                        <a:spcAft>
                          <a:spcPts val="0"/>
                        </a:spcAft>
                      </a:pP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・なお、高等学校については、</a:t>
                      </a:r>
                      <a:r>
                        <a:rPr lang="ja-JP" altLang="en-US" sz="1000" b="0" u="none" kern="100" dirty="0">
                          <a:solidFill>
                            <a:schemeClr val="tx1"/>
                          </a:solidFill>
                          <a:effectLst/>
                          <a:latin typeface="Meiryo UI" panose="020B0604030504040204" pitchFamily="50" charset="-128"/>
                          <a:ea typeface="Meiryo UI" panose="020B0604030504040204" pitchFamily="50" charset="-128"/>
                        </a:rPr>
                        <a:t>公立・私立高校における学校間の競争条件を整え、</a:t>
                      </a:r>
                      <a:endParaRPr lang="en-US" altLang="ja-JP" sz="1000" b="0" u="none" kern="100" dirty="0">
                        <a:solidFill>
                          <a:schemeClr val="tx1"/>
                        </a:solidFill>
                        <a:effectLst/>
                        <a:latin typeface="Meiryo UI" panose="020B0604030504040204" pitchFamily="50" charset="-128"/>
                        <a:ea typeface="Meiryo UI" panose="020B0604030504040204" pitchFamily="50" charset="-128"/>
                      </a:endParaRPr>
                    </a:p>
                    <a:p>
                      <a:pPr algn="just">
                        <a:spcAft>
                          <a:spcPts val="0"/>
                        </a:spcAft>
                      </a:pPr>
                      <a:r>
                        <a:rPr lang="ja-JP" altLang="en-US" sz="1000" b="0" u="none" kern="100" dirty="0">
                          <a:solidFill>
                            <a:schemeClr val="tx1"/>
                          </a:solidFill>
                          <a:effectLst/>
                          <a:latin typeface="Meiryo UI" panose="020B0604030504040204" pitchFamily="50" charset="-128"/>
                          <a:ea typeface="Meiryo UI" panose="020B0604030504040204" pitchFamily="50" charset="-128"/>
                        </a:rPr>
                        <a:t>　　エンドユーザーである生徒・保護者の学校選択の自由度をさらに拡大する観点 </a:t>
                      </a:r>
                      <a:endParaRPr lang="en-US" altLang="ja-JP" sz="1000" b="0" u="none" kern="100" dirty="0">
                        <a:solidFill>
                          <a:schemeClr val="tx1"/>
                        </a:solidFill>
                        <a:effectLst/>
                        <a:latin typeface="Meiryo UI" panose="020B0604030504040204" pitchFamily="50" charset="-128"/>
                        <a:ea typeface="Meiryo UI" panose="020B0604030504040204" pitchFamily="50" charset="-128"/>
                      </a:endParaRPr>
                    </a:p>
                    <a:p>
                      <a:pPr algn="just">
                        <a:spcAft>
                          <a:spcPts val="0"/>
                        </a:spcAft>
                      </a:pPr>
                      <a:r>
                        <a:rPr lang="ja-JP" altLang="en-US" sz="1000" b="0" u="none" kern="100" dirty="0">
                          <a:solidFill>
                            <a:schemeClr val="tx1"/>
                          </a:solidFill>
                          <a:effectLst/>
                          <a:latin typeface="Meiryo UI" panose="020B0604030504040204" pitchFamily="50" charset="-128"/>
                          <a:ea typeface="Meiryo UI" panose="020B0604030504040204" pitchFamily="50" charset="-128"/>
                        </a:rPr>
                        <a:t>　　から、現状でも全国Ｎ</a:t>
                      </a:r>
                      <a:r>
                        <a:rPr lang="en-US" altLang="ja-JP" sz="1000" b="0" u="none" kern="100" dirty="0">
                          <a:solidFill>
                            <a:schemeClr val="tx1"/>
                          </a:solidFill>
                          <a:effectLst/>
                          <a:latin typeface="Meiryo UI" panose="020B0604030504040204" pitchFamily="50" charset="-128"/>
                          <a:ea typeface="Meiryo UI" panose="020B0604030504040204" pitchFamily="50" charset="-128"/>
                        </a:rPr>
                        <a:t>o.</a:t>
                      </a:r>
                      <a:r>
                        <a:rPr lang="ja-JP" altLang="en-US" sz="1000" b="0" u="none" kern="100" dirty="0">
                          <a:solidFill>
                            <a:schemeClr val="tx1"/>
                          </a:solidFill>
                          <a:effectLst/>
                          <a:latin typeface="Meiryo UI" panose="020B0604030504040204" pitchFamily="50" charset="-128"/>
                          <a:ea typeface="Meiryo UI" panose="020B0604030504040204" pitchFamily="50" charset="-128"/>
                        </a:rPr>
                        <a:t>１の突出した水準（</a:t>
                      </a:r>
                      <a:r>
                        <a:rPr lang="en-US" altLang="ja-JP" sz="1000" b="0" u="none" kern="100" dirty="0">
                          <a:solidFill>
                            <a:schemeClr val="tx1"/>
                          </a:solidFill>
                          <a:effectLst/>
                          <a:latin typeface="Meiryo UI" panose="020B0604030504040204" pitchFamily="50" charset="-128"/>
                          <a:ea typeface="Meiryo UI" panose="020B0604030504040204" pitchFamily="50" charset="-128"/>
                        </a:rPr>
                        <a:t>2</a:t>
                      </a:r>
                      <a:r>
                        <a:rPr lang="ja-JP" altLang="en-US" sz="1000" b="0" u="none" kern="100" dirty="0">
                          <a:solidFill>
                            <a:schemeClr val="tx1"/>
                          </a:solidFill>
                          <a:effectLst/>
                          <a:latin typeface="Meiryo UI" panose="020B0604030504040204" pitchFamily="50" charset="-128"/>
                          <a:ea typeface="Meiryo UI" panose="020B0604030504040204" pitchFamily="50" charset="-128"/>
                        </a:rPr>
                        <a:t>位 東京都の予算額の</a:t>
                      </a:r>
                      <a:r>
                        <a:rPr lang="en-US" altLang="ja-JP" sz="1000" b="0" u="none" kern="100" dirty="0">
                          <a:solidFill>
                            <a:schemeClr val="tx1"/>
                          </a:solidFill>
                          <a:effectLst/>
                          <a:latin typeface="Meiryo UI" panose="020B0604030504040204" pitchFamily="50" charset="-128"/>
                          <a:ea typeface="Meiryo UI" panose="020B0604030504040204" pitchFamily="50" charset="-128"/>
                        </a:rPr>
                        <a:t>1.5</a:t>
                      </a:r>
                    </a:p>
                    <a:p>
                      <a:pPr algn="just">
                        <a:spcAft>
                          <a:spcPts val="0"/>
                        </a:spcAft>
                      </a:pPr>
                      <a:r>
                        <a:rPr lang="ja-JP" altLang="en-US" sz="1000" b="0" u="none" kern="100" dirty="0">
                          <a:solidFill>
                            <a:schemeClr val="tx1"/>
                          </a:solidFill>
                          <a:effectLst/>
                          <a:latin typeface="Meiryo UI" panose="020B0604030504040204" pitchFamily="50" charset="-128"/>
                          <a:ea typeface="Meiryo UI" panose="020B0604030504040204" pitchFamily="50" charset="-128"/>
                        </a:rPr>
                        <a:t>　　倍）である授業料支援補助金（</a:t>
                      </a:r>
                      <a:r>
                        <a:rPr lang="en-US" altLang="ja-JP" sz="1000" b="0" u="none" kern="100" dirty="0">
                          <a:solidFill>
                            <a:schemeClr val="tx1"/>
                          </a:solidFill>
                          <a:effectLst/>
                          <a:latin typeface="Meiryo UI" panose="020B0604030504040204" pitchFamily="50" charset="-128"/>
                          <a:ea typeface="Meiryo UI" panose="020B0604030504040204" pitchFamily="50" charset="-128"/>
                        </a:rPr>
                        <a:t>22</a:t>
                      </a:r>
                      <a:r>
                        <a:rPr lang="ja-JP" altLang="en-US" sz="1000" b="0" u="none" kern="100" dirty="0">
                          <a:solidFill>
                            <a:schemeClr val="tx1"/>
                          </a:solidFill>
                          <a:effectLst/>
                          <a:latin typeface="Meiryo UI" panose="020B0604030504040204" pitchFamily="50" charset="-128"/>
                          <a:ea typeface="Meiryo UI" panose="020B0604030504040204" pitchFamily="50" charset="-128"/>
                        </a:rPr>
                        <a:t>年度 創設）のさらなる拡充を検討する。  </a:t>
                      </a:r>
                      <a:endParaRPr lang="en-US" altLang="ja-JP" sz="1000" b="0" u="none" kern="100" dirty="0">
                        <a:solidFill>
                          <a:schemeClr val="tx1"/>
                        </a:solidFill>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あわせて、選択と集中の観点から、公立での受け皿がある小中学校に対する</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経常費助成のあり方など、私学助成全体について検討を行う</a:t>
                      </a:r>
                      <a:r>
                        <a:rPr lang="ja-JP" altLang="en-US" sz="1000" b="0" kern="100" dirty="0" smtClean="0">
                          <a:effectLst/>
                          <a:latin typeface="Meiryo UI" panose="020B0604030504040204" pitchFamily="50" charset="-128"/>
                          <a:ea typeface="Meiryo UI" panose="020B0604030504040204" pitchFamily="50" charset="-128"/>
                        </a:rPr>
                        <a:t>。</a:t>
                      </a:r>
                      <a:endParaRPr lang="en-US" altLang="ja-JP" sz="1000" b="0" kern="100" dirty="0" smtClean="0">
                        <a:effectLst/>
                        <a:latin typeface="Meiryo UI" panose="020B0604030504040204" pitchFamily="50" charset="-128"/>
                        <a:ea typeface="Meiryo UI" panose="020B0604030504040204" pitchFamily="50" charset="-128"/>
                      </a:endParaRPr>
                    </a:p>
                    <a:p>
                      <a:pPr algn="just">
                        <a:spcAft>
                          <a:spcPts val="0"/>
                        </a:spcAft>
                      </a:pPr>
                      <a:endParaRPr lang="en-US" altLang="ja-JP" sz="1000" b="0" kern="100" dirty="0" smtClean="0">
                        <a:effectLst/>
                        <a:latin typeface="Meiryo UI" panose="020B0604030504040204" pitchFamily="50" charset="-128"/>
                        <a:ea typeface="Meiryo UI" panose="020B0604030504040204" pitchFamily="50" charset="-128"/>
                      </a:endParaRPr>
                    </a:p>
                    <a:p>
                      <a:pPr algn="just">
                        <a:spcAft>
                          <a:spcPts val="0"/>
                        </a:spcAft>
                      </a:pPr>
                      <a:endParaRPr lang="en-US" altLang="ja-JP" sz="1000" b="0" kern="100" dirty="0">
                        <a:effectLst/>
                        <a:latin typeface="Meiryo UI" panose="020B0604030504040204" pitchFamily="50" charset="-128"/>
                        <a:ea typeface="Meiryo UI" panose="020B0604030504040204" pitchFamily="50" charset="-128"/>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solidFill>
                  </a:tcPr>
                </a:tc>
                <a:tc>
                  <a:txBody>
                    <a:bodyPr/>
                    <a:lstStyle/>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◆見直しの経過（改革工程表）</a:t>
                      </a:r>
                      <a:endPar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＜私学助成（経常費助成など）＞　</a:t>
                      </a:r>
                      <a:endPar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（経常費助成単価引き下げ等継続の検討）</a:t>
                      </a:r>
                      <a:endPar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23</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年度］</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・選択と集中の観点から、経常費助成単価の引下げの取組みを継続</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（小学校▲</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25</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％、中学校▲</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25</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％、高校▲</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10</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a:t>
                      </a:r>
                    </a:p>
                    <a:p>
                      <a:pPr marL="133350" indent="-133350" algn="just">
                        <a:spcAft>
                          <a:spcPts val="0"/>
                        </a:spcAft>
                      </a:pPr>
                      <a:endPar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　（補助メニュー見直し・再構築）</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幼稚園に関する取組みは主要検討事業７を参照</a:t>
                      </a:r>
                    </a:p>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23</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年度］</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b="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・専修学校専門課程振興補助について、政策目的を明確化し、産学接続教育</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等の推進を図る補助事業へ再構築</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・「専修学校高等課程の経常費助成」は、大都市圏における専修学校高等課</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程の役割や他府県水準等を踏まえ、現行の助成水準を継続</a:t>
                      </a:r>
                    </a:p>
                    <a:p>
                      <a:pPr marL="133350" indent="-133350" algn="just">
                        <a:spcAft>
                          <a:spcPts val="0"/>
                        </a:spcAft>
                      </a:pPr>
                      <a:endPar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b="1"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（授業料支援補助金など私学助成の検討）</a:t>
                      </a:r>
                    </a:p>
                    <a:p>
                      <a:pPr marL="133350" indent="-133350" algn="just">
                        <a:spcAft>
                          <a:spcPts val="0"/>
                        </a:spcAft>
                      </a:pPr>
                      <a:r>
                        <a:rPr lang="ja-JP" altLang="en-US" sz="10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　　　主要検討事業５を参照</a:t>
                      </a:r>
                      <a:endParaRPr lang="ja-JP" altLang="en-US" sz="1000" b="1"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14386">
                <a:tc vMerge="1">
                  <a:txBody>
                    <a:bodyPr/>
                    <a:lstStyle/>
                    <a:p>
                      <a:endParaRPr kumimoji="1" lang="ja-JP" altLang="en-US"/>
                    </a:p>
                  </a:txBody>
                  <a:tcPr/>
                </a:tc>
                <a:tc gridSpan="2">
                  <a:txBody>
                    <a:bodyPr/>
                    <a:lstStyle/>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＜平成</a:t>
                      </a:r>
                      <a:r>
                        <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rPr>
                        <a:t>26</a:t>
                      </a: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年度行財政改革の取組みにおける見直し＞</a:t>
                      </a: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40000"/>
                        <a:lumOff val="60000"/>
                      </a:schemeClr>
                    </a:solidFill>
                  </a:tcPr>
                </a:tc>
                <a:tc hMerge="1">
                  <a:txBody>
                    <a:bodyPr/>
                    <a:lstStyle/>
                    <a:p>
                      <a:endParaRPr kumimoji="1" lang="ja-JP" altLang="en-US"/>
                    </a:p>
                  </a:txBody>
                  <a:tcP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solidFill>
                  </a:tcPr>
                </a:tc>
                <a:extLst>
                  <a:ext uri="{0D108BD9-81ED-4DB2-BD59-A6C34878D82A}">
                    <a16:rowId xmlns:a16="http://schemas.microsoft.com/office/drawing/2014/main" val="568383899"/>
                  </a:ext>
                </a:extLst>
              </a:tr>
              <a:tr h="1232432">
                <a:tc vMerge="1">
                  <a:txBody>
                    <a:bodyPr/>
                    <a:lstStyle/>
                    <a:p>
                      <a:endParaRPr kumimoji="1" lang="ja-JP" altLang="en-US"/>
                    </a:p>
                  </a:txBody>
                  <a:tcPr/>
                </a:tc>
                <a:tc>
                  <a:txBody>
                    <a:bodyPr/>
                    <a:lstStyle/>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○取組方針</a:t>
                      </a:r>
                      <a:endPar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＜私学助成（経常費助成等）＞</a:t>
                      </a:r>
                      <a:endPar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 （私学助成について）</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・これまでの効果検証等を踏まえ、私学助成トータルのあり方について検討する。</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・平成</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20</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年度から行ってきた経常費助成単価引下げの取組みについては、平成</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26</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年度も引下げ率を縮減のうえ継続する</a:t>
                      </a:r>
                      <a:r>
                        <a:rPr lang="ja-JP" altLang="en-US" sz="1000" b="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endParaRPr lang="en-US" altLang="ja-JP" sz="1000" b="0" kern="100" dirty="0" smtClean="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endPar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r>
                        <a:rPr kumimoji="1" lang="ja-JP" altLang="en-US" sz="1000" b="0" dirty="0">
                          <a:solidFill>
                            <a:srgbClr val="0000FF"/>
                          </a:solidFill>
                          <a:latin typeface="Meiryo UI" panose="020B0604030504040204" pitchFamily="50" charset="-128"/>
                          <a:ea typeface="Meiryo UI" panose="020B0604030504040204" pitchFamily="50" charset="-128"/>
                        </a:rPr>
                        <a:t>　</a:t>
                      </a: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solidFill>
                      <a:schemeClr val="bg1"/>
                    </a:solidFill>
                  </a:tcPr>
                </a:tc>
                <a:tc>
                  <a:txBody>
                    <a:bodyPr/>
                    <a:lstStyle/>
                    <a:p>
                      <a:r>
                        <a:rPr kumimoji="1" lang="ja-JP" altLang="en-US" sz="1000" b="1" dirty="0">
                          <a:latin typeface="Meiryo UI" panose="020B0604030504040204" pitchFamily="50" charset="-128"/>
                          <a:ea typeface="Meiryo UI" panose="020B0604030504040204" pitchFamily="50" charset="-128"/>
                        </a:rPr>
                        <a:t>◆見直しの経過（取組実績）</a:t>
                      </a:r>
                      <a:endParaRPr kumimoji="1" lang="en-US" altLang="ja-JP" sz="10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＜私学助成（経常費助成等）＞</a:t>
                      </a:r>
                      <a:endPar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r>
                        <a:rPr kumimoji="1" lang="ja-JP" altLang="en-US" sz="1000" b="1" dirty="0">
                          <a:latin typeface="Meiryo UI" panose="020B0604030504040204" pitchFamily="50" charset="-128"/>
                          <a:ea typeface="Meiryo UI" panose="020B0604030504040204" pitchFamily="50" charset="-128"/>
                        </a:rPr>
                        <a:t>（私学助成について）</a:t>
                      </a:r>
                    </a:p>
                    <a:p>
                      <a:r>
                        <a:rPr kumimoji="1" lang="ja-JP" altLang="en-US" sz="1000" b="0" dirty="0">
                          <a:latin typeface="Meiryo UI" panose="020B0604030504040204" pitchFamily="50" charset="-128"/>
                          <a:ea typeface="Meiryo UI" panose="020B0604030504040204" pitchFamily="50" charset="-128"/>
                        </a:rPr>
                        <a:t>　　・平成</a:t>
                      </a:r>
                      <a:r>
                        <a:rPr kumimoji="1" lang="en-US" altLang="ja-JP" sz="1000" b="0" dirty="0">
                          <a:latin typeface="Meiryo UI" panose="020B0604030504040204" pitchFamily="50" charset="-128"/>
                          <a:ea typeface="Meiryo UI" panose="020B0604030504040204" pitchFamily="50" charset="-128"/>
                        </a:rPr>
                        <a:t>26</a:t>
                      </a:r>
                      <a:r>
                        <a:rPr kumimoji="1" lang="ja-JP" altLang="en-US" sz="1000" b="0" dirty="0">
                          <a:latin typeface="Meiryo UI" panose="020B0604030504040204" pitchFamily="50" charset="-128"/>
                          <a:ea typeface="Meiryo UI" panose="020B0604030504040204" pitchFamily="50" charset="-128"/>
                        </a:rPr>
                        <a:t>年度から、府職員の給与の減額率が緩和されたことを踏まえ、私立学校</a:t>
                      </a:r>
                      <a:endParaRPr kumimoji="1" lang="en-US" altLang="ja-JP" sz="1000" b="0" dirty="0">
                        <a:latin typeface="Meiryo UI" panose="020B0604030504040204" pitchFamily="50" charset="-128"/>
                        <a:ea typeface="Meiryo UI" panose="020B0604030504040204" pitchFamily="50" charset="-128"/>
                      </a:endParaRPr>
                    </a:p>
                    <a:p>
                      <a:r>
                        <a:rPr kumimoji="1" lang="ja-JP" altLang="en-US" sz="1000" b="0" dirty="0">
                          <a:latin typeface="Meiryo UI" panose="020B0604030504040204" pitchFamily="50" charset="-128"/>
                          <a:ea typeface="Meiryo UI" panose="020B0604030504040204" pitchFamily="50" charset="-128"/>
                        </a:rPr>
                        <a:t>　　 の経常費補助金の補助単価の引き下げ率を復元した。</a:t>
                      </a:r>
                    </a:p>
                    <a:p>
                      <a:r>
                        <a:rPr kumimoji="1" lang="ja-JP" altLang="en-US" sz="1000" b="0" dirty="0">
                          <a:latin typeface="Meiryo UI" panose="020B0604030504040204" pitchFamily="50" charset="-128"/>
                          <a:ea typeface="Meiryo UI" panose="020B0604030504040204" pitchFamily="50" charset="-128"/>
                        </a:rPr>
                        <a:t>　　　（</a:t>
                      </a:r>
                      <a:r>
                        <a:rPr kumimoji="1" lang="ja-JP" altLang="en-US" sz="1000" b="0" dirty="0" smtClean="0">
                          <a:latin typeface="Meiryo UI" panose="020B0604030504040204" pitchFamily="50" charset="-128"/>
                          <a:ea typeface="Meiryo UI" panose="020B0604030504040204" pitchFamily="50" charset="-128"/>
                        </a:rPr>
                        <a:t>高校</a:t>
                      </a:r>
                      <a:r>
                        <a:rPr kumimoji="1" lang="en-US" altLang="ja-JP" sz="1000" b="0" dirty="0" smtClean="0">
                          <a:latin typeface="Meiryo UI" panose="020B0604030504040204" pitchFamily="50" charset="-128"/>
                          <a:ea typeface="Meiryo UI" panose="020B0604030504040204" pitchFamily="50" charset="-128"/>
                        </a:rPr>
                        <a:t>10</a:t>
                      </a:r>
                      <a:r>
                        <a:rPr kumimoji="1" lang="ja-JP" altLang="en-US" sz="1000" b="0" dirty="0">
                          <a:latin typeface="Meiryo UI" panose="020B0604030504040204" pitchFamily="50" charset="-128"/>
                          <a:ea typeface="Meiryo UI" panose="020B0604030504040204" pitchFamily="50" charset="-128"/>
                        </a:rPr>
                        <a:t>％ ⇒ </a:t>
                      </a:r>
                      <a:r>
                        <a:rPr kumimoji="1" lang="en-US" altLang="ja-JP" sz="1000" b="0" dirty="0">
                          <a:latin typeface="Meiryo UI" panose="020B0604030504040204" pitchFamily="50" charset="-128"/>
                          <a:ea typeface="Meiryo UI" panose="020B0604030504040204" pitchFamily="50" charset="-128"/>
                        </a:rPr>
                        <a:t>2</a:t>
                      </a:r>
                      <a:r>
                        <a:rPr kumimoji="1" lang="ja-JP" altLang="en-US" sz="1000" b="0" dirty="0" smtClean="0">
                          <a:latin typeface="Meiryo UI" panose="020B0604030504040204" pitchFamily="50" charset="-128"/>
                          <a:ea typeface="Meiryo UI" panose="020B0604030504040204" pitchFamily="50" charset="-128"/>
                        </a:rPr>
                        <a:t>％、小</a:t>
                      </a:r>
                      <a:r>
                        <a:rPr kumimoji="1" lang="ja-JP" altLang="en-US" sz="1000" b="0" dirty="0">
                          <a:latin typeface="Meiryo UI" panose="020B0604030504040204" pitchFamily="50" charset="-128"/>
                          <a:ea typeface="Meiryo UI" panose="020B0604030504040204" pitchFamily="50" charset="-128"/>
                        </a:rPr>
                        <a:t>・中学校</a:t>
                      </a:r>
                      <a:r>
                        <a:rPr kumimoji="1" lang="en-US" altLang="ja-JP" sz="1000" b="0" dirty="0">
                          <a:latin typeface="Meiryo UI" panose="020B0604030504040204" pitchFamily="50" charset="-128"/>
                          <a:ea typeface="Meiryo UI" panose="020B0604030504040204" pitchFamily="50" charset="-128"/>
                        </a:rPr>
                        <a:t>25</a:t>
                      </a:r>
                      <a:r>
                        <a:rPr kumimoji="1" lang="ja-JP" altLang="en-US" sz="1000" b="0" dirty="0">
                          <a:latin typeface="Meiryo UI" panose="020B0604030504040204" pitchFamily="50" charset="-128"/>
                          <a:ea typeface="Meiryo UI" panose="020B0604030504040204" pitchFamily="50" charset="-128"/>
                        </a:rPr>
                        <a:t>％ ⇒ </a:t>
                      </a:r>
                      <a:r>
                        <a:rPr kumimoji="1" lang="en-US" altLang="ja-JP" sz="1000" b="0" dirty="0">
                          <a:latin typeface="Meiryo UI" panose="020B0604030504040204" pitchFamily="50" charset="-128"/>
                          <a:ea typeface="Meiryo UI" panose="020B0604030504040204" pitchFamily="50" charset="-128"/>
                        </a:rPr>
                        <a:t>15</a:t>
                      </a:r>
                      <a:r>
                        <a:rPr kumimoji="1" lang="ja-JP" altLang="en-US" sz="1000" b="0" dirty="0">
                          <a:latin typeface="Meiryo UI" panose="020B0604030504040204" pitchFamily="50" charset="-128"/>
                          <a:ea typeface="Meiryo UI" panose="020B0604030504040204" pitchFamily="50" charset="-128"/>
                        </a:rPr>
                        <a:t>％</a:t>
                      </a:r>
                      <a:r>
                        <a:rPr kumimoji="1" lang="ja-JP" altLang="en-US" sz="1000" b="0" dirty="0" smtClean="0">
                          <a:latin typeface="Meiryo UI" panose="020B0604030504040204" pitchFamily="50" charset="-128"/>
                          <a:ea typeface="Meiryo UI" panose="020B0604030504040204" pitchFamily="50" charset="-128"/>
                        </a:rPr>
                        <a:t>、幼稚園</a:t>
                      </a:r>
                      <a:r>
                        <a:rPr kumimoji="1" lang="en-US" altLang="ja-JP" sz="1000" b="0" dirty="0">
                          <a:latin typeface="Meiryo UI" panose="020B0604030504040204" pitchFamily="50" charset="-128"/>
                          <a:ea typeface="Meiryo UI" panose="020B0604030504040204" pitchFamily="50" charset="-128"/>
                        </a:rPr>
                        <a:t>2.5% ⇒ 0%</a:t>
                      </a:r>
                      <a:r>
                        <a:rPr kumimoji="1" lang="ja-JP" altLang="en-US" sz="1000" b="0" dirty="0" smtClean="0">
                          <a:latin typeface="Meiryo UI" panose="020B0604030504040204" pitchFamily="50" charset="-128"/>
                          <a:ea typeface="Meiryo UI" panose="020B0604030504040204" pitchFamily="50" charset="-128"/>
                        </a:rPr>
                        <a:t>）</a:t>
                      </a:r>
                      <a:r>
                        <a:rPr kumimoji="1" lang="ja-JP" altLang="en-US" sz="1000" b="0" baseline="0" dirty="0" smtClean="0">
                          <a:latin typeface="Meiryo UI" panose="020B0604030504040204" pitchFamily="50" charset="-128"/>
                          <a:ea typeface="Meiryo UI" panose="020B0604030504040204" pitchFamily="50" charset="-128"/>
                        </a:rPr>
                        <a:t> </a:t>
                      </a:r>
                      <a:endParaRPr kumimoji="1" lang="en-US" altLang="ja-JP" sz="1000" b="0" dirty="0" smtClean="0">
                        <a:latin typeface="Meiryo UI" panose="020B0604030504040204" pitchFamily="50" charset="-128"/>
                        <a:ea typeface="Meiryo UI" panose="020B0604030504040204" pitchFamily="50" charset="-128"/>
                      </a:endParaRPr>
                    </a:p>
                  </a:txBody>
                  <a:tcPr marL="72000" marR="72000" marT="36000" marB="36000">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solidFill>
                      <a:schemeClr val="bg1"/>
                    </a:solidFill>
                  </a:tcPr>
                </a:tc>
                <a:extLst>
                  <a:ext uri="{0D108BD9-81ED-4DB2-BD59-A6C34878D82A}">
                    <a16:rowId xmlns:a16="http://schemas.microsoft.com/office/drawing/2014/main" val="423200030"/>
                  </a:ext>
                </a:extLst>
              </a:tr>
            </a:tbl>
          </a:graphicData>
        </a:graphic>
      </p:graphicFrame>
      <p:sp>
        <p:nvSpPr>
          <p:cNvPr id="5" name="二等辺三角形 4"/>
          <p:cNvSpPr/>
          <p:nvPr/>
        </p:nvSpPr>
        <p:spPr>
          <a:xfrm rot="5400000">
            <a:off x="4359628" y="2021192"/>
            <a:ext cx="540060" cy="205326"/>
          </a:xfrm>
          <a:prstGeom prst="triangl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pPr algn="ctr"/>
            <a:endParaRPr kumimoji="1"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正方形/長方形 5"/>
          <p:cNvSpPr/>
          <p:nvPr/>
        </p:nvSpPr>
        <p:spPr>
          <a:xfrm>
            <a:off x="7137285" y="120828"/>
            <a:ext cx="1090435" cy="310401"/>
          </a:xfrm>
          <a:prstGeom prst="rect">
            <a:avLst/>
          </a:prstGeom>
          <a:ln w="6350"/>
        </p:spPr>
        <p:style>
          <a:lnRef idx="2">
            <a:schemeClr val="accent1"/>
          </a:lnRef>
          <a:fillRef idx="1">
            <a:schemeClr val="lt1"/>
          </a:fillRef>
          <a:effectRef idx="0">
            <a:schemeClr val="accent1"/>
          </a:effectRef>
          <a:fontRef idx="minor">
            <a:schemeClr val="dk1"/>
          </a:fontRef>
        </p:style>
        <p:txBody>
          <a:bodyPr lIns="36000" rIns="36000" rtlCol="0" anchor="ctr"/>
          <a:lstStyle/>
          <a:p>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予算の記載</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）：一般財源</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スライド番号プレースホルダー 4"/>
          <p:cNvSpPr txBox="1">
            <a:spLocks/>
          </p:cNvSpPr>
          <p:nvPr/>
        </p:nvSpPr>
        <p:spPr>
          <a:xfrm>
            <a:off x="7010400" y="6584035"/>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smtClean="0">
                <a:solidFill>
                  <a:schemeClr val="tx1"/>
                </a:solidFill>
                <a:latin typeface="Meiryo UI" panose="020B0604030504040204" pitchFamily="50" charset="-128"/>
                <a:ea typeface="Meiryo UI" panose="020B0604030504040204" pitchFamily="50" charset="-128"/>
              </a:rPr>
              <a:t>15</a:t>
            </a:r>
            <a:endParaRPr lang="ja-JP" altLang="en-US"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6667833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nvGraphicFramePr>
        <p:xfrm>
          <a:off x="70604" y="126766"/>
          <a:ext cx="9003329" cy="415976"/>
        </p:xfrm>
        <a:graphic>
          <a:graphicData uri="http://schemas.openxmlformats.org/drawingml/2006/table">
            <a:tbl>
              <a:tblPr firstRow="1" firstCol="1" bandRow="1">
                <a:tableStyleId>{5C22544A-7EE6-4342-B048-85BDC9FD1C3A}</a:tableStyleId>
              </a:tblPr>
              <a:tblGrid>
                <a:gridCol w="7111686">
                  <a:extLst>
                    <a:ext uri="{9D8B030D-6E8A-4147-A177-3AD203B41FA5}">
                      <a16:colId xmlns:a16="http://schemas.microsoft.com/office/drawing/2014/main" val="1996567682"/>
                    </a:ext>
                  </a:extLst>
                </a:gridCol>
                <a:gridCol w="1891643">
                  <a:extLst>
                    <a:ext uri="{9D8B030D-6E8A-4147-A177-3AD203B41FA5}">
                      <a16:colId xmlns:a16="http://schemas.microsoft.com/office/drawing/2014/main" val="2440904912"/>
                    </a:ext>
                  </a:extLst>
                </a:gridCol>
              </a:tblGrid>
              <a:tr h="41597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100" kern="100" dirty="0">
                          <a:solidFill>
                            <a:schemeClr val="tx1"/>
                          </a:solidFill>
                          <a:effectLst/>
                          <a:latin typeface="Meiryo UI" panose="020B0604030504040204" pitchFamily="50" charset="-128"/>
                          <a:ea typeface="Meiryo UI" panose="020B0604030504040204" pitchFamily="50" charset="-128"/>
                        </a:rPr>
                        <a:t>【</a:t>
                      </a:r>
                      <a:r>
                        <a:rPr lang="ja-JP" altLang="en-US" sz="1100" kern="100" dirty="0">
                          <a:solidFill>
                            <a:schemeClr val="tx1"/>
                          </a:solidFill>
                          <a:effectLst/>
                          <a:latin typeface="Meiryo UI" panose="020B0604030504040204" pitchFamily="50" charset="-128"/>
                          <a:ea typeface="Meiryo UI" panose="020B0604030504040204" pitchFamily="50" charset="-128"/>
                        </a:rPr>
                        <a:t>主要検討事業６</a:t>
                      </a:r>
                      <a:r>
                        <a:rPr lang="en-US" altLang="ja-JP" sz="1100" kern="100" dirty="0">
                          <a:solidFill>
                            <a:schemeClr val="tx1"/>
                          </a:solidFill>
                          <a:effectLst/>
                          <a:latin typeface="Meiryo UI" panose="020B0604030504040204" pitchFamily="50" charset="-128"/>
                          <a:ea typeface="Meiryo UI" panose="020B0604030504040204" pitchFamily="50" charset="-128"/>
                        </a:rPr>
                        <a:t>】</a:t>
                      </a:r>
                      <a:r>
                        <a:rPr lang="ja-JP" altLang="en-US" sz="1400" kern="100" dirty="0">
                          <a:solidFill>
                            <a:schemeClr val="tx1"/>
                          </a:solidFill>
                          <a:effectLst/>
                          <a:latin typeface="Meiryo UI" panose="020B0604030504040204" pitchFamily="50" charset="-128"/>
                          <a:ea typeface="Meiryo UI" panose="020B0604030504040204" pitchFamily="50" charset="-128"/>
                        </a:rPr>
                        <a:t>　私学助成（経常費助成</a:t>
                      </a:r>
                      <a:r>
                        <a:rPr lang="en-US" altLang="ja-JP" sz="1400" kern="100" dirty="0">
                          <a:solidFill>
                            <a:schemeClr val="tx1"/>
                          </a:solidFill>
                          <a:effectLst/>
                          <a:latin typeface="Meiryo UI" panose="020B0604030504040204" pitchFamily="50" charset="-128"/>
                          <a:ea typeface="Meiryo UI" panose="020B0604030504040204" pitchFamily="50" charset="-128"/>
                        </a:rPr>
                        <a:t>〔</a:t>
                      </a:r>
                      <a:r>
                        <a:rPr lang="ja-JP" altLang="en-US" sz="1400" kern="100" dirty="0">
                          <a:solidFill>
                            <a:schemeClr val="tx1"/>
                          </a:solidFill>
                          <a:effectLst/>
                          <a:latin typeface="Meiryo UI" panose="020B0604030504040204" pitchFamily="50" charset="-128"/>
                          <a:ea typeface="Meiryo UI" panose="020B0604030504040204" pitchFamily="50" charset="-128"/>
                        </a:rPr>
                        <a:t>小学校・中学校・高等学校・専修学校</a:t>
                      </a:r>
                      <a:r>
                        <a:rPr lang="en-US" altLang="ja-JP" sz="1400" kern="100" dirty="0">
                          <a:solidFill>
                            <a:schemeClr val="tx1"/>
                          </a:solidFill>
                          <a:effectLst/>
                          <a:latin typeface="Meiryo UI" panose="020B0604030504040204" pitchFamily="50" charset="-128"/>
                          <a:ea typeface="Meiryo UI" panose="020B0604030504040204" pitchFamily="50" charset="-128"/>
                        </a:rPr>
                        <a:t>〕</a:t>
                      </a:r>
                      <a:r>
                        <a:rPr lang="ja-JP" altLang="en-US" sz="1400" kern="100" dirty="0">
                          <a:solidFill>
                            <a:schemeClr val="tx1"/>
                          </a:solidFill>
                          <a:effectLst/>
                          <a:latin typeface="Meiryo UI" panose="020B0604030504040204" pitchFamily="50" charset="-128"/>
                          <a:ea typeface="Meiryo UI" panose="020B0604030504040204" pitchFamily="50" charset="-128"/>
                        </a:rPr>
                        <a:t>）（</a:t>
                      </a:r>
                      <a:r>
                        <a:rPr kumimoji="1" lang="ja-JP" altLang="en-US" sz="1400" u="none" dirty="0">
                          <a:solidFill>
                            <a:schemeClr val="tx1"/>
                          </a:solidFill>
                          <a:latin typeface="Meiryo UI" panose="020B0604030504040204" pitchFamily="50" charset="-128"/>
                          <a:ea typeface="Meiryo UI" panose="020B0604030504040204" pitchFamily="50" charset="-128"/>
                        </a:rPr>
                        <a:t>つづき）</a:t>
                      </a:r>
                      <a:endParaRPr lang="en-US" altLang="ja-JP" sz="12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effectLst/>
                          <a:latin typeface="Meiryo UI" panose="020B0604030504040204" pitchFamily="50" charset="-128"/>
                          <a:ea typeface="Meiryo UI" panose="020B0604030504040204" pitchFamily="50" charset="-128"/>
                        </a:rPr>
                        <a:t>＜教育庁＞</a:t>
                      </a:r>
                      <a:endParaRPr lang="ja-JP" alt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09406796"/>
                  </a:ext>
                </a:extLst>
              </a:tr>
            </a:tbl>
          </a:graphicData>
        </a:graphic>
      </p:graphicFrame>
      <p:graphicFrame>
        <p:nvGraphicFramePr>
          <p:cNvPr id="2" name="表 1"/>
          <p:cNvGraphicFramePr>
            <a:graphicFrameLocks noGrp="1"/>
          </p:cNvGraphicFramePr>
          <p:nvPr>
            <p:extLst>
              <p:ext uri="{D42A27DB-BD31-4B8C-83A1-F6EECF244321}">
                <p14:modId xmlns:p14="http://schemas.microsoft.com/office/powerpoint/2010/main" val="3777164237"/>
              </p:ext>
            </p:extLst>
          </p:nvPr>
        </p:nvGraphicFramePr>
        <p:xfrm>
          <a:off x="81815" y="554261"/>
          <a:ext cx="8980370" cy="5402738"/>
        </p:xfrm>
        <a:graphic>
          <a:graphicData uri="http://schemas.openxmlformats.org/drawingml/2006/table">
            <a:tbl>
              <a:tblPr firstRow="1" firstCol="1" bandRow="1">
                <a:tableStyleId>{BC89EF96-8CEA-46FF-86C4-4CE0E7609802}</a:tableStyleId>
              </a:tblPr>
              <a:tblGrid>
                <a:gridCol w="259200">
                  <a:extLst>
                    <a:ext uri="{9D8B030D-6E8A-4147-A177-3AD203B41FA5}">
                      <a16:colId xmlns:a16="http://schemas.microsoft.com/office/drawing/2014/main" val="9612139"/>
                    </a:ext>
                  </a:extLst>
                </a:gridCol>
                <a:gridCol w="8721170">
                  <a:extLst>
                    <a:ext uri="{9D8B030D-6E8A-4147-A177-3AD203B41FA5}">
                      <a16:colId xmlns:a16="http://schemas.microsoft.com/office/drawing/2014/main" val="4183280094"/>
                    </a:ext>
                  </a:extLst>
                </a:gridCol>
              </a:tblGrid>
              <a:tr h="216681">
                <a:tc rowSpan="2">
                  <a:txBody>
                    <a:bodyPr/>
                    <a:lstStyle/>
                    <a:p>
                      <a:pPr algn="ctr"/>
                      <a:r>
                        <a:rPr kumimoji="1" lang="ja-JP" altLang="en-US" sz="1000" dirty="0">
                          <a:solidFill>
                            <a:schemeClr val="bg1"/>
                          </a:solidFill>
                          <a:latin typeface="Meiryo UI" panose="020B0604030504040204" pitchFamily="50" charset="-128"/>
                          <a:ea typeface="Meiryo UI" panose="020B0604030504040204" pitchFamily="50" charset="-128"/>
                        </a:rPr>
                        <a:t>現在の事業</a:t>
                      </a:r>
                      <a:endParaRPr kumimoji="1" lang="ja-JP" altLang="en-US" sz="1000" b="1" dirty="0">
                        <a:solidFill>
                          <a:schemeClr val="bg1"/>
                        </a:solidFill>
                        <a:latin typeface="Meiryo UI" panose="020B0604030504040204" pitchFamily="50" charset="-128"/>
                        <a:ea typeface="Meiryo UI" panose="020B0604030504040204" pitchFamily="50" charset="-128"/>
                      </a:endParaRPr>
                    </a:p>
                  </a:txBody>
                  <a:tcPr marL="72000" marR="72000" marT="36000" marB="36000" vert="eaVert" anchor="ct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a:txBody>
                    <a:bodyPr/>
                    <a:lstStyle/>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1" i="0" u="none" kern="100" dirty="0">
                          <a:effectLst/>
                          <a:latin typeface="Meiryo UI" panose="020B0604030504040204" pitchFamily="50" charset="-128"/>
                          <a:ea typeface="Meiryo UI" panose="020B0604030504040204" pitchFamily="50" charset="-128"/>
                        </a:rPr>
                        <a:t>＜主な事業（見直し後の事業、新たに取り組んでいる事業等）＞</a:t>
                      </a:r>
                      <a:endPar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0D8E8"/>
                    </a:solidFill>
                  </a:tcPr>
                </a:tc>
                <a:extLst>
                  <a:ext uri="{0D108BD9-81ED-4DB2-BD59-A6C34878D82A}">
                    <a16:rowId xmlns:a16="http://schemas.microsoft.com/office/drawing/2014/main" val="2560349723"/>
                  </a:ext>
                </a:extLst>
              </a:tr>
              <a:tr h="5178338">
                <a:tc vMerge="1">
                  <a:txBody>
                    <a:bodyPr/>
                    <a:lstStyle/>
                    <a:p>
                      <a:endParaRPr kumimoji="1" lang="ja-JP" altLang="en-US"/>
                    </a:p>
                  </a:txBody>
                  <a:tcPr/>
                </a:tc>
                <a:tc>
                  <a:txBody>
                    <a:bodyPr/>
                    <a:lstStyle/>
                    <a:p>
                      <a:pPr marL="133350" marR="0" lvl="0" indent="-133350" algn="just" defTabSz="914400" rtl="0" eaLnBrk="1" fontAlgn="auto" latinLnBrk="0" hangingPunct="1">
                        <a:lnSpc>
                          <a:spcPts val="400"/>
                        </a:lnSpc>
                        <a:spcBef>
                          <a:spcPts val="0"/>
                        </a:spcBef>
                        <a:spcAft>
                          <a:spcPts val="0"/>
                        </a:spcAft>
                        <a:buClrTx/>
                        <a:buSzTx/>
                        <a:buFontTx/>
                        <a:buNone/>
                        <a:tabLst/>
                        <a:defRPr/>
                      </a:pPr>
                      <a:endParaRPr lang="en-US" altLang="ja-JP" sz="1050" b="1" i="0" u="none" kern="100" dirty="0">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en-US" altLang="ja-JP" sz="1050" b="1" i="0" u="none" kern="100" dirty="0">
                          <a:effectLst/>
                          <a:latin typeface="Meiryo UI" panose="020B0604030504040204" pitchFamily="50" charset="-128"/>
                          <a:ea typeface="Meiryo UI" panose="020B0604030504040204" pitchFamily="50" charset="-128"/>
                        </a:rPr>
                        <a:t>《</a:t>
                      </a:r>
                      <a:r>
                        <a:rPr lang="ja-JP" altLang="en-US" sz="1050" b="1" i="0" u="none" kern="100" dirty="0">
                          <a:effectLst/>
                          <a:latin typeface="Meiryo UI" panose="020B0604030504040204" pitchFamily="50" charset="-128"/>
                          <a:ea typeface="Meiryo UI" panose="020B0604030504040204" pitchFamily="50" charset="-128"/>
                        </a:rPr>
                        <a:t>見直し後の事業</a:t>
                      </a:r>
                      <a:r>
                        <a:rPr lang="en-US" altLang="ja-JP" sz="1050" b="1" i="0" u="none" kern="100" dirty="0">
                          <a:effectLst/>
                          <a:latin typeface="Meiryo UI" panose="020B0604030504040204" pitchFamily="50" charset="-128"/>
                          <a:ea typeface="Meiryo UI" panose="020B0604030504040204" pitchFamily="50" charset="-128"/>
                        </a:rPr>
                        <a:t>》</a:t>
                      </a:r>
                    </a:p>
                    <a:p>
                      <a:pPr marL="133350" marR="0" lvl="0" indent="-133350" algn="just" defTabSz="914400" rtl="0" eaLnBrk="1" fontAlgn="auto" latinLnBrk="0" hangingPunct="1">
                        <a:lnSpc>
                          <a:spcPts val="400"/>
                        </a:lnSpc>
                        <a:spcBef>
                          <a:spcPts val="0"/>
                        </a:spcBef>
                        <a:spcAft>
                          <a:spcPts val="0"/>
                        </a:spcAft>
                        <a:buClrTx/>
                        <a:buSzTx/>
                        <a:buFontTx/>
                        <a:buNone/>
                        <a:tabLst/>
                        <a:defRPr/>
                      </a:pPr>
                      <a:endParaRPr lang="en-US" altLang="ja-JP" sz="1050" b="1" i="0" u="none" kern="100" dirty="0">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50" b="1" i="0" kern="100" dirty="0">
                          <a:effectLst/>
                          <a:latin typeface="Meiryo UI" panose="020B0604030504040204" pitchFamily="50" charset="-128"/>
                          <a:ea typeface="Meiryo UI" panose="020B0604030504040204" pitchFamily="50" charset="-128"/>
                        </a:rPr>
                        <a:t>　◆</a:t>
                      </a:r>
                      <a:r>
                        <a:rPr lang="ja-JP" altLang="en-US" sz="1050" b="1" i="0" u="sng" kern="100" dirty="0">
                          <a:effectLst/>
                          <a:latin typeface="Meiryo UI" panose="020B0604030504040204" pitchFamily="50" charset="-128"/>
                          <a:ea typeface="Meiryo UI" panose="020B0604030504040204" pitchFamily="50" charset="-128"/>
                        </a:rPr>
                        <a:t>私立高等学校等振興助成費</a:t>
                      </a:r>
                      <a:r>
                        <a:rPr lang="ja-JP" altLang="en-US" sz="1050" b="1" i="0" u="none" kern="100" dirty="0">
                          <a:solidFill>
                            <a:srgbClr val="0000FF"/>
                          </a:solidFill>
                          <a:effectLst/>
                          <a:latin typeface="Meiryo UI" panose="020B0604030504040204" pitchFamily="50" charset="-128"/>
                          <a:ea typeface="Meiryo UI" panose="020B0604030504040204" pitchFamily="50" charset="-128"/>
                        </a:rPr>
                        <a:t>　</a:t>
                      </a:r>
                      <a:endParaRPr lang="en-US" altLang="ja-JP" sz="1050" b="1" i="0" u="none" kern="100" dirty="0" smtClean="0">
                        <a:solidFill>
                          <a:srgbClr val="0000FF"/>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1" i="0" kern="100" dirty="0">
                          <a:effectLst/>
                          <a:latin typeface="Meiryo UI" panose="020B0604030504040204" pitchFamily="50" charset="-128"/>
                          <a:ea typeface="Meiryo UI" panose="020B0604030504040204" pitchFamily="50" charset="-128"/>
                        </a:rPr>
                        <a:t>　 　１　目的</a:t>
                      </a:r>
                      <a:endParaRPr lang="en-US" altLang="ja-JP" sz="1000" b="1" i="0" kern="100" dirty="0">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1" i="0" kern="100" dirty="0">
                          <a:effectLst/>
                          <a:latin typeface="Meiryo UI" panose="020B0604030504040204" pitchFamily="50" charset="-128"/>
                          <a:ea typeface="Meiryo UI" panose="020B0604030504040204" pitchFamily="50" charset="-128"/>
                        </a:rPr>
                        <a:t>　　　　　</a:t>
                      </a:r>
                      <a:r>
                        <a:rPr lang="ja-JP" altLang="en-US" sz="1000" b="0" i="0" kern="100" dirty="0">
                          <a:effectLst/>
                          <a:latin typeface="Meiryo UI" panose="020B0604030504040204" pitchFamily="50" charset="-128"/>
                          <a:ea typeface="Meiryo UI" panose="020B0604030504040204" pitchFamily="50" charset="-128"/>
                        </a:rPr>
                        <a:t>教育条件の維持向上、保護者負担の軽減及び経営の健全化を図り、私立学校の健全な発展に資する。　　　　　　　　　　　　　　　　　　　　　　　　　　　　　　 　　　　　　　　　　　　　　　　　　　　　　　　　　　　　　　　　 </a:t>
                      </a: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i="0" kern="100" dirty="0">
                          <a:effectLst/>
                          <a:latin typeface="Meiryo UI" panose="020B0604030504040204" pitchFamily="50" charset="-128"/>
                          <a:ea typeface="Meiryo UI" panose="020B0604030504040204" pitchFamily="50" charset="-128"/>
                        </a:rPr>
                        <a:t>　　　　　開始終了年度：</a:t>
                      </a:r>
                      <a:r>
                        <a:rPr lang="ja-JP" altLang="en-US" sz="1000" b="0" i="0" kern="100" dirty="0" smtClean="0">
                          <a:effectLst/>
                          <a:latin typeface="Meiryo UI" panose="020B0604030504040204" pitchFamily="50" charset="-128"/>
                          <a:ea typeface="Meiryo UI" panose="020B0604030504040204" pitchFamily="50" charset="-128"/>
                        </a:rPr>
                        <a:t>昭和２３年度</a:t>
                      </a:r>
                      <a:r>
                        <a:rPr lang="ja-JP" altLang="en-US" sz="1000" b="0" i="0" kern="100" dirty="0">
                          <a:effectLst/>
                          <a:latin typeface="Meiryo UI" panose="020B0604030504040204" pitchFamily="50" charset="-128"/>
                          <a:ea typeface="Meiryo UI" panose="020B0604030504040204" pitchFamily="50" charset="-128"/>
                        </a:rPr>
                        <a:t>～</a:t>
                      </a:r>
                      <a:endParaRPr lang="en-US" altLang="ja-JP" sz="1000" b="0" i="0" kern="100" dirty="0">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i="0" kern="100" dirty="0">
                          <a:effectLst/>
                          <a:latin typeface="Meiryo UI" panose="020B0604030504040204" pitchFamily="50" charset="-128"/>
                          <a:ea typeface="Meiryo UI" panose="020B0604030504040204" pitchFamily="50" charset="-128"/>
                        </a:rPr>
                        <a:t>　　　　　根拠法令：教育基本</a:t>
                      </a:r>
                      <a:r>
                        <a:rPr lang="ja-JP" altLang="en-US" sz="1000" b="0" i="0" kern="100" dirty="0" smtClean="0">
                          <a:effectLst/>
                          <a:latin typeface="Meiryo UI" panose="020B0604030504040204" pitchFamily="50" charset="-128"/>
                          <a:ea typeface="Meiryo UI" panose="020B0604030504040204" pitchFamily="50" charset="-128"/>
                        </a:rPr>
                        <a:t>法第８条</a:t>
                      </a:r>
                      <a:r>
                        <a:rPr lang="ja-JP" altLang="en-US" sz="1000" b="0" i="0" kern="100" dirty="0">
                          <a:effectLst/>
                          <a:latin typeface="Meiryo UI" panose="020B0604030504040204" pitchFamily="50" charset="-128"/>
                          <a:ea typeface="Meiryo UI" panose="020B0604030504040204" pitchFamily="50" charset="-128"/>
                        </a:rPr>
                        <a:t>（私立学校の振興）、私立学校法</a:t>
                      </a:r>
                      <a:r>
                        <a:rPr lang="ja-JP" altLang="en-US" sz="1000" b="0" i="0" kern="100" dirty="0" smtClean="0">
                          <a:effectLst/>
                          <a:latin typeface="Meiryo UI" panose="020B0604030504040204" pitchFamily="50" charset="-128"/>
                          <a:ea typeface="Meiryo UI" panose="020B0604030504040204" pitchFamily="50" charset="-128"/>
                        </a:rPr>
                        <a:t>第５９条</a:t>
                      </a:r>
                      <a:r>
                        <a:rPr lang="ja-JP" altLang="en-US" sz="1000" b="0" i="0" kern="100" dirty="0">
                          <a:effectLst/>
                          <a:latin typeface="Meiryo UI" panose="020B0604030504040204" pitchFamily="50" charset="-128"/>
                          <a:ea typeface="Meiryo UI" panose="020B0604030504040204" pitchFamily="50" charset="-128"/>
                        </a:rPr>
                        <a:t>（助成）、私立学校振興助成法</a:t>
                      </a:r>
                      <a:r>
                        <a:rPr lang="ja-JP" altLang="en-US" sz="1000" b="0" i="0" kern="100" dirty="0" smtClean="0">
                          <a:effectLst/>
                          <a:latin typeface="Meiryo UI" panose="020B0604030504040204" pitchFamily="50" charset="-128"/>
                          <a:ea typeface="Meiryo UI" panose="020B0604030504040204" pitchFamily="50" charset="-128"/>
                        </a:rPr>
                        <a:t>第１０条</a:t>
                      </a:r>
                      <a:r>
                        <a:rPr lang="ja-JP" altLang="en-US" sz="1000" b="0" i="0" kern="100" dirty="0">
                          <a:effectLst/>
                          <a:latin typeface="Meiryo UI" panose="020B0604030504040204" pitchFamily="50" charset="-128"/>
                          <a:ea typeface="Meiryo UI" panose="020B0604030504040204" pitchFamily="50" charset="-128"/>
                        </a:rPr>
                        <a:t>（その他の助成）、地方</a:t>
                      </a:r>
                      <a:r>
                        <a:rPr lang="ja-JP" altLang="en-US" sz="1000" b="0" i="0" kern="100" dirty="0" smtClean="0">
                          <a:effectLst/>
                          <a:latin typeface="Meiryo UI" panose="020B0604030504040204" pitchFamily="50" charset="-128"/>
                          <a:ea typeface="Meiryo UI" panose="020B0604030504040204" pitchFamily="50" charset="-128"/>
                        </a:rPr>
                        <a:t>自治法２３</a:t>
                      </a:r>
                      <a:endParaRPr lang="en-US" altLang="ja-JP" sz="1000" b="0" i="0" kern="100" dirty="0" smtClean="0">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i="0" kern="100" dirty="0" smtClean="0">
                          <a:effectLst/>
                          <a:latin typeface="Meiryo UI" panose="020B0604030504040204" pitchFamily="50" charset="-128"/>
                          <a:ea typeface="Meiryo UI" panose="020B0604030504040204" pitchFamily="50" charset="-128"/>
                        </a:rPr>
                        <a:t>　　　　　　　　　　　　２条の２（寄附又は補助）</a:t>
                      </a:r>
                      <a:endParaRPr lang="en-US" altLang="ja-JP" sz="1000" b="0" i="0" kern="100" dirty="0" smtClean="0">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i="0" kern="100" dirty="0">
                          <a:effectLst/>
                          <a:latin typeface="Meiryo UI" panose="020B0604030504040204" pitchFamily="50" charset="-128"/>
                          <a:ea typeface="Meiryo UI" panose="020B0604030504040204" pitchFamily="50" charset="-128"/>
                        </a:rPr>
                        <a:t>　 　</a:t>
                      </a:r>
                      <a:r>
                        <a:rPr lang="ja-JP" altLang="en-US" sz="1000" b="1" i="0" kern="100" dirty="0">
                          <a:effectLst/>
                          <a:latin typeface="Meiryo UI" panose="020B0604030504040204" pitchFamily="50" charset="-128"/>
                          <a:ea typeface="Meiryo UI" panose="020B0604030504040204" pitchFamily="50" charset="-128"/>
                        </a:rPr>
                        <a:t>２　内容</a:t>
                      </a:r>
                      <a:endParaRPr lang="en-US" altLang="ja-JP" sz="1000" b="1" i="0" kern="100" dirty="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1" i="0" kern="100" dirty="0">
                          <a:solidFill>
                            <a:schemeClr val="tx1"/>
                          </a:solidFill>
                          <a:effectLst/>
                          <a:latin typeface="Meiryo UI" panose="020B0604030504040204" pitchFamily="50" charset="-128"/>
                          <a:ea typeface="Meiryo UI" panose="020B0604030504040204" pitchFamily="50" charset="-128"/>
                        </a:rPr>
                        <a:t>　　　　　</a:t>
                      </a:r>
                      <a:r>
                        <a:rPr lang="en-US" altLang="ja-JP" sz="1000" b="0" i="0" kern="100" dirty="0">
                          <a:solidFill>
                            <a:schemeClr val="tx1"/>
                          </a:solidFill>
                          <a:effectLst/>
                          <a:latin typeface="Meiryo UI" panose="020B0604030504040204" pitchFamily="50" charset="-128"/>
                          <a:ea typeface="Meiryo UI" panose="020B0604030504040204" pitchFamily="50" charset="-128"/>
                        </a:rPr>
                        <a:t>【</a:t>
                      </a:r>
                      <a:r>
                        <a:rPr lang="ja-JP" altLang="en-US" sz="1000" b="0" i="0" kern="100" dirty="0">
                          <a:solidFill>
                            <a:schemeClr val="tx1"/>
                          </a:solidFill>
                          <a:effectLst/>
                          <a:latin typeface="Meiryo UI" panose="020B0604030504040204" pitchFamily="50" charset="-128"/>
                          <a:ea typeface="Meiryo UI" panose="020B0604030504040204" pitchFamily="50" charset="-128"/>
                        </a:rPr>
                        <a:t>事業内容</a:t>
                      </a:r>
                      <a:r>
                        <a:rPr lang="en-US" altLang="ja-JP" sz="1000" b="0" i="0" kern="100" dirty="0">
                          <a:solidFill>
                            <a:schemeClr val="tx1"/>
                          </a:solidFill>
                          <a:effectLst/>
                          <a:latin typeface="Meiryo UI" panose="020B0604030504040204" pitchFamily="50" charset="-128"/>
                          <a:ea typeface="Meiryo UI" panose="020B0604030504040204" pitchFamily="50" charset="-128"/>
                        </a:rPr>
                        <a:t>】</a:t>
                      </a:r>
                      <a:r>
                        <a:rPr lang="ja-JP" altLang="en-US" sz="1000" b="0" i="0" kern="100" dirty="0">
                          <a:solidFill>
                            <a:schemeClr val="tx1"/>
                          </a:solidFill>
                          <a:effectLst/>
                          <a:latin typeface="Meiryo UI" panose="020B0604030504040204" pitchFamily="50" charset="-128"/>
                          <a:ea typeface="Meiryo UI" panose="020B0604030504040204" pitchFamily="50" charset="-128"/>
                        </a:rPr>
                        <a:t>教育条件の維持向上、保護者負担の軽減</a:t>
                      </a:r>
                      <a:r>
                        <a:rPr lang="ja-JP" altLang="en-US" sz="1000" b="0" i="0" kern="100" dirty="0" smtClean="0">
                          <a:solidFill>
                            <a:schemeClr val="tx1"/>
                          </a:solidFill>
                          <a:effectLst/>
                          <a:latin typeface="Meiryo UI" panose="020B0604030504040204" pitchFamily="50" charset="-128"/>
                          <a:ea typeface="Meiryo UI" panose="020B0604030504040204" pitchFamily="50" charset="-128"/>
                        </a:rPr>
                        <a:t>及び</a:t>
                      </a:r>
                      <a:r>
                        <a:rPr lang="ja-JP" altLang="en-US" sz="1000" b="0" i="0" kern="100" dirty="0">
                          <a:solidFill>
                            <a:schemeClr val="tx1"/>
                          </a:solidFill>
                          <a:effectLst/>
                          <a:latin typeface="Meiryo UI" panose="020B0604030504040204" pitchFamily="50" charset="-128"/>
                          <a:ea typeface="Meiryo UI" panose="020B0604030504040204" pitchFamily="50" charset="-128"/>
                        </a:rPr>
                        <a:t>経営の健全化を図るため補助する。</a:t>
                      </a:r>
                      <a:endParaRPr lang="en-US" altLang="ja-JP" sz="1000" b="0" i="0" kern="100" dirty="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i="0" kern="100" dirty="0">
                          <a:solidFill>
                            <a:schemeClr val="tx1"/>
                          </a:solidFill>
                          <a:effectLst/>
                          <a:latin typeface="Meiryo UI" panose="020B0604030504040204" pitchFamily="50" charset="-128"/>
                          <a:ea typeface="Meiryo UI" panose="020B0604030504040204" pitchFamily="50" charset="-128"/>
                        </a:rPr>
                        <a:t> 　　　　</a:t>
                      </a:r>
                      <a:r>
                        <a:rPr lang="ja-JP" altLang="en-US" sz="1000" b="0" i="0" kern="100" baseline="0" dirty="0">
                          <a:solidFill>
                            <a:schemeClr val="tx1"/>
                          </a:solidFill>
                          <a:effectLst/>
                          <a:latin typeface="Meiryo UI" panose="020B0604030504040204" pitchFamily="50" charset="-128"/>
                          <a:ea typeface="Meiryo UI" panose="020B0604030504040204" pitchFamily="50" charset="-128"/>
                        </a:rPr>
                        <a:t> </a:t>
                      </a:r>
                      <a:r>
                        <a:rPr lang="en-US" altLang="ja-JP" sz="1000" b="0" i="0" kern="100" dirty="0">
                          <a:solidFill>
                            <a:schemeClr val="tx1"/>
                          </a:solidFill>
                          <a:effectLst/>
                          <a:latin typeface="Meiryo UI" panose="020B0604030504040204" pitchFamily="50" charset="-128"/>
                          <a:ea typeface="Meiryo UI" panose="020B0604030504040204" pitchFamily="50" charset="-128"/>
                        </a:rPr>
                        <a:t>【</a:t>
                      </a:r>
                      <a:r>
                        <a:rPr lang="ja-JP" altLang="en-US" sz="1000" b="0" i="0" kern="100" dirty="0">
                          <a:solidFill>
                            <a:schemeClr val="tx1"/>
                          </a:solidFill>
                          <a:effectLst/>
                          <a:latin typeface="Meiryo UI" panose="020B0604030504040204" pitchFamily="50" charset="-128"/>
                          <a:ea typeface="Meiryo UI" panose="020B0604030504040204" pitchFamily="50" charset="-128"/>
                        </a:rPr>
                        <a:t>補助対象</a:t>
                      </a:r>
                      <a:r>
                        <a:rPr lang="en-US" altLang="ja-JP" sz="1000" b="0" i="0" kern="100" dirty="0">
                          <a:solidFill>
                            <a:schemeClr val="tx1"/>
                          </a:solidFill>
                          <a:effectLst/>
                          <a:latin typeface="Meiryo UI" panose="020B0604030504040204" pitchFamily="50" charset="-128"/>
                          <a:ea typeface="Meiryo UI" panose="020B0604030504040204" pitchFamily="50" charset="-128"/>
                        </a:rPr>
                        <a:t>】</a:t>
                      </a:r>
                      <a:r>
                        <a:rPr lang="ja-JP" altLang="en-US" sz="1000" b="0" i="0" kern="100" dirty="0">
                          <a:solidFill>
                            <a:schemeClr val="tx1"/>
                          </a:solidFill>
                          <a:effectLst/>
                          <a:latin typeface="Meiryo UI" panose="020B0604030504040204" pitchFamily="50" charset="-128"/>
                          <a:ea typeface="Meiryo UI" panose="020B0604030504040204" pitchFamily="50" charset="-128"/>
                        </a:rPr>
                        <a:t>学校法人　８７法人　（高等学校１０７校、中学校６１校、小学校　１７校、中等教育学校１校）</a:t>
                      </a: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i="0" kern="100" dirty="0">
                          <a:solidFill>
                            <a:schemeClr val="tx1"/>
                          </a:solidFill>
                          <a:effectLst/>
                          <a:latin typeface="Meiryo UI" panose="020B0604030504040204" pitchFamily="50" charset="-128"/>
                          <a:ea typeface="Meiryo UI" panose="020B0604030504040204" pitchFamily="50" charset="-128"/>
                        </a:rPr>
                        <a:t>　　　</a:t>
                      </a:r>
                      <a:r>
                        <a:rPr lang="ja-JP" altLang="en-US" sz="1000" b="0" i="0" kern="100" baseline="0" dirty="0">
                          <a:solidFill>
                            <a:schemeClr val="tx1"/>
                          </a:solidFill>
                          <a:effectLst/>
                          <a:latin typeface="Meiryo UI" panose="020B0604030504040204" pitchFamily="50" charset="-128"/>
                          <a:ea typeface="Meiryo UI" panose="020B0604030504040204" pitchFamily="50" charset="-128"/>
                        </a:rPr>
                        <a:t> </a:t>
                      </a:r>
                      <a:r>
                        <a:rPr lang="ja-JP" altLang="en-US" sz="1000" b="0" i="0" kern="100" dirty="0">
                          <a:solidFill>
                            <a:schemeClr val="tx1"/>
                          </a:solidFill>
                          <a:effectLst/>
                          <a:latin typeface="Meiryo UI" panose="020B0604030504040204" pitchFamily="50" charset="-128"/>
                          <a:ea typeface="Meiryo UI" panose="020B0604030504040204" pitchFamily="50" charset="-128"/>
                        </a:rPr>
                        <a:t> 　</a:t>
                      </a:r>
                      <a:r>
                        <a:rPr lang="en-US" altLang="ja-JP" sz="1000" b="0" i="0" kern="100" dirty="0">
                          <a:solidFill>
                            <a:schemeClr val="tx1"/>
                          </a:solidFill>
                          <a:effectLst/>
                          <a:latin typeface="Meiryo UI" panose="020B0604030504040204" pitchFamily="50" charset="-128"/>
                          <a:ea typeface="Meiryo UI" panose="020B0604030504040204" pitchFamily="50" charset="-128"/>
                        </a:rPr>
                        <a:t>【</a:t>
                      </a:r>
                      <a:r>
                        <a:rPr lang="ja-JP" altLang="en-US" sz="1000" b="0" i="0" kern="100" dirty="0">
                          <a:solidFill>
                            <a:schemeClr val="tx1"/>
                          </a:solidFill>
                          <a:effectLst/>
                          <a:latin typeface="Meiryo UI" panose="020B0604030504040204" pitchFamily="50" charset="-128"/>
                          <a:ea typeface="Meiryo UI" panose="020B0604030504040204" pitchFamily="50" charset="-128"/>
                        </a:rPr>
                        <a:t>補助単価</a:t>
                      </a:r>
                      <a:r>
                        <a:rPr lang="en-US" altLang="ja-JP" sz="1000" b="0" i="0" kern="100" dirty="0">
                          <a:solidFill>
                            <a:schemeClr val="tx1"/>
                          </a:solidFill>
                          <a:effectLst/>
                          <a:latin typeface="Meiryo UI" panose="020B0604030504040204" pitchFamily="50" charset="-128"/>
                          <a:ea typeface="Meiryo UI" panose="020B0604030504040204" pitchFamily="50" charset="-128"/>
                        </a:rPr>
                        <a:t>】</a:t>
                      </a:r>
                      <a:r>
                        <a:rPr lang="ja-JP" altLang="en-US" sz="1000" b="0" i="0" kern="100" dirty="0">
                          <a:solidFill>
                            <a:schemeClr val="tx1"/>
                          </a:solidFill>
                          <a:effectLst/>
                          <a:latin typeface="Meiryo UI" panose="020B0604030504040204" pitchFamily="50" charset="-128"/>
                          <a:ea typeface="Meiryo UI" panose="020B0604030504040204" pitchFamily="50" charset="-128"/>
                        </a:rPr>
                        <a:t>　・従来ルールによる単価　「国標準額」（国補助単価＋地方交付税単価）と「標準教育費（公立１人あたり経費</a:t>
                      </a:r>
                      <a:r>
                        <a:rPr lang="ja-JP" altLang="en-US" sz="1000" b="0" i="0" kern="100" dirty="0">
                          <a:effectLst/>
                          <a:latin typeface="Meiryo UI" panose="020B0604030504040204" pitchFamily="50" charset="-128"/>
                          <a:ea typeface="Meiryo UI" panose="020B0604030504040204" pitchFamily="50" charset="-128"/>
                        </a:rPr>
                        <a:t>）の１／２」のいずれか少ない額　　　　　　　　　　　　　　　　　　　　　　　　　　　　　　　　　　　　　　　　　　　　　 </a:t>
                      </a:r>
                    </a:p>
                    <a:p>
                      <a:pPr marL="133350" indent="-133350" algn="just">
                        <a:spcAft>
                          <a:spcPts val="0"/>
                        </a:spcAft>
                      </a:pPr>
                      <a:r>
                        <a:rPr lang="ja-JP" altLang="en-US" sz="1000" b="0" i="0" kern="100" dirty="0">
                          <a:effectLst/>
                          <a:latin typeface="Meiryo UI" panose="020B0604030504040204" pitchFamily="50" charset="-128"/>
                          <a:ea typeface="Meiryo UI" panose="020B0604030504040204" pitchFamily="50" charset="-128"/>
                        </a:rPr>
                        <a:t>　                　　　 　・要求の内容　</a:t>
                      </a:r>
                      <a:r>
                        <a:rPr lang="ja-JP" altLang="en-US" sz="1000" b="0" i="0" kern="100" baseline="0" dirty="0">
                          <a:effectLst/>
                          <a:latin typeface="Meiryo UI" panose="020B0604030504040204" pitchFamily="50" charset="-128"/>
                          <a:ea typeface="Meiryo UI" panose="020B0604030504040204" pitchFamily="50" charset="-128"/>
                        </a:rPr>
                        <a:t>　</a:t>
                      </a:r>
                      <a:r>
                        <a:rPr lang="ja-JP" altLang="en-US" sz="1000" b="0" i="0" kern="100" dirty="0">
                          <a:effectLst/>
                          <a:latin typeface="Meiryo UI" panose="020B0604030504040204" pitchFamily="50" charset="-128"/>
                          <a:ea typeface="Meiryo UI" panose="020B0604030504040204" pitchFamily="50" charset="-128"/>
                        </a:rPr>
                        <a:t>高等学校：従来ルールによる単価　　　小・中学校：従来ルールによる単価</a:t>
                      </a:r>
                      <a:r>
                        <a:rPr lang="en-US" altLang="ja-JP" sz="1000" b="0" i="0" kern="100" dirty="0">
                          <a:effectLst/>
                          <a:latin typeface="Meiryo UI" panose="020B0604030504040204" pitchFamily="50" charset="-128"/>
                          <a:ea typeface="Meiryo UI" panose="020B0604030504040204" pitchFamily="50" charset="-128"/>
                        </a:rPr>
                        <a:t>×▲</a:t>
                      </a:r>
                      <a:r>
                        <a:rPr lang="ja-JP" altLang="en-US" sz="1000" b="0" i="0" kern="100" dirty="0">
                          <a:effectLst/>
                          <a:latin typeface="Meiryo UI" panose="020B0604030504040204" pitchFamily="50" charset="-128"/>
                          <a:ea typeface="Meiryo UI" panose="020B0604030504040204" pitchFamily="50" charset="-128"/>
                        </a:rPr>
                        <a:t>１５％　　　　　　　　　　　　　　　　　　　　　　　　　　　　　 </a:t>
                      </a: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i="0" kern="100" dirty="0">
                          <a:effectLst/>
                          <a:latin typeface="Meiryo UI" panose="020B0604030504040204" pitchFamily="50" charset="-128"/>
                          <a:ea typeface="Meiryo UI" panose="020B0604030504040204" pitchFamily="50" charset="-128"/>
                        </a:rPr>
                        <a:t> 　　　 　</a:t>
                      </a:r>
                      <a:r>
                        <a:rPr lang="en-US" altLang="ja-JP" sz="1000" b="0" i="0" kern="100" dirty="0">
                          <a:effectLst/>
                          <a:latin typeface="Meiryo UI" panose="020B0604030504040204" pitchFamily="50" charset="-128"/>
                          <a:ea typeface="Meiryo UI" panose="020B0604030504040204" pitchFamily="50" charset="-128"/>
                        </a:rPr>
                        <a:t>【</a:t>
                      </a:r>
                      <a:r>
                        <a:rPr lang="ja-JP" altLang="en-US" sz="1000" b="0" i="0" kern="100" dirty="0">
                          <a:effectLst/>
                          <a:latin typeface="Meiryo UI" panose="020B0604030504040204" pitchFamily="50" charset="-128"/>
                          <a:ea typeface="Meiryo UI" panose="020B0604030504040204" pitchFamily="50" charset="-128"/>
                        </a:rPr>
                        <a:t>積算根拠</a:t>
                      </a:r>
                      <a:r>
                        <a:rPr lang="en-US" altLang="ja-JP" sz="1000" b="0" i="0" kern="100" dirty="0">
                          <a:effectLst/>
                          <a:latin typeface="Meiryo UI" panose="020B0604030504040204" pitchFamily="50" charset="-128"/>
                          <a:ea typeface="Meiryo UI" panose="020B0604030504040204" pitchFamily="50" charset="-128"/>
                        </a:rPr>
                        <a:t>】</a:t>
                      </a:r>
                      <a:r>
                        <a:rPr lang="ja-JP" altLang="en-US" sz="1000" b="0" i="0" kern="100" dirty="0">
                          <a:effectLst/>
                          <a:latin typeface="Meiryo UI" panose="020B0604030504040204" pitchFamily="50" charset="-128"/>
                          <a:ea typeface="Meiryo UI" panose="020B0604030504040204" pitchFamily="50" charset="-128"/>
                        </a:rPr>
                        <a:t>補助単価</a:t>
                      </a:r>
                      <a:r>
                        <a:rPr lang="en-US" altLang="ja-JP" sz="1000" b="0" i="0" kern="100" dirty="0">
                          <a:effectLst/>
                          <a:latin typeface="Meiryo UI" panose="020B0604030504040204" pitchFamily="50" charset="-128"/>
                          <a:ea typeface="Meiryo UI" panose="020B0604030504040204" pitchFamily="50" charset="-128"/>
                        </a:rPr>
                        <a:t>×</a:t>
                      </a:r>
                      <a:r>
                        <a:rPr lang="ja-JP" altLang="en-US" sz="1000" b="0" i="0" kern="100" dirty="0">
                          <a:effectLst/>
                          <a:latin typeface="Meiryo UI" panose="020B0604030504040204" pitchFamily="50" charset="-128"/>
                          <a:ea typeface="Meiryo UI" panose="020B0604030504040204" pitchFamily="50" charset="-128"/>
                        </a:rPr>
                        <a:t>生徒数（定員内実員）　</a:t>
                      </a:r>
                      <a:r>
                        <a:rPr lang="en-US" altLang="ja-JP" sz="1000" b="0" i="0" kern="100" dirty="0">
                          <a:effectLst/>
                          <a:latin typeface="Meiryo UI" panose="020B0604030504040204" pitchFamily="50" charset="-128"/>
                          <a:ea typeface="Meiryo UI" panose="020B0604030504040204" pitchFamily="50" charset="-128"/>
                        </a:rPr>
                        <a:t>※</a:t>
                      </a:r>
                      <a:r>
                        <a:rPr lang="ja-JP" altLang="en-US" sz="1000" b="0" i="0" kern="100" dirty="0">
                          <a:effectLst/>
                          <a:latin typeface="Meiryo UI" panose="020B0604030504040204" pitchFamily="50" charset="-128"/>
                          <a:ea typeface="Meiryo UI" panose="020B0604030504040204" pitchFamily="50" charset="-128"/>
                        </a:rPr>
                        <a:t>定員内実員は、収容定員と実員のいずれか少ない数 </a:t>
                      </a:r>
                    </a:p>
                    <a:p>
                      <a:pPr marL="133350" indent="-133350" algn="just">
                        <a:spcAft>
                          <a:spcPts val="0"/>
                        </a:spcAft>
                      </a:pPr>
                      <a:endParaRPr lang="ja-JP" altLang="en-US" sz="1000" b="0" i="0" kern="100" dirty="0">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50" b="1" kern="100" dirty="0">
                          <a:solidFill>
                            <a:schemeClr val="tx1"/>
                          </a:solidFill>
                          <a:effectLst/>
                          <a:latin typeface="Meiryo UI" panose="020B0604030504040204" pitchFamily="50" charset="-128"/>
                          <a:ea typeface="Meiryo UI" panose="020B0604030504040204" pitchFamily="50" charset="-128"/>
                          <a:cs typeface="+mn-cs"/>
                        </a:rPr>
                        <a:t>　◆</a:t>
                      </a:r>
                      <a:r>
                        <a:rPr lang="ja-JP" altLang="en-US" sz="1050" b="1" u="sng" kern="100" dirty="0">
                          <a:solidFill>
                            <a:schemeClr val="tx1"/>
                          </a:solidFill>
                          <a:effectLst/>
                          <a:latin typeface="Meiryo UI" panose="020B0604030504040204" pitchFamily="50" charset="-128"/>
                          <a:ea typeface="Meiryo UI" panose="020B0604030504040204" pitchFamily="50" charset="-128"/>
                          <a:cs typeface="+mn-cs"/>
                        </a:rPr>
                        <a:t>私立専修学校等振興助成費</a:t>
                      </a:r>
                      <a:endParaRPr lang="en-US" altLang="ja-JP" sz="1050" b="1" u="sng" kern="100" dirty="0">
                        <a:solidFill>
                          <a:schemeClr val="tx1"/>
                        </a:solidFill>
                        <a:effectLst/>
                        <a:latin typeface="Meiryo UI" panose="020B0604030504040204" pitchFamily="50" charset="-128"/>
                        <a:ea typeface="Meiryo UI" panose="020B0604030504040204" pitchFamily="50" charset="-128"/>
                        <a:cs typeface="+mn-cs"/>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50" b="1" kern="100" dirty="0">
                          <a:solidFill>
                            <a:schemeClr val="tx1"/>
                          </a:solidFill>
                          <a:effectLst/>
                          <a:latin typeface="Meiryo UI" panose="020B0604030504040204" pitchFamily="50" charset="-128"/>
                          <a:ea typeface="Meiryo UI" panose="020B0604030504040204" pitchFamily="50" charset="-128"/>
                          <a:cs typeface="+mn-cs"/>
                        </a:rPr>
                        <a:t>　 </a:t>
                      </a:r>
                      <a:r>
                        <a:rPr lang="ja-JP" altLang="en-US" sz="1000" b="1" kern="100" dirty="0">
                          <a:solidFill>
                            <a:schemeClr val="tx1"/>
                          </a:solidFill>
                          <a:effectLst/>
                          <a:latin typeface="Meiryo UI" panose="020B0604030504040204" pitchFamily="50" charset="-128"/>
                          <a:ea typeface="Meiryo UI" panose="020B0604030504040204" pitchFamily="50" charset="-128"/>
                          <a:cs typeface="+mn-cs"/>
                        </a:rPr>
                        <a:t>　１　目的</a:t>
                      </a:r>
                      <a:endParaRPr lang="en-US" altLang="ja-JP" sz="1000" b="1" kern="100" dirty="0">
                        <a:solidFill>
                          <a:schemeClr val="tx1"/>
                        </a:solidFill>
                        <a:effectLst/>
                        <a:latin typeface="Meiryo UI" panose="020B0604030504040204" pitchFamily="50" charset="-128"/>
                        <a:ea typeface="Meiryo UI" panose="020B0604030504040204" pitchFamily="50" charset="-128"/>
                        <a:cs typeface="+mn-cs"/>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1" kern="100" dirty="0">
                          <a:solidFill>
                            <a:schemeClr val="tx1"/>
                          </a:solidFill>
                          <a:effectLst/>
                          <a:latin typeface="Meiryo UI" panose="020B0604030504040204" pitchFamily="50" charset="-128"/>
                          <a:ea typeface="Meiryo UI" panose="020B0604030504040204" pitchFamily="50" charset="-128"/>
                          <a:cs typeface="+mn-cs"/>
                        </a:rPr>
                        <a:t>　　　　　</a:t>
                      </a:r>
                      <a:r>
                        <a:rPr lang="ja-JP" altLang="en-US" sz="1000" b="0" kern="100" dirty="0">
                          <a:solidFill>
                            <a:schemeClr val="tx1"/>
                          </a:solidFill>
                          <a:effectLst/>
                          <a:latin typeface="Meiryo UI" panose="020B0604030504040204" pitchFamily="50" charset="-128"/>
                          <a:ea typeface="Meiryo UI" panose="020B0604030504040204" pitchFamily="50" charset="-128"/>
                          <a:cs typeface="+mn-cs"/>
                        </a:rPr>
                        <a:t>教育条件の維持向上、修学上の経済的負担の軽減及び経営の健全化を図り、私立専修学校及び私立外国人学校の健全な発達に資する。</a:t>
                      </a:r>
                      <a:endParaRPr lang="en-US" altLang="ja-JP" sz="1000" b="0" kern="100" dirty="0">
                        <a:solidFill>
                          <a:schemeClr val="tx1"/>
                        </a:solidFill>
                        <a:effectLst/>
                        <a:latin typeface="Meiryo UI" panose="020B0604030504040204" pitchFamily="50" charset="-128"/>
                        <a:ea typeface="Meiryo UI" panose="020B0604030504040204" pitchFamily="50" charset="-128"/>
                        <a:cs typeface="+mn-cs"/>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kern="100" dirty="0">
                          <a:solidFill>
                            <a:schemeClr val="tx1"/>
                          </a:solidFill>
                          <a:effectLst/>
                          <a:latin typeface="Meiryo UI" panose="020B0604030504040204" pitchFamily="50" charset="-128"/>
                          <a:ea typeface="Meiryo UI" panose="020B0604030504040204" pitchFamily="50" charset="-128"/>
                          <a:cs typeface="+mn-cs"/>
                        </a:rPr>
                        <a:t>　　　　　開始終了年度：昭和６１年度～</a:t>
                      </a:r>
                      <a:endParaRPr lang="en-US" altLang="ja-JP" sz="1000" b="0" kern="100" dirty="0">
                        <a:solidFill>
                          <a:schemeClr val="tx1"/>
                        </a:solidFill>
                        <a:effectLst/>
                        <a:latin typeface="Meiryo UI" panose="020B0604030504040204" pitchFamily="50" charset="-128"/>
                        <a:ea typeface="Meiryo UI" panose="020B0604030504040204" pitchFamily="50" charset="-128"/>
                        <a:cs typeface="+mn-cs"/>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kern="100" dirty="0">
                          <a:solidFill>
                            <a:schemeClr val="tx1"/>
                          </a:solidFill>
                          <a:effectLst/>
                          <a:latin typeface="Meiryo UI" panose="020B0604030504040204" pitchFamily="50" charset="-128"/>
                          <a:ea typeface="Meiryo UI" panose="020B0604030504040204" pitchFamily="50" charset="-128"/>
                          <a:cs typeface="+mn-cs"/>
                        </a:rPr>
                        <a:t>　　　　　根拠法令：私立学校振興助成法第１０条、地方自治法第２３２条の２　　　　　　　　　　　　　　　　　　　　　　　　　　　　　　　　　　　　　　　 　　　　　　　　　　　　　　　　　　　　　　　　　　　　　　　　　 </a:t>
                      </a: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kern="100" dirty="0">
                          <a:solidFill>
                            <a:schemeClr val="tx1"/>
                          </a:solidFill>
                          <a:effectLst/>
                          <a:latin typeface="Meiryo UI" panose="020B0604030504040204" pitchFamily="50" charset="-128"/>
                          <a:ea typeface="Meiryo UI" panose="020B0604030504040204" pitchFamily="50" charset="-128"/>
                          <a:cs typeface="+mn-cs"/>
                        </a:rPr>
                        <a:t> 　</a:t>
                      </a:r>
                      <a:r>
                        <a:rPr lang="ja-JP" altLang="en-US" sz="1000" b="1" kern="100" dirty="0">
                          <a:solidFill>
                            <a:schemeClr val="tx1"/>
                          </a:solidFill>
                          <a:effectLst/>
                          <a:latin typeface="Meiryo UI" panose="020B0604030504040204" pitchFamily="50" charset="-128"/>
                          <a:ea typeface="Meiryo UI" panose="020B0604030504040204" pitchFamily="50" charset="-128"/>
                          <a:cs typeface="+mn-cs"/>
                        </a:rPr>
                        <a:t>　２　内容</a:t>
                      </a:r>
                      <a:endParaRPr lang="en-US" altLang="ja-JP" sz="1000" b="1" kern="100" dirty="0">
                        <a:solidFill>
                          <a:schemeClr val="tx1"/>
                        </a:solidFill>
                        <a:effectLst/>
                        <a:latin typeface="Meiryo UI" panose="020B0604030504040204" pitchFamily="50" charset="-128"/>
                        <a:ea typeface="Meiryo UI" panose="020B0604030504040204" pitchFamily="50" charset="-128"/>
                        <a:cs typeface="+mn-cs"/>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kern="100" dirty="0">
                          <a:solidFill>
                            <a:schemeClr val="tx1"/>
                          </a:solidFill>
                          <a:effectLst/>
                          <a:latin typeface="Meiryo UI" panose="020B0604030504040204" pitchFamily="50" charset="-128"/>
                          <a:ea typeface="Meiryo UI" panose="020B0604030504040204" pitchFamily="50" charset="-128"/>
                          <a:cs typeface="+mn-cs"/>
                        </a:rPr>
                        <a:t>　　　</a:t>
                      </a:r>
                      <a:r>
                        <a:rPr lang="en-US" altLang="ja-JP" sz="1000" b="0" kern="100" dirty="0">
                          <a:solidFill>
                            <a:schemeClr val="tx1"/>
                          </a:solidFill>
                          <a:effectLst/>
                          <a:latin typeface="Meiryo UI" panose="020B0604030504040204" pitchFamily="50" charset="-128"/>
                          <a:ea typeface="Meiryo UI" panose="020B0604030504040204" pitchFamily="50" charset="-128"/>
                          <a:cs typeface="+mn-cs"/>
                        </a:rPr>
                        <a:t>(1)  </a:t>
                      </a:r>
                      <a:r>
                        <a:rPr lang="ja-JP" altLang="en-US" sz="1000" b="0" kern="100" dirty="0">
                          <a:solidFill>
                            <a:schemeClr val="tx1"/>
                          </a:solidFill>
                          <a:effectLst/>
                          <a:latin typeface="Meiryo UI" panose="020B0604030504040204" pitchFamily="50" charset="-128"/>
                          <a:ea typeface="Meiryo UI" panose="020B0604030504040204" pitchFamily="50" charset="-128"/>
                          <a:cs typeface="+mn-cs"/>
                        </a:rPr>
                        <a:t>私立専修学校高等課程経常費補助金　</a:t>
                      </a:r>
                      <a:endParaRPr lang="en-US" altLang="ja-JP" sz="1000" b="0" kern="100" dirty="0">
                        <a:solidFill>
                          <a:schemeClr val="tx1"/>
                        </a:solidFill>
                        <a:effectLst/>
                        <a:latin typeface="Meiryo UI" panose="020B0604030504040204" pitchFamily="50" charset="-128"/>
                        <a:ea typeface="Meiryo UI" panose="020B0604030504040204" pitchFamily="50" charset="-128"/>
                        <a:cs typeface="+mn-cs"/>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kern="100" dirty="0">
                          <a:solidFill>
                            <a:schemeClr val="tx1"/>
                          </a:solidFill>
                          <a:effectLst/>
                          <a:latin typeface="Meiryo UI" panose="020B0604030504040204" pitchFamily="50" charset="-128"/>
                          <a:ea typeface="Meiryo UI" panose="020B0604030504040204" pitchFamily="50" charset="-128"/>
                          <a:cs typeface="+mn-cs"/>
                        </a:rPr>
                        <a:t>　　　　　　</a:t>
                      </a:r>
                      <a:r>
                        <a:rPr lang="en-US" altLang="ja-JP" sz="1000" b="0" kern="100" dirty="0">
                          <a:solidFill>
                            <a:schemeClr val="tx1"/>
                          </a:solidFill>
                          <a:effectLst/>
                          <a:latin typeface="Meiryo UI" panose="020B0604030504040204" pitchFamily="50" charset="-128"/>
                          <a:ea typeface="Meiryo UI" panose="020B0604030504040204" pitchFamily="50" charset="-128"/>
                          <a:cs typeface="+mn-cs"/>
                        </a:rPr>
                        <a:t>【</a:t>
                      </a:r>
                      <a:r>
                        <a:rPr lang="ja-JP" altLang="en-US" sz="1000" b="0" kern="100" dirty="0">
                          <a:solidFill>
                            <a:schemeClr val="tx1"/>
                          </a:solidFill>
                          <a:effectLst/>
                          <a:latin typeface="Meiryo UI" panose="020B0604030504040204" pitchFamily="50" charset="-128"/>
                          <a:ea typeface="Meiryo UI" panose="020B0604030504040204" pitchFamily="50" charset="-128"/>
                          <a:cs typeface="+mn-cs"/>
                        </a:rPr>
                        <a:t>事業内容</a:t>
                      </a:r>
                      <a:r>
                        <a:rPr lang="en-US" altLang="ja-JP" sz="1000" b="0" kern="100" dirty="0">
                          <a:solidFill>
                            <a:schemeClr val="tx1"/>
                          </a:solidFill>
                          <a:effectLst/>
                          <a:latin typeface="Meiryo UI" panose="020B0604030504040204" pitchFamily="50" charset="-128"/>
                          <a:ea typeface="Meiryo UI" panose="020B0604030504040204" pitchFamily="50" charset="-128"/>
                          <a:cs typeface="+mn-cs"/>
                        </a:rPr>
                        <a:t>】</a:t>
                      </a:r>
                      <a:r>
                        <a:rPr lang="ja-JP" altLang="en-US" sz="1000" b="0" kern="100" dirty="0">
                          <a:solidFill>
                            <a:schemeClr val="tx1"/>
                          </a:solidFill>
                          <a:effectLst/>
                          <a:latin typeface="Meiryo UI" panose="020B0604030504040204" pitchFamily="50" charset="-128"/>
                          <a:ea typeface="Meiryo UI" panose="020B0604030504040204" pitchFamily="50" charset="-128"/>
                          <a:cs typeface="+mn-cs"/>
                        </a:rPr>
                        <a:t>高等課程を設置する学校法人に対し、経常的経費等の一部を助成</a:t>
                      </a:r>
                      <a:endParaRPr lang="en-US" altLang="ja-JP" sz="1000" b="0" kern="100" dirty="0">
                        <a:solidFill>
                          <a:schemeClr val="tx1"/>
                        </a:solidFill>
                        <a:effectLst/>
                        <a:latin typeface="Meiryo UI" panose="020B0604030504040204" pitchFamily="50" charset="-128"/>
                        <a:ea typeface="Meiryo UI" panose="020B0604030504040204" pitchFamily="50" charset="-128"/>
                        <a:cs typeface="+mn-cs"/>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kern="100" dirty="0">
                          <a:solidFill>
                            <a:schemeClr val="tx1"/>
                          </a:solidFill>
                          <a:effectLst/>
                          <a:latin typeface="Meiryo UI" panose="020B0604030504040204" pitchFamily="50" charset="-128"/>
                          <a:ea typeface="Meiryo UI" panose="020B0604030504040204" pitchFamily="50" charset="-128"/>
                          <a:cs typeface="+mn-cs"/>
                        </a:rPr>
                        <a:t>　　　　　　</a:t>
                      </a:r>
                      <a:r>
                        <a:rPr lang="en-US" altLang="ja-JP" sz="1000" b="0" kern="100" dirty="0">
                          <a:solidFill>
                            <a:schemeClr val="tx1"/>
                          </a:solidFill>
                          <a:effectLst/>
                          <a:latin typeface="Meiryo UI" panose="020B0604030504040204" pitchFamily="50" charset="-128"/>
                          <a:ea typeface="Meiryo UI" panose="020B0604030504040204" pitchFamily="50" charset="-128"/>
                          <a:cs typeface="+mn-cs"/>
                        </a:rPr>
                        <a:t>【</a:t>
                      </a:r>
                      <a:r>
                        <a:rPr lang="ja-JP" altLang="en-US" sz="1000" b="0" kern="100" dirty="0">
                          <a:solidFill>
                            <a:schemeClr val="tx1"/>
                          </a:solidFill>
                          <a:effectLst/>
                          <a:latin typeface="Meiryo UI" panose="020B0604030504040204" pitchFamily="50" charset="-128"/>
                          <a:ea typeface="Meiryo UI" panose="020B0604030504040204" pitchFamily="50" charset="-128"/>
                          <a:cs typeface="+mn-cs"/>
                        </a:rPr>
                        <a:t>積算根拠</a:t>
                      </a:r>
                      <a:r>
                        <a:rPr lang="en-US" altLang="ja-JP" sz="1000" b="0" kern="100" dirty="0">
                          <a:solidFill>
                            <a:schemeClr val="tx1"/>
                          </a:solidFill>
                          <a:effectLst/>
                          <a:latin typeface="Meiryo UI" panose="020B0604030504040204" pitchFamily="50" charset="-128"/>
                          <a:ea typeface="Meiryo UI" panose="020B0604030504040204" pitchFamily="50" charset="-128"/>
                          <a:cs typeface="+mn-cs"/>
                        </a:rPr>
                        <a:t>】</a:t>
                      </a:r>
                      <a:r>
                        <a:rPr lang="ja-JP" altLang="en-US" sz="1000" b="0" kern="100" dirty="0">
                          <a:solidFill>
                            <a:schemeClr val="tx1"/>
                          </a:solidFill>
                          <a:effectLst/>
                          <a:latin typeface="Meiryo UI" panose="020B0604030504040204" pitchFamily="50" charset="-128"/>
                          <a:ea typeface="Meiryo UI" panose="020B0604030504040204" pitchFamily="50" charset="-128"/>
                          <a:cs typeface="+mn-cs"/>
                        </a:rPr>
                        <a:t>補助単価：</a:t>
                      </a:r>
                      <a:r>
                        <a:rPr lang="en-US" altLang="ja-JP" sz="1000" dirty="0">
                          <a:latin typeface="Meiryo UI" panose="020B0604030504040204" pitchFamily="50" charset="-128"/>
                          <a:ea typeface="Meiryo UI" panose="020B0604030504040204" pitchFamily="50" charset="-128"/>
                        </a:rPr>
                        <a:t>306,700</a:t>
                      </a:r>
                      <a:r>
                        <a:rPr lang="ja-JP" altLang="en-US" sz="1000" dirty="0">
                          <a:latin typeface="Meiryo UI" panose="020B0604030504040204" pitchFamily="50" charset="-128"/>
                          <a:ea typeface="Meiryo UI" panose="020B0604030504040204" pitchFamily="50" charset="-128"/>
                        </a:rPr>
                        <a:t>円</a:t>
                      </a:r>
                      <a:r>
                        <a:rPr lang="en-US" altLang="ja-JP" sz="1000" dirty="0">
                          <a:latin typeface="Meiryo UI" panose="020B0604030504040204" pitchFamily="50" charset="-128"/>
                          <a:ea typeface="Meiryo UI" panose="020B0604030504040204" pitchFamily="50" charset="-128"/>
                        </a:rPr>
                        <a:t>×3,802</a:t>
                      </a:r>
                      <a:r>
                        <a:rPr lang="ja-JP" altLang="en-US" sz="1000" dirty="0">
                          <a:latin typeface="Meiryo UI" panose="020B0604030504040204" pitchFamily="50" charset="-128"/>
                          <a:ea typeface="Meiryo UI" panose="020B0604030504040204" pitchFamily="50" charset="-128"/>
                        </a:rPr>
                        <a:t>人</a:t>
                      </a:r>
                      <a:endParaRPr lang="en-US" altLang="ja-JP" sz="1000" dirty="0">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kern="100" dirty="0">
                          <a:solidFill>
                            <a:schemeClr val="tx1"/>
                          </a:solidFill>
                          <a:effectLst/>
                          <a:latin typeface="Meiryo UI" panose="020B0604030504040204" pitchFamily="50" charset="-128"/>
                          <a:ea typeface="Meiryo UI" panose="020B0604030504040204" pitchFamily="50" charset="-128"/>
                          <a:cs typeface="+mn-cs"/>
                        </a:rPr>
                        <a:t>　 　 </a:t>
                      </a:r>
                      <a:r>
                        <a:rPr lang="en-US" altLang="ja-JP" sz="1000" b="0" kern="100" dirty="0">
                          <a:solidFill>
                            <a:schemeClr val="tx1"/>
                          </a:solidFill>
                          <a:effectLst/>
                          <a:latin typeface="Meiryo UI" panose="020B0604030504040204" pitchFamily="50" charset="-128"/>
                          <a:ea typeface="Meiryo UI" panose="020B0604030504040204" pitchFamily="50" charset="-128"/>
                          <a:cs typeface="+mn-cs"/>
                        </a:rPr>
                        <a:t>(2) </a:t>
                      </a:r>
                      <a:r>
                        <a:rPr lang="ja-JP" altLang="en-US" sz="1000" b="0" kern="100" dirty="0">
                          <a:solidFill>
                            <a:schemeClr val="tx1"/>
                          </a:solidFill>
                          <a:effectLst/>
                          <a:latin typeface="Meiryo UI" panose="020B0604030504040204" pitchFamily="50" charset="-128"/>
                          <a:ea typeface="Meiryo UI" panose="020B0604030504040204" pitchFamily="50" charset="-128"/>
                          <a:cs typeface="+mn-cs"/>
                        </a:rPr>
                        <a:t>私立外国人学校振興補助金　　　　　　　　　　　　　　　　　　　　　　　　　　　　　　　　　　　　 </a:t>
                      </a: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kern="100" dirty="0">
                          <a:solidFill>
                            <a:schemeClr val="tx1"/>
                          </a:solidFill>
                          <a:effectLst/>
                          <a:latin typeface="Meiryo UI" panose="020B0604030504040204" pitchFamily="50" charset="-128"/>
                          <a:ea typeface="Meiryo UI" panose="020B0604030504040204" pitchFamily="50" charset="-128"/>
                          <a:cs typeface="+mn-cs"/>
                        </a:rPr>
                        <a:t> 　　　　　　</a:t>
                      </a:r>
                      <a:r>
                        <a:rPr lang="en-US" altLang="ja-JP" sz="1000" b="0" kern="100" dirty="0">
                          <a:solidFill>
                            <a:schemeClr val="tx1"/>
                          </a:solidFill>
                          <a:effectLst/>
                          <a:latin typeface="Meiryo UI" panose="020B0604030504040204" pitchFamily="50" charset="-128"/>
                          <a:ea typeface="Meiryo UI" panose="020B0604030504040204" pitchFamily="50" charset="-128"/>
                          <a:cs typeface="+mn-cs"/>
                        </a:rPr>
                        <a:t>【</a:t>
                      </a:r>
                      <a:r>
                        <a:rPr lang="ja-JP" altLang="en-US" sz="1000" b="0" kern="100" dirty="0">
                          <a:solidFill>
                            <a:schemeClr val="tx1"/>
                          </a:solidFill>
                          <a:effectLst/>
                          <a:latin typeface="Meiryo UI" panose="020B0604030504040204" pitchFamily="50" charset="-128"/>
                          <a:ea typeface="Meiryo UI" panose="020B0604030504040204" pitchFamily="50" charset="-128"/>
                          <a:cs typeface="+mn-cs"/>
                        </a:rPr>
                        <a:t>事業内容</a:t>
                      </a:r>
                      <a:r>
                        <a:rPr lang="en-US" altLang="ja-JP" sz="1000" b="0" kern="100" dirty="0">
                          <a:solidFill>
                            <a:schemeClr val="tx1"/>
                          </a:solidFill>
                          <a:effectLst/>
                          <a:latin typeface="Meiryo UI" panose="020B0604030504040204" pitchFamily="50" charset="-128"/>
                          <a:ea typeface="Meiryo UI" panose="020B0604030504040204" pitchFamily="50" charset="-128"/>
                          <a:cs typeface="+mn-cs"/>
                        </a:rPr>
                        <a:t>】</a:t>
                      </a:r>
                      <a:r>
                        <a:rPr lang="ja-JP" altLang="en-US" sz="1000" b="0" kern="100" dirty="0">
                          <a:solidFill>
                            <a:schemeClr val="tx1"/>
                          </a:solidFill>
                          <a:effectLst/>
                          <a:latin typeface="Meiryo UI" panose="020B0604030504040204" pitchFamily="50" charset="-128"/>
                          <a:ea typeface="Meiryo UI" panose="020B0604030504040204" pitchFamily="50" charset="-128"/>
                          <a:cs typeface="+mn-cs"/>
                        </a:rPr>
                        <a:t>外国人学校を設置する学校法人に対し、経常的経費等の一部を助成　　　　　　　　　　　　　　　　　　　　　　　　　　　　　　　　　　 </a:t>
                      </a: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kern="100" dirty="0">
                          <a:solidFill>
                            <a:schemeClr val="tx1"/>
                          </a:solidFill>
                          <a:effectLst/>
                          <a:latin typeface="Meiryo UI" panose="020B0604030504040204" pitchFamily="50" charset="-128"/>
                          <a:ea typeface="Meiryo UI" panose="020B0604030504040204" pitchFamily="50" charset="-128"/>
                          <a:cs typeface="+mn-cs"/>
                        </a:rPr>
                        <a:t> 　　　　　　</a:t>
                      </a:r>
                      <a:r>
                        <a:rPr lang="en-US" altLang="ja-JP" sz="1000" b="0" kern="100" dirty="0">
                          <a:solidFill>
                            <a:schemeClr val="tx1"/>
                          </a:solidFill>
                          <a:effectLst/>
                          <a:latin typeface="Meiryo UI" panose="020B0604030504040204" pitchFamily="50" charset="-128"/>
                          <a:ea typeface="Meiryo UI" panose="020B0604030504040204" pitchFamily="50" charset="-128"/>
                          <a:cs typeface="+mn-cs"/>
                        </a:rPr>
                        <a:t>【</a:t>
                      </a:r>
                      <a:r>
                        <a:rPr lang="ja-JP" altLang="en-US" sz="1000" b="0" kern="100" dirty="0">
                          <a:solidFill>
                            <a:schemeClr val="tx1"/>
                          </a:solidFill>
                          <a:effectLst/>
                          <a:latin typeface="Meiryo UI" panose="020B0604030504040204" pitchFamily="50" charset="-128"/>
                          <a:ea typeface="Meiryo UI" panose="020B0604030504040204" pitchFamily="50" charset="-128"/>
                          <a:cs typeface="+mn-cs"/>
                        </a:rPr>
                        <a:t>積算根拠</a:t>
                      </a:r>
                      <a:r>
                        <a:rPr lang="en-US" altLang="ja-JP" sz="1000" b="0" kern="100" dirty="0">
                          <a:solidFill>
                            <a:schemeClr val="tx1"/>
                          </a:solidFill>
                          <a:effectLst/>
                          <a:latin typeface="Meiryo UI" panose="020B0604030504040204" pitchFamily="50" charset="-128"/>
                          <a:ea typeface="Meiryo UI" panose="020B0604030504040204" pitchFamily="50" charset="-128"/>
                          <a:cs typeface="+mn-cs"/>
                        </a:rPr>
                        <a:t>】</a:t>
                      </a:r>
                      <a:r>
                        <a:rPr lang="ja-JP" altLang="en-US" sz="1000" b="0" kern="100" dirty="0">
                          <a:solidFill>
                            <a:schemeClr val="tx1"/>
                          </a:solidFill>
                          <a:effectLst/>
                          <a:latin typeface="Meiryo UI" panose="020B0604030504040204" pitchFamily="50" charset="-128"/>
                          <a:ea typeface="Meiryo UI" panose="020B0604030504040204" pitchFamily="50" charset="-128"/>
                          <a:cs typeface="+mn-cs"/>
                        </a:rPr>
                        <a:t>補助単価：</a:t>
                      </a:r>
                      <a:r>
                        <a:rPr lang="en-US" altLang="ja-JP" sz="1000" dirty="0">
                          <a:latin typeface="Meiryo UI" panose="020B0604030504040204" pitchFamily="50" charset="-128"/>
                          <a:ea typeface="Meiryo UI" panose="020B0604030504040204" pitchFamily="50" charset="-128"/>
                        </a:rPr>
                        <a:t>77,000</a:t>
                      </a:r>
                      <a:r>
                        <a:rPr lang="ja-JP" altLang="en-US" sz="1000" dirty="0">
                          <a:latin typeface="Meiryo UI" panose="020B0604030504040204" pitchFamily="50" charset="-128"/>
                          <a:ea typeface="Meiryo UI" panose="020B0604030504040204" pitchFamily="50" charset="-128"/>
                        </a:rPr>
                        <a:t>円</a:t>
                      </a:r>
                      <a:r>
                        <a:rPr lang="en-US" altLang="ja-JP" sz="1000" dirty="0">
                          <a:latin typeface="Meiryo UI" panose="020B0604030504040204" pitchFamily="50" charset="-128"/>
                          <a:ea typeface="Meiryo UI" panose="020B0604030504040204" pitchFamily="50" charset="-128"/>
                        </a:rPr>
                        <a:t>×810</a:t>
                      </a:r>
                      <a:r>
                        <a:rPr lang="ja-JP" altLang="en-US" sz="1000" dirty="0" smtClean="0">
                          <a:latin typeface="Meiryo UI" panose="020B0604030504040204" pitchFamily="50" charset="-128"/>
                          <a:ea typeface="Meiryo UI" panose="020B0604030504040204" pitchFamily="50" charset="-128"/>
                        </a:rPr>
                        <a:t>人</a:t>
                      </a:r>
                      <a:endParaRPr lang="en-US" altLang="ja-JP" sz="1000" dirty="0" smtClean="0">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endParaRPr lang="en-US" altLang="ja-JP" sz="1050" dirty="0" smtClean="0">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en-US" altLang="ja-JP" sz="1050" dirty="0" smtClean="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　</a:t>
                      </a:r>
                      <a:r>
                        <a:rPr lang="en-US" altLang="ja-JP" sz="1000" dirty="0" smtClean="0">
                          <a:solidFill>
                            <a:schemeClr val="tx1"/>
                          </a:solidFill>
                          <a:latin typeface="Meiryo UI" panose="020B0604030504040204" pitchFamily="50" charset="-128"/>
                          <a:ea typeface="Meiryo UI" panose="020B0604030504040204" pitchFamily="50" charset="-128"/>
                        </a:rPr>
                        <a:t>※</a:t>
                      </a:r>
                      <a:r>
                        <a:rPr lang="ja-JP" altLang="en-US" sz="1000" baseline="0" dirty="0" smtClean="0">
                          <a:solidFill>
                            <a:schemeClr val="tx1"/>
                          </a:solidFill>
                          <a:latin typeface="Meiryo UI" panose="020B0604030504040204" pitchFamily="50" charset="-128"/>
                          <a:ea typeface="Meiryo UI" panose="020B0604030504040204" pitchFamily="50" charset="-128"/>
                        </a:rPr>
                        <a:t> </a:t>
                      </a:r>
                      <a:r>
                        <a:rPr lang="ja-JP" altLang="en-US" sz="1000" dirty="0" smtClean="0">
                          <a:solidFill>
                            <a:schemeClr val="tx1"/>
                          </a:solidFill>
                          <a:latin typeface="Meiryo UI" panose="020B0604030504040204" pitchFamily="50" charset="-128"/>
                          <a:ea typeface="Meiryo UI" panose="020B0604030504040204" pitchFamily="50" charset="-128"/>
                        </a:rPr>
                        <a:t>高等学校及び専修学校の補助単価については、府職員の給与の減額の緩和・終了に伴い、単価の引き下げ率を見直し済み</a:t>
                      </a:r>
                      <a:endParaRPr lang="en-US" altLang="ja-JP" sz="1000" dirty="0" smtClean="0">
                        <a:solidFill>
                          <a:schemeClr val="tx1"/>
                        </a:solidFill>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dirty="0" smtClean="0">
                          <a:solidFill>
                            <a:schemeClr val="tx1"/>
                          </a:solidFill>
                          <a:latin typeface="Meiryo UI" panose="020B0604030504040204" pitchFamily="50" charset="-128"/>
                          <a:ea typeface="Meiryo UI" panose="020B0604030504040204" pitchFamily="50" charset="-128"/>
                        </a:rPr>
                        <a:t>　　　　（</a:t>
                      </a:r>
                      <a:r>
                        <a:rPr lang="en-US" altLang="ja-JP" sz="1000" dirty="0" smtClean="0">
                          <a:solidFill>
                            <a:schemeClr val="tx1"/>
                          </a:solidFill>
                          <a:latin typeface="Meiryo UI" panose="020B0604030504040204" pitchFamily="50" charset="-128"/>
                          <a:ea typeface="Meiryo UI" panose="020B0604030504040204" pitchFamily="50" charset="-128"/>
                        </a:rPr>
                        <a:t>H26</a:t>
                      </a:r>
                      <a:r>
                        <a:rPr lang="ja-JP" altLang="en-US" sz="1000" dirty="0" smtClean="0">
                          <a:solidFill>
                            <a:schemeClr val="tx1"/>
                          </a:solidFill>
                          <a:latin typeface="Meiryo UI" panose="020B0604030504040204" pitchFamily="50" charset="-128"/>
                          <a:ea typeface="Meiryo UI" panose="020B0604030504040204" pitchFamily="50" charset="-128"/>
                        </a:rPr>
                        <a:t>）</a:t>
                      </a:r>
                      <a:r>
                        <a:rPr lang="en-US" altLang="ja-JP" sz="1000" dirty="0" smtClean="0">
                          <a:solidFill>
                            <a:schemeClr val="tx1"/>
                          </a:solidFill>
                          <a:latin typeface="Meiryo UI" panose="020B0604030504040204" pitchFamily="50" charset="-128"/>
                          <a:ea typeface="Meiryo UI" panose="020B0604030504040204" pitchFamily="50" charset="-128"/>
                        </a:rPr>
                        <a:t>10%</a:t>
                      </a:r>
                      <a:r>
                        <a:rPr lang="ja-JP" altLang="en-US" sz="1000" baseline="0" dirty="0" smtClean="0">
                          <a:solidFill>
                            <a:schemeClr val="tx1"/>
                          </a:solidFill>
                          <a:latin typeface="Meiryo UI" panose="020B0604030504040204" pitchFamily="50" charset="-128"/>
                          <a:ea typeface="Meiryo UI" panose="020B0604030504040204" pitchFamily="50" charset="-128"/>
                        </a:rPr>
                        <a:t>⇒</a:t>
                      </a:r>
                      <a:r>
                        <a:rPr lang="en-US" altLang="ja-JP" sz="1000" dirty="0" smtClean="0">
                          <a:solidFill>
                            <a:schemeClr val="tx1"/>
                          </a:solidFill>
                          <a:latin typeface="Meiryo UI" panose="020B0604030504040204" pitchFamily="50" charset="-128"/>
                          <a:ea typeface="Meiryo UI" panose="020B0604030504040204" pitchFamily="50" charset="-128"/>
                        </a:rPr>
                        <a:t>2</a:t>
                      </a:r>
                      <a:r>
                        <a:rPr lang="ja-JP" altLang="en-US" sz="1000" dirty="0" smtClean="0">
                          <a:solidFill>
                            <a:schemeClr val="tx1"/>
                          </a:solidFill>
                          <a:latin typeface="Meiryo UI" panose="020B0604030504040204" pitchFamily="50" charset="-128"/>
                          <a:ea typeface="Meiryo UI" panose="020B0604030504040204" pitchFamily="50" charset="-128"/>
                        </a:rPr>
                        <a:t>％</a:t>
                      </a:r>
                      <a:r>
                        <a:rPr lang="ja-JP" altLang="en-US" sz="1000" baseline="0" dirty="0" smtClean="0">
                          <a:solidFill>
                            <a:schemeClr val="tx1"/>
                          </a:solidFill>
                          <a:latin typeface="Meiryo UI" panose="020B0604030504040204" pitchFamily="50" charset="-128"/>
                          <a:ea typeface="Meiryo UI" panose="020B0604030504040204" pitchFamily="50" charset="-128"/>
                        </a:rPr>
                        <a:t> </a:t>
                      </a:r>
                      <a:r>
                        <a:rPr lang="ja-JP" altLang="en-US" sz="1000" dirty="0" smtClean="0">
                          <a:solidFill>
                            <a:schemeClr val="tx1"/>
                          </a:solidFill>
                          <a:latin typeface="Meiryo UI" panose="020B0604030504040204" pitchFamily="50" charset="-128"/>
                          <a:ea typeface="Meiryo UI" panose="020B0604030504040204" pitchFamily="50" charset="-128"/>
                        </a:rPr>
                        <a:t> （</a:t>
                      </a:r>
                      <a:r>
                        <a:rPr lang="en-US" altLang="ja-JP" sz="1000" dirty="0" smtClean="0">
                          <a:solidFill>
                            <a:schemeClr val="tx1"/>
                          </a:solidFill>
                          <a:latin typeface="Meiryo UI" panose="020B0604030504040204" pitchFamily="50" charset="-128"/>
                          <a:ea typeface="Meiryo UI" panose="020B0604030504040204" pitchFamily="50" charset="-128"/>
                        </a:rPr>
                        <a:t>H27</a:t>
                      </a:r>
                      <a:r>
                        <a:rPr lang="ja-JP" altLang="en-US" sz="1000" dirty="0" smtClean="0">
                          <a:solidFill>
                            <a:schemeClr val="tx1"/>
                          </a:solidFill>
                          <a:latin typeface="Meiryo UI" panose="020B0604030504040204" pitchFamily="50" charset="-128"/>
                          <a:ea typeface="Meiryo UI" panose="020B0604030504040204" pitchFamily="50" charset="-128"/>
                        </a:rPr>
                        <a:t>）</a:t>
                      </a:r>
                      <a:r>
                        <a:rPr lang="en-US" altLang="ja-JP" sz="1000" dirty="0" smtClean="0">
                          <a:solidFill>
                            <a:schemeClr val="tx1"/>
                          </a:solidFill>
                          <a:latin typeface="Meiryo UI" panose="020B0604030504040204" pitchFamily="50" charset="-128"/>
                          <a:ea typeface="Meiryo UI" panose="020B0604030504040204" pitchFamily="50" charset="-128"/>
                        </a:rPr>
                        <a:t>2%</a:t>
                      </a:r>
                      <a:r>
                        <a:rPr lang="ja-JP" altLang="en-US" sz="1000" dirty="0" smtClean="0">
                          <a:solidFill>
                            <a:schemeClr val="tx1"/>
                          </a:solidFill>
                          <a:latin typeface="Meiryo UI" panose="020B0604030504040204" pitchFamily="50" charset="-128"/>
                          <a:ea typeface="Meiryo UI" panose="020B0604030504040204" pitchFamily="50" charset="-128"/>
                        </a:rPr>
                        <a:t>⇒０％　</a:t>
                      </a:r>
                      <a:endParaRPr lang="en-US" altLang="ja-JP" sz="1000" b="0" kern="100" dirty="0">
                        <a:solidFill>
                          <a:schemeClr val="tx1"/>
                        </a:solidFill>
                        <a:effectLst/>
                        <a:latin typeface="Meiryo UI" panose="020B0604030504040204" pitchFamily="50" charset="-128"/>
                        <a:ea typeface="Meiryo UI" panose="020B0604030504040204" pitchFamily="50" charset="-128"/>
                        <a:cs typeface="+mn-cs"/>
                      </a:endParaRPr>
                    </a:p>
                  </a:txBody>
                  <a:tcPr marL="72000" marR="72000" marT="36000" marB="36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solidFill>
                  </a:tcPr>
                </a:tc>
                <a:extLst>
                  <a:ext uri="{0D108BD9-81ED-4DB2-BD59-A6C34878D82A}">
                    <a16:rowId xmlns:a16="http://schemas.microsoft.com/office/drawing/2014/main" val="4234363331"/>
                  </a:ext>
                </a:extLst>
              </a:tr>
            </a:tbl>
          </a:graphicData>
        </a:graphic>
      </p:graphicFrame>
      <p:sp>
        <p:nvSpPr>
          <p:cNvPr id="19" name="正方形/長方形 18"/>
          <p:cNvSpPr/>
          <p:nvPr/>
        </p:nvSpPr>
        <p:spPr>
          <a:xfrm>
            <a:off x="6282190" y="858918"/>
            <a:ext cx="2640983" cy="634867"/>
          </a:xfrm>
          <a:prstGeom prst="rect">
            <a:avLst/>
          </a:prstGeom>
          <a:ln/>
        </p:spPr>
        <p:style>
          <a:lnRef idx="2">
            <a:schemeClr val="accent1"/>
          </a:lnRef>
          <a:fillRef idx="1">
            <a:schemeClr val="lt1"/>
          </a:fillRef>
          <a:effectRef idx="0">
            <a:schemeClr val="accent1"/>
          </a:effectRef>
          <a:fontRef idx="minor">
            <a:schemeClr val="dk1"/>
          </a:fontRef>
        </p:style>
        <p:txBody>
          <a:bodyPr lIns="36000" rIns="0" rtlCol="0" anchor="ctr"/>
          <a:lstStyle/>
          <a:p>
            <a:r>
              <a:rPr lang="en-US" altLang="ja-JP" sz="1050" dirty="0">
                <a:solidFill>
                  <a:schemeClr val="tx1"/>
                </a:solidFill>
                <a:latin typeface="Meiryo UI" panose="020B0604030504040204" pitchFamily="50" charset="-128"/>
                <a:ea typeface="Meiryo UI" panose="020B0604030504040204" pitchFamily="50" charset="-128"/>
              </a:rPr>
              <a:t>R2</a:t>
            </a:r>
            <a:r>
              <a:rPr lang="ja-JP" altLang="en-US" sz="1050" dirty="0">
                <a:solidFill>
                  <a:schemeClr val="tx1"/>
                </a:solidFill>
                <a:latin typeface="Meiryo UI" panose="020B0604030504040204" pitchFamily="50" charset="-128"/>
                <a:ea typeface="Meiryo UI" panose="020B0604030504040204" pitchFamily="50" charset="-128"/>
              </a:rPr>
              <a:t>当初予算額：</a:t>
            </a:r>
            <a:endParaRPr lang="en-US" altLang="ja-JP" sz="1050" dirty="0">
              <a:solidFill>
                <a:schemeClr val="tx1"/>
              </a:solidFill>
              <a:latin typeface="Meiryo UI" panose="020B0604030504040204" pitchFamily="50" charset="-128"/>
              <a:ea typeface="Meiryo UI" panose="020B0604030504040204" pitchFamily="50" charset="-128"/>
            </a:endParaRPr>
          </a:p>
          <a:p>
            <a:r>
              <a:rPr lang="en-US" altLang="ja-JP" sz="1050" dirty="0">
                <a:solidFill>
                  <a:schemeClr val="tx1"/>
                </a:solidFill>
                <a:latin typeface="Meiryo UI" panose="020B0604030504040204" pitchFamily="50" charset="-128"/>
                <a:ea typeface="Meiryo UI" panose="020B0604030504040204" pitchFamily="50" charset="-128"/>
              </a:rPr>
              <a:t>       </a:t>
            </a:r>
            <a:r>
              <a:rPr lang="ja-JP" altLang="en-US" sz="1050" dirty="0">
                <a:solidFill>
                  <a:schemeClr val="tx1"/>
                </a:solidFill>
                <a:latin typeface="Meiryo UI" panose="020B0604030504040204" pitchFamily="50" charset="-128"/>
                <a:ea typeface="Meiryo UI" panose="020B0604030504040204" pitchFamily="50" charset="-128"/>
              </a:rPr>
              <a:t>小中高   </a:t>
            </a:r>
            <a:r>
              <a:rPr lang="en-US" altLang="ja-JP" sz="1050" dirty="0" smtClean="0">
                <a:solidFill>
                  <a:schemeClr val="tx1"/>
                </a:solidFill>
                <a:latin typeface="Meiryo UI" panose="020B0604030504040204" pitchFamily="50" charset="-128"/>
                <a:ea typeface="Meiryo UI" panose="020B0604030504040204" pitchFamily="50" charset="-128"/>
              </a:rPr>
              <a:t>35,710</a:t>
            </a:r>
            <a:r>
              <a:rPr lang="ja-JP" altLang="en-US" sz="1050" dirty="0" smtClean="0">
                <a:solidFill>
                  <a:schemeClr val="tx1"/>
                </a:solidFill>
                <a:latin typeface="Meiryo UI" panose="020B0604030504040204" pitchFamily="50" charset="-128"/>
                <a:ea typeface="Meiryo UI" panose="020B0604030504040204" pitchFamily="50" charset="-128"/>
              </a:rPr>
              <a:t>（</a:t>
            </a:r>
            <a:r>
              <a:rPr lang="en-US" altLang="ja-JP" sz="1050" dirty="0" smtClean="0">
                <a:solidFill>
                  <a:schemeClr val="tx1"/>
                </a:solidFill>
                <a:latin typeface="Meiryo UI" panose="020B0604030504040204" pitchFamily="50" charset="-128"/>
                <a:ea typeface="Meiryo UI" panose="020B0604030504040204" pitchFamily="50" charset="-128"/>
              </a:rPr>
              <a:t>30,448</a:t>
            </a:r>
            <a:r>
              <a:rPr lang="ja-JP" altLang="en-US" sz="1050" dirty="0" smtClean="0">
                <a:solidFill>
                  <a:schemeClr val="tx1"/>
                </a:solidFill>
                <a:latin typeface="Meiryo UI" panose="020B0604030504040204" pitchFamily="50" charset="-128"/>
                <a:ea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rPr>
              <a:t>百万円</a:t>
            </a:r>
            <a:endPar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r>
              <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050" dirty="0">
                <a:solidFill>
                  <a:schemeClr val="tx1"/>
                </a:solidFill>
                <a:latin typeface="Meiryo UI" panose="020B0604030504040204" pitchFamily="50" charset="-128"/>
                <a:ea typeface="Meiryo UI" panose="020B0604030504040204" pitchFamily="50" charset="-128"/>
              </a:rPr>
              <a:t>専修学校　　</a:t>
            </a:r>
            <a:r>
              <a:rPr lang="en-US" altLang="ja-JP" sz="1050" dirty="0" smtClean="0">
                <a:solidFill>
                  <a:schemeClr val="tx1"/>
                </a:solidFill>
                <a:latin typeface="Meiryo UI" panose="020B0604030504040204" pitchFamily="50" charset="-128"/>
                <a:ea typeface="Meiryo UI" panose="020B0604030504040204" pitchFamily="50" charset="-128"/>
              </a:rPr>
              <a:t>1,245</a:t>
            </a:r>
            <a:r>
              <a:rPr lang="ja-JP" altLang="en-US" sz="1050" dirty="0" smtClean="0">
                <a:solidFill>
                  <a:schemeClr val="tx1"/>
                </a:solidFill>
                <a:latin typeface="Meiryo UI" panose="020B0604030504040204" pitchFamily="50" charset="-128"/>
                <a:ea typeface="Meiryo UI" panose="020B0604030504040204" pitchFamily="50" charset="-128"/>
              </a:rPr>
              <a:t>（</a:t>
            </a:r>
            <a:r>
              <a:rPr lang="en-US" altLang="ja-JP" sz="1050" dirty="0" smtClean="0">
                <a:solidFill>
                  <a:schemeClr val="tx1"/>
                </a:solidFill>
                <a:latin typeface="Meiryo UI" panose="020B0604030504040204" pitchFamily="50" charset="-128"/>
                <a:ea typeface="Meiryo UI" panose="020B0604030504040204" pitchFamily="50" charset="-128"/>
              </a:rPr>
              <a:t>1,245</a:t>
            </a:r>
            <a:r>
              <a:rPr lang="ja-JP" altLang="en-US" sz="1050" dirty="0" smtClean="0">
                <a:solidFill>
                  <a:schemeClr val="tx1"/>
                </a:solidFill>
                <a:latin typeface="Meiryo UI" panose="020B0604030504040204" pitchFamily="50" charset="-128"/>
                <a:ea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rPr>
              <a:t>百万円</a:t>
            </a:r>
            <a:endPar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6" name="正方形/長方形 5"/>
          <p:cNvSpPr/>
          <p:nvPr/>
        </p:nvSpPr>
        <p:spPr>
          <a:xfrm>
            <a:off x="7041981" y="127330"/>
            <a:ext cx="1121400" cy="348995"/>
          </a:xfrm>
          <a:prstGeom prst="rect">
            <a:avLst/>
          </a:prstGeom>
          <a:ln w="6350"/>
        </p:spPr>
        <p:style>
          <a:lnRef idx="2">
            <a:schemeClr val="accent1"/>
          </a:lnRef>
          <a:fillRef idx="1">
            <a:schemeClr val="lt1"/>
          </a:fillRef>
          <a:effectRef idx="0">
            <a:schemeClr val="accent1"/>
          </a:effectRef>
          <a:fontRef idx="minor">
            <a:schemeClr val="dk1"/>
          </a:fontRef>
        </p:style>
        <p:txBody>
          <a:bodyPr lIns="36000" rIns="36000" rtlCol="0" anchor="ctr"/>
          <a:lstStyle/>
          <a:p>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予算の記載</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）：一般財源</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大かっこ 3"/>
          <p:cNvSpPr/>
          <p:nvPr/>
        </p:nvSpPr>
        <p:spPr>
          <a:xfrm>
            <a:off x="476545" y="5274205"/>
            <a:ext cx="7200800" cy="450050"/>
          </a:xfrm>
          <a:prstGeom prst="bracketPair">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9" name="スライド番号プレースホルダー 4"/>
          <p:cNvSpPr txBox="1">
            <a:spLocks/>
          </p:cNvSpPr>
          <p:nvPr/>
        </p:nvSpPr>
        <p:spPr>
          <a:xfrm>
            <a:off x="7010400" y="6584035"/>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smtClean="0">
                <a:solidFill>
                  <a:schemeClr val="tx1"/>
                </a:solidFill>
                <a:latin typeface="Meiryo UI" panose="020B0604030504040204" pitchFamily="50" charset="-128"/>
                <a:ea typeface="Meiryo UI" panose="020B0604030504040204" pitchFamily="50" charset="-128"/>
              </a:rPr>
              <a:t>16</a:t>
            </a:r>
            <a:endParaRPr lang="ja-JP" altLang="en-US"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0783889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表 24"/>
          <p:cNvGraphicFramePr>
            <a:graphicFrameLocks noGrp="1"/>
          </p:cNvGraphicFramePr>
          <p:nvPr/>
        </p:nvGraphicFramePr>
        <p:xfrm>
          <a:off x="83583" y="28533"/>
          <a:ext cx="9003329" cy="415976"/>
        </p:xfrm>
        <a:graphic>
          <a:graphicData uri="http://schemas.openxmlformats.org/drawingml/2006/table">
            <a:tbl>
              <a:tblPr firstRow="1" firstCol="1" bandRow="1">
                <a:tableStyleId>{5C22544A-7EE6-4342-B048-85BDC9FD1C3A}</a:tableStyleId>
              </a:tblPr>
              <a:tblGrid>
                <a:gridCol w="7110708">
                  <a:extLst>
                    <a:ext uri="{9D8B030D-6E8A-4147-A177-3AD203B41FA5}">
                      <a16:colId xmlns:a16="http://schemas.microsoft.com/office/drawing/2014/main" val="1996567682"/>
                    </a:ext>
                  </a:extLst>
                </a:gridCol>
                <a:gridCol w="1892621">
                  <a:extLst>
                    <a:ext uri="{9D8B030D-6E8A-4147-A177-3AD203B41FA5}">
                      <a16:colId xmlns:a16="http://schemas.microsoft.com/office/drawing/2014/main" val="2440904912"/>
                    </a:ext>
                  </a:extLst>
                </a:gridCol>
              </a:tblGrid>
              <a:tr h="41597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100" kern="100" dirty="0">
                          <a:solidFill>
                            <a:schemeClr val="tx1"/>
                          </a:solidFill>
                          <a:effectLst/>
                          <a:latin typeface="Meiryo UI" panose="020B0604030504040204" pitchFamily="50" charset="-128"/>
                          <a:ea typeface="Meiryo UI" panose="020B0604030504040204" pitchFamily="50" charset="-128"/>
                        </a:rPr>
                        <a:t>【</a:t>
                      </a:r>
                      <a:r>
                        <a:rPr lang="ja-JP" altLang="en-US" sz="1100" kern="100" dirty="0">
                          <a:solidFill>
                            <a:schemeClr val="tx1"/>
                          </a:solidFill>
                          <a:effectLst/>
                          <a:latin typeface="Meiryo UI" panose="020B0604030504040204" pitchFamily="50" charset="-128"/>
                          <a:ea typeface="Meiryo UI" panose="020B0604030504040204" pitchFamily="50" charset="-128"/>
                        </a:rPr>
                        <a:t>主要検討事業７</a:t>
                      </a:r>
                      <a:r>
                        <a:rPr lang="en-US" altLang="ja-JP" sz="1100" kern="100" dirty="0">
                          <a:solidFill>
                            <a:schemeClr val="tx1"/>
                          </a:solidFill>
                          <a:effectLst/>
                          <a:latin typeface="Meiryo UI" panose="020B0604030504040204" pitchFamily="50" charset="-128"/>
                          <a:ea typeface="Meiryo UI" panose="020B0604030504040204" pitchFamily="50" charset="-128"/>
                        </a:rPr>
                        <a:t>】</a:t>
                      </a:r>
                      <a:r>
                        <a:rPr lang="ja-JP" altLang="en-US" sz="1100" kern="100" dirty="0">
                          <a:solidFill>
                            <a:schemeClr val="tx1"/>
                          </a:solidFill>
                          <a:effectLst/>
                          <a:latin typeface="Meiryo UI" panose="020B0604030504040204" pitchFamily="50" charset="-128"/>
                          <a:ea typeface="Meiryo UI" panose="020B0604030504040204" pitchFamily="50" charset="-128"/>
                        </a:rPr>
                        <a:t>　</a:t>
                      </a:r>
                      <a:r>
                        <a:rPr lang="ja-JP" altLang="en-US" sz="1400" kern="100" dirty="0">
                          <a:solidFill>
                            <a:schemeClr val="tx1"/>
                          </a:solidFill>
                          <a:effectLst/>
                          <a:latin typeface="Meiryo UI" panose="020B0604030504040204" pitchFamily="50" charset="-128"/>
                          <a:ea typeface="Meiryo UI" panose="020B0604030504040204" pitchFamily="50" charset="-128"/>
                        </a:rPr>
                        <a:t>私学助成（幼稚園振興助成）</a:t>
                      </a:r>
                      <a:endParaRPr lang="en-US" altLang="ja-JP" sz="10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effectLst/>
                          <a:latin typeface="Meiryo UI" panose="020B0604030504040204" pitchFamily="50" charset="-128"/>
                          <a:ea typeface="Meiryo UI" panose="020B0604030504040204" pitchFamily="50" charset="-128"/>
                        </a:rPr>
                        <a:t>＜教育庁＞</a:t>
                      </a:r>
                      <a:endParaRPr lang="ja-JP" alt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09406796"/>
                  </a:ext>
                </a:extLst>
              </a:tr>
            </a:tbl>
          </a:graphicData>
        </a:graphic>
      </p:graphicFrame>
      <p:graphicFrame>
        <p:nvGraphicFramePr>
          <p:cNvPr id="2" name="表 1"/>
          <p:cNvGraphicFramePr>
            <a:graphicFrameLocks noGrp="1"/>
          </p:cNvGraphicFramePr>
          <p:nvPr/>
        </p:nvGraphicFramePr>
        <p:xfrm>
          <a:off x="71500" y="456565"/>
          <a:ext cx="9001000" cy="5622000"/>
        </p:xfrm>
        <a:graphic>
          <a:graphicData uri="http://schemas.openxmlformats.org/drawingml/2006/table">
            <a:tbl>
              <a:tblPr firstRow="1" firstCol="1" bandRow="1">
                <a:tableStyleId>{BC89EF96-8CEA-46FF-86C4-4CE0E7609802}</a:tableStyleId>
              </a:tblPr>
              <a:tblGrid>
                <a:gridCol w="257947">
                  <a:extLst>
                    <a:ext uri="{9D8B030D-6E8A-4147-A177-3AD203B41FA5}">
                      <a16:colId xmlns:a16="http://schemas.microsoft.com/office/drawing/2014/main" val="9612139"/>
                    </a:ext>
                  </a:extLst>
                </a:gridCol>
                <a:gridCol w="4549709">
                  <a:extLst>
                    <a:ext uri="{9D8B030D-6E8A-4147-A177-3AD203B41FA5}">
                      <a16:colId xmlns:a16="http://schemas.microsoft.com/office/drawing/2014/main" val="4183280094"/>
                    </a:ext>
                  </a:extLst>
                </a:gridCol>
                <a:gridCol w="4193344">
                  <a:extLst>
                    <a:ext uri="{9D8B030D-6E8A-4147-A177-3AD203B41FA5}">
                      <a16:colId xmlns:a16="http://schemas.microsoft.com/office/drawing/2014/main" val="2140178687"/>
                    </a:ext>
                  </a:extLst>
                </a:gridCol>
              </a:tblGrid>
              <a:tr h="207432">
                <a:tc rowSpan="2">
                  <a:txBody>
                    <a:bodyPr/>
                    <a:lstStyle/>
                    <a:p>
                      <a:pPr algn="ctr">
                        <a:spcAft>
                          <a:spcPts val="0"/>
                        </a:spcAft>
                      </a:pPr>
                      <a:r>
                        <a:rPr lang="ja-JP" altLang="en-US" sz="1000" kern="100" dirty="0">
                          <a:solidFill>
                            <a:schemeClr val="bg1"/>
                          </a:solidFill>
                          <a:effectLst/>
                          <a:latin typeface="Meiryo UI" panose="020B0604030504040204" pitchFamily="50" charset="-128"/>
                          <a:ea typeface="Meiryo UI" panose="020B0604030504040204" pitchFamily="50" charset="-128"/>
                        </a:rPr>
                        <a:t>当時の事業概要</a:t>
                      </a:r>
                      <a:endParaRPr lang="en-US" altLang="ja-JP" sz="1000"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vert="eaVert" anchor="ct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rgbClr val="D0D8E8"/>
                      </a:solidFill>
                      <a:prstDash val="solid"/>
                      <a:round/>
                      <a:headEnd type="none" w="med" len="med"/>
                      <a:tailEnd type="none" w="med" len="med"/>
                    </a:lnB>
                    <a:solidFill>
                      <a:schemeClr val="accent1"/>
                    </a:solidFill>
                  </a:tcPr>
                </a:tc>
                <a:tc grid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rPr>
                        <a:t>＜財政再建プログラム（案）策定当時＞</a:t>
                      </a:r>
                      <a:endParaRPr lang="en-US" altLang="ja-JP"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0D8E8"/>
                    </a:solidFill>
                  </a:tcPr>
                </a:tc>
                <a:tc hMerge="1">
                  <a:txBody>
                    <a:bodyPr/>
                    <a:lstStyle/>
                    <a:p>
                      <a:endParaRPr kumimoji="1" lang="ja-JP" altLang="en-US"/>
                    </a:p>
                  </a:txBody>
                  <a:tcPr/>
                </a:tc>
                <a:extLst>
                  <a:ext uri="{0D108BD9-81ED-4DB2-BD59-A6C34878D82A}">
                    <a16:rowId xmlns:a16="http://schemas.microsoft.com/office/drawing/2014/main" val="1809098311"/>
                  </a:ext>
                </a:extLst>
              </a:tr>
              <a:tr h="1814986">
                <a:tc vMerge="1">
                  <a:txBody>
                    <a:bodyPr/>
                    <a:lstStyle/>
                    <a:p>
                      <a:endParaRPr kumimoji="1" lang="ja-JP" altLang="en-US"/>
                    </a:p>
                  </a:txBody>
                  <a:tcPr/>
                </a:tc>
                <a:tc gridSpan="2">
                  <a:txBody>
                    <a:bodyPr/>
                    <a:lstStyle/>
                    <a:p>
                      <a:pPr algn="just">
                        <a:spcAft>
                          <a:spcPts val="0"/>
                        </a:spcAft>
                      </a:pPr>
                      <a:endParaRPr lang="en-US" altLang="ja-JP" sz="1000" b="1"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effectLst/>
                          <a:latin typeface="Meiryo UI" panose="020B0604030504040204" pitchFamily="50" charset="-128"/>
                          <a:ea typeface="Meiryo UI" panose="020B0604030504040204" pitchFamily="50" charset="-128"/>
                        </a:rPr>
                        <a:t>１ 事業目的 </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教育条件の維持向上、保護者負担の軽減及び経営の健全化を図り、私立幼稚園の健全な発展に資する。 </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a:t>
                      </a:r>
                    </a:p>
                    <a:p>
                      <a:pPr algn="just">
                        <a:spcAft>
                          <a:spcPts val="0"/>
                        </a:spcAft>
                      </a:pPr>
                      <a:r>
                        <a:rPr lang="ja-JP" altLang="en-US" sz="1000" b="1" kern="100" dirty="0">
                          <a:effectLst/>
                          <a:latin typeface="Meiryo UI" panose="020B0604030504040204" pitchFamily="50" charset="-128"/>
                          <a:ea typeface="Meiryo UI" panose="020B0604030504040204" pitchFamily="50" charset="-128"/>
                        </a:rPr>
                        <a:t>２ 事業内容（主なもの） </a:t>
                      </a: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運営費助成</a:t>
                      </a:r>
                      <a:r>
                        <a:rPr lang="en-US" altLang="ja-JP" sz="1000" b="0" kern="100" dirty="0">
                          <a:effectLst/>
                          <a:latin typeface="Meiryo UI" panose="020B0604030504040204" pitchFamily="50" charset="-128"/>
                          <a:ea typeface="Meiryo UI" panose="020B0604030504040204" pitchFamily="50" charset="-128"/>
                        </a:rPr>
                        <a:t>】 </a:t>
                      </a: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・私立幼稚園の運営経費への補助金 </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・補助額＝単価</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園児数 </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・単価：国標準額（交付税単価＋国補助額） （</a:t>
                      </a:r>
                      <a:r>
                        <a:rPr lang="en-US" altLang="ja-JP" sz="1000" b="0" kern="100" dirty="0">
                          <a:effectLst/>
                          <a:latin typeface="Meiryo UI" panose="020B0604030504040204" pitchFamily="50" charset="-128"/>
                          <a:ea typeface="Meiryo UI" panose="020B0604030504040204" pitchFamily="50" charset="-128"/>
                        </a:rPr>
                        <a:t>19</a:t>
                      </a:r>
                      <a:r>
                        <a:rPr lang="ja-JP" altLang="en-US" sz="1000" b="0" kern="100" dirty="0">
                          <a:effectLst/>
                          <a:latin typeface="Meiryo UI" panose="020B0604030504040204" pitchFamily="50" charset="-128"/>
                          <a:ea typeface="Meiryo UI" panose="020B0604030504040204" pitchFamily="50" charset="-128"/>
                        </a:rPr>
                        <a:t>年度単価）   学校法人園 ＠</a:t>
                      </a:r>
                      <a:r>
                        <a:rPr lang="en-US" altLang="ja-JP" sz="1000" b="0" kern="100" dirty="0">
                          <a:effectLst/>
                          <a:latin typeface="Meiryo UI" panose="020B0604030504040204" pitchFamily="50" charset="-128"/>
                          <a:ea typeface="Meiryo UI" panose="020B0604030504040204" pitchFamily="50" charset="-128"/>
                        </a:rPr>
                        <a:t>160,652</a:t>
                      </a:r>
                      <a:r>
                        <a:rPr lang="ja-JP" altLang="en-US" sz="1000" b="0" kern="100" dirty="0">
                          <a:effectLst/>
                          <a:latin typeface="Meiryo UI" panose="020B0604030504040204" pitchFamily="50" charset="-128"/>
                          <a:ea typeface="Meiryo UI" panose="020B0604030504040204" pitchFamily="50" charset="-128"/>
                        </a:rPr>
                        <a:t>円、学校法人園以外 ＠ </a:t>
                      </a:r>
                      <a:r>
                        <a:rPr lang="en-US" altLang="ja-JP" sz="1000" b="0" kern="100" dirty="0">
                          <a:effectLst/>
                          <a:latin typeface="Meiryo UI" panose="020B0604030504040204" pitchFamily="50" charset="-128"/>
                          <a:ea typeface="Meiryo UI" panose="020B0604030504040204" pitchFamily="50" charset="-128"/>
                        </a:rPr>
                        <a:t>48,100</a:t>
                      </a:r>
                      <a:r>
                        <a:rPr lang="ja-JP" altLang="en-US" sz="1000" b="0" kern="100" dirty="0">
                          <a:effectLst/>
                          <a:latin typeface="Meiryo UI" panose="020B0604030504040204" pitchFamily="50" charset="-128"/>
                          <a:ea typeface="Meiryo UI" panose="020B0604030504040204" pitchFamily="50" charset="-128"/>
                        </a:rPr>
                        <a:t>円（学校法人園の</a:t>
                      </a:r>
                      <a:r>
                        <a:rPr lang="en-US" altLang="ja-JP" sz="1000" b="0" kern="100" dirty="0">
                          <a:effectLst/>
                          <a:latin typeface="Meiryo UI" panose="020B0604030504040204" pitchFamily="50" charset="-128"/>
                          <a:ea typeface="Meiryo UI" panose="020B0604030504040204" pitchFamily="50" charset="-128"/>
                        </a:rPr>
                        <a:t>30</a:t>
                      </a:r>
                      <a:r>
                        <a:rPr lang="ja-JP" altLang="en-US" sz="1000" b="0" kern="100" dirty="0">
                          <a:effectLst/>
                          <a:latin typeface="Meiryo UI" panose="020B0604030504040204" pitchFamily="50" charset="-128"/>
                          <a:ea typeface="Meiryo UI" panose="020B0604030504040204" pitchFamily="50" charset="-128"/>
                        </a:rPr>
                        <a:t>％）</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a:t>
                      </a:r>
                      <a:r>
                        <a:rPr lang="ja-JP" altLang="en-US" sz="1000" b="0" kern="100" baseline="0" dirty="0">
                          <a:effectLst/>
                          <a:latin typeface="Meiryo UI" panose="020B0604030504040204" pitchFamily="50" charset="-128"/>
                          <a:ea typeface="Meiryo UI" panose="020B0604030504040204" pitchFamily="50" charset="-128"/>
                        </a:rPr>
                        <a:t> </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３歳児保育料軽減助成</a:t>
                      </a:r>
                      <a:r>
                        <a:rPr lang="en-US" altLang="ja-JP" sz="1000" b="0" kern="100" dirty="0">
                          <a:effectLst/>
                          <a:latin typeface="Meiryo UI" panose="020B0604030504040204" pitchFamily="50" charset="-128"/>
                          <a:ea typeface="Meiryo UI" panose="020B0604030504040204" pitchFamily="50" charset="-128"/>
                        </a:rPr>
                        <a:t>】 </a:t>
                      </a: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・３歳児の就園促進を目的とする補助 </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・補助額＝単価</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３歳児数 </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・単価 ＠</a:t>
                      </a:r>
                      <a:r>
                        <a:rPr lang="en-US" altLang="ja-JP" sz="1000" b="0" kern="100" dirty="0">
                          <a:effectLst/>
                          <a:latin typeface="Meiryo UI" panose="020B0604030504040204" pitchFamily="50" charset="-128"/>
                          <a:ea typeface="Meiryo UI" panose="020B0604030504040204" pitchFamily="50" charset="-128"/>
                        </a:rPr>
                        <a:t>23,000</a:t>
                      </a:r>
                      <a:r>
                        <a:rPr lang="ja-JP" altLang="en-US" sz="1000" b="0" kern="100" dirty="0">
                          <a:effectLst/>
                          <a:latin typeface="Meiryo UI" panose="020B0604030504040204" pitchFamily="50" charset="-128"/>
                          <a:ea typeface="Meiryo UI" panose="020B0604030504040204" pitchFamily="50" charset="-128"/>
                        </a:rPr>
                        <a:t>円 </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endParaRPr lang="en-US" altLang="ja-JP" sz="1000" b="0" kern="100" dirty="0">
                        <a:effectLst/>
                        <a:latin typeface="Meiryo UI" panose="020B0604030504040204" pitchFamily="50" charset="-128"/>
                        <a:ea typeface="Meiryo UI" panose="020B0604030504040204" pitchFamily="50" charset="-128"/>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tc hMerge="1">
                  <a:txBody>
                    <a:bodyPr/>
                    <a:lstStyle/>
                    <a:p>
                      <a:endParaRPr kumimoji="1" lang="ja-JP" altLang="en-US"/>
                    </a:p>
                  </a:txBody>
                  <a:tcPr/>
                </a:tc>
                <a:extLst>
                  <a:ext uri="{0D108BD9-81ED-4DB2-BD59-A6C34878D82A}">
                    <a16:rowId xmlns:a16="http://schemas.microsoft.com/office/drawing/2014/main" val="584442172"/>
                  </a:ext>
                </a:extLst>
              </a:tr>
              <a:tr h="207432">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bg1"/>
                          </a:solidFill>
                          <a:latin typeface="Meiryo UI" panose="020B0604030504040204" pitchFamily="50" charset="-128"/>
                          <a:ea typeface="Meiryo UI" panose="020B0604030504040204" pitchFamily="50" charset="-128"/>
                        </a:rPr>
                        <a:t>見直しの経過</a:t>
                      </a:r>
                      <a:endParaRPr kumimoji="1" lang="ja-JP" altLang="en-US" dirty="0">
                        <a:solidFill>
                          <a:schemeClr val="bg1"/>
                        </a:solidFill>
                        <a:latin typeface="Meiryo UI" panose="020B0604030504040204" pitchFamily="50" charset="-128"/>
                        <a:ea typeface="Meiryo UI" panose="020B0604030504040204" pitchFamily="50" charset="-128"/>
                      </a:endParaRPr>
                    </a:p>
                  </a:txBody>
                  <a:tcPr marL="72000" marR="72000" marT="36000" marB="36000" vert="eaVert" anchor="ctr">
                    <a:lnL w="12700" cap="flat" cmpd="sng" algn="ctr">
                      <a:solidFill>
                        <a:schemeClr val="accent1"/>
                      </a:solidFill>
                      <a:prstDash val="solid"/>
                      <a:round/>
                      <a:headEnd type="none" w="med" len="med"/>
                      <a:tailEnd type="none" w="med" len="med"/>
                    </a:lnL>
                    <a:lnT w="12700" cap="flat" cmpd="sng" algn="ctr">
                      <a:solidFill>
                        <a:srgbClr val="D0D8E8"/>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grid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ja-JP" sz="1000" b="1" kern="100" dirty="0">
                          <a:effectLst/>
                          <a:latin typeface="Meiryo UI" panose="020B0604030504040204" pitchFamily="50" charset="-128"/>
                          <a:ea typeface="Meiryo UI" panose="020B0604030504040204" pitchFamily="50" charset="-128"/>
                        </a:rPr>
                        <a:t>＜財政再建プログラム（案）</a:t>
                      </a:r>
                      <a:r>
                        <a:rPr lang="ja-JP" altLang="en-US" sz="1000" b="1" kern="100" dirty="0">
                          <a:effectLst/>
                          <a:latin typeface="Meiryo UI" panose="020B0604030504040204" pitchFamily="50" charset="-128"/>
                          <a:ea typeface="Meiryo UI" panose="020B0604030504040204" pitchFamily="50" charset="-128"/>
                        </a:rPr>
                        <a:t>における見直し</a:t>
                      </a:r>
                      <a:r>
                        <a:rPr lang="ja-JP" altLang="ja-JP" sz="1000" b="1" kern="100" dirty="0">
                          <a:effectLst/>
                          <a:latin typeface="Meiryo UI" panose="020B0604030504040204" pitchFamily="50" charset="-128"/>
                          <a:ea typeface="Meiryo UI" panose="020B0604030504040204" pitchFamily="50" charset="-128"/>
                        </a:rPr>
                        <a:t>＞</a:t>
                      </a:r>
                      <a:endParaRPr lang="ja-JP"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0D8E8"/>
                    </a:solidFill>
                  </a:tcPr>
                </a:tc>
                <a:tc hMerge="1">
                  <a:txBody>
                    <a:bodyPr/>
                    <a:lstStyle/>
                    <a:p>
                      <a:endParaRPr kumimoji="1" lang="ja-JP" altLang="en-US"/>
                    </a:p>
                  </a:txBody>
                  <a:tcPr/>
                </a:tc>
                <a:extLst>
                  <a:ext uri="{0D108BD9-81ED-4DB2-BD59-A6C34878D82A}">
                    <a16:rowId xmlns:a16="http://schemas.microsoft.com/office/drawing/2014/main" val="652200874"/>
                  </a:ext>
                </a:extLst>
              </a:tr>
              <a:tr h="1718429">
                <a:tc vMerge="1">
                  <a:txBody>
                    <a:bodyPr/>
                    <a:lstStyle/>
                    <a:p>
                      <a:endParaRPr kumimoji="1" lang="ja-JP" altLang="en-US" dirty="0"/>
                    </a:p>
                  </a:txBody>
                  <a:tcPr marL="72000" marR="72000" marT="36000" marB="36000" vert="eaVert">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just">
                        <a:spcAft>
                          <a:spcPts val="0"/>
                        </a:spcAft>
                      </a:pPr>
                      <a:r>
                        <a:rPr lang="ja-JP" altLang="en-US" sz="1000" b="1" kern="100" dirty="0">
                          <a:effectLst/>
                          <a:latin typeface="Meiryo UI" panose="020B0604030504040204" pitchFamily="50" charset="-128"/>
                          <a:ea typeface="Meiryo UI" panose="020B0604030504040204" pitchFamily="50" charset="-128"/>
                        </a:rPr>
                        <a:t>１　見直しの考え方</a:t>
                      </a:r>
                    </a:p>
                    <a:p>
                      <a:pPr algn="just">
                        <a:spcAft>
                          <a:spcPts val="0"/>
                        </a:spcAft>
                      </a:pPr>
                      <a:r>
                        <a:rPr lang="ja-JP" altLang="en-US" sz="1000" b="1"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公立学校教育を含めた府施策全体の経費節減・見直しの一環として、経常費に</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係る助成について、助成単価を引き下げる。</a:t>
                      </a:r>
                    </a:p>
                    <a:p>
                      <a:pPr algn="just">
                        <a:spcAft>
                          <a:spcPts val="0"/>
                        </a:spcAft>
                      </a:pPr>
                      <a:endParaRPr lang="ja-JP" altLang="en-US"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effectLst/>
                          <a:latin typeface="Meiryo UI" panose="020B0604030504040204" pitchFamily="50" charset="-128"/>
                          <a:ea typeface="Meiryo UI" panose="020B0604030504040204" pitchFamily="50" charset="-128"/>
                        </a:rPr>
                        <a:t>２　見直し内容</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rPr>
                        <a:t>   平成</a:t>
                      </a:r>
                      <a:r>
                        <a:rPr lang="en-US" altLang="ja-JP" sz="1000" dirty="0">
                          <a:latin typeface="Meiryo UI" panose="020B0604030504040204" pitchFamily="50" charset="-128"/>
                          <a:ea typeface="Meiryo UI" panose="020B0604030504040204" pitchFamily="50" charset="-128"/>
                        </a:rPr>
                        <a:t>20</a:t>
                      </a:r>
                      <a:r>
                        <a:rPr lang="ja-JP" altLang="en-US" sz="1000" dirty="0">
                          <a:latin typeface="Meiryo UI" panose="020B0604030504040204" pitchFamily="50" charset="-128"/>
                          <a:ea typeface="Meiryo UI" panose="020B0604030504040204" pitchFamily="50" charset="-128"/>
                        </a:rPr>
                        <a:t>年度国標準額</a:t>
                      </a:r>
                      <a:r>
                        <a:rPr lang="en-US" altLang="ja-JP" sz="1000" dirty="0">
                          <a:latin typeface="Meiryo UI" panose="020B0604030504040204" pitchFamily="50" charset="-128"/>
                          <a:ea typeface="Meiryo UI" panose="020B0604030504040204" pitchFamily="50" charset="-128"/>
                        </a:rPr>
                        <a:t>×▲2.5</a:t>
                      </a:r>
                      <a:r>
                        <a:rPr lang="ja-JP" altLang="en-US" sz="1000" dirty="0">
                          <a:latin typeface="Meiryo UI" panose="020B0604030504040204" pitchFamily="50" charset="-128"/>
                          <a:ea typeface="Meiryo UI" panose="020B0604030504040204" pitchFamily="50" charset="-128"/>
                        </a:rPr>
                        <a:t>％</a:t>
                      </a:r>
                    </a:p>
                    <a:p>
                      <a:pPr algn="just">
                        <a:spcAft>
                          <a:spcPts val="0"/>
                        </a:spcAft>
                      </a:pPr>
                      <a:r>
                        <a:rPr lang="ja-JP" altLang="en-US" sz="1000" dirty="0">
                          <a:latin typeface="Meiryo UI" panose="020B0604030504040204" pitchFamily="50" charset="-128"/>
                          <a:ea typeface="Meiryo UI" panose="020B0604030504040204" pitchFamily="50" charset="-128"/>
                        </a:rPr>
                        <a:t>　   ⇒他学種の経常費助成の見直しが▲</a:t>
                      </a:r>
                      <a:r>
                        <a:rPr lang="en-US" altLang="ja-JP" sz="1000" dirty="0">
                          <a:latin typeface="Meiryo UI" panose="020B0604030504040204" pitchFamily="50" charset="-128"/>
                          <a:ea typeface="Meiryo UI" panose="020B0604030504040204" pitchFamily="50" charset="-128"/>
                        </a:rPr>
                        <a:t>10</a:t>
                      </a:r>
                      <a:r>
                        <a:rPr lang="ja-JP" altLang="en-US" sz="1000" dirty="0">
                          <a:latin typeface="Meiryo UI" panose="020B0604030504040204" pitchFamily="50" charset="-128"/>
                          <a:ea typeface="Meiryo UI" panose="020B0604030504040204" pitchFamily="50" charset="-128"/>
                        </a:rPr>
                        <a:t>％以上であるが、幼稚園については、</a:t>
                      </a:r>
                      <a:endParaRPr lang="en-US" altLang="ja-JP" sz="1000" dirty="0">
                        <a:latin typeface="Meiryo UI" panose="020B0604030504040204" pitchFamily="50" charset="-128"/>
                        <a:ea typeface="Meiryo UI" panose="020B0604030504040204" pitchFamily="50" charset="-128"/>
                      </a:endParaRPr>
                    </a:p>
                    <a:p>
                      <a:pPr algn="just">
                        <a:spcAft>
                          <a:spcPts val="0"/>
                        </a:spcAft>
                      </a:pPr>
                      <a:r>
                        <a:rPr lang="en-US" altLang="ja-JP" sz="1000" dirty="0">
                          <a:latin typeface="Meiryo UI" panose="020B0604030504040204" pitchFamily="50" charset="-128"/>
                          <a:ea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rPr>
                        <a:t>私立幼稚園の経営状況、子育て支援の重要性を踏まえ最小限の経費節減とし</a:t>
                      </a:r>
                      <a:endParaRPr lang="en-US" altLang="ja-JP" sz="1000" dirty="0">
                        <a:latin typeface="Meiryo UI" panose="020B0604030504040204" pitchFamily="50" charset="-128"/>
                        <a:ea typeface="Meiryo UI" panose="020B0604030504040204" pitchFamily="50" charset="-128"/>
                      </a:endParaRPr>
                    </a:p>
                    <a:p>
                      <a:pPr algn="just">
                        <a:spcAft>
                          <a:spcPts val="0"/>
                        </a:spcAft>
                      </a:pPr>
                      <a:r>
                        <a:rPr lang="en-US" altLang="ja-JP" sz="1000" dirty="0">
                          <a:latin typeface="Meiryo UI" panose="020B0604030504040204" pitchFamily="50" charset="-128"/>
                          <a:ea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rPr>
                        <a:t>て</a:t>
                      </a:r>
                      <a:r>
                        <a:rPr lang="en-US" altLang="ja-JP" sz="1000" dirty="0">
                          <a:latin typeface="Meiryo UI" panose="020B0604030504040204" pitchFamily="50" charset="-128"/>
                          <a:ea typeface="Meiryo UI" panose="020B0604030504040204" pitchFamily="50" charset="-128"/>
                        </a:rPr>
                        <a:t>2.5</a:t>
                      </a:r>
                      <a:r>
                        <a:rPr lang="ja-JP" altLang="en-US" sz="1000" dirty="0">
                          <a:latin typeface="Meiryo UI" panose="020B0604030504040204" pitchFamily="50" charset="-128"/>
                          <a:ea typeface="Meiryo UI" panose="020B0604030504040204" pitchFamily="50" charset="-128"/>
                        </a:rPr>
                        <a:t>％に緩和。</a:t>
                      </a:r>
                    </a:p>
                    <a:p>
                      <a:pPr algn="just">
                        <a:spcAft>
                          <a:spcPts val="0"/>
                        </a:spcAft>
                      </a:pP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effectLst/>
                          <a:latin typeface="Meiryo UI" panose="020B0604030504040204" pitchFamily="50" charset="-128"/>
                          <a:ea typeface="Meiryo UI" panose="020B0604030504040204" pitchFamily="50" charset="-128"/>
                        </a:rPr>
                        <a:t>３ 実施時期</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平成</a:t>
                      </a:r>
                      <a:r>
                        <a:rPr lang="en-US" altLang="ja-JP" sz="1000" b="0" kern="100" dirty="0">
                          <a:effectLst/>
                          <a:latin typeface="Meiryo UI" panose="020B0604030504040204" pitchFamily="50" charset="-128"/>
                          <a:ea typeface="Meiryo UI" panose="020B0604030504040204" pitchFamily="50" charset="-128"/>
                        </a:rPr>
                        <a:t>20</a:t>
                      </a:r>
                      <a:r>
                        <a:rPr lang="ja-JP" altLang="en-US" sz="1000" b="0" kern="100" dirty="0">
                          <a:effectLst/>
                          <a:latin typeface="Meiryo UI" panose="020B0604030504040204" pitchFamily="50" charset="-128"/>
                          <a:ea typeface="Meiryo UI" panose="020B0604030504040204" pitchFamily="50" charset="-128"/>
                        </a:rPr>
                        <a:t>年度</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a:t>
                      </a:r>
                      <a:r>
                        <a:rPr lang="en-US" altLang="ja-JP" sz="1000" b="0" kern="100" dirty="0">
                          <a:effectLst/>
                          <a:latin typeface="Meiryo UI" panose="020B0604030504040204" pitchFamily="50" charset="-128"/>
                          <a:ea typeface="Meiryo UI" panose="020B0604030504040204" pitchFamily="50" charset="-128"/>
                        </a:rPr>
                        <a:t>20</a:t>
                      </a:r>
                      <a:r>
                        <a:rPr lang="ja-JP" altLang="en-US" sz="1000" b="0" kern="100" dirty="0">
                          <a:effectLst/>
                          <a:latin typeface="Meiryo UI" panose="020B0604030504040204" pitchFamily="50" charset="-128"/>
                          <a:ea typeface="Meiryo UI" panose="020B0604030504040204" pitchFamily="50" charset="-128"/>
                        </a:rPr>
                        <a:t>年度単価への改定、上記見直しによる補助単価引き下げについては、暫定予算</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期間内は適用せず）</a:t>
                      </a: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p>
                    <a:p>
                      <a:pPr algn="just">
                        <a:spcAft>
                          <a:spcPts val="0"/>
                        </a:spcAft>
                      </a:pP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３歳児保育料軽減助成については、</a:t>
                      </a:r>
                      <a:r>
                        <a:rPr lang="en-US" altLang="ja-JP" sz="1000" b="0" kern="100" dirty="0">
                          <a:effectLst/>
                          <a:latin typeface="Meiryo UI" panose="020B0604030504040204" pitchFamily="50" charset="-128"/>
                          <a:ea typeface="Meiryo UI" panose="020B0604030504040204" pitchFamily="50" charset="-128"/>
                        </a:rPr>
                        <a:t>21</a:t>
                      </a:r>
                      <a:r>
                        <a:rPr lang="ja-JP" altLang="en-US" sz="1000" b="0" kern="100" dirty="0">
                          <a:effectLst/>
                          <a:latin typeface="Meiryo UI" panose="020B0604030504040204" pitchFamily="50" charset="-128"/>
                          <a:ea typeface="Meiryo UI" panose="020B0604030504040204" pitchFamily="50" charset="-128"/>
                        </a:rPr>
                        <a:t>年度から所得制限（年収</a:t>
                      </a:r>
                      <a:r>
                        <a:rPr lang="en-US" altLang="ja-JP" sz="1000" b="0" kern="100" dirty="0">
                          <a:effectLst/>
                          <a:latin typeface="Meiryo UI" panose="020B0604030504040204" pitchFamily="50" charset="-128"/>
                          <a:ea typeface="Meiryo UI" panose="020B0604030504040204" pitchFamily="50" charset="-128"/>
                        </a:rPr>
                        <a:t>680</a:t>
                      </a:r>
                      <a:r>
                        <a:rPr lang="ja-JP" altLang="en-US" sz="1000" b="0" kern="100" dirty="0">
                          <a:effectLst/>
                          <a:latin typeface="Meiryo UI" panose="020B0604030504040204" pitchFamily="50" charset="-128"/>
                          <a:ea typeface="Meiryo UI" panose="020B0604030504040204" pitchFamily="50" charset="-128"/>
                        </a:rPr>
                        <a:t>万円程度以</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下）を導入（制度のあり方については、引き続き検討） </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endParaRPr lang="ja-JP" altLang="en-US" sz="1000" b="0" kern="100" dirty="0">
                        <a:effectLst/>
                        <a:latin typeface="Meiryo UI" panose="020B0604030504040204" pitchFamily="50" charset="-128"/>
                        <a:ea typeface="Meiryo UI" panose="020B0604030504040204" pitchFamily="50" charset="-128"/>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tc>
                  <a:txBody>
                    <a:bodyPr/>
                    <a:lstStyle/>
                    <a:p>
                      <a:pPr algn="just">
                        <a:spcAft>
                          <a:spcPts val="0"/>
                        </a:spcAft>
                      </a:pPr>
                      <a:r>
                        <a:rPr lang="ja-JP" altLang="en-US" sz="1000" b="1" u="none" strike="noStrike" baseline="0" dirty="0">
                          <a:latin typeface="Meiryo UI" panose="020B0604030504040204" pitchFamily="50" charset="-128"/>
                          <a:ea typeface="Meiryo UI" panose="020B0604030504040204" pitchFamily="50" charset="-128"/>
                        </a:rPr>
                        <a:t>◆見直しの経過（改革工程表）</a:t>
                      </a:r>
                      <a:endParaRPr lang="en-US" altLang="ja-JP" sz="1000" b="1" u="none" strike="noStrike" baseline="0" dirty="0">
                        <a:latin typeface="Meiryo UI" panose="020B0604030504040204" pitchFamily="50" charset="-128"/>
                        <a:ea typeface="Meiryo UI" panose="020B0604030504040204" pitchFamily="50" charset="-128"/>
                      </a:endParaRPr>
                    </a:p>
                    <a:p>
                      <a:pPr algn="l" rtl="0">
                        <a:lnSpc>
                          <a:spcPts val="1200"/>
                        </a:lnSpc>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（経常費助成等）</a:t>
                      </a: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algn="l" rtl="0">
                        <a:lnSpc>
                          <a:spcPts val="1200"/>
                        </a:lnSpc>
                        <a:defRPr sz="1000"/>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20</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7</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月　</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20</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年度本格予算で見直し実施</a:t>
                      </a:r>
                    </a:p>
                    <a:p>
                      <a:pPr algn="l" rtl="0">
                        <a:lnSpc>
                          <a:spcPts val="1200"/>
                        </a:lnSpc>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20</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9</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月　予算等の概要及び補助金配分基準改定の検討状況等について</a:t>
                      </a: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algn="l" rtl="0">
                        <a:lnSpc>
                          <a:spcPts val="1200"/>
                        </a:lnSpc>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説明会を開催。保育料への転嫁について、慎重な対応を図るよ</a:t>
                      </a: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algn="l" rtl="0">
                        <a:lnSpc>
                          <a:spcPts val="1200"/>
                        </a:lnSpc>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う、要請</a:t>
                      </a:r>
                    </a:p>
                    <a:p>
                      <a:pPr algn="l" rtl="0">
                        <a:lnSpc>
                          <a:spcPts val="1100"/>
                        </a:lnSpc>
                        <a:defRPr sz="1000"/>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21</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4</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月～ 見直し案どおり実施</a:t>
                      </a:r>
                    </a:p>
                    <a:p>
                      <a:pPr marL="0" marR="0" lvl="0" indent="0" algn="l" defTabSz="914400" rtl="0" eaLnBrk="1" fontAlgn="auto" latinLnBrk="0" hangingPunct="1">
                        <a:lnSpc>
                          <a:spcPts val="1200"/>
                        </a:lnSpc>
                        <a:spcBef>
                          <a:spcPts val="0"/>
                        </a:spcBef>
                        <a:spcAft>
                          <a:spcPts val="0"/>
                        </a:spcAft>
                        <a:buClrTx/>
                        <a:buSzTx/>
                        <a:buFontTx/>
                        <a:buNone/>
                        <a:tabLst/>
                        <a:defRPr sz="1000"/>
                      </a:pP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sz="1000"/>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３歳児保育料軽減助成）</a:t>
                      </a:r>
                    </a:p>
                    <a:p>
                      <a:pPr algn="l" rtl="0">
                        <a:lnSpc>
                          <a:spcPts val="1200"/>
                        </a:lnSpc>
                        <a:defRPr sz="1000"/>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20</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8</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月～  ・所得制限導入について方針決定</a:t>
                      </a:r>
                    </a:p>
                    <a:p>
                      <a:pPr algn="l" rtl="0">
                        <a:lnSpc>
                          <a:spcPts val="1200"/>
                        </a:lnSpc>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・制度のあり方について幼稚園関係者と意見交換</a:t>
                      </a:r>
                    </a:p>
                    <a:p>
                      <a:pPr algn="l" rtl="0">
                        <a:lnSpc>
                          <a:spcPts val="1100"/>
                        </a:lnSpc>
                        <a:defRPr sz="1000"/>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21</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4</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月～ 　所得制限を導入</a:t>
                      </a: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algn="l" rtl="0">
                        <a:lnSpc>
                          <a:spcPts val="1100"/>
                        </a:lnSpc>
                        <a:defRPr sz="1000"/>
                      </a:pP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algn="l" rtl="0">
                        <a:lnSpc>
                          <a:spcPts val="1100"/>
                        </a:lnSpc>
                        <a:defRPr sz="1000"/>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a:t>
                      </a:r>
                      <a:r>
                        <a:rPr lang="en-US" altLang="zh-TW" sz="1000" b="0" i="0" u="none" strike="noStrike" baseline="0" dirty="0">
                          <a:solidFill>
                            <a:srgbClr val="000000"/>
                          </a:solidFill>
                          <a:latin typeface="Meiryo UI" panose="020B0604030504040204" pitchFamily="50" charset="-128"/>
                          <a:ea typeface="Meiryo UI" panose="020B0604030504040204" pitchFamily="50" charset="-128"/>
                        </a:rPr>
                        <a:t>【</a:t>
                      </a:r>
                      <a:r>
                        <a:rPr lang="zh-TW" altLang="en-US" sz="1000" b="0" i="0" u="none" strike="noStrike" baseline="0" dirty="0">
                          <a:solidFill>
                            <a:srgbClr val="000000"/>
                          </a:solidFill>
                          <a:latin typeface="Meiryo UI" panose="020B0604030504040204" pitchFamily="50" charset="-128"/>
                          <a:ea typeface="Meiryo UI" panose="020B0604030504040204" pitchFamily="50" charset="-128"/>
                        </a:rPr>
                        <a:t>効果額（百万円）</a:t>
                      </a:r>
                      <a:r>
                        <a:rPr lang="en-US" altLang="zh-TW" sz="1000" b="0" i="0" u="none" strike="noStrike" baseline="0" dirty="0">
                          <a:solidFill>
                            <a:srgbClr val="000000"/>
                          </a:solidFill>
                          <a:latin typeface="Meiryo UI" panose="020B0604030504040204" pitchFamily="50" charset="-128"/>
                          <a:ea typeface="Meiryo UI" panose="020B0604030504040204" pitchFamily="50" charset="-128"/>
                        </a:rPr>
                        <a:t>】⑳210</a:t>
                      </a:r>
                      <a:r>
                        <a:rPr lang="zh-TW" altLang="en-US" sz="1000" b="0" i="0" u="none" strike="noStrike" baseline="0" dirty="0">
                          <a:solidFill>
                            <a:srgbClr val="000000"/>
                          </a:solidFill>
                          <a:latin typeface="Meiryo UI" panose="020B0604030504040204" pitchFamily="50" charset="-128"/>
                          <a:ea typeface="Meiryo UI" panose="020B0604030504040204" pitchFamily="50" charset="-128"/>
                        </a:rPr>
                        <a:t>　㉑</a:t>
                      </a:r>
                      <a:r>
                        <a:rPr lang="en-US" altLang="zh-TW" sz="1000" b="0" i="0" u="none" strike="noStrike" baseline="0" dirty="0">
                          <a:solidFill>
                            <a:srgbClr val="000000"/>
                          </a:solidFill>
                          <a:latin typeface="Meiryo UI" panose="020B0604030504040204" pitchFamily="50" charset="-128"/>
                          <a:ea typeface="Meiryo UI" panose="020B0604030504040204" pitchFamily="50" charset="-128"/>
                        </a:rPr>
                        <a:t>456</a:t>
                      </a:r>
                      <a:r>
                        <a:rPr lang="zh-TW" altLang="en-US" sz="1000" b="0" i="0" u="none" strike="noStrike" baseline="0" dirty="0">
                          <a:solidFill>
                            <a:srgbClr val="000000"/>
                          </a:solidFill>
                          <a:latin typeface="Meiryo UI" panose="020B0604030504040204" pitchFamily="50" charset="-128"/>
                          <a:ea typeface="Meiryo UI" panose="020B0604030504040204" pitchFamily="50" charset="-128"/>
                        </a:rPr>
                        <a:t>　㉒</a:t>
                      </a:r>
                      <a:r>
                        <a:rPr lang="en-US" altLang="zh-TW" sz="1000" b="0" i="0" u="none" strike="noStrike" baseline="0" dirty="0">
                          <a:solidFill>
                            <a:srgbClr val="000000"/>
                          </a:solidFill>
                          <a:latin typeface="Meiryo UI" panose="020B0604030504040204" pitchFamily="50" charset="-128"/>
                          <a:ea typeface="Meiryo UI" panose="020B0604030504040204" pitchFamily="50" charset="-128"/>
                        </a:rPr>
                        <a:t>456</a:t>
                      </a:r>
                      <a:endParaRPr lang="ja-JP" altLang="en-US" sz="1000" b="0" i="0" u="none" strike="noStrike" baseline="0" dirty="0">
                        <a:solidFill>
                          <a:srgbClr val="00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sz="1000"/>
                      </a:pPr>
                      <a:endParaRPr lang="ja-JP" altLang="en-US" sz="1000" b="0" i="0" u="none" strike="noStrike" baseline="0" dirty="0">
                        <a:solidFill>
                          <a:srgbClr val="000000"/>
                        </a:solidFill>
                        <a:latin typeface="ＭＳ Ｐゴシック"/>
                        <a:ea typeface="ＭＳ Ｐゴシック"/>
                      </a:endParaRPr>
                    </a:p>
                  </a:txBody>
                  <a:tcPr marL="72000" marR="72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2089765108"/>
                  </a:ext>
                </a:extLst>
              </a:tr>
            </a:tbl>
          </a:graphicData>
        </a:graphic>
      </p:graphicFrame>
      <p:sp>
        <p:nvSpPr>
          <p:cNvPr id="36" name="二等辺三角形 35"/>
          <p:cNvSpPr/>
          <p:nvPr/>
        </p:nvSpPr>
        <p:spPr>
          <a:xfrm rot="5400000">
            <a:off x="4632884" y="4223211"/>
            <a:ext cx="540060" cy="211779"/>
          </a:xfrm>
          <a:prstGeom prst="triangl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pPr algn="ctr"/>
            <a:endParaRPr kumimoji="1"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7" name="正方形/長方形 36"/>
          <p:cNvSpPr/>
          <p:nvPr/>
        </p:nvSpPr>
        <p:spPr>
          <a:xfrm>
            <a:off x="5157065" y="742996"/>
            <a:ext cx="3866495" cy="264948"/>
          </a:xfrm>
          <a:prstGeom prst="rect">
            <a:avLst/>
          </a:prstGeom>
          <a:ln/>
        </p:spPr>
        <p:style>
          <a:lnRef idx="2">
            <a:schemeClr val="accent1"/>
          </a:lnRef>
          <a:fillRef idx="1">
            <a:schemeClr val="lt1"/>
          </a:fillRef>
          <a:effectRef idx="0">
            <a:schemeClr val="accent1"/>
          </a:effectRef>
          <a:fontRef idx="minor">
            <a:schemeClr val="dk1"/>
          </a:fontRef>
        </p:style>
        <p:txBody>
          <a:bodyPr lIns="36000" rIns="0" rtlCol="0" anchor="ctr"/>
          <a:lstStyle/>
          <a:p>
            <a:pPr algn="ctr"/>
            <a:r>
              <a:rPr lang="ja-JP" altLang="en-US" sz="1050" dirty="0">
                <a:solidFill>
                  <a:schemeClr val="tx1"/>
                </a:solidFill>
                <a:latin typeface="Meiryo UI" panose="020B0604030504040204" pitchFamily="50" charset="-128"/>
                <a:ea typeface="Meiryo UI" panose="020B0604030504040204" pitchFamily="50" charset="-128"/>
              </a:rPr>
              <a:t>見直し前額</a:t>
            </a:r>
            <a:r>
              <a:rPr lang="en-US" altLang="ja-JP" sz="1050" dirty="0">
                <a:solidFill>
                  <a:schemeClr val="tx1"/>
                </a:solidFill>
                <a:latin typeface="Meiryo UI" panose="020B0604030504040204" pitchFamily="50" charset="-128"/>
                <a:ea typeface="Meiryo UI" panose="020B0604030504040204" pitchFamily="50" charset="-128"/>
              </a:rPr>
              <a:t> (H20</a:t>
            </a:r>
            <a:r>
              <a:rPr lang="ja-JP" altLang="en-US" sz="1050" dirty="0">
                <a:solidFill>
                  <a:schemeClr val="tx1"/>
                </a:solidFill>
                <a:latin typeface="Meiryo UI" panose="020B0604030504040204" pitchFamily="50" charset="-128"/>
                <a:ea typeface="Meiryo UI" panose="020B0604030504040204" pitchFamily="50" charset="-128"/>
              </a:rPr>
              <a:t>通年ベース</a:t>
            </a:r>
            <a:r>
              <a:rPr lang="en-US" altLang="ja-JP" sz="1050" dirty="0">
                <a:solidFill>
                  <a:schemeClr val="tx1"/>
                </a:solidFill>
                <a:latin typeface="Meiryo UI" panose="020B0604030504040204" pitchFamily="50" charset="-128"/>
                <a:ea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rPr>
              <a:t>：</a:t>
            </a:r>
            <a:r>
              <a:rPr lang="en-US" altLang="ja-JP" sz="1050" dirty="0">
                <a:solidFill>
                  <a:schemeClr val="tx1"/>
                </a:solidFill>
                <a:latin typeface="Meiryo UI" panose="020B0604030504040204" pitchFamily="50" charset="-128"/>
                <a:ea typeface="Meiryo UI" panose="020B0604030504040204" pitchFamily="50" charset="-128"/>
              </a:rPr>
              <a:t>17,657</a:t>
            </a:r>
            <a:r>
              <a:rPr lang="ja-JP" altLang="en-US" sz="1050" dirty="0">
                <a:solidFill>
                  <a:schemeClr val="tx1"/>
                </a:solidFill>
                <a:latin typeface="Meiryo UI" panose="020B0604030504040204" pitchFamily="50" charset="-128"/>
                <a:ea typeface="Meiryo UI" panose="020B0604030504040204" pitchFamily="50" charset="-128"/>
              </a:rPr>
              <a:t>（</a:t>
            </a:r>
            <a:r>
              <a:rPr lang="en-US" altLang="ja-JP" sz="1050" dirty="0">
                <a:solidFill>
                  <a:schemeClr val="tx1"/>
                </a:solidFill>
                <a:latin typeface="Meiryo UI" panose="020B0604030504040204" pitchFamily="50" charset="-128"/>
                <a:ea typeface="Meiryo UI" panose="020B0604030504040204" pitchFamily="50" charset="-128"/>
              </a:rPr>
              <a:t>14,822</a:t>
            </a:r>
            <a:r>
              <a:rPr lang="ja-JP" altLang="en-US" sz="1050" dirty="0">
                <a:solidFill>
                  <a:schemeClr val="tx1"/>
                </a:solidFill>
                <a:latin typeface="Meiryo UI" panose="020B0604030504040204" pitchFamily="50" charset="-128"/>
                <a:ea typeface="Meiryo UI" panose="020B0604030504040204" pitchFamily="50" charset="-128"/>
              </a:rPr>
              <a:t>）百万円</a:t>
            </a:r>
            <a:endPar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8" name="正方形/長方形 7"/>
          <p:cNvSpPr/>
          <p:nvPr/>
        </p:nvSpPr>
        <p:spPr>
          <a:xfrm>
            <a:off x="6144374" y="138258"/>
            <a:ext cx="1935215" cy="208186"/>
          </a:xfrm>
          <a:prstGeom prst="rect">
            <a:avLst/>
          </a:prstGeom>
          <a:ln w="6350"/>
        </p:spPr>
        <p:style>
          <a:lnRef idx="2">
            <a:schemeClr val="accent1"/>
          </a:lnRef>
          <a:fillRef idx="1">
            <a:schemeClr val="lt1"/>
          </a:fillRef>
          <a:effectRef idx="0">
            <a:schemeClr val="accent1"/>
          </a:effectRef>
          <a:fontRef idx="minor">
            <a:schemeClr val="dk1"/>
          </a:fontRef>
        </p:style>
        <p:txBody>
          <a:bodyPr lIns="36000" rIns="36000" rtlCol="0" anchor="ctr"/>
          <a:lstStyle/>
          <a:p>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予算の記載</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）：一般財源</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スライド番号プレースホルダー 4"/>
          <p:cNvSpPr txBox="1">
            <a:spLocks/>
          </p:cNvSpPr>
          <p:nvPr/>
        </p:nvSpPr>
        <p:spPr>
          <a:xfrm>
            <a:off x="7010400" y="6584035"/>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smtClean="0">
                <a:solidFill>
                  <a:schemeClr val="tx1"/>
                </a:solidFill>
                <a:latin typeface="Meiryo UI" panose="020B0604030504040204" pitchFamily="50" charset="-128"/>
                <a:ea typeface="Meiryo UI" panose="020B0604030504040204" pitchFamily="50" charset="-128"/>
              </a:rPr>
              <a:t>17</a:t>
            </a:r>
            <a:endParaRPr lang="ja-JP" altLang="en-US"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0036763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56565" y="683695"/>
            <a:ext cx="7772400" cy="1710190"/>
          </a:xfrm>
          <a:ln w="9525">
            <a:prstDash val="dash"/>
          </a:ln>
        </p:spPr>
        <p:style>
          <a:lnRef idx="2">
            <a:schemeClr val="dk1"/>
          </a:lnRef>
          <a:fillRef idx="1">
            <a:schemeClr val="lt1"/>
          </a:fillRef>
          <a:effectRef idx="0">
            <a:schemeClr val="dk1"/>
          </a:effectRef>
          <a:fontRef idx="minor">
            <a:schemeClr val="dk1"/>
          </a:fontRef>
        </p:style>
        <p:txBody>
          <a:bodyPr>
            <a:normAutofit/>
          </a:bodyPr>
          <a:lstStyle/>
          <a:p>
            <a:pPr algn="l"/>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厳しい財政環境が継続する中、財政</a:t>
            </a:r>
            <a:r>
              <a:rPr lang="ja-JP" altLang="en-US" sz="1200" dirty="0">
                <a:latin typeface="Meiryo UI" panose="020B0604030504040204" pitchFamily="50" charset="-128"/>
                <a:ea typeface="Meiryo UI" panose="020B0604030504040204" pitchFamily="50" charset="-128"/>
              </a:rPr>
              <a:t>再建プログラム（案）（平成</a:t>
            </a:r>
            <a:r>
              <a:rPr lang="en-US" altLang="ja-JP" sz="1200" dirty="0">
                <a:latin typeface="Meiryo UI" panose="020B0604030504040204" pitchFamily="50" charset="-128"/>
                <a:ea typeface="Meiryo UI" panose="020B0604030504040204" pitchFamily="50" charset="-128"/>
              </a:rPr>
              <a:t>20</a:t>
            </a:r>
            <a:r>
              <a:rPr lang="ja-JP" altLang="en-US" sz="1200" dirty="0">
                <a:latin typeface="Meiryo UI" panose="020B0604030504040204" pitchFamily="50" charset="-128"/>
                <a:ea typeface="Meiryo UI" panose="020B0604030504040204" pitchFamily="50" charset="-128"/>
              </a:rPr>
              <a:t>年６月策定）においては、全事務事業をゼロベースで見直すとともに、</a:t>
            </a:r>
            <a:r>
              <a:rPr lang="en-US" altLang="ja-JP" sz="1200" dirty="0">
                <a:latin typeface="Meiryo UI" panose="020B0604030504040204" pitchFamily="50" charset="-128"/>
                <a:ea typeface="Meiryo UI" panose="020B0604030504040204" pitchFamily="50" charset="-128"/>
              </a:rPr>
              <a:t>38</a:t>
            </a:r>
            <a:r>
              <a:rPr lang="ja-JP" altLang="en-US" sz="1200" dirty="0">
                <a:latin typeface="Meiryo UI" panose="020B0604030504040204" pitchFamily="50" charset="-128"/>
                <a:ea typeface="Meiryo UI" panose="020B0604030504040204" pitchFamily="50" charset="-128"/>
              </a:rPr>
              <a:t>の主要検討事業について</a:t>
            </a:r>
            <a:r>
              <a:rPr lang="ja-JP" altLang="en-US" sz="1200" dirty="0" smtClean="0">
                <a:latin typeface="Meiryo UI" panose="020B0604030504040204" pitchFamily="50" charset="-128"/>
                <a:ea typeface="Meiryo UI" panose="020B0604030504040204" pitchFamily="50" charset="-128"/>
              </a:rPr>
              <a:t>、具体的に見直し</a:t>
            </a:r>
            <a:r>
              <a:rPr lang="ja-JP" altLang="en-US" sz="1200" dirty="0">
                <a:latin typeface="Meiryo UI" panose="020B0604030504040204" pitchFamily="50" charset="-128"/>
                <a:ea typeface="Meiryo UI" panose="020B0604030504040204" pitchFamily="50" charset="-128"/>
              </a:rPr>
              <a:t>の方向性を</a:t>
            </a:r>
            <a:r>
              <a:rPr lang="ja-JP" altLang="en-US" sz="1200" dirty="0" smtClean="0">
                <a:latin typeface="Meiryo UI" panose="020B0604030504040204" pitchFamily="50" charset="-128"/>
                <a:ea typeface="Meiryo UI" panose="020B0604030504040204" pitchFamily="50" charset="-128"/>
              </a:rPr>
              <a:t>示し、改革の取組み</a:t>
            </a:r>
            <a:r>
              <a:rPr lang="ja-JP" altLang="en-US" sz="1200" dirty="0">
                <a:latin typeface="Meiryo UI" panose="020B0604030504040204" pitchFamily="50" charset="-128"/>
                <a:ea typeface="Meiryo UI" panose="020B0604030504040204" pitchFamily="50" charset="-128"/>
              </a:rPr>
              <a:t>を進めました。</a:t>
            </a:r>
            <a:br>
              <a:rPr lang="ja-JP" altLang="en-US" sz="1200" dirty="0">
                <a:latin typeface="Meiryo UI" panose="020B0604030504040204" pitchFamily="50" charset="-128"/>
                <a:ea typeface="Meiryo UI" panose="020B0604030504040204" pitchFamily="50" charset="-128"/>
              </a:rPr>
            </a:br>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同プログラム</a:t>
            </a:r>
            <a:r>
              <a:rPr lang="ja-JP" altLang="en-US" sz="1200" dirty="0">
                <a:latin typeface="Meiryo UI" panose="020B0604030504040204" pitchFamily="50" charset="-128"/>
                <a:ea typeface="Meiryo UI" panose="020B0604030504040204" pitchFamily="50" charset="-128"/>
              </a:rPr>
              <a:t>（案）の策定から約</a:t>
            </a:r>
            <a:r>
              <a:rPr lang="en-US" altLang="ja-JP" sz="1200" dirty="0">
                <a:latin typeface="Meiryo UI" panose="020B0604030504040204" pitchFamily="50" charset="-128"/>
                <a:ea typeface="Meiryo UI" panose="020B0604030504040204" pitchFamily="50" charset="-128"/>
              </a:rPr>
              <a:t>10</a:t>
            </a:r>
            <a:r>
              <a:rPr lang="ja-JP" altLang="en-US" sz="1200" dirty="0">
                <a:latin typeface="Meiryo UI" panose="020B0604030504040204" pitchFamily="50" charset="-128"/>
                <a:ea typeface="Meiryo UI" panose="020B0604030504040204" pitchFamily="50" charset="-128"/>
              </a:rPr>
              <a:t>年が経過</a:t>
            </a:r>
            <a:r>
              <a:rPr lang="ja-JP" altLang="en-US" sz="1200" dirty="0" smtClean="0">
                <a:latin typeface="Meiryo UI" panose="020B0604030504040204" pitchFamily="50" charset="-128"/>
                <a:ea typeface="Meiryo UI" panose="020B0604030504040204" pitchFamily="50" charset="-128"/>
              </a:rPr>
              <a:t>したことから、このたび、</a:t>
            </a:r>
            <a:r>
              <a:rPr lang="en-US" altLang="ja-JP" sz="1200" dirty="0" smtClean="0">
                <a:latin typeface="Meiryo UI" panose="020B0604030504040204" pitchFamily="50" charset="-128"/>
                <a:ea typeface="Meiryo UI" panose="020B0604030504040204" pitchFamily="50" charset="-128"/>
              </a:rPr>
              <a:t>38</a:t>
            </a:r>
            <a:r>
              <a:rPr lang="ja-JP" altLang="en-US" sz="1200" dirty="0" smtClean="0">
                <a:latin typeface="Meiryo UI" panose="020B0604030504040204" pitchFamily="50" charset="-128"/>
                <a:ea typeface="Meiryo UI" panose="020B0604030504040204" pitchFamily="50" charset="-128"/>
              </a:rPr>
              <a:t>の主要検討事業について、この</a:t>
            </a:r>
            <a:r>
              <a:rPr lang="ja-JP" altLang="en-US" sz="1200" dirty="0">
                <a:latin typeface="Meiryo UI" panose="020B0604030504040204" pitchFamily="50" charset="-128"/>
                <a:ea typeface="Meiryo UI" panose="020B0604030504040204" pitchFamily="50" charset="-128"/>
              </a:rPr>
              <a:t>間、どのような見直しを行ってきたのか、改めて振り返りました</a:t>
            </a:r>
            <a:r>
              <a:rPr lang="ja-JP" altLang="en-US" sz="1200" dirty="0" smtClean="0">
                <a:latin typeface="Meiryo UI" panose="020B0604030504040204" pitchFamily="50" charset="-128"/>
                <a:ea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rPr>
              <a:t/>
            </a:r>
            <a:br>
              <a:rPr lang="en-US" altLang="ja-JP" sz="1200" dirty="0" smtClean="0">
                <a:latin typeface="Meiryo UI" panose="020B0604030504040204" pitchFamily="50" charset="-128"/>
                <a:ea typeface="Meiryo UI" panose="020B0604030504040204" pitchFamily="50" charset="-128"/>
              </a:rPr>
            </a:br>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具体的には、財政再建プログラム（案）及びその後の行財政計画の進捗管理や、予算編成等による事業の見直しの状況について、時系列をおって整理しました。</a:t>
            </a:r>
            <a:r>
              <a:rPr lang="ja-JP" altLang="en-US" sz="1200" dirty="0">
                <a:latin typeface="Meiryo UI" panose="020B0604030504040204" pitchFamily="50" charset="-128"/>
                <a:ea typeface="Meiryo UI" panose="020B0604030504040204" pitchFamily="50" charset="-128"/>
              </a:rPr>
              <a:t/>
            </a:r>
            <a:br>
              <a:rPr lang="ja-JP" altLang="en-US" sz="1200" dirty="0">
                <a:latin typeface="Meiryo UI" panose="020B0604030504040204" pitchFamily="50" charset="-128"/>
                <a:ea typeface="Meiryo UI" panose="020B0604030504040204" pitchFamily="50" charset="-128"/>
              </a:rPr>
            </a:br>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今後とも、財政規律を堅持しつつ、この</a:t>
            </a:r>
            <a:r>
              <a:rPr lang="ja-JP" altLang="en-US" sz="1200" dirty="0">
                <a:latin typeface="Meiryo UI" panose="020B0604030504040204" pitchFamily="50" charset="-128"/>
                <a:ea typeface="Meiryo UI" panose="020B0604030504040204" pitchFamily="50" charset="-128"/>
              </a:rPr>
              <a:t>振り返りも踏まえながら、社会環境や府民ニーズの変化を的確に捉え</a:t>
            </a:r>
            <a:r>
              <a:rPr lang="ja-JP" altLang="en-US" sz="1200" dirty="0" smtClean="0">
                <a:latin typeface="Meiryo UI" panose="020B0604030504040204" pitchFamily="50" charset="-128"/>
                <a:ea typeface="Meiryo UI" panose="020B0604030504040204" pitchFamily="50" charset="-128"/>
              </a:rPr>
              <a:t>、必要に応じて、事業</a:t>
            </a:r>
            <a:r>
              <a:rPr lang="ja-JP" altLang="en-US" sz="1200" dirty="0">
                <a:latin typeface="Meiryo UI" panose="020B0604030504040204" pitchFamily="50" charset="-128"/>
                <a:ea typeface="Meiryo UI" panose="020B0604030504040204" pitchFamily="50" charset="-128"/>
              </a:rPr>
              <a:t>の見直しやあり方検討を</a:t>
            </a:r>
            <a:r>
              <a:rPr lang="ja-JP" altLang="en-US" sz="1200" dirty="0" smtClean="0">
                <a:latin typeface="Meiryo UI" panose="020B0604030504040204" pitchFamily="50" charset="-128"/>
                <a:ea typeface="Meiryo UI" panose="020B0604030504040204" pitchFamily="50" charset="-128"/>
              </a:rPr>
              <a:t>行うなど、限られた財源を最大限</a:t>
            </a:r>
            <a:r>
              <a:rPr lang="ja-JP" altLang="en-US" sz="1200" dirty="0">
                <a:latin typeface="Meiryo UI" panose="020B0604030504040204" pitchFamily="50" charset="-128"/>
                <a:ea typeface="Meiryo UI" panose="020B0604030504040204" pitchFamily="50" charset="-128"/>
              </a:rPr>
              <a:t>に活用</a:t>
            </a:r>
            <a:r>
              <a:rPr lang="ja-JP" altLang="en-US" sz="1200" dirty="0" smtClean="0">
                <a:latin typeface="Meiryo UI" panose="020B0604030504040204" pitchFamily="50" charset="-128"/>
                <a:ea typeface="Meiryo UI" panose="020B0604030504040204" pitchFamily="50" charset="-128"/>
              </a:rPr>
              <a:t>して施策を展開します</a:t>
            </a:r>
            <a:r>
              <a:rPr lang="ja-JP" altLang="en-US" sz="1200" dirty="0">
                <a:latin typeface="Meiryo UI" panose="020B0604030504040204" pitchFamily="50" charset="-128"/>
                <a:ea typeface="Meiryo UI" panose="020B0604030504040204" pitchFamily="50" charset="-128"/>
              </a:rPr>
              <a:t>。</a:t>
            </a:r>
          </a:p>
        </p:txBody>
      </p:sp>
      <p:sp>
        <p:nvSpPr>
          <p:cNvPr id="3" name="サブタイトル 2"/>
          <p:cNvSpPr>
            <a:spLocks noGrp="1"/>
          </p:cNvSpPr>
          <p:nvPr>
            <p:ph type="subTitle" idx="1"/>
          </p:nvPr>
        </p:nvSpPr>
        <p:spPr>
          <a:xfrm>
            <a:off x="881590" y="2708920"/>
            <a:ext cx="3780420" cy="4050450"/>
          </a:xfrm>
        </p:spPr>
        <p:txBody>
          <a:bodyPr>
            <a:noAutofit/>
          </a:bodyPr>
          <a:lstStyle/>
          <a:p>
            <a:pPr algn="l"/>
            <a:r>
              <a:rPr lang="ja-JP" altLang="en-US" sz="1100" b="1" dirty="0">
                <a:solidFill>
                  <a:schemeClr val="tx1"/>
                </a:solidFill>
                <a:latin typeface="Meiryo UI" panose="020B0604030504040204" pitchFamily="50" charset="-128"/>
                <a:ea typeface="Meiryo UI" panose="020B0604030504040204" pitchFamily="50" charset="-128"/>
              </a:rPr>
              <a:t>＜目次＞</a:t>
            </a:r>
            <a:endParaRPr lang="en-US" altLang="ja-JP" sz="1100" b="1" dirty="0">
              <a:solidFill>
                <a:schemeClr val="tx1"/>
              </a:solidFill>
              <a:latin typeface="Meiryo UI" panose="020B0604030504040204" pitchFamily="50" charset="-128"/>
              <a:ea typeface="Meiryo UI" panose="020B0604030504040204" pitchFamily="50" charset="-128"/>
            </a:endParaRPr>
          </a:p>
          <a:p>
            <a:pPr algn="l"/>
            <a:r>
              <a:rPr lang="ja-JP" altLang="en-US" sz="1000" dirty="0">
                <a:solidFill>
                  <a:schemeClr val="tx1"/>
                </a:solidFill>
                <a:latin typeface="Meiryo UI" panose="020B0604030504040204" pitchFamily="50" charset="-128"/>
                <a:ea typeface="Meiryo UI" panose="020B0604030504040204" pitchFamily="50" charset="-128"/>
              </a:rPr>
              <a:t>１ （財）大阪府人権協会補助金　         　　</a:t>
            </a:r>
          </a:p>
          <a:p>
            <a:pPr algn="l"/>
            <a:r>
              <a:rPr lang="ja-JP" altLang="en-US" sz="1000" dirty="0">
                <a:solidFill>
                  <a:schemeClr val="tx1"/>
                </a:solidFill>
                <a:latin typeface="Meiryo UI" panose="020B0604030504040204" pitchFamily="50" charset="-128"/>
                <a:ea typeface="Meiryo UI" panose="020B0604030504040204" pitchFamily="50" charset="-128"/>
              </a:rPr>
              <a:t>２ 人権相談推進事業費補助金　　　          　　</a:t>
            </a:r>
          </a:p>
          <a:p>
            <a:pPr algn="l"/>
            <a:r>
              <a:rPr lang="ja-JP" altLang="en-US" sz="1000" dirty="0">
                <a:solidFill>
                  <a:schemeClr val="tx1"/>
                </a:solidFill>
                <a:latin typeface="Meiryo UI" panose="020B0604030504040204" pitchFamily="50" charset="-128"/>
                <a:ea typeface="Meiryo UI" panose="020B0604030504040204" pitchFamily="50" charset="-128"/>
              </a:rPr>
              <a:t>３ 市町村振興補助金                            　　</a:t>
            </a:r>
          </a:p>
          <a:p>
            <a:pPr algn="l"/>
            <a:r>
              <a:rPr lang="ja-JP" altLang="en-US" sz="1000" dirty="0">
                <a:solidFill>
                  <a:schemeClr val="tx1"/>
                </a:solidFill>
                <a:latin typeface="Meiryo UI" panose="020B0604030504040204" pitchFamily="50" charset="-128"/>
                <a:ea typeface="Meiryo UI" panose="020B0604030504040204" pitchFamily="50" charset="-128"/>
              </a:rPr>
              <a:t>４ 市町村施設整備資金貸付金 </a:t>
            </a:r>
            <a:r>
              <a:rPr lang="ja-JP" altLang="en-US" sz="1000" dirty="0" smtClean="0">
                <a:solidFill>
                  <a:schemeClr val="tx1"/>
                </a:solidFill>
                <a:latin typeface="Meiryo UI" panose="020B0604030504040204" pitchFamily="50" charset="-128"/>
                <a:ea typeface="Meiryo UI" panose="020B0604030504040204" pitchFamily="50" charset="-128"/>
              </a:rPr>
              <a:t>　　　　　　　　　　</a:t>
            </a:r>
          </a:p>
          <a:p>
            <a:pPr algn="l"/>
            <a:r>
              <a:rPr lang="ja-JP" altLang="en-US" sz="1000" dirty="0" smtClean="0">
                <a:solidFill>
                  <a:schemeClr val="tx1"/>
                </a:solidFill>
                <a:latin typeface="Meiryo UI" panose="020B0604030504040204" pitchFamily="50" charset="-128"/>
                <a:ea typeface="Meiryo UI" panose="020B0604030504040204" pitchFamily="50" charset="-128"/>
              </a:rPr>
              <a:t>５ 私学助成（授業料軽減助成）　　　　　　　　　</a:t>
            </a:r>
          </a:p>
          <a:p>
            <a:pPr algn="l"/>
            <a:r>
              <a:rPr lang="ja-JP" altLang="en-US" sz="1000" dirty="0" smtClean="0">
                <a:solidFill>
                  <a:schemeClr val="tx1"/>
                </a:solidFill>
                <a:latin typeface="Meiryo UI" panose="020B0604030504040204" pitchFamily="50" charset="-128"/>
                <a:ea typeface="Meiryo UI" panose="020B0604030504040204" pitchFamily="50" charset="-128"/>
              </a:rPr>
              <a:t>６ </a:t>
            </a:r>
            <a:r>
              <a:rPr lang="ja-JP" altLang="en-US" sz="1000" dirty="0">
                <a:solidFill>
                  <a:schemeClr val="tx1"/>
                </a:solidFill>
                <a:latin typeface="Meiryo UI" panose="020B0604030504040204" pitchFamily="50" charset="-128"/>
                <a:ea typeface="Meiryo UI" panose="020B0604030504040204" pitchFamily="50" charset="-128"/>
              </a:rPr>
              <a:t>私学助成（経常費</a:t>
            </a:r>
            <a:r>
              <a:rPr lang="ja-JP" altLang="en-US" sz="1000" dirty="0" smtClean="0">
                <a:solidFill>
                  <a:schemeClr val="tx1"/>
                </a:solidFill>
                <a:latin typeface="Meiryo UI" panose="020B0604030504040204" pitchFamily="50" charset="-128"/>
                <a:ea typeface="Meiryo UI" panose="020B0604030504040204" pitchFamily="50" charset="-128"/>
              </a:rPr>
              <a:t>助成</a:t>
            </a:r>
            <a:endParaRPr lang="en-US" altLang="ja-JP" sz="1000" dirty="0" smtClean="0">
              <a:solidFill>
                <a:schemeClr val="tx1"/>
              </a:solidFill>
              <a:latin typeface="Meiryo UI" panose="020B0604030504040204" pitchFamily="50" charset="-128"/>
              <a:ea typeface="Meiryo UI" panose="020B0604030504040204" pitchFamily="50" charset="-128"/>
            </a:endParaRPr>
          </a:p>
          <a:p>
            <a:pPr algn="l"/>
            <a:r>
              <a:rPr lang="ja-JP" altLang="en-US" sz="1000" dirty="0">
                <a:solidFill>
                  <a:schemeClr val="tx1"/>
                </a:solidFill>
                <a:latin typeface="Meiryo UI" panose="020B0604030504040204" pitchFamily="50" charset="-128"/>
                <a:ea typeface="Meiryo UI" panose="020B0604030504040204" pitchFamily="50" charset="-128"/>
              </a:rPr>
              <a:t>　</a:t>
            </a:r>
            <a:r>
              <a:rPr lang="ja-JP" altLang="en-US" sz="1000" dirty="0" smtClean="0">
                <a:solidFill>
                  <a:schemeClr val="tx1"/>
                </a:solidFill>
                <a:latin typeface="Meiryo UI" panose="020B0604030504040204" pitchFamily="50" charset="-128"/>
                <a:ea typeface="Meiryo UI" panose="020B0604030504040204" pitchFamily="50" charset="-128"/>
              </a:rPr>
              <a:t>　　　　　　　　　</a:t>
            </a:r>
            <a:r>
              <a:rPr lang="en-US" altLang="ja-JP" sz="1000" dirty="0" smtClean="0">
                <a:solidFill>
                  <a:schemeClr val="tx1"/>
                </a:solidFill>
                <a:latin typeface="Meiryo UI" panose="020B0604030504040204" pitchFamily="50" charset="-128"/>
                <a:ea typeface="Meiryo UI" panose="020B0604030504040204" pitchFamily="50" charset="-128"/>
              </a:rPr>
              <a:t>〔</a:t>
            </a:r>
            <a:r>
              <a:rPr lang="ja-JP" altLang="en-US" sz="1000" dirty="0" smtClean="0">
                <a:solidFill>
                  <a:schemeClr val="tx1"/>
                </a:solidFill>
                <a:latin typeface="Meiryo UI" panose="020B0604030504040204" pitchFamily="50" charset="-128"/>
                <a:ea typeface="Meiryo UI" panose="020B0604030504040204" pitchFamily="50" charset="-128"/>
              </a:rPr>
              <a:t>小学校</a:t>
            </a:r>
            <a:r>
              <a:rPr lang="ja-JP" altLang="en-US" sz="1000" dirty="0">
                <a:solidFill>
                  <a:schemeClr val="tx1"/>
                </a:solidFill>
                <a:latin typeface="Meiryo UI" panose="020B0604030504040204" pitchFamily="50" charset="-128"/>
                <a:ea typeface="Meiryo UI" panose="020B0604030504040204" pitchFamily="50" charset="-128"/>
              </a:rPr>
              <a:t>・中学校・高等学校・専修</a:t>
            </a:r>
            <a:r>
              <a:rPr lang="ja-JP" altLang="en-US" sz="1000" dirty="0" smtClean="0">
                <a:solidFill>
                  <a:schemeClr val="tx1"/>
                </a:solidFill>
                <a:latin typeface="Meiryo UI" panose="020B0604030504040204" pitchFamily="50" charset="-128"/>
                <a:ea typeface="Meiryo UI" panose="020B0604030504040204" pitchFamily="50" charset="-128"/>
              </a:rPr>
              <a:t>学校</a:t>
            </a:r>
            <a:r>
              <a:rPr lang="en-US" altLang="ja-JP" sz="1000" dirty="0" smtClean="0">
                <a:solidFill>
                  <a:schemeClr val="tx1"/>
                </a:solidFill>
                <a:latin typeface="Meiryo UI" panose="020B0604030504040204" pitchFamily="50" charset="-128"/>
                <a:ea typeface="Meiryo UI" panose="020B0604030504040204" pitchFamily="50" charset="-128"/>
              </a:rPr>
              <a:t>〕</a:t>
            </a:r>
            <a:r>
              <a:rPr lang="ja-JP" altLang="en-US" sz="1000" dirty="0" smtClean="0">
                <a:solidFill>
                  <a:schemeClr val="tx1"/>
                </a:solidFill>
                <a:latin typeface="Meiryo UI" panose="020B0604030504040204" pitchFamily="50" charset="-128"/>
                <a:ea typeface="Meiryo UI" panose="020B0604030504040204" pitchFamily="50" charset="-128"/>
              </a:rPr>
              <a:t>）　　</a:t>
            </a:r>
            <a:endParaRPr lang="en-US" altLang="ja-JP" sz="1000" dirty="0" smtClean="0">
              <a:solidFill>
                <a:schemeClr val="tx1"/>
              </a:solidFill>
              <a:latin typeface="Meiryo UI" panose="020B0604030504040204" pitchFamily="50" charset="-128"/>
              <a:ea typeface="Meiryo UI" panose="020B0604030504040204" pitchFamily="50" charset="-128"/>
            </a:endParaRPr>
          </a:p>
          <a:p>
            <a:pPr algn="l"/>
            <a:r>
              <a:rPr lang="ja-JP" altLang="en-US" sz="1000" dirty="0" smtClean="0">
                <a:solidFill>
                  <a:schemeClr val="tx1"/>
                </a:solidFill>
                <a:latin typeface="Meiryo UI" panose="020B0604030504040204" pitchFamily="50" charset="-128"/>
                <a:ea typeface="Meiryo UI" panose="020B0604030504040204" pitchFamily="50" charset="-128"/>
              </a:rPr>
              <a:t>７ </a:t>
            </a:r>
            <a:r>
              <a:rPr lang="ja-JP" altLang="en-US" sz="1000" dirty="0">
                <a:solidFill>
                  <a:schemeClr val="tx1"/>
                </a:solidFill>
                <a:latin typeface="Meiryo UI" panose="020B0604030504040204" pitchFamily="50" charset="-128"/>
                <a:ea typeface="Meiryo UI" panose="020B0604030504040204" pitchFamily="50" charset="-128"/>
              </a:rPr>
              <a:t>私学助成（幼稚園振興助成</a:t>
            </a:r>
            <a:r>
              <a:rPr lang="ja-JP" altLang="en-US" sz="1000" dirty="0" smtClean="0">
                <a:solidFill>
                  <a:schemeClr val="tx1"/>
                </a:solidFill>
                <a:latin typeface="Meiryo UI" panose="020B0604030504040204" pitchFamily="50" charset="-128"/>
                <a:ea typeface="Meiryo UI" panose="020B0604030504040204" pitchFamily="50" charset="-128"/>
              </a:rPr>
              <a:t>）                   </a:t>
            </a:r>
            <a:endParaRPr lang="en-US" altLang="ja-JP" sz="1000" dirty="0" smtClean="0">
              <a:solidFill>
                <a:schemeClr val="tx1"/>
              </a:solidFill>
              <a:latin typeface="Meiryo UI" panose="020B0604030504040204" pitchFamily="50" charset="-128"/>
              <a:ea typeface="Meiryo UI" panose="020B0604030504040204" pitchFamily="50" charset="-128"/>
            </a:endParaRPr>
          </a:p>
          <a:p>
            <a:pPr algn="l"/>
            <a:r>
              <a:rPr lang="ja-JP" altLang="en-US" sz="1000" dirty="0" smtClean="0">
                <a:solidFill>
                  <a:schemeClr val="tx1"/>
                </a:solidFill>
                <a:latin typeface="Meiryo UI" panose="020B0604030504040204" pitchFamily="50" charset="-128"/>
                <a:ea typeface="Meiryo UI" panose="020B0604030504040204" pitchFamily="50" charset="-128"/>
              </a:rPr>
              <a:t>８ </a:t>
            </a:r>
            <a:r>
              <a:rPr lang="ja-JP" altLang="en-US" sz="1000" dirty="0">
                <a:solidFill>
                  <a:schemeClr val="tx1"/>
                </a:solidFill>
                <a:latin typeface="Meiryo UI" panose="020B0604030504040204" pitchFamily="50" charset="-128"/>
                <a:ea typeface="Meiryo UI" panose="020B0604030504040204" pitchFamily="50" charset="-128"/>
              </a:rPr>
              <a:t>私立学校教職員共済事業補助</a:t>
            </a:r>
            <a:r>
              <a:rPr lang="ja-JP" altLang="en-US" sz="1000" dirty="0" smtClean="0">
                <a:solidFill>
                  <a:schemeClr val="tx1"/>
                </a:solidFill>
                <a:latin typeface="Meiryo UI" panose="020B0604030504040204" pitchFamily="50" charset="-128"/>
                <a:ea typeface="Meiryo UI" panose="020B0604030504040204" pitchFamily="50" charset="-128"/>
              </a:rPr>
              <a:t>金　　　　　　　　</a:t>
            </a:r>
            <a:endParaRPr lang="ja-JP" altLang="en-US" sz="1000" dirty="0">
              <a:solidFill>
                <a:schemeClr val="tx1"/>
              </a:solidFill>
              <a:latin typeface="Meiryo UI" panose="020B0604030504040204" pitchFamily="50" charset="-128"/>
              <a:ea typeface="Meiryo UI" panose="020B0604030504040204" pitchFamily="50" charset="-128"/>
            </a:endParaRPr>
          </a:p>
          <a:p>
            <a:pPr algn="l"/>
            <a:r>
              <a:rPr lang="ja-JP" altLang="en-US" sz="1000" dirty="0">
                <a:solidFill>
                  <a:schemeClr val="tx1"/>
                </a:solidFill>
                <a:latin typeface="Meiryo UI" panose="020B0604030504040204" pitchFamily="50" charset="-128"/>
                <a:ea typeface="Meiryo UI" panose="020B0604030504040204" pitchFamily="50" charset="-128"/>
              </a:rPr>
              <a:t>９ 私立学校退職金財団補助</a:t>
            </a:r>
            <a:r>
              <a:rPr lang="ja-JP" altLang="en-US" sz="1000" dirty="0" smtClean="0">
                <a:solidFill>
                  <a:schemeClr val="tx1"/>
                </a:solidFill>
                <a:latin typeface="Meiryo UI" panose="020B0604030504040204" pitchFamily="50" charset="-128"/>
                <a:ea typeface="Meiryo UI" panose="020B0604030504040204" pitchFamily="50" charset="-128"/>
              </a:rPr>
              <a:t>金                       </a:t>
            </a:r>
            <a:endParaRPr lang="en-US" altLang="ja-JP" sz="1000" dirty="0" smtClean="0">
              <a:solidFill>
                <a:schemeClr val="tx1"/>
              </a:solidFill>
              <a:latin typeface="Meiryo UI" panose="020B0604030504040204" pitchFamily="50" charset="-128"/>
              <a:ea typeface="Meiryo UI" panose="020B0604030504040204" pitchFamily="50" charset="-128"/>
            </a:endParaRPr>
          </a:p>
          <a:p>
            <a:pPr algn="l"/>
            <a:r>
              <a:rPr lang="en-US" altLang="ja-JP" sz="1000" dirty="0" smtClean="0">
                <a:solidFill>
                  <a:schemeClr val="tx1"/>
                </a:solidFill>
                <a:latin typeface="Meiryo UI" panose="020B0604030504040204" pitchFamily="50" charset="-128"/>
                <a:ea typeface="Meiryo UI" panose="020B0604030504040204" pitchFamily="50" charset="-128"/>
              </a:rPr>
              <a:t>10 </a:t>
            </a:r>
            <a:r>
              <a:rPr lang="ja-JP" altLang="en-US" sz="1000" dirty="0">
                <a:solidFill>
                  <a:schemeClr val="tx1"/>
                </a:solidFill>
                <a:latin typeface="Meiryo UI" panose="020B0604030504040204" pitchFamily="50" charset="-128"/>
                <a:ea typeface="Meiryo UI" panose="020B0604030504040204" pitchFamily="50" charset="-128"/>
              </a:rPr>
              <a:t>府立大学運営費交付金</a:t>
            </a:r>
          </a:p>
          <a:p>
            <a:pPr algn="l"/>
            <a:r>
              <a:rPr lang="en-US" altLang="ja-JP" sz="1000" dirty="0">
                <a:solidFill>
                  <a:schemeClr val="tx1"/>
                </a:solidFill>
                <a:latin typeface="Meiryo UI" panose="020B0604030504040204" pitchFamily="50" charset="-128"/>
                <a:ea typeface="Meiryo UI" panose="020B0604030504040204" pitchFamily="50" charset="-128"/>
              </a:rPr>
              <a:t>11 </a:t>
            </a:r>
            <a:r>
              <a:rPr lang="ja-JP" altLang="en-US" sz="1000" dirty="0">
                <a:solidFill>
                  <a:schemeClr val="tx1"/>
                </a:solidFill>
                <a:latin typeface="Meiryo UI" panose="020B0604030504040204" pitchFamily="50" charset="-128"/>
                <a:ea typeface="Meiryo UI" panose="020B0604030504040204" pitchFamily="50" charset="-128"/>
              </a:rPr>
              <a:t>文化関係事業</a:t>
            </a:r>
          </a:p>
          <a:p>
            <a:pPr algn="l"/>
            <a:r>
              <a:rPr lang="en-US" altLang="ja-JP" sz="1000" dirty="0">
                <a:solidFill>
                  <a:schemeClr val="tx1"/>
                </a:solidFill>
                <a:latin typeface="Meiryo UI" panose="020B0604030504040204" pitchFamily="50" charset="-128"/>
                <a:ea typeface="Meiryo UI" panose="020B0604030504040204" pitchFamily="50" charset="-128"/>
              </a:rPr>
              <a:t>12 </a:t>
            </a:r>
            <a:r>
              <a:rPr lang="ja-JP" altLang="en-US" sz="1000" dirty="0">
                <a:solidFill>
                  <a:schemeClr val="tx1"/>
                </a:solidFill>
                <a:latin typeface="Meiryo UI" panose="020B0604030504040204" pitchFamily="50" charset="-128"/>
                <a:ea typeface="Meiryo UI" panose="020B0604030504040204" pitchFamily="50" charset="-128"/>
              </a:rPr>
              <a:t>男女共同参画関係事業</a:t>
            </a:r>
          </a:p>
          <a:p>
            <a:pPr algn="l"/>
            <a:r>
              <a:rPr lang="en-US" altLang="ja-JP" sz="1000" dirty="0">
                <a:solidFill>
                  <a:schemeClr val="tx1"/>
                </a:solidFill>
                <a:latin typeface="Meiryo UI" panose="020B0604030504040204" pitchFamily="50" charset="-128"/>
                <a:ea typeface="Meiryo UI" panose="020B0604030504040204" pitchFamily="50" charset="-128"/>
              </a:rPr>
              <a:t>13 </a:t>
            </a:r>
            <a:r>
              <a:rPr lang="ja-JP" altLang="en-US" sz="1000" dirty="0">
                <a:solidFill>
                  <a:schemeClr val="tx1"/>
                </a:solidFill>
                <a:latin typeface="Meiryo UI" panose="020B0604030504040204" pitchFamily="50" charset="-128"/>
                <a:ea typeface="Meiryo UI" panose="020B0604030504040204" pitchFamily="50" charset="-128"/>
              </a:rPr>
              <a:t>観光振興事業</a:t>
            </a:r>
          </a:p>
          <a:p>
            <a:pPr algn="l"/>
            <a:r>
              <a:rPr lang="en-US" altLang="ja-JP" sz="1000" dirty="0">
                <a:solidFill>
                  <a:schemeClr val="tx1"/>
                </a:solidFill>
                <a:latin typeface="Meiryo UI" panose="020B0604030504040204" pitchFamily="50" charset="-128"/>
                <a:ea typeface="Meiryo UI" panose="020B0604030504040204" pitchFamily="50" charset="-128"/>
              </a:rPr>
              <a:t>14 </a:t>
            </a:r>
            <a:r>
              <a:rPr lang="ja-JP" altLang="en-US" sz="1000" dirty="0">
                <a:solidFill>
                  <a:schemeClr val="tx1"/>
                </a:solidFill>
                <a:latin typeface="Meiryo UI" panose="020B0604030504040204" pitchFamily="50" charset="-128"/>
                <a:ea typeface="Meiryo UI" panose="020B0604030504040204" pitchFamily="50" charset="-128"/>
              </a:rPr>
              <a:t>海外施設運営費・海外施設機能拡充費</a:t>
            </a:r>
          </a:p>
          <a:p>
            <a:pPr algn="l"/>
            <a:r>
              <a:rPr lang="en-US" altLang="ja-JP" sz="1000" dirty="0">
                <a:solidFill>
                  <a:schemeClr val="tx1"/>
                </a:solidFill>
                <a:latin typeface="Meiryo UI" panose="020B0604030504040204" pitchFamily="50" charset="-128"/>
                <a:ea typeface="Meiryo UI" panose="020B0604030504040204" pitchFamily="50" charset="-128"/>
              </a:rPr>
              <a:t>15 </a:t>
            </a:r>
            <a:r>
              <a:rPr lang="ja-JP" altLang="en-US" sz="1000" dirty="0">
                <a:solidFill>
                  <a:schemeClr val="tx1"/>
                </a:solidFill>
                <a:latin typeface="Meiryo UI" panose="020B0604030504040204" pitchFamily="50" charset="-128"/>
                <a:ea typeface="Meiryo UI" panose="020B0604030504040204" pitchFamily="50" charset="-128"/>
              </a:rPr>
              <a:t>関西国際空港ゲートウェイ機能強化促進事業</a:t>
            </a:r>
          </a:p>
          <a:p>
            <a:pPr algn="l"/>
            <a:r>
              <a:rPr lang="en-US" altLang="ja-JP" sz="1000" dirty="0">
                <a:solidFill>
                  <a:schemeClr val="tx1"/>
                </a:solidFill>
                <a:latin typeface="Meiryo UI" panose="020B0604030504040204" pitchFamily="50" charset="-128"/>
                <a:ea typeface="Meiryo UI" panose="020B0604030504040204" pitchFamily="50" charset="-128"/>
              </a:rPr>
              <a:t>16 </a:t>
            </a:r>
            <a:r>
              <a:rPr lang="ja-JP" altLang="en-US" sz="1000" dirty="0">
                <a:solidFill>
                  <a:schemeClr val="tx1"/>
                </a:solidFill>
                <a:latin typeface="Meiryo UI" panose="020B0604030504040204" pitchFamily="50" charset="-128"/>
                <a:ea typeface="Meiryo UI" panose="020B0604030504040204" pitchFamily="50" charset="-128"/>
              </a:rPr>
              <a:t>４医療費公費負担助成事業</a:t>
            </a:r>
          </a:p>
          <a:p>
            <a:pPr algn="l"/>
            <a:r>
              <a:rPr lang="en-US" altLang="ja-JP" sz="1000" dirty="0">
                <a:solidFill>
                  <a:schemeClr val="tx1"/>
                </a:solidFill>
                <a:latin typeface="Meiryo UI" panose="020B0604030504040204" pitchFamily="50" charset="-128"/>
                <a:ea typeface="Meiryo UI" panose="020B0604030504040204" pitchFamily="50" charset="-128"/>
              </a:rPr>
              <a:t>17 </a:t>
            </a:r>
            <a:r>
              <a:rPr lang="ja-JP" altLang="en-US" sz="1000" dirty="0">
                <a:solidFill>
                  <a:schemeClr val="tx1"/>
                </a:solidFill>
                <a:latin typeface="Meiryo UI" panose="020B0604030504040204" pitchFamily="50" charset="-128"/>
                <a:ea typeface="Meiryo UI" panose="020B0604030504040204" pitchFamily="50" charset="-128"/>
              </a:rPr>
              <a:t>子育て支援関係事業</a:t>
            </a:r>
          </a:p>
          <a:p>
            <a:pPr algn="l"/>
            <a:r>
              <a:rPr lang="en-US" altLang="ja-JP" sz="1000" dirty="0">
                <a:solidFill>
                  <a:schemeClr val="tx1"/>
                </a:solidFill>
                <a:latin typeface="Meiryo UI" panose="020B0604030504040204" pitchFamily="50" charset="-128"/>
                <a:ea typeface="Meiryo UI" panose="020B0604030504040204" pitchFamily="50" charset="-128"/>
              </a:rPr>
              <a:t>18 </a:t>
            </a:r>
            <a:r>
              <a:rPr lang="ja-JP" altLang="en-US" sz="1000" dirty="0">
                <a:solidFill>
                  <a:schemeClr val="tx1"/>
                </a:solidFill>
                <a:latin typeface="Meiryo UI" panose="020B0604030504040204" pitchFamily="50" charset="-128"/>
                <a:ea typeface="Meiryo UI" panose="020B0604030504040204" pitchFamily="50" charset="-128"/>
              </a:rPr>
              <a:t>救命救急センター運営関係事業</a:t>
            </a:r>
          </a:p>
          <a:p>
            <a:pPr algn="l"/>
            <a:r>
              <a:rPr lang="en-US" altLang="ja-JP" sz="1000" dirty="0">
                <a:solidFill>
                  <a:schemeClr val="tx1"/>
                </a:solidFill>
                <a:latin typeface="Meiryo UI" panose="020B0604030504040204" pitchFamily="50" charset="-128"/>
                <a:ea typeface="Meiryo UI" panose="020B0604030504040204" pitchFamily="50" charset="-128"/>
              </a:rPr>
              <a:t>19 </a:t>
            </a:r>
            <a:r>
              <a:rPr lang="ja-JP" altLang="en-US" sz="1000" dirty="0">
                <a:solidFill>
                  <a:schemeClr val="tx1"/>
                </a:solidFill>
                <a:latin typeface="Meiryo UI" panose="020B0604030504040204" pitchFamily="50" charset="-128"/>
                <a:ea typeface="Meiryo UI" panose="020B0604030504040204" pitchFamily="50" charset="-128"/>
              </a:rPr>
              <a:t>高齢者の生きがい・地域生活支援事業</a:t>
            </a:r>
            <a:endParaRPr kumimoji="1" lang="ja-JP" altLang="en-US" sz="1000" dirty="0">
              <a:solidFill>
                <a:schemeClr val="tx1"/>
              </a:solidFill>
              <a:latin typeface="Meiryo UI" panose="020B0604030504040204" pitchFamily="50" charset="-128"/>
              <a:ea typeface="Meiryo UI" panose="020B0604030504040204" pitchFamily="50" charset="-128"/>
            </a:endParaRPr>
          </a:p>
        </p:txBody>
      </p:sp>
      <p:sp>
        <p:nvSpPr>
          <p:cNvPr id="6" name="サブタイトル 2"/>
          <p:cNvSpPr txBox="1">
            <a:spLocks/>
          </p:cNvSpPr>
          <p:nvPr/>
        </p:nvSpPr>
        <p:spPr>
          <a:xfrm>
            <a:off x="5067055" y="2708920"/>
            <a:ext cx="3555395" cy="405045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endParaRPr lang="en-US" altLang="ja-JP" sz="1000" dirty="0">
              <a:solidFill>
                <a:schemeClr val="tx1"/>
              </a:solidFill>
              <a:latin typeface="Meiryo UI" panose="020B0604030504040204" pitchFamily="50" charset="-128"/>
              <a:ea typeface="Meiryo UI" panose="020B0604030504040204" pitchFamily="50" charset="-128"/>
            </a:endParaRPr>
          </a:p>
          <a:p>
            <a:pPr algn="l"/>
            <a:r>
              <a:rPr lang="en-US" altLang="ja-JP" sz="1000" dirty="0">
                <a:solidFill>
                  <a:schemeClr val="tx1"/>
                </a:solidFill>
                <a:latin typeface="Meiryo UI" panose="020B0604030504040204" pitchFamily="50" charset="-128"/>
                <a:ea typeface="Meiryo UI" panose="020B0604030504040204" pitchFamily="50" charset="-128"/>
              </a:rPr>
              <a:t>20 </a:t>
            </a:r>
            <a:r>
              <a:rPr lang="ja-JP" altLang="en-US" sz="1000" dirty="0">
                <a:solidFill>
                  <a:schemeClr val="tx1"/>
                </a:solidFill>
                <a:latin typeface="Meiryo UI" panose="020B0604030504040204" pitchFamily="50" charset="-128"/>
                <a:ea typeface="Meiryo UI" panose="020B0604030504040204" pitchFamily="50" charset="-128"/>
              </a:rPr>
              <a:t>地域見守り・コーディネーター関係事業    　　　　　　 　</a:t>
            </a:r>
          </a:p>
          <a:p>
            <a:pPr algn="l"/>
            <a:r>
              <a:rPr lang="en-US" altLang="ja-JP" sz="1000" dirty="0">
                <a:solidFill>
                  <a:schemeClr val="tx1"/>
                </a:solidFill>
                <a:latin typeface="Meiryo UI" panose="020B0604030504040204" pitchFamily="50" charset="-128"/>
                <a:ea typeface="Meiryo UI" panose="020B0604030504040204" pitchFamily="50" charset="-128"/>
              </a:rPr>
              <a:t>21 </a:t>
            </a:r>
            <a:r>
              <a:rPr lang="ja-JP" altLang="en-US" sz="1000" dirty="0" err="1">
                <a:solidFill>
                  <a:schemeClr val="tx1"/>
                </a:solidFill>
                <a:latin typeface="Meiryo UI" panose="020B0604030504040204" pitchFamily="50" charset="-128"/>
                <a:ea typeface="Meiryo UI" panose="020B0604030504040204" pitchFamily="50" charset="-128"/>
              </a:rPr>
              <a:t>障がい</a:t>
            </a:r>
            <a:r>
              <a:rPr lang="ja-JP" altLang="en-US" sz="1000" dirty="0">
                <a:solidFill>
                  <a:schemeClr val="tx1"/>
                </a:solidFill>
                <a:latin typeface="Meiryo UI" panose="020B0604030504040204" pitchFamily="50" charset="-128"/>
                <a:ea typeface="Meiryo UI" panose="020B0604030504040204" pitchFamily="50" charset="-128"/>
              </a:rPr>
              <a:t>者就労支援関係事業　</a:t>
            </a:r>
          </a:p>
          <a:p>
            <a:pPr algn="l"/>
            <a:r>
              <a:rPr lang="en-US" altLang="ja-JP" sz="1000" dirty="0">
                <a:solidFill>
                  <a:schemeClr val="tx1"/>
                </a:solidFill>
                <a:latin typeface="Meiryo UI" panose="020B0604030504040204" pitchFamily="50" charset="-128"/>
                <a:ea typeface="Meiryo UI" panose="020B0604030504040204" pitchFamily="50" charset="-128"/>
              </a:rPr>
              <a:t>22 </a:t>
            </a:r>
            <a:r>
              <a:rPr lang="ja-JP" altLang="en-US" sz="1000" dirty="0" err="1">
                <a:solidFill>
                  <a:schemeClr val="tx1"/>
                </a:solidFill>
                <a:latin typeface="Meiryo UI" panose="020B0604030504040204" pitchFamily="50" charset="-128"/>
                <a:ea typeface="Meiryo UI" panose="020B0604030504040204" pitchFamily="50" charset="-128"/>
              </a:rPr>
              <a:t>障がい</a:t>
            </a:r>
            <a:r>
              <a:rPr lang="ja-JP" altLang="en-US" sz="1000" dirty="0">
                <a:solidFill>
                  <a:schemeClr val="tx1"/>
                </a:solidFill>
                <a:latin typeface="Meiryo UI" panose="020B0604030504040204" pitchFamily="50" charset="-128"/>
                <a:ea typeface="Meiryo UI" panose="020B0604030504040204" pitchFamily="50" charset="-128"/>
              </a:rPr>
              <a:t>者福祉作業所運営助成費</a:t>
            </a:r>
          </a:p>
          <a:p>
            <a:pPr algn="l"/>
            <a:r>
              <a:rPr lang="en-US" altLang="ja-JP" sz="1000" dirty="0">
                <a:solidFill>
                  <a:schemeClr val="tx1"/>
                </a:solidFill>
                <a:latin typeface="Meiryo UI" panose="020B0604030504040204" pitchFamily="50" charset="-128"/>
                <a:ea typeface="Meiryo UI" panose="020B0604030504040204" pitchFamily="50" charset="-128"/>
              </a:rPr>
              <a:t>23 </a:t>
            </a:r>
            <a:r>
              <a:rPr lang="ja-JP" altLang="en-US" sz="1000" dirty="0">
                <a:solidFill>
                  <a:schemeClr val="tx1"/>
                </a:solidFill>
                <a:latin typeface="Meiryo UI" panose="020B0604030504040204" pitchFamily="50" charset="-128"/>
                <a:ea typeface="Meiryo UI" panose="020B0604030504040204" pitchFamily="50" charset="-128"/>
              </a:rPr>
              <a:t>病院事業費負担金・病院事業貸付金</a:t>
            </a:r>
          </a:p>
          <a:p>
            <a:pPr algn="l"/>
            <a:r>
              <a:rPr lang="en-US" altLang="ja-JP" sz="1000" dirty="0">
                <a:solidFill>
                  <a:schemeClr val="tx1"/>
                </a:solidFill>
                <a:latin typeface="Meiryo UI" panose="020B0604030504040204" pitchFamily="50" charset="-128"/>
                <a:ea typeface="Meiryo UI" panose="020B0604030504040204" pitchFamily="50" charset="-128"/>
              </a:rPr>
              <a:t>24 </a:t>
            </a:r>
            <a:r>
              <a:rPr lang="ja-JP" altLang="en-US" sz="1000" dirty="0">
                <a:solidFill>
                  <a:schemeClr val="tx1"/>
                </a:solidFill>
                <a:latin typeface="Meiryo UI" panose="020B0604030504040204" pitchFamily="50" charset="-128"/>
                <a:ea typeface="Meiryo UI" panose="020B0604030504040204" pitchFamily="50" charset="-128"/>
              </a:rPr>
              <a:t>地域就労支援事業</a:t>
            </a:r>
          </a:p>
          <a:p>
            <a:pPr algn="l"/>
            <a:r>
              <a:rPr lang="en-US" altLang="ja-JP" sz="1000" dirty="0">
                <a:solidFill>
                  <a:schemeClr val="tx1"/>
                </a:solidFill>
                <a:latin typeface="Meiryo UI" panose="020B0604030504040204" pitchFamily="50" charset="-128"/>
                <a:ea typeface="Meiryo UI" panose="020B0604030504040204" pitchFamily="50" charset="-128"/>
              </a:rPr>
              <a:t>25 </a:t>
            </a:r>
            <a:r>
              <a:rPr lang="ja-JP" altLang="en-US" sz="1000" dirty="0">
                <a:solidFill>
                  <a:schemeClr val="tx1"/>
                </a:solidFill>
                <a:latin typeface="Meiryo UI" panose="020B0604030504040204" pitchFamily="50" charset="-128"/>
                <a:ea typeface="Meiryo UI" panose="020B0604030504040204" pitchFamily="50" charset="-128"/>
              </a:rPr>
              <a:t>小規模事業経営支援事業費補助金</a:t>
            </a:r>
          </a:p>
          <a:p>
            <a:pPr algn="l"/>
            <a:r>
              <a:rPr lang="en-US" altLang="ja-JP" sz="1000" dirty="0">
                <a:solidFill>
                  <a:schemeClr val="tx1"/>
                </a:solidFill>
                <a:latin typeface="Meiryo UI" panose="020B0604030504040204" pitchFamily="50" charset="-128"/>
                <a:ea typeface="Meiryo UI" panose="020B0604030504040204" pitchFamily="50" charset="-128"/>
              </a:rPr>
              <a:t>26 </a:t>
            </a:r>
            <a:r>
              <a:rPr lang="ja-JP" altLang="en-US" sz="1000" dirty="0">
                <a:solidFill>
                  <a:schemeClr val="tx1"/>
                </a:solidFill>
                <a:latin typeface="Meiryo UI" panose="020B0604030504040204" pitchFamily="50" charset="-128"/>
                <a:ea typeface="Meiryo UI" panose="020B0604030504040204" pitchFamily="50" charset="-128"/>
              </a:rPr>
              <a:t>企業立地促進補助金</a:t>
            </a:r>
          </a:p>
          <a:p>
            <a:pPr algn="l"/>
            <a:r>
              <a:rPr lang="en-US" altLang="ja-JP" sz="1000" dirty="0">
                <a:solidFill>
                  <a:schemeClr val="tx1"/>
                </a:solidFill>
                <a:latin typeface="Meiryo UI" panose="020B0604030504040204" pitchFamily="50" charset="-128"/>
                <a:ea typeface="Meiryo UI" panose="020B0604030504040204" pitchFamily="50" charset="-128"/>
              </a:rPr>
              <a:t>27 </a:t>
            </a:r>
            <a:r>
              <a:rPr lang="ja-JP" altLang="en-US" sz="1000" dirty="0">
                <a:solidFill>
                  <a:schemeClr val="tx1"/>
                </a:solidFill>
                <a:latin typeface="Meiryo UI" panose="020B0604030504040204" pitchFamily="50" charset="-128"/>
                <a:ea typeface="Meiryo UI" panose="020B0604030504040204" pitchFamily="50" charset="-128"/>
              </a:rPr>
              <a:t>家畜保健衛生所再編整備事業</a:t>
            </a:r>
          </a:p>
          <a:p>
            <a:pPr algn="l"/>
            <a:r>
              <a:rPr lang="en-US" altLang="ja-JP" sz="1000" dirty="0">
                <a:solidFill>
                  <a:schemeClr val="tx1"/>
                </a:solidFill>
                <a:latin typeface="Meiryo UI" panose="020B0604030504040204" pitchFamily="50" charset="-128"/>
                <a:ea typeface="Meiryo UI" panose="020B0604030504040204" pitchFamily="50" charset="-128"/>
              </a:rPr>
              <a:t>28 </a:t>
            </a:r>
            <a:r>
              <a:rPr lang="ja-JP" altLang="en-US" sz="1000" dirty="0">
                <a:solidFill>
                  <a:schemeClr val="tx1"/>
                </a:solidFill>
                <a:latin typeface="Meiryo UI" panose="020B0604030504040204" pitchFamily="50" charset="-128"/>
                <a:ea typeface="Meiryo UI" panose="020B0604030504040204" pitchFamily="50" charset="-128"/>
              </a:rPr>
              <a:t>廃棄物処理対策整備推進事業</a:t>
            </a:r>
          </a:p>
          <a:p>
            <a:pPr algn="l"/>
            <a:r>
              <a:rPr lang="en-US" altLang="ja-JP" sz="1000" dirty="0">
                <a:solidFill>
                  <a:schemeClr val="tx1"/>
                </a:solidFill>
                <a:latin typeface="Meiryo UI" panose="020B0604030504040204" pitchFamily="50" charset="-128"/>
                <a:ea typeface="Meiryo UI" panose="020B0604030504040204" pitchFamily="50" charset="-128"/>
              </a:rPr>
              <a:t>29 </a:t>
            </a:r>
            <a:r>
              <a:rPr lang="ja-JP" altLang="en-US" sz="1000" dirty="0">
                <a:solidFill>
                  <a:schemeClr val="tx1"/>
                </a:solidFill>
                <a:latin typeface="Meiryo UI" panose="020B0604030504040204" pitchFamily="50" charset="-128"/>
                <a:ea typeface="Meiryo UI" panose="020B0604030504040204" pitchFamily="50" charset="-128"/>
              </a:rPr>
              <a:t>安威川ダム、槇尾川ダム事業</a:t>
            </a:r>
          </a:p>
          <a:p>
            <a:pPr algn="l"/>
            <a:r>
              <a:rPr lang="en-US" altLang="ja-JP" sz="1000" dirty="0">
                <a:solidFill>
                  <a:schemeClr val="tx1"/>
                </a:solidFill>
                <a:latin typeface="Meiryo UI" panose="020B0604030504040204" pitchFamily="50" charset="-128"/>
                <a:ea typeface="Meiryo UI" panose="020B0604030504040204" pitchFamily="50" charset="-128"/>
              </a:rPr>
              <a:t>30 </a:t>
            </a:r>
            <a:r>
              <a:rPr lang="ja-JP" altLang="en-US" sz="1000" dirty="0">
                <a:solidFill>
                  <a:schemeClr val="tx1"/>
                </a:solidFill>
                <a:latin typeface="Meiryo UI" panose="020B0604030504040204" pitchFamily="50" charset="-128"/>
                <a:ea typeface="Meiryo UI" panose="020B0604030504040204" pitchFamily="50" charset="-128"/>
              </a:rPr>
              <a:t>泉佐野丘陵緑地整備事業</a:t>
            </a:r>
          </a:p>
          <a:p>
            <a:pPr algn="l"/>
            <a:r>
              <a:rPr lang="en-US" altLang="ja-JP" sz="1000" dirty="0">
                <a:solidFill>
                  <a:schemeClr val="tx1"/>
                </a:solidFill>
                <a:latin typeface="Meiryo UI" panose="020B0604030504040204" pitchFamily="50" charset="-128"/>
                <a:ea typeface="Meiryo UI" panose="020B0604030504040204" pitchFamily="50" charset="-128"/>
              </a:rPr>
              <a:t>31 </a:t>
            </a:r>
            <a:r>
              <a:rPr lang="ja-JP" altLang="en-US" sz="1000" dirty="0">
                <a:solidFill>
                  <a:schemeClr val="tx1"/>
                </a:solidFill>
                <a:latin typeface="Meiryo UI" panose="020B0604030504040204" pitchFamily="50" charset="-128"/>
                <a:ea typeface="Meiryo UI" panose="020B0604030504040204" pitchFamily="50" charset="-128"/>
              </a:rPr>
              <a:t>府営住宅（建替え、管理等）</a:t>
            </a:r>
          </a:p>
          <a:p>
            <a:pPr algn="l"/>
            <a:r>
              <a:rPr lang="en-US" altLang="ja-JP" sz="1000" dirty="0">
                <a:solidFill>
                  <a:schemeClr val="tx1"/>
                </a:solidFill>
                <a:latin typeface="Meiryo UI" panose="020B0604030504040204" pitchFamily="50" charset="-128"/>
                <a:ea typeface="Meiryo UI" panose="020B0604030504040204" pitchFamily="50" charset="-128"/>
              </a:rPr>
              <a:t>32 </a:t>
            </a:r>
            <a:r>
              <a:rPr lang="ja-JP" altLang="en-US" sz="1000" dirty="0">
                <a:solidFill>
                  <a:schemeClr val="tx1"/>
                </a:solidFill>
                <a:latin typeface="Meiryo UI" panose="020B0604030504040204" pitchFamily="50" charset="-128"/>
                <a:ea typeface="Meiryo UI" panose="020B0604030504040204" pitchFamily="50" charset="-128"/>
              </a:rPr>
              <a:t>密集住宅市街地整備促進補助金</a:t>
            </a:r>
          </a:p>
          <a:p>
            <a:pPr algn="l"/>
            <a:r>
              <a:rPr lang="en-US" altLang="ja-JP" sz="1000" dirty="0">
                <a:solidFill>
                  <a:schemeClr val="tx1"/>
                </a:solidFill>
                <a:latin typeface="Meiryo UI" panose="020B0604030504040204" pitchFamily="50" charset="-128"/>
                <a:ea typeface="Meiryo UI" panose="020B0604030504040204" pitchFamily="50" charset="-128"/>
              </a:rPr>
              <a:t>33 </a:t>
            </a:r>
            <a:r>
              <a:rPr lang="ja-JP" altLang="en-US" sz="1000" dirty="0">
                <a:solidFill>
                  <a:schemeClr val="tx1"/>
                </a:solidFill>
                <a:latin typeface="Meiryo UI" panose="020B0604030504040204" pitchFamily="50" charset="-128"/>
                <a:ea typeface="Meiryo UI" panose="020B0604030504040204" pitchFamily="50" charset="-128"/>
              </a:rPr>
              <a:t>箕面森町（箕面北部丘陵整備事業会計繰出金）</a:t>
            </a:r>
          </a:p>
          <a:p>
            <a:pPr algn="l"/>
            <a:r>
              <a:rPr lang="en-US" altLang="ja-JP" sz="1000" dirty="0">
                <a:solidFill>
                  <a:schemeClr val="tx1"/>
                </a:solidFill>
                <a:latin typeface="Meiryo UI" panose="020B0604030504040204" pitchFamily="50" charset="-128"/>
                <a:ea typeface="Meiryo UI" panose="020B0604030504040204" pitchFamily="50" charset="-128"/>
              </a:rPr>
              <a:t>34 </a:t>
            </a:r>
            <a:r>
              <a:rPr lang="ja-JP" altLang="en-US" sz="1000" dirty="0">
                <a:solidFill>
                  <a:schemeClr val="tx1"/>
                </a:solidFill>
                <a:latin typeface="Meiryo UI" panose="020B0604030504040204" pitchFamily="50" charset="-128"/>
                <a:ea typeface="Meiryo UI" panose="020B0604030504040204" pitchFamily="50" charset="-128"/>
              </a:rPr>
              <a:t>警察官定数（政令定数外）</a:t>
            </a:r>
          </a:p>
          <a:p>
            <a:pPr algn="l"/>
            <a:r>
              <a:rPr lang="en-US" altLang="ja-JP" sz="1000" dirty="0">
                <a:solidFill>
                  <a:schemeClr val="tx1"/>
                </a:solidFill>
                <a:latin typeface="Meiryo UI" panose="020B0604030504040204" pitchFamily="50" charset="-128"/>
                <a:ea typeface="Meiryo UI" panose="020B0604030504040204" pitchFamily="50" charset="-128"/>
              </a:rPr>
              <a:t>35 </a:t>
            </a:r>
            <a:r>
              <a:rPr lang="ja-JP" altLang="en-US" sz="1000" dirty="0">
                <a:solidFill>
                  <a:schemeClr val="tx1"/>
                </a:solidFill>
                <a:latin typeface="Meiryo UI" panose="020B0604030504040204" pitchFamily="50" charset="-128"/>
                <a:ea typeface="Meiryo UI" panose="020B0604030504040204" pitchFamily="50" charset="-128"/>
              </a:rPr>
              <a:t>警察施設（署、交番等）の建替え等</a:t>
            </a:r>
          </a:p>
          <a:p>
            <a:pPr algn="l"/>
            <a:r>
              <a:rPr lang="en-US" altLang="ja-JP" sz="1000" dirty="0">
                <a:solidFill>
                  <a:schemeClr val="tx1"/>
                </a:solidFill>
                <a:latin typeface="Meiryo UI" panose="020B0604030504040204" pitchFamily="50" charset="-128"/>
                <a:ea typeface="Meiryo UI" panose="020B0604030504040204" pitchFamily="50" charset="-128"/>
              </a:rPr>
              <a:t>36 </a:t>
            </a:r>
            <a:r>
              <a:rPr lang="ja-JP" altLang="en-US" sz="1000" dirty="0">
                <a:solidFill>
                  <a:schemeClr val="tx1"/>
                </a:solidFill>
                <a:latin typeface="Meiryo UI" panose="020B0604030504040204" pitchFamily="50" charset="-128"/>
                <a:ea typeface="Meiryo UI" panose="020B0604030504040204" pitchFamily="50" charset="-128"/>
              </a:rPr>
              <a:t>教育関係非常勤職員費</a:t>
            </a:r>
          </a:p>
          <a:p>
            <a:pPr algn="l"/>
            <a:r>
              <a:rPr lang="en-US" altLang="ja-JP" sz="1000" dirty="0">
                <a:solidFill>
                  <a:schemeClr val="tx1"/>
                </a:solidFill>
                <a:latin typeface="Meiryo UI" panose="020B0604030504040204" pitchFamily="50" charset="-128"/>
                <a:ea typeface="Meiryo UI" panose="020B0604030504040204" pitchFamily="50" charset="-128"/>
              </a:rPr>
              <a:t>37 </a:t>
            </a:r>
            <a:r>
              <a:rPr lang="ja-JP" altLang="en-US" sz="1000" dirty="0">
                <a:solidFill>
                  <a:schemeClr val="tx1"/>
                </a:solidFill>
                <a:latin typeface="Meiryo UI" panose="020B0604030504040204" pitchFamily="50" charset="-128"/>
                <a:ea typeface="Meiryo UI" panose="020B0604030504040204" pitchFamily="50" charset="-128"/>
              </a:rPr>
              <a:t>時間講師・府立学校教務事務補助員等雇用費</a:t>
            </a:r>
          </a:p>
          <a:p>
            <a:pPr algn="l"/>
            <a:r>
              <a:rPr lang="en-US" altLang="ja-JP" sz="1000" dirty="0">
                <a:solidFill>
                  <a:schemeClr val="tx1"/>
                </a:solidFill>
                <a:latin typeface="Meiryo UI" panose="020B0604030504040204" pitchFamily="50" charset="-128"/>
                <a:ea typeface="Meiryo UI" panose="020B0604030504040204" pitchFamily="50" charset="-128"/>
              </a:rPr>
              <a:t>38 </a:t>
            </a:r>
            <a:r>
              <a:rPr lang="ja-JP" altLang="en-US" sz="1000" dirty="0">
                <a:solidFill>
                  <a:schemeClr val="tx1"/>
                </a:solidFill>
                <a:latin typeface="Meiryo UI" panose="020B0604030504040204" pitchFamily="50" charset="-128"/>
                <a:ea typeface="Meiryo UI" panose="020B0604030504040204" pitchFamily="50" charset="-128"/>
              </a:rPr>
              <a:t>３５人学級編制　　　　　　</a:t>
            </a:r>
          </a:p>
        </p:txBody>
      </p:sp>
      <p:sp>
        <p:nvSpPr>
          <p:cNvPr id="5" name="サブタイトル 2"/>
          <p:cNvSpPr txBox="1">
            <a:spLocks/>
          </p:cNvSpPr>
          <p:nvPr/>
        </p:nvSpPr>
        <p:spPr>
          <a:xfrm>
            <a:off x="3969550" y="2901819"/>
            <a:ext cx="692460" cy="405045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en-US" altLang="ja-JP" sz="1000" dirty="0" smtClean="0">
                <a:solidFill>
                  <a:schemeClr val="tx1"/>
                </a:solidFill>
                <a:latin typeface="Meiryo UI" panose="020B0604030504040204" pitchFamily="50" charset="-128"/>
                <a:ea typeface="Meiryo UI" panose="020B0604030504040204" pitchFamily="50" charset="-128"/>
              </a:rPr>
              <a:t>…</a:t>
            </a:r>
            <a:r>
              <a:rPr lang="en-US" altLang="ja-JP" sz="1000" dirty="0">
                <a:solidFill>
                  <a:schemeClr val="tx1"/>
                </a:solidFill>
                <a:latin typeface="Meiryo UI" panose="020B0604030504040204" pitchFamily="50" charset="-128"/>
                <a:ea typeface="Meiryo UI" panose="020B0604030504040204" pitchFamily="50" charset="-128"/>
              </a:rPr>
              <a:t>1</a:t>
            </a:r>
            <a:endParaRPr lang="en-US" altLang="ja-JP" sz="1000" dirty="0" smtClean="0">
              <a:solidFill>
                <a:schemeClr val="tx1"/>
              </a:solidFill>
              <a:latin typeface="Meiryo UI" panose="020B0604030504040204" pitchFamily="50" charset="-128"/>
              <a:ea typeface="Meiryo UI" panose="020B0604030504040204" pitchFamily="50" charset="-128"/>
            </a:endParaRPr>
          </a:p>
          <a:p>
            <a:pPr algn="l"/>
            <a:r>
              <a:rPr lang="en-US" altLang="ja-JP" sz="1000" dirty="0" smtClean="0">
                <a:solidFill>
                  <a:schemeClr val="tx1"/>
                </a:solidFill>
                <a:latin typeface="Meiryo UI" panose="020B0604030504040204" pitchFamily="50" charset="-128"/>
                <a:ea typeface="Meiryo UI" panose="020B0604030504040204" pitchFamily="50" charset="-128"/>
              </a:rPr>
              <a:t>…3</a:t>
            </a:r>
          </a:p>
          <a:p>
            <a:pPr algn="l"/>
            <a:r>
              <a:rPr lang="en-US" altLang="ja-JP" sz="1000" dirty="0" smtClean="0">
                <a:solidFill>
                  <a:schemeClr val="tx1"/>
                </a:solidFill>
                <a:latin typeface="Meiryo UI" panose="020B0604030504040204" pitchFamily="50" charset="-128"/>
                <a:ea typeface="Meiryo UI" panose="020B0604030504040204" pitchFamily="50" charset="-128"/>
              </a:rPr>
              <a:t>…5</a:t>
            </a:r>
          </a:p>
          <a:p>
            <a:pPr algn="l"/>
            <a:r>
              <a:rPr lang="en-US" altLang="ja-JP" sz="1000" dirty="0" smtClean="0">
                <a:solidFill>
                  <a:schemeClr val="tx1"/>
                </a:solidFill>
                <a:latin typeface="Meiryo UI" panose="020B0604030504040204" pitchFamily="50" charset="-128"/>
                <a:ea typeface="Meiryo UI" panose="020B0604030504040204" pitchFamily="50" charset="-128"/>
              </a:rPr>
              <a:t>…8</a:t>
            </a:r>
          </a:p>
          <a:p>
            <a:pPr algn="l"/>
            <a:r>
              <a:rPr lang="en-US" altLang="ja-JP" sz="1000" dirty="0" smtClean="0">
                <a:solidFill>
                  <a:schemeClr val="tx1"/>
                </a:solidFill>
                <a:latin typeface="Meiryo UI" panose="020B0604030504040204" pitchFamily="50" charset="-128"/>
                <a:ea typeface="Meiryo UI" panose="020B0604030504040204" pitchFamily="50" charset="-128"/>
              </a:rPr>
              <a:t>…10</a:t>
            </a:r>
          </a:p>
          <a:p>
            <a:pPr algn="l"/>
            <a:endParaRPr lang="en-US" altLang="ja-JP" sz="1000" dirty="0" smtClean="0">
              <a:solidFill>
                <a:schemeClr val="tx1"/>
              </a:solidFill>
              <a:latin typeface="Meiryo UI" panose="020B0604030504040204" pitchFamily="50" charset="-128"/>
              <a:ea typeface="Meiryo UI" panose="020B0604030504040204" pitchFamily="50" charset="-128"/>
            </a:endParaRPr>
          </a:p>
          <a:p>
            <a:pPr algn="l"/>
            <a:r>
              <a:rPr lang="en-US" altLang="ja-JP" sz="1000" dirty="0" smtClean="0">
                <a:solidFill>
                  <a:schemeClr val="tx1"/>
                </a:solidFill>
                <a:latin typeface="Meiryo UI" panose="020B0604030504040204" pitchFamily="50" charset="-128"/>
                <a:ea typeface="Meiryo UI" panose="020B0604030504040204" pitchFamily="50" charset="-128"/>
              </a:rPr>
              <a:t>…14</a:t>
            </a:r>
            <a:endParaRPr lang="en-US" altLang="ja-JP" sz="1000" dirty="0">
              <a:solidFill>
                <a:schemeClr val="tx1"/>
              </a:solidFill>
              <a:latin typeface="Meiryo UI" panose="020B0604030504040204" pitchFamily="50" charset="-128"/>
              <a:ea typeface="Meiryo UI" panose="020B0604030504040204" pitchFamily="50" charset="-128"/>
            </a:endParaRPr>
          </a:p>
          <a:p>
            <a:pPr algn="l"/>
            <a:r>
              <a:rPr lang="en-US" altLang="ja-JP" sz="1000" dirty="0" smtClean="0">
                <a:solidFill>
                  <a:schemeClr val="tx1"/>
                </a:solidFill>
                <a:latin typeface="Meiryo UI" panose="020B0604030504040204" pitchFamily="50" charset="-128"/>
                <a:ea typeface="Meiryo UI" panose="020B0604030504040204" pitchFamily="50" charset="-128"/>
              </a:rPr>
              <a:t>…17</a:t>
            </a:r>
          </a:p>
          <a:p>
            <a:pPr algn="l"/>
            <a:r>
              <a:rPr lang="en-US" altLang="ja-JP" sz="1000" dirty="0" smtClean="0">
                <a:solidFill>
                  <a:schemeClr val="tx1"/>
                </a:solidFill>
                <a:latin typeface="Meiryo UI" panose="020B0604030504040204" pitchFamily="50" charset="-128"/>
                <a:ea typeface="Meiryo UI" panose="020B0604030504040204" pitchFamily="50" charset="-128"/>
              </a:rPr>
              <a:t>…20</a:t>
            </a:r>
          </a:p>
          <a:p>
            <a:pPr algn="l"/>
            <a:r>
              <a:rPr lang="en-US" altLang="ja-JP" sz="1000" dirty="0" smtClean="0">
                <a:solidFill>
                  <a:schemeClr val="tx1"/>
                </a:solidFill>
                <a:latin typeface="Meiryo UI" panose="020B0604030504040204" pitchFamily="50" charset="-128"/>
                <a:ea typeface="Meiryo UI" panose="020B0604030504040204" pitchFamily="50" charset="-128"/>
              </a:rPr>
              <a:t>…21</a:t>
            </a:r>
          </a:p>
          <a:p>
            <a:pPr algn="l"/>
            <a:r>
              <a:rPr lang="en-US" altLang="ja-JP" sz="1000" dirty="0" smtClean="0">
                <a:solidFill>
                  <a:schemeClr val="tx1"/>
                </a:solidFill>
                <a:latin typeface="Meiryo UI" panose="020B0604030504040204" pitchFamily="50" charset="-128"/>
                <a:ea typeface="Meiryo UI" panose="020B0604030504040204" pitchFamily="50" charset="-128"/>
              </a:rPr>
              <a:t>…22</a:t>
            </a:r>
          </a:p>
          <a:p>
            <a:pPr algn="l"/>
            <a:r>
              <a:rPr lang="en-US" altLang="ja-JP" sz="1000" dirty="0" smtClean="0">
                <a:solidFill>
                  <a:schemeClr val="tx1"/>
                </a:solidFill>
                <a:latin typeface="Meiryo UI" panose="020B0604030504040204" pitchFamily="50" charset="-128"/>
                <a:ea typeface="Meiryo UI" panose="020B0604030504040204" pitchFamily="50" charset="-128"/>
              </a:rPr>
              <a:t>…24</a:t>
            </a:r>
          </a:p>
          <a:p>
            <a:pPr algn="l"/>
            <a:r>
              <a:rPr lang="en-US" altLang="ja-JP" sz="1000" dirty="0" smtClean="0">
                <a:solidFill>
                  <a:schemeClr val="tx1"/>
                </a:solidFill>
                <a:latin typeface="Meiryo UI" panose="020B0604030504040204" pitchFamily="50" charset="-128"/>
                <a:ea typeface="Meiryo UI" panose="020B0604030504040204" pitchFamily="50" charset="-128"/>
              </a:rPr>
              <a:t>…29</a:t>
            </a:r>
          </a:p>
          <a:p>
            <a:pPr algn="l"/>
            <a:r>
              <a:rPr lang="en-US" altLang="ja-JP" sz="1000" dirty="0" smtClean="0">
                <a:solidFill>
                  <a:schemeClr val="tx1"/>
                </a:solidFill>
                <a:latin typeface="Meiryo UI" panose="020B0604030504040204" pitchFamily="50" charset="-128"/>
                <a:ea typeface="Meiryo UI" panose="020B0604030504040204" pitchFamily="50" charset="-128"/>
              </a:rPr>
              <a:t>…31</a:t>
            </a:r>
          </a:p>
          <a:p>
            <a:pPr algn="l"/>
            <a:r>
              <a:rPr lang="en-US" altLang="ja-JP" sz="1000" dirty="0" smtClean="0">
                <a:solidFill>
                  <a:schemeClr val="tx1"/>
                </a:solidFill>
                <a:latin typeface="Meiryo UI" panose="020B0604030504040204" pitchFamily="50" charset="-128"/>
                <a:ea typeface="Meiryo UI" panose="020B0604030504040204" pitchFamily="50" charset="-128"/>
              </a:rPr>
              <a:t>…33</a:t>
            </a:r>
          </a:p>
          <a:p>
            <a:pPr algn="l"/>
            <a:r>
              <a:rPr lang="en-US" altLang="ja-JP" sz="1000" dirty="0" smtClean="0">
                <a:solidFill>
                  <a:schemeClr val="tx1"/>
                </a:solidFill>
                <a:latin typeface="Meiryo UI" panose="020B0604030504040204" pitchFamily="50" charset="-128"/>
                <a:ea typeface="Meiryo UI" panose="020B0604030504040204" pitchFamily="50" charset="-128"/>
              </a:rPr>
              <a:t>…35</a:t>
            </a:r>
          </a:p>
          <a:p>
            <a:pPr algn="l"/>
            <a:r>
              <a:rPr lang="en-US" altLang="ja-JP" sz="1000" dirty="0" smtClean="0">
                <a:solidFill>
                  <a:schemeClr val="tx1"/>
                </a:solidFill>
                <a:latin typeface="Meiryo UI" panose="020B0604030504040204" pitchFamily="50" charset="-128"/>
                <a:ea typeface="Meiryo UI" panose="020B0604030504040204" pitchFamily="50" charset="-128"/>
              </a:rPr>
              <a:t>…36</a:t>
            </a:r>
          </a:p>
          <a:p>
            <a:pPr algn="l"/>
            <a:r>
              <a:rPr lang="en-US" altLang="ja-JP" sz="1000" dirty="0" smtClean="0">
                <a:solidFill>
                  <a:schemeClr val="tx1"/>
                </a:solidFill>
                <a:latin typeface="Meiryo UI" panose="020B0604030504040204" pitchFamily="50" charset="-128"/>
                <a:ea typeface="Meiryo UI" panose="020B0604030504040204" pitchFamily="50" charset="-128"/>
              </a:rPr>
              <a:t>…42</a:t>
            </a:r>
          </a:p>
          <a:p>
            <a:pPr algn="l"/>
            <a:r>
              <a:rPr lang="en-US" altLang="ja-JP" sz="1000" dirty="0" smtClean="0">
                <a:solidFill>
                  <a:schemeClr val="tx1"/>
                </a:solidFill>
                <a:latin typeface="Meiryo UI" panose="020B0604030504040204" pitchFamily="50" charset="-128"/>
                <a:ea typeface="Meiryo UI" panose="020B0604030504040204" pitchFamily="50" charset="-128"/>
              </a:rPr>
              <a:t>…44</a:t>
            </a:r>
          </a:p>
          <a:p>
            <a:pPr algn="l"/>
            <a:r>
              <a:rPr lang="en-US" altLang="ja-JP" sz="1000" dirty="0" smtClean="0">
                <a:solidFill>
                  <a:schemeClr val="tx1"/>
                </a:solidFill>
                <a:latin typeface="Meiryo UI" panose="020B0604030504040204" pitchFamily="50" charset="-128"/>
                <a:ea typeface="Meiryo UI" panose="020B0604030504040204" pitchFamily="50" charset="-128"/>
              </a:rPr>
              <a:t>…47</a:t>
            </a:r>
            <a:endParaRPr lang="ja-JP" altLang="en-US" sz="1000" dirty="0">
              <a:solidFill>
                <a:schemeClr val="tx1"/>
              </a:solidFill>
              <a:latin typeface="Meiryo UI" panose="020B0604030504040204" pitchFamily="50" charset="-128"/>
              <a:ea typeface="Meiryo UI" panose="020B0604030504040204" pitchFamily="50" charset="-128"/>
            </a:endParaRPr>
          </a:p>
        </p:txBody>
      </p:sp>
      <p:sp>
        <p:nvSpPr>
          <p:cNvPr id="7" name="サブタイトル 2"/>
          <p:cNvSpPr txBox="1">
            <a:spLocks/>
          </p:cNvSpPr>
          <p:nvPr/>
        </p:nvSpPr>
        <p:spPr>
          <a:xfrm>
            <a:off x="7974995" y="2888940"/>
            <a:ext cx="692460" cy="405045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en-US" altLang="ja-JP" sz="1000" dirty="0" smtClean="0">
                <a:solidFill>
                  <a:schemeClr val="tx1"/>
                </a:solidFill>
                <a:latin typeface="Meiryo UI" panose="020B0604030504040204" pitchFamily="50" charset="-128"/>
                <a:ea typeface="Meiryo UI" panose="020B0604030504040204" pitchFamily="50" charset="-128"/>
              </a:rPr>
              <a:t>…50</a:t>
            </a:r>
          </a:p>
          <a:p>
            <a:pPr algn="l"/>
            <a:r>
              <a:rPr lang="en-US" altLang="ja-JP" sz="1000" dirty="0" smtClean="0">
                <a:solidFill>
                  <a:schemeClr val="tx1"/>
                </a:solidFill>
                <a:latin typeface="Meiryo UI" panose="020B0604030504040204" pitchFamily="50" charset="-128"/>
                <a:ea typeface="Meiryo UI" panose="020B0604030504040204" pitchFamily="50" charset="-128"/>
              </a:rPr>
              <a:t>…52</a:t>
            </a:r>
          </a:p>
          <a:p>
            <a:pPr algn="l"/>
            <a:r>
              <a:rPr lang="en-US" altLang="ja-JP" sz="1000" dirty="0" smtClean="0">
                <a:solidFill>
                  <a:schemeClr val="tx1"/>
                </a:solidFill>
                <a:latin typeface="Meiryo UI" panose="020B0604030504040204" pitchFamily="50" charset="-128"/>
                <a:ea typeface="Meiryo UI" panose="020B0604030504040204" pitchFamily="50" charset="-128"/>
              </a:rPr>
              <a:t>…54</a:t>
            </a:r>
          </a:p>
          <a:p>
            <a:pPr algn="l"/>
            <a:r>
              <a:rPr lang="en-US" altLang="ja-JP" sz="1000" dirty="0" smtClean="0">
                <a:solidFill>
                  <a:schemeClr val="tx1"/>
                </a:solidFill>
                <a:latin typeface="Meiryo UI" panose="020B0604030504040204" pitchFamily="50" charset="-128"/>
                <a:ea typeface="Meiryo UI" panose="020B0604030504040204" pitchFamily="50" charset="-128"/>
              </a:rPr>
              <a:t>…56</a:t>
            </a:r>
          </a:p>
          <a:p>
            <a:pPr algn="l"/>
            <a:r>
              <a:rPr lang="en-US" altLang="ja-JP" sz="1000" dirty="0" smtClean="0">
                <a:solidFill>
                  <a:schemeClr val="tx1"/>
                </a:solidFill>
                <a:latin typeface="Meiryo UI" panose="020B0604030504040204" pitchFamily="50" charset="-128"/>
                <a:ea typeface="Meiryo UI" panose="020B0604030504040204" pitchFamily="50" charset="-128"/>
              </a:rPr>
              <a:t>…59</a:t>
            </a:r>
          </a:p>
          <a:p>
            <a:pPr algn="l"/>
            <a:r>
              <a:rPr lang="en-US" altLang="ja-JP" sz="1000" dirty="0" smtClean="0">
                <a:solidFill>
                  <a:schemeClr val="tx1"/>
                </a:solidFill>
                <a:latin typeface="Meiryo UI" panose="020B0604030504040204" pitchFamily="50" charset="-128"/>
                <a:ea typeface="Meiryo UI" panose="020B0604030504040204" pitchFamily="50" charset="-128"/>
              </a:rPr>
              <a:t>…61</a:t>
            </a:r>
          </a:p>
          <a:p>
            <a:pPr algn="l"/>
            <a:r>
              <a:rPr lang="en-US" altLang="ja-JP" sz="1000" dirty="0" smtClean="0">
                <a:solidFill>
                  <a:schemeClr val="tx1"/>
                </a:solidFill>
                <a:latin typeface="Meiryo UI" panose="020B0604030504040204" pitchFamily="50" charset="-128"/>
                <a:ea typeface="Meiryo UI" panose="020B0604030504040204" pitchFamily="50" charset="-128"/>
              </a:rPr>
              <a:t>…64 </a:t>
            </a:r>
            <a:endParaRPr lang="en-US" altLang="ja-JP" sz="1000" dirty="0">
              <a:solidFill>
                <a:schemeClr val="tx1"/>
              </a:solidFill>
              <a:latin typeface="Meiryo UI" panose="020B0604030504040204" pitchFamily="50" charset="-128"/>
              <a:ea typeface="Meiryo UI" panose="020B0604030504040204" pitchFamily="50" charset="-128"/>
            </a:endParaRPr>
          </a:p>
          <a:p>
            <a:pPr algn="l"/>
            <a:r>
              <a:rPr lang="en-US" altLang="ja-JP" sz="1000" dirty="0" smtClean="0">
                <a:solidFill>
                  <a:schemeClr val="tx1"/>
                </a:solidFill>
                <a:latin typeface="Meiryo UI" panose="020B0604030504040204" pitchFamily="50" charset="-128"/>
                <a:ea typeface="Meiryo UI" panose="020B0604030504040204" pitchFamily="50" charset="-128"/>
              </a:rPr>
              <a:t>…66</a:t>
            </a:r>
          </a:p>
          <a:p>
            <a:pPr algn="l"/>
            <a:r>
              <a:rPr lang="en-US" altLang="ja-JP" sz="1000" dirty="0" smtClean="0">
                <a:solidFill>
                  <a:schemeClr val="tx1"/>
                </a:solidFill>
                <a:latin typeface="Meiryo UI" panose="020B0604030504040204" pitchFamily="50" charset="-128"/>
                <a:ea typeface="Meiryo UI" panose="020B0604030504040204" pitchFamily="50" charset="-128"/>
              </a:rPr>
              <a:t>…67</a:t>
            </a:r>
          </a:p>
          <a:p>
            <a:pPr algn="l"/>
            <a:r>
              <a:rPr lang="en-US" altLang="ja-JP" sz="1000" dirty="0" smtClean="0">
                <a:solidFill>
                  <a:schemeClr val="tx1"/>
                </a:solidFill>
                <a:latin typeface="Meiryo UI" panose="020B0604030504040204" pitchFamily="50" charset="-128"/>
                <a:ea typeface="Meiryo UI" panose="020B0604030504040204" pitchFamily="50" charset="-128"/>
              </a:rPr>
              <a:t>…68</a:t>
            </a:r>
          </a:p>
          <a:p>
            <a:pPr algn="l"/>
            <a:r>
              <a:rPr lang="en-US" altLang="ja-JP" sz="1000" dirty="0" smtClean="0">
                <a:solidFill>
                  <a:schemeClr val="tx1"/>
                </a:solidFill>
                <a:latin typeface="Meiryo UI" panose="020B0604030504040204" pitchFamily="50" charset="-128"/>
                <a:ea typeface="Meiryo UI" panose="020B0604030504040204" pitchFamily="50" charset="-128"/>
              </a:rPr>
              <a:t>…70</a:t>
            </a:r>
          </a:p>
          <a:p>
            <a:pPr algn="l"/>
            <a:r>
              <a:rPr lang="en-US" altLang="ja-JP" sz="1000" dirty="0" smtClean="0">
                <a:solidFill>
                  <a:schemeClr val="tx1"/>
                </a:solidFill>
                <a:latin typeface="Meiryo UI" panose="020B0604030504040204" pitchFamily="50" charset="-128"/>
                <a:ea typeface="Meiryo UI" panose="020B0604030504040204" pitchFamily="50" charset="-128"/>
              </a:rPr>
              <a:t>…</a:t>
            </a:r>
            <a:r>
              <a:rPr lang="en-US" altLang="ja-JP" sz="1000" dirty="0">
                <a:solidFill>
                  <a:schemeClr val="tx1"/>
                </a:solidFill>
                <a:latin typeface="Meiryo UI" panose="020B0604030504040204" pitchFamily="50" charset="-128"/>
                <a:ea typeface="Meiryo UI" panose="020B0604030504040204" pitchFamily="50" charset="-128"/>
              </a:rPr>
              <a:t>72</a:t>
            </a:r>
            <a:endParaRPr lang="en-US" altLang="ja-JP" sz="1000" dirty="0" smtClean="0">
              <a:solidFill>
                <a:schemeClr val="tx1"/>
              </a:solidFill>
              <a:latin typeface="Meiryo UI" panose="020B0604030504040204" pitchFamily="50" charset="-128"/>
              <a:ea typeface="Meiryo UI" panose="020B0604030504040204" pitchFamily="50" charset="-128"/>
            </a:endParaRPr>
          </a:p>
          <a:p>
            <a:pPr algn="l"/>
            <a:r>
              <a:rPr lang="en-US" altLang="ja-JP" sz="1000" dirty="0" smtClean="0">
                <a:solidFill>
                  <a:schemeClr val="tx1"/>
                </a:solidFill>
                <a:latin typeface="Meiryo UI" panose="020B0604030504040204" pitchFamily="50" charset="-128"/>
                <a:ea typeface="Meiryo UI" panose="020B0604030504040204" pitchFamily="50" charset="-128"/>
              </a:rPr>
              <a:t>…79</a:t>
            </a:r>
          </a:p>
          <a:p>
            <a:pPr algn="l"/>
            <a:r>
              <a:rPr lang="en-US" altLang="ja-JP" sz="1000" dirty="0" smtClean="0">
                <a:solidFill>
                  <a:schemeClr val="tx1"/>
                </a:solidFill>
                <a:latin typeface="Meiryo UI" panose="020B0604030504040204" pitchFamily="50" charset="-128"/>
                <a:ea typeface="Meiryo UI" panose="020B0604030504040204" pitchFamily="50" charset="-128"/>
              </a:rPr>
              <a:t>…81</a:t>
            </a:r>
          </a:p>
          <a:p>
            <a:pPr algn="l"/>
            <a:r>
              <a:rPr lang="en-US" altLang="ja-JP" sz="1000" dirty="0" smtClean="0">
                <a:solidFill>
                  <a:schemeClr val="tx1"/>
                </a:solidFill>
                <a:latin typeface="Meiryo UI" panose="020B0604030504040204" pitchFamily="50" charset="-128"/>
                <a:ea typeface="Meiryo UI" panose="020B0604030504040204" pitchFamily="50" charset="-128"/>
              </a:rPr>
              <a:t>…84</a:t>
            </a:r>
          </a:p>
          <a:p>
            <a:pPr algn="l"/>
            <a:r>
              <a:rPr lang="en-US" altLang="ja-JP" sz="1000" dirty="0" smtClean="0">
                <a:solidFill>
                  <a:schemeClr val="tx1"/>
                </a:solidFill>
                <a:latin typeface="Meiryo UI" panose="020B0604030504040204" pitchFamily="50" charset="-128"/>
                <a:ea typeface="Meiryo UI" panose="020B0604030504040204" pitchFamily="50" charset="-128"/>
              </a:rPr>
              <a:t>…86</a:t>
            </a:r>
          </a:p>
          <a:p>
            <a:pPr algn="l"/>
            <a:r>
              <a:rPr lang="en-US" altLang="ja-JP" sz="1000" dirty="0" smtClean="0">
                <a:solidFill>
                  <a:schemeClr val="tx1"/>
                </a:solidFill>
                <a:latin typeface="Meiryo UI" panose="020B0604030504040204" pitchFamily="50" charset="-128"/>
                <a:ea typeface="Meiryo UI" panose="020B0604030504040204" pitchFamily="50" charset="-128"/>
              </a:rPr>
              <a:t>…88</a:t>
            </a:r>
          </a:p>
          <a:p>
            <a:pPr algn="l"/>
            <a:r>
              <a:rPr lang="en-US" altLang="ja-JP" sz="1000" dirty="0" smtClean="0">
                <a:solidFill>
                  <a:schemeClr val="tx1"/>
                </a:solidFill>
                <a:latin typeface="Meiryo UI" panose="020B0604030504040204" pitchFamily="50" charset="-128"/>
                <a:ea typeface="Meiryo UI" panose="020B0604030504040204" pitchFamily="50" charset="-128"/>
              </a:rPr>
              <a:t>…90</a:t>
            </a:r>
          </a:p>
          <a:p>
            <a:pPr algn="l"/>
            <a:r>
              <a:rPr lang="en-US" altLang="ja-JP" sz="1000" dirty="0" smtClean="0">
                <a:solidFill>
                  <a:schemeClr val="tx1"/>
                </a:solidFill>
                <a:latin typeface="Meiryo UI" panose="020B0604030504040204" pitchFamily="50" charset="-128"/>
                <a:ea typeface="Meiryo UI" panose="020B0604030504040204" pitchFamily="50" charset="-128"/>
              </a:rPr>
              <a:t>…92</a:t>
            </a:r>
          </a:p>
        </p:txBody>
      </p:sp>
    </p:spTree>
    <p:extLst>
      <p:ext uri="{BB962C8B-B14F-4D97-AF65-F5344CB8AC3E}">
        <p14:creationId xmlns:p14="http://schemas.microsoft.com/office/powerpoint/2010/main" val="75726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nvGraphicFramePr>
        <p:xfrm>
          <a:off x="70604" y="126766"/>
          <a:ext cx="9003329" cy="415976"/>
        </p:xfrm>
        <a:graphic>
          <a:graphicData uri="http://schemas.openxmlformats.org/drawingml/2006/table">
            <a:tbl>
              <a:tblPr firstRow="1" firstCol="1" bandRow="1">
                <a:tableStyleId>{5C22544A-7EE6-4342-B048-85BDC9FD1C3A}</a:tableStyleId>
              </a:tblPr>
              <a:tblGrid>
                <a:gridCol w="7110708">
                  <a:extLst>
                    <a:ext uri="{9D8B030D-6E8A-4147-A177-3AD203B41FA5}">
                      <a16:colId xmlns:a16="http://schemas.microsoft.com/office/drawing/2014/main" val="1996567682"/>
                    </a:ext>
                  </a:extLst>
                </a:gridCol>
                <a:gridCol w="1892621">
                  <a:extLst>
                    <a:ext uri="{9D8B030D-6E8A-4147-A177-3AD203B41FA5}">
                      <a16:colId xmlns:a16="http://schemas.microsoft.com/office/drawing/2014/main" val="2440904912"/>
                    </a:ext>
                  </a:extLst>
                </a:gridCol>
              </a:tblGrid>
              <a:tr h="41597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100" kern="100" dirty="0">
                          <a:solidFill>
                            <a:schemeClr val="tx1"/>
                          </a:solidFill>
                          <a:effectLst/>
                          <a:latin typeface="Meiryo UI" panose="020B0604030504040204" pitchFamily="50" charset="-128"/>
                          <a:ea typeface="Meiryo UI" panose="020B0604030504040204" pitchFamily="50" charset="-128"/>
                        </a:rPr>
                        <a:t>【</a:t>
                      </a:r>
                      <a:r>
                        <a:rPr lang="ja-JP" altLang="en-US" sz="1100" kern="100" dirty="0">
                          <a:solidFill>
                            <a:schemeClr val="tx1"/>
                          </a:solidFill>
                          <a:effectLst/>
                          <a:latin typeface="Meiryo UI" panose="020B0604030504040204" pitchFamily="50" charset="-128"/>
                          <a:ea typeface="Meiryo UI" panose="020B0604030504040204" pitchFamily="50" charset="-128"/>
                        </a:rPr>
                        <a:t>主要検討事業７</a:t>
                      </a:r>
                      <a:r>
                        <a:rPr lang="en-US" altLang="ja-JP" sz="1100" kern="100" dirty="0">
                          <a:solidFill>
                            <a:schemeClr val="tx1"/>
                          </a:solidFill>
                          <a:effectLst/>
                          <a:latin typeface="Meiryo UI" panose="020B0604030504040204" pitchFamily="50" charset="-128"/>
                          <a:ea typeface="Meiryo UI" panose="020B0604030504040204" pitchFamily="50" charset="-128"/>
                        </a:rPr>
                        <a:t>】</a:t>
                      </a:r>
                      <a:r>
                        <a:rPr lang="ja-JP" altLang="en-US" sz="1400" kern="100" dirty="0">
                          <a:solidFill>
                            <a:schemeClr val="tx1"/>
                          </a:solidFill>
                          <a:effectLst/>
                          <a:latin typeface="Meiryo UI" panose="020B0604030504040204" pitchFamily="50" charset="-128"/>
                          <a:ea typeface="Meiryo UI" panose="020B0604030504040204" pitchFamily="50" charset="-128"/>
                        </a:rPr>
                        <a:t>　私学助成（幼稚園振興助成）（</a:t>
                      </a:r>
                      <a:r>
                        <a:rPr kumimoji="1" lang="ja-JP" altLang="en-US" sz="1400" u="none" dirty="0">
                          <a:solidFill>
                            <a:schemeClr val="tx1"/>
                          </a:solidFill>
                          <a:latin typeface="Meiryo UI" panose="020B0604030504040204" pitchFamily="50" charset="-128"/>
                          <a:ea typeface="Meiryo UI" panose="020B0604030504040204" pitchFamily="50" charset="-128"/>
                        </a:rPr>
                        <a:t>つづき）</a:t>
                      </a:r>
                      <a:endParaRPr lang="en-US" altLang="ja-JP" sz="12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effectLst/>
                          <a:latin typeface="Meiryo UI" panose="020B0604030504040204" pitchFamily="50" charset="-128"/>
                          <a:ea typeface="Meiryo UI" panose="020B0604030504040204" pitchFamily="50" charset="-128"/>
                        </a:rPr>
                        <a:t>＜教育庁＞</a:t>
                      </a:r>
                      <a:endParaRPr lang="ja-JP" alt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09406796"/>
                  </a:ext>
                </a:extLst>
              </a:tr>
            </a:tbl>
          </a:graphicData>
        </a:graphic>
      </p:graphicFrame>
      <p:graphicFrame>
        <p:nvGraphicFramePr>
          <p:cNvPr id="2" name="表 1"/>
          <p:cNvGraphicFramePr>
            <a:graphicFrameLocks noGrp="1"/>
          </p:cNvGraphicFramePr>
          <p:nvPr>
            <p:extLst/>
          </p:nvPr>
        </p:nvGraphicFramePr>
        <p:xfrm>
          <a:off x="81815" y="548680"/>
          <a:ext cx="8980370" cy="5774400"/>
        </p:xfrm>
        <a:graphic>
          <a:graphicData uri="http://schemas.openxmlformats.org/drawingml/2006/table">
            <a:tbl>
              <a:tblPr firstRow="1" firstCol="1" bandRow="1">
                <a:tableStyleId>{BC89EF96-8CEA-46FF-86C4-4CE0E7609802}</a:tableStyleId>
              </a:tblPr>
              <a:tblGrid>
                <a:gridCol w="259200">
                  <a:extLst>
                    <a:ext uri="{9D8B030D-6E8A-4147-A177-3AD203B41FA5}">
                      <a16:colId xmlns:a16="http://schemas.microsoft.com/office/drawing/2014/main" val="9612139"/>
                    </a:ext>
                  </a:extLst>
                </a:gridCol>
                <a:gridCol w="4236377">
                  <a:extLst>
                    <a:ext uri="{9D8B030D-6E8A-4147-A177-3AD203B41FA5}">
                      <a16:colId xmlns:a16="http://schemas.microsoft.com/office/drawing/2014/main" val="4183280094"/>
                    </a:ext>
                  </a:extLst>
                </a:gridCol>
                <a:gridCol w="4484793">
                  <a:extLst>
                    <a:ext uri="{9D8B030D-6E8A-4147-A177-3AD203B41FA5}">
                      <a16:colId xmlns:a16="http://schemas.microsoft.com/office/drawing/2014/main" val="20002"/>
                    </a:ext>
                  </a:extLst>
                </a:gridCol>
              </a:tblGrid>
              <a:tr h="0">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bg1"/>
                          </a:solidFill>
                          <a:latin typeface="Meiryo UI" panose="020B0604030504040204" pitchFamily="50" charset="-128"/>
                          <a:ea typeface="Meiryo UI" panose="020B0604030504040204" pitchFamily="50" charset="-128"/>
                        </a:rPr>
                        <a:t>見直しの経過（つづき）</a:t>
                      </a:r>
                      <a:endParaRPr kumimoji="1" lang="en-US" altLang="ja-JP" sz="1000" dirty="0">
                        <a:solidFill>
                          <a:schemeClr val="bg1"/>
                        </a:solidFill>
                        <a:latin typeface="Meiryo UI" panose="020B0604030504040204" pitchFamily="50" charset="-128"/>
                        <a:ea typeface="Meiryo UI" panose="020B0604030504040204" pitchFamily="50" charset="-128"/>
                      </a:endParaRPr>
                    </a:p>
                  </a:txBody>
                  <a:tcPr marL="72000" marR="72000" marT="36000" marB="36000" vert="eaVert" anchor="ct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gridSpan="2">
                  <a:txBody>
                    <a:bodyPr/>
                    <a:lstStyle/>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＜財政構造改革プラン（案）における見直し＞</a:t>
                      </a: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0D8E8"/>
                    </a:solidFill>
                  </a:tcPr>
                </a:tc>
                <a:tc hMerge="1">
                  <a:txBody>
                    <a:bodyPr/>
                    <a:lstStyle/>
                    <a:p>
                      <a:endParaRPr kumimoji="1" lang="ja-JP" altLang="en-US"/>
                    </a:p>
                  </a:txBody>
                  <a:tcPr/>
                </a:tc>
                <a:extLst>
                  <a:ext uri="{0D108BD9-81ED-4DB2-BD59-A6C34878D82A}">
                    <a16:rowId xmlns:a16="http://schemas.microsoft.com/office/drawing/2014/main" val="1650196717"/>
                  </a:ext>
                </a:extLst>
              </a:tr>
              <a:tr h="4006070">
                <a:tc vMerge="1">
                  <a:txBody>
                    <a:bodyPr/>
                    <a:lstStyle/>
                    <a:p>
                      <a:endParaRPr kumimoji="1" lang="ja-JP" altLang="en-US"/>
                    </a:p>
                  </a:txBody>
                  <a:tcPr/>
                </a:tc>
                <a:tc>
                  <a:txBody>
                    <a:bodyPr/>
                    <a:lstStyle/>
                    <a:p>
                      <a:pPr algn="just">
                        <a:spcAft>
                          <a:spcPts val="0"/>
                        </a:spcAft>
                      </a:pPr>
                      <a:r>
                        <a:rPr lang="ja-JP" altLang="en-US" sz="1000" b="1" kern="100" dirty="0">
                          <a:effectLst/>
                          <a:latin typeface="Meiryo UI" panose="020B0604030504040204" pitchFamily="50" charset="-128"/>
                          <a:ea typeface="Meiryo UI" panose="020B0604030504040204" pitchFamily="50" charset="-128"/>
                        </a:rPr>
                        <a:t>○見直し方向性</a:t>
                      </a:r>
                      <a:endParaRPr lang="en-US" altLang="ja-JP" sz="1000" b="1"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effectLst/>
                          <a:latin typeface="Meiryo UI" panose="020B0604030504040204" pitchFamily="50" charset="-128"/>
                          <a:ea typeface="Meiryo UI" panose="020B0604030504040204" pitchFamily="50" charset="-128"/>
                        </a:rPr>
                        <a:t>＜私学助成（経常費助成など）＞</a:t>
                      </a:r>
                      <a:endParaRPr lang="en-US" altLang="ja-JP" sz="1000" b="1"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solidFill>
                            <a:srgbClr val="FF0000"/>
                          </a:solidFill>
                          <a:effectLst/>
                          <a:latin typeface="Meiryo UI" panose="020B0604030504040204" pitchFamily="50" charset="-128"/>
                          <a:ea typeface="Meiryo UI" panose="020B0604030504040204" pitchFamily="50" charset="-128"/>
                        </a:rPr>
                        <a:t>　</a:t>
                      </a:r>
                      <a:r>
                        <a:rPr lang="ja-JP" altLang="en-US" sz="1000" b="0" kern="100" dirty="0">
                          <a:solidFill>
                            <a:schemeClr val="tx1"/>
                          </a:solidFill>
                          <a:effectLst/>
                          <a:latin typeface="Meiryo UI" panose="020B0604030504040204" pitchFamily="50" charset="-128"/>
                          <a:ea typeface="Meiryo UI" panose="020B0604030504040204" pitchFamily="50" charset="-128"/>
                        </a:rPr>
                        <a:t>・厳しい財政状況を踏まえれば、今ただちに経費節減を緩和することは非常に難</a:t>
                      </a:r>
                      <a:endParaRPr lang="en-US" altLang="ja-JP" sz="1000" b="0" kern="100" dirty="0">
                        <a:solidFill>
                          <a:schemeClr val="tx1"/>
                        </a:solidFill>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rPr>
                        <a:t>　　しい状況。</a:t>
                      </a:r>
                      <a:endParaRPr lang="en-US" altLang="ja-JP" sz="1000" b="0" kern="100" dirty="0">
                        <a:solidFill>
                          <a:schemeClr val="tx1"/>
                        </a:solidFill>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rPr>
                        <a:t>　・このため、公立学校教育の経費節減等の取組みも踏まえ、プログラム案で実施</a:t>
                      </a:r>
                      <a:endParaRPr lang="en-US" altLang="ja-JP" sz="1000" b="0" kern="100" dirty="0">
                        <a:solidFill>
                          <a:schemeClr val="tx1"/>
                        </a:solidFill>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rPr>
                        <a:t>　　している経常費助成単価引下げ等の節減の取組みは、継続を検討せざるを得</a:t>
                      </a:r>
                      <a:endParaRPr lang="en-US" altLang="ja-JP" sz="1000" b="0" kern="100" dirty="0">
                        <a:solidFill>
                          <a:schemeClr val="tx1"/>
                        </a:solidFill>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rPr>
                        <a:t>　　ない。</a:t>
                      </a:r>
                      <a:endParaRPr lang="en-US" altLang="ja-JP" sz="1000" b="0" kern="100" dirty="0">
                        <a:solidFill>
                          <a:schemeClr val="tx1"/>
                        </a:solidFill>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rPr>
                        <a:t>　 </a:t>
                      </a:r>
                      <a:r>
                        <a:rPr lang="en-US" altLang="ja-JP" sz="1000" b="0" kern="100" dirty="0">
                          <a:solidFill>
                            <a:schemeClr val="tx1"/>
                          </a:solidFill>
                          <a:effectLst/>
                          <a:latin typeface="Meiryo UI" panose="020B0604030504040204" pitchFamily="50" charset="-128"/>
                          <a:ea typeface="Meiryo UI" panose="020B0604030504040204" pitchFamily="50" charset="-128"/>
                        </a:rPr>
                        <a:t>※ </a:t>
                      </a:r>
                      <a:r>
                        <a:rPr lang="ja-JP" altLang="en-US" sz="1000" b="0" kern="100" dirty="0">
                          <a:solidFill>
                            <a:schemeClr val="tx1"/>
                          </a:solidFill>
                          <a:effectLst/>
                          <a:latin typeface="Meiryo UI" panose="020B0604030504040204" pitchFamily="50" charset="-128"/>
                          <a:ea typeface="Meiryo UI" panose="020B0604030504040204" pitchFamily="50" charset="-128"/>
                        </a:rPr>
                        <a:t>「従来ルールによる単価」</a:t>
                      </a:r>
                      <a:r>
                        <a:rPr lang="en-US" altLang="ja-JP" sz="1000" b="0" kern="100" dirty="0">
                          <a:solidFill>
                            <a:schemeClr val="tx1"/>
                          </a:solidFill>
                          <a:effectLst/>
                          <a:latin typeface="Meiryo UI" panose="020B0604030504040204" pitchFamily="50" charset="-128"/>
                          <a:ea typeface="Meiryo UI" panose="020B0604030504040204" pitchFamily="50" charset="-128"/>
                        </a:rPr>
                        <a:t>×</a:t>
                      </a:r>
                      <a:r>
                        <a:rPr lang="ja-JP" altLang="en-US" sz="1000" b="0" kern="100" dirty="0">
                          <a:solidFill>
                            <a:schemeClr val="tx1"/>
                          </a:solidFill>
                          <a:effectLst/>
                          <a:latin typeface="Meiryo UI" panose="020B0604030504040204" pitchFamily="50" charset="-128"/>
                          <a:ea typeface="Meiryo UI" panose="020B0604030504040204" pitchFamily="50" charset="-128"/>
                        </a:rPr>
                        <a:t>幼稚園▲２．５％、小中学校▲２５％、</a:t>
                      </a:r>
                      <a:endParaRPr lang="en-US" altLang="ja-JP" sz="1000" b="0" kern="100" dirty="0">
                        <a:solidFill>
                          <a:schemeClr val="tx1"/>
                        </a:solidFill>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rPr>
                        <a:t>　　　高校・専各▲１０％</a:t>
                      </a:r>
                      <a:endParaRPr lang="en-US" altLang="ja-JP" sz="1000" b="0" kern="100" dirty="0">
                        <a:solidFill>
                          <a:schemeClr val="tx1"/>
                        </a:solidFill>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rPr>
                        <a:t>　 </a:t>
                      </a:r>
                      <a:r>
                        <a:rPr lang="en-US" altLang="ja-JP" sz="1000" b="0" kern="100" dirty="0">
                          <a:solidFill>
                            <a:schemeClr val="tx1"/>
                          </a:solidFill>
                          <a:effectLst/>
                          <a:latin typeface="Meiryo UI" panose="020B0604030504040204" pitchFamily="50" charset="-128"/>
                          <a:ea typeface="Meiryo UI" panose="020B0604030504040204" pitchFamily="50" charset="-128"/>
                        </a:rPr>
                        <a:t>※ </a:t>
                      </a:r>
                      <a:r>
                        <a:rPr lang="ja-JP" altLang="en-US" sz="1000" b="0" kern="100" dirty="0">
                          <a:solidFill>
                            <a:schemeClr val="tx1"/>
                          </a:solidFill>
                          <a:effectLst/>
                          <a:latin typeface="Meiryo UI" panose="020B0604030504040204" pitchFamily="50" charset="-128"/>
                          <a:ea typeface="Meiryo UI" panose="020B0604030504040204" pitchFamily="50" charset="-128"/>
                        </a:rPr>
                        <a:t>従来ルールによる単価 </a:t>
                      </a:r>
                      <a:endParaRPr lang="en-US" altLang="ja-JP" sz="1000" b="0" kern="100" dirty="0">
                        <a:solidFill>
                          <a:schemeClr val="tx1"/>
                        </a:solidFill>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rPr>
                        <a:t>　　  「国標準額」（国補助単価＋交付税単価）と「標準教育費（公立</a:t>
                      </a:r>
                      <a:r>
                        <a:rPr lang="en-US" altLang="ja-JP" sz="1000" b="0" kern="100" dirty="0">
                          <a:solidFill>
                            <a:schemeClr val="tx1"/>
                          </a:solidFill>
                          <a:effectLst/>
                          <a:latin typeface="Meiryo UI" panose="020B0604030504040204" pitchFamily="50" charset="-128"/>
                          <a:ea typeface="Meiryo UI" panose="020B0604030504040204" pitchFamily="50" charset="-128"/>
                        </a:rPr>
                        <a:t>1</a:t>
                      </a:r>
                      <a:r>
                        <a:rPr lang="ja-JP" altLang="en-US" sz="1000" b="0" kern="100" dirty="0">
                          <a:solidFill>
                            <a:schemeClr val="tx1"/>
                          </a:solidFill>
                          <a:effectLst/>
                          <a:latin typeface="Meiryo UI" panose="020B0604030504040204" pitchFamily="50" charset="-128"/>
                          <a:ea typeface="Meiryo UI" panose="020B0604030504040204" pitchFamily="50" charset="-128"/>
                        </a:rPr>
                        <a:t>人</a:t>
                      </a:r>
                      <a:r>
                        <a:rPr lang="ja-JP" altLang="en-US" sz="1000" b="0" kern="100" dirty="0" err="1">
                          <a:solidFill>
                            <a:schemeClr val="tx1"/>
                          </a:solidFill>
                          <a:effectLst/>
                          <a:latin typeface="Meiryo UI" panose="020B0604030504040204" pitchFamily="50" charset="-128"/>
                          <a:ea typeface="Meiryo UI" panose="020B0604030504040204" pitchFamily="50" charset="-128"/>
                        </a:rPr>
                        <a:t>あ</a:t>
                      </a:r>
                      <a:endParaRPr lang="en-US" altLang="ja-JP" sz="1000" b="0" kern="100" dirty="0">
                        <a:solidFill>
                          <a:schemeClr val="tx1"/>
                        </a:solidFill>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rPr>
                        <a:t>　　　たり経費）の</a:t>
                      </a:r>
                      <a:r>
                        <a:rPr lang="en-US" altLang="ja-JP" sz="1000" b="0" kern="100" dirty="0">
                          <a:solidFill>
                            <a:schemeClr val="tx1"/>
                          </a:solidFill>
                          <a:effectLst/>
                          <a:latin typeface="Meiryo UI" panose="020B0604030504040204" pitchFamily="50" charset="-128"/>
                          <a:ea typeface="Meiryo UI" panose="020B0604030504040204" pitchFamily="50" charset="-128"/>
                        </a:rPr>
                        <a:t>1/2</a:t>
                      </a:r>
                      <a:r>
                        <a:rPr lang="ja-JP" altLang="en-US" sz="1000" b="0" kern="100" dirty="0">
                          <a:solidFill>
                            <a:schemeClr val="tx1"/>
                          </a:solidFill>
                          <a:effectLst/>
                          <a:latin typeface="Meiryo UI" panose="020B0604030504040204" pitchFamily="50" charset="-128"/>
                          <a:ea typeface="Meiryo UI" panose="020B0604030504040204" pitchFamily="50" charset="-128"/>
                        </a:rPr>
                        <a:t>」のいずれか低い方</a:t>
                      </a:r>
                    </a:p>
                    <a:p>
                      <a:pPr algn="just">
                        <a:spcAft>
                          <a:spcPts val="0"/>
                        </a:spcAft>
                      </a:pPr>
                      <a:endParaRPr lang="en-US" altLang="ja-JP" sz="1000" b="0" kern="100" dirty="0">
                        <a:solidFill>
                          <a:schemeClr val="tx1"/>
                        </a:solidFill>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rPr>
                        <a:t>　・また、制度創設以降の社会経済情勢等の変化や国制度の充実などにより、府</a:t>
                      </a:r>
                      <a:endParaRPr lang="en-US" altLang="ja-JP" sz="1000" b="0" kern="100" dirty="0">
                        <a:solidFill>
                          <a:schemeClr val="tx1"/>
                        </a:solidFill>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rPr>
                        <a:t>　　としての補助目的や効果に 変化がみられる補助メニュー（私立幼稚園３歳児</a:t>
                      </a:r>
                      <a:endParaRPr lang="en-US" altLang="ja-JP" sz="1000" b="0" kern="100" dirty="0">
                        <a:solidFill>
                          <a:schemeClr val="tx1"/>
                        </a:solidFill>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rPr>
                        <a:t>　　保育料軽減補助、専修学校専門課程振興補助）を見直し、 政策目的を明</a:t>
                      </a:r>
                      <a:endParaRPr lang="en-US" altLang="ja-JP" sz="1000" b="0" kern="100" dirty="0">
                        <a:solidFill>
                          <a:schemeClr val="tx1"/>
                        </a:solidFill>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rPr>
                        <a:t>　　確化した事業へと再構築。</a:t>
                      </a:r>
                      <a:endParaRPr lang="en-US" altLang="ja-JP" sz="1000" b="0" kern="100" dirty="0">
                        <a:solidFill>
                          <a:schemeClr val="tx1"/>
                        </a:solidFill>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a:t>
                      </a:r>
                      <a:r>
                        <a:rPr lang="ja-JP" altLang="en-US" sz="1000" b="0" u="none" kern="100" dirty="0">
                          <a:solidFill>
                            <a:schemeClr val="tx1"/>
                          </a:solidFill>
                          <a:effectLst/>
                          <a:latin typeface="Meiryo UI" panose="020B0604030504040204" pitchFamily="50" charset="-128"/>
                          <a:ea typeface="Meiryo UI" panose="020B0604030504040204" pitchFamily="50" charset="-128"/>
                        </a:rPr>
                        <a:t>・さらに、専修学校高等課程への経常費助成については、他府県水準を上回る</a:t>
                      </a:r>
                      <a:endParaRPr lang="en-US" altLang="ja-JP" sz="1000" b="0" u="none" kern="100" dirty="0">
                        <a:solidFill>
                          <a:schemeClr val="tx1"/>
                        </a:solidFill>
                        <a:effectLst/>
                        <a:latin typeface="Meiryo UI" panose="020B0604030504040204" pitchFamily="50" charset="-128"/>
                        <a:ea typeface="Meiryo UI" panose="020B0604030504040204" pitchFamily="50" charset="-128"/>
                      </a:endParaRPr>
                    </a:p>
                    <a:p>
                      <a:pPr algn="just">
                        <a:spcAft>
                          <a:spcPts val="0"/>
                        </a:spcAft>
                      </a:pPr>
                      <a:r>
                        <a:rPr lang="ja-JP" altLang="en-US" sz="1000" b="0" u="none" kern="100" dirty="0">
                          <a:solidFill>
                            <a:schemeClr val="tx1"/>
                          </a:solidFill>
                          <a:effectLst/>
                          <a:latin typeface="Meiryo UI" panose="020B0604030504040204" pitchFamily="50" charset="-128"/>
                          <a:ea typeface="Meiryo UI" panose="020B0604030504040204" pitchFamily="50" charset="-128"/>
                        </a:rPr>
                        <a:t>　　助成効果の有無等を検証の上、現行助成水準の継続の可否を判断。</a:t>
                      </a:r>
                    </a:p>
                    <a:p>
                      <a:pPr algn="just">
                        <a:spcAft>
                          <a:spcPts val="0"/>
                        </a:spcAft>
                      </a:pPr>
                      <a:endParaRPr lang="en-US" altLang="ja-JP" sz="1000" b="0" u="none" kern="100" dirty="0">
                        <a:solidFill>
                          <a:schemeClr val="tx1"/>
                        </a:solidFill>
                        <a:effectLst/>
                        <a:latin typeface="Meiryo UI" panose="020B0604030504040204" pitchFamily="50" charset="-128"/>
                        <a:ea typeface="Meiryo UI" panose="020B0604030504040204" pitchFamily="50" charset="-128"/>
                      </a:endParaRPr>
                    </a:p>
                    <a:p>
                      <a:pPr algn="just">
                        <a:spcAft>
                          <a:spcPts val="0"/>
                        </a:spcAft>
                      </a:pPr>
                      <a:r>
                        <a:rPr lang="ja-JP" altLang="en-US" sz="1000" b="0" u="none" kern="100" dirty="0">
                          <a:solidFill>
                            <a:schemeClr val="tx1"/>
                          </a:solidFill>
                          <a:effectLst/>
                          <a:latin typeface="Meiryo UI" panose="020B0604030504040204" pitchFamily="50" charset="-128"/>
                          <a:ea typeface="Meiryo UI" panose="020B0604030504040204" pitchFamily="50" charset="-128"/>
                        </a:rPr>
                        <a:t>　・なお、高等学校については、公立・私立高校における学校間の競争条件を整え、</a:t>
                      </a:r>
                      <a:endParaRPr lang="en-US" altLang="ja-JP" sz="1000" b="0" u="none" kern="100" dirty="0">
                        <a:solidFill>
                          <a:schemeClr val="tx1"/>
                        </a:solidFill>
                        <a:effectLst/>
                        <a:latin typeface="Meiryo UI" panose="020B0604030504040204" pitchFamily="50" charset="-128"/>
                        <a:ea typeface="Meiryo UI" panose="020B0604030504040204" pitchFamily="50" charset="-128"/>
                      </a:endParaRPr>
                    </a:p>
                    <a:p>
                      <a:pPr algn="just">
                        <a:spcAft>
                          <a:spcPts val="0"/>
                        </a:spcAft>
                      </a:pPr>
                      <a:r>
                        <a:rPr lang="ja-JP" altLang="en-US" sz="1000" b="0" u="none" kern="100" dirty="0">
                          <a:solidFill>
                            <a:schemeClr val="tx1"/>
                          </a:solidFill>
                          <a:effectLst/>
                          <a:latin typeface="Meiryo UI" panose="020B0604030504040204" pitchFamily="50" charset="-128"/>
                          <a:ea typeface="Meiryo UI" panose="020B0604030504040204" pitchFamily="50" charset="-128"/>
                        </a:rPr>
                        <a:t>　　エンドユーザーである生徒・保護者の学校選択の自由度をさらに拡大する観点 </a:t>
                      </a:r>
                      <a:endParaRPr lang="en-US" altLang="ja-JP" sz="1000" b="0" u="none" kern="100" dirty="0">
                        <a:solidFill>
                          <a:schemeClr val="tx1"/>
                        </a:solidFill>
                        <a:effectLst/>
                        <a:latin typeface="Meiryo UI" panose="020B0604030504040204" pitchFamily="50" charset="-128"/>
                        <a:ea typeface="Meiryo UI" panose="020B0604030504040204" pitchFamily="50" charset="-128"/>
                      </a:endParaRPr>
                    </a:p>
                    <a:p>
                      <a:pPr algn="just">
                        <a:spcAft>
                          <a:spcPts val="0"/>
                        </a:spcAft>
                      </a:pPr>
                      <a:r>
                        <a:rPr lang="ja-JP" altLang="en-US" sz="1000" b="0" u="none" kern="100" dirty="0">
                          <a:solidFill>
                            <a:schemeClr val="tx1"/>
                          </a:solidFill>
                          <a:effectLst/>
                          <a:latin typeface="Meiryo UI" panose="020B0604030504040204" pitchFamily="50" charset="-128"/>
                          <a:ea typeface="Meiryo UI" panose="020B0604030504040204" pitchFamily="50" charset="-128"/>
                        </a:rPr>
                        <a:t>　　から、現状でも全国Ｎ</a:t>
                      </a:r>
                      <a:r>
                        <a:rPr lang="en-US" altLang="ja-JP" sz="1000" b="0" u="none" kern="100" dirty="0">
                          <a:solidFill>
                            <a:schemeClr val="tx1"/>
                          </a:solidFill>
                          <a:effectLst/>
                          <a:latin typeface="Meiryo UI" panose="020B0604030504040204" pitchFamily="50" charset="-128"/>
                          <a:ea typeface="Meiryo UI" panose="020B0604030504040204" pitchFamily="50" charset="-128"/>
                        </a:rPr>
                        <a:t>o.</a:t>
                      </a:r>
                      <a:r>
                        <a:rPr lang="ja-JP" altLang="en-US" sz="1000" b="0" u="none" kern="100" dirty="0">
                          <a:solidFill>
                            <a:schemeClr val="tx1"/>
                          </a:solidFill>
                          <a:effectLst/>
                          <a:latin typeface="Meiryo UI" panose="020B0604030504040204" pitchFamily="50" charset="-128"/>
                          <a:ea typeface="Meiryo UI" panose="020B0604030504040204" pitchFamily="50" charset="-128"/>
                        </a:rPr>
                        <a:t>１の突出した水準（</a:t>
                      </a:r>
                      <a:r>
                        <a:rPr lang="en-US" altLang="ja-JP" sz="1000" b="0" u="none" kern="100" dirty="0">
                          <a:solidFill>
                            <a:schemeClr val="tx1"/>
                          </a:solidFill>
                          <a:effectLst/>
                          <a:latin typeface="Meiryo UI" panose="020B0604030504040204" pitchFamily="50" charset="-128"/>
                          <a:ea typeface="Meiryo UI" panose="020B0604030504040204" pitchFamily="50" charset="-128"/>
                        </a:rPr>
                        <a:t>2</a:t>
                      </a:r>
                      <a:r>
                        <a:rPr lang="ja-JP" altLang="en-US" sz="1000" b="0" u="none" kern="100" dirty="0">
                          <a:solidFill>
                            <a:schemeClr val="tx1"/>
                          </a:solidFill>
                          <a:effectLst/>
                          <a:latin typeface="Meiryo UI" panose="020B0604030504040204" pitchFamily="50" charset="-128"/>
                          <a:ea typeface="Meiryo UI" panose="020B0604030504040204" pitchFamily="50" charset="-128"/>
                        </a:rPr>
                        <a:t>位 東京都の予算額の</a:t>
                      </a:r>
                      <a:r>
                        <a:rPr lang="en-US" altLang="ja-JP" sz="1000" b="0" u="none" kern="100" dirty="0">
                          <a:solidFill>
                            <a:schemeClr val="tx1"/>
                          </a:solidFill>
                          <a:effectLst/>
                          <a:latin typeface="Meiryo UI" panose="020B0604030504040204" pitchFamily="50" charset="-128"/>
                          <a:ea typeface="Meiryo UI" panose="020B0604030504040204" pitchFamily="50" charset="-128"/>
                        </a:rPr>
                        <a:t>1.5</a:t>
                      </a:r>
                    </a:p>
                    <a:p>
                      <a:pPr algn="just">
                        <a:spcAft>
                          <a:spcPts val="0"/>
                        </a:spcAft>
                      </a:pPr>
                      <a:r>
                        <a:rPr lang="ja-JP" altLang="en-US" sz="1000" b="0" u="none" kern="100" dirty="0">
                          <a:solidFill>
                            <a:schemeClr val="tx1"/>
                          </a:solidFill>
                          <a:effectLst/>
                          <a:latin typeface="Meiryo UI" panose="020B0604030504040204" pitchFamily="50" charset="-128"/>
                          <a:ea typeface="Meiryo UI" panose="020B0604030504040204" pitchFamily="50" charset="-128"/>
                        </a:rPr>
                        <a:t>　　倍）である授業料支援補助金（</a:t>
                      </a:r>
                      <a:r>
                        <a:rPr lang="en-US" altLang="ja-JP" sz="1000" b="0" u="none" kern="100" dirty="0">
                          <a:solidFill>
                            <a:schemeClr val="tx1"/>
                          </a:solidFill>
                          <a:effectLst/>
                          <a:latin typeface="Meiryo UI" panose="020B0604030504040204" pitchFamily="50" charset="-128"/>
                          <a:ea typeface="Meiryo UI" panose="020B0604030504040204" pitchFamily="50" charset="-128"/>
                        </a:rPr>
                        <a:t>22</a:t>
                      </a:r>
                      <a:r>
                        <a:rPr lang="ja-JP" altLang="en-US" sz="1000" b="0" u="none" kern="100" dirty="0">
                          <a:solidFill>
                            <a:schemeClr val="tx1"/>
                          </a:solidFill>
                          <a:effectLst/>
                          <a:latin typeface="Meiryo UI" panose="020B0604030504040204" pitchFamily="50" charset="-128"/>
                          <a:ea typeface="Meiryo UI" panose="020B0604030504040204" pitchFamily="50" charset="-128"/>
                        </a:rPr>
                        <a:t>年度 創設）のさらなる拡充を検討する。 </a:t>
                      </a:r>
                      <a:endParaRPr lang="en-US" altLang="ja-JP" sz="1000" b="0" u="none" kern="100" dirty="0">
                        <a:solidFill>
                          <a:schemeClr val="tx1"/>
                        </a:solidFill>
                        <a:effectLst/>
                        <a:latin typeface="Meiryo UI" panose="020B0604030504040204" pitchFamily="50" charset="-128"/>
                        <a:ea typeface="Meiryo UI" panose="020B0604030504040204" pitchFamily="50" charset="-128"/>
                      </a:endParaRPr>
                    </a:p>
                    <a:p>
                      <a:pPr algn="just">
                        <a:spcAft>
                          <a:spcPts val="0"/>
                        </a:spcAft>
                      </a:pPr>
                      <a:r>
                        <a:rPr lang="ja-JP" altLang="en-US" sz="1000" b="0" u="none" kern="100" dirty="0">
                          <a:solidFill>
                            <a:schemeClr val="tx1"/>
                          </a:solidFill>
                          <a:effectLst/>
                          <a:latin typeface="Meiryo UI" panose="020B0604030504040204" pitchFamily="50" charset="-128"/>
                          <a:ea typeface="Meiryo UI" panose="020B0604030504040204" pitchFamily="50" charset="-128"/>
                        </a:rPr>
                        <a:t>　　あわせて、選択と集中の観点から、公立での受け皿がある小中学校に対する</a:t>
                      </a:r>
                      <a:endParaRPr lang="en-US" altLang="ja-JP" sz="1000" b="0" u="none" kern="100" dirty="0">
                        <a:solidFill>
                          <a:schemeClr val="tx1"/>
                        </a:solidFill>
                        <a:effectLst/>
                        <a:latin typeface="Meiryo UI" panose="020B0604030504040204" pitchFamily="50" charset="-128"/>
                        <a:ea typeface="Meiryo UI" panose="020B0604030504040204" pitchFamily="50" charset="-128"/>
                      </a:endParaRPr>
                    </a:p>
                    <a:p>
                      <a:pPr algn="just">
                        <a:spcAft>
                          <a:spcPts val="0"/>
                        </a:spcAft>
                      </a:pPr>
                      <a:r>
                        <a:rPr lang="ja-JP" altLang="en-US" sz="1000" b="0" u="none" kern="100" dirty="0">
                          <a:solidFill>
                            <a:schemeClr val="tx1"/>
                          </a:solidFill>
                          <a:effectLst/>
                          <a:latin typeface="Meiryo UI" panose="020B0604030504040204" pitchFamily="50" charset="-128"/>
                          <a:ea typeface="Meiryo UI" panose="020B0604030504040204" pitchFamily="50" charset="-128"/>
                        </a:rPr>
                        <a:t>　　経常費助成のあり方など、私学助成全体について検討を行う。</a:t>
                      </a:r>
                    </a:p>
                    <a:p>
                      <a:pPr marL="133350" indent="-133350" algn="just">
                        <a:spcAft>
                          <a:spcPts val="0"/>
                        </a:spcAft>
                      </a:pPr>
                      <a:endParaRPr lang="ja-JP" altLang="en-US" sz="1000" b="1" u="sng"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solidFill>
                  </a:tcPr>
                </a:tc>
                <a:tc>
                  <a:txBody>
                    <a:bodyPr/>
                    <a:lstStyle/>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◆見直しの経過（改革工程表）</a:t>
                      </a:r>
                      <a:endPar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1" kern="100" dirty="0">
                          <a:effectLst/>
                          <a:latin typeface="Meiryo UI" panose="020B0604030504040204" pitchFamily="50" charset="-128"/>
                          <a:ea typeface="Meiryo UI" panose="020B0604030504040204" pitchFamily="50" charset="-128"/>
                        </a:rPr>
                        <a:t>＜私学助成（経常費助成など）＞</a:t>
                      </a:r>
                      <a:endParaRPr lang="en-US" altLang="ja-JP" sz="1000" b="1" kern="100" dirty="0">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1"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　（経常費助成単価引き下げ等継続の検討）</a:t>
                      </a:r>
                      <a:endParaRPr lang="en-US" altLang="ja-JP" sz="1000" b="1"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1"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主要検討事業６を参照</a:t>
                      </a:r>
                      <a:endParaRPr lang="en-US" altLang="ja-JP" sz="10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endPar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　（補助メニュー見直し・再構築）</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専修学校に係る取組みは主要検討事業６を参照</a:t>
                      </a:r>
                    </a:p>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22</a:t>
                      </a:r>
                      <a:r>
                        <a:rPr lang="ja-JP" altLang="en-US"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年度］</a:t>
                      </a:r>
                      <a:endParaRPr lang="en-US" altLang="ja-JP"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　　・私立幼稚園</a:t>
                      </a:r>
                      <a:r>
                        <a:rPr lang="en-US" altLang="ja-JP"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3</a:t>
                      </a:r>
                      <a:r>
                        <a:rPr lang="ja-JP" altLang="en-US"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歳児保育料軽減補助について、</a:t>
                      </a:r>
                      <a:r>
                        <a:rPr lang="en-US" altLang="ja-JP"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22</a:t>
                      </a:r>
                      <a:r>
                        <a:rPr lang="ja-JP" altLang="en-US"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年度末で見直し</a:t>
                      </a:r>
                      <a:endParaRPr lang="en-US" altLang="ja-JP"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endParaRPr lang="en-US" altLang="ja-JP" sz="1000" b="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23</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年度］</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b="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b="0" kern="100" baseline="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・預かり保育の拡充事業（大阪スマイル・チャイルド事業）として再構築</a:t>
                      </a:r>
                      <a:endParaRPr lang="en-US" altLang="ja-JP"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b="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　　</a:t>
                      </a:r>
                      <a:endParaRPr lang="en-US" altLang="ja-JP" sz="1000" b="1"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1"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b="1"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（授業料支援補助金など私学助成の検討）</a:t>
                      </a:r>
                    </a:p>
                    <a:p>
                      <a:pPr marL="133350" indent="-133350" algn="just">
                        <a:spcAft>
                          <a:spcPts val="0"/>
                        </a:spcAft>
                      </a:pPr>
                      <a:r>
                        <a:rPr lang="ja-JP" altLang="en-US" sz="10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主要検討事業５を参照</a:t>
                      </a:r>
                      <a:endParaRPr lang="ja-JP" altLang="en-US" sz="1000" b="1"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112200">
                <a:tc vMerge="1">
                  <a:txBody>
                    <a:bodyPr/>
                    <a:lstStyle/>
                    <a:p>
                      <a:endParaRPr kumimoji="1" lang="ja-JP" altLang="en-US"/>
                    </a:p>
                  </a:txBody>
                  <a:tcPr/>
                </a:tc>
                <a:tc gridSpan="2">
                  <a:txBody>
                    <a:bodyPr/>
                    <a:lstStyle/>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＜平成</a:t>
                      </a:r>
                      <a:r>
                        <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rPr>
                        <a:t>26</a:t>
                      </a: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年度行財政改革の取組みにおける見直し＞</a:t>
                      </a: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solidFill>
                      <a:srgbClr val="D0D8E8"/>
                    </a:solidFill>
                  </a:tcPr>
                </a:tc>
                <a:tc hMerge="1">
                  <a:txBody>
                    <a:bodyPr/>
                    <a:lstStyle/>
                    <a:p>
                      <a:endParaRPr kumimoji="1" lang="ja-JP" altLang="en-US"/>
                    </a:p>
                  </a:txBody>
                  <a:tcPr/>
                </a:tc>
                <a:extLst>
                  <a:ext uri="{0D108BD9-81ED-4DB2-BD59-A6C34878D82A}">
                    <a16:rowId xmlns:a16="http://schemas.microsoft.com/office/drawing/2014/main" val="10002"/>
                  </a:ext>
                </a:extLst>
              </a:tr>
              <a:tr h="0">
                <a:tc vMerge="1">
                  <a:txBody>
                    <a:bodyPr/>
                    <a:lstStyle/>
                    <a:p>
                      <a:endParaRPr kumimoji="1" lang="ja-JP" altLang="en-US"/>
                    </a:p>
                  </a:txBody>
                  <a:tcPr/>
                </a:tc>
                <a:tc>
                  <a:txBody>
                    <a:bodyPr/>
                    <a:lstStyle/>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○取組方針</a:t>
                      </a:r>
                      <a:endPar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＜私学助成（経常費助成等）＞</a:t>
                      </a:r>
                      <a:endPar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 （私学助成について）</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・これまでの効果検証等を踏まえ、私学助成トータルのあり方について検討する。</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・平成</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20</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年度から行ってきた経常費助成単価引下げの取組みについては、平</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成</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26</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年度も引下げ率を縮減のうえ継続する。</a:t>
                      </a:r>
                    </a:p>
                  </a:txBody>
                  <a:tcPr marL="72000" marR="72000" marT="36000" marB="36000">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solidFill>
                      <a:schemeClr val="bg1"/>
                    </a:solidFill>
                  </a:tcPr>
                </a:tc>
                <a:tc>
                  <a:txBody>
                    <a:bodyPr/>
                    <a:lstStyle/>
                    <a:p>
                      <a:r>
                        <a:rPr kumimoji="1" lang="ja-JP" altLang="en-US" sz="1000" b="1" dirty="0">
                          <a:latin typeface="Meiryo UI" panose="020B0604030504040204" pitchFamily="50" charset="-128"/>
                          <a:ea typeface="Meiryo UI" panose="020B0604030504040204" pitchFamily="50" charset="-128"/>
                        </a:rPr>
                        <a:t>◆見直しの経過（取組実績）</a:t>
                      </a:r>
                      <a:endParaRPr kumimoji="1" lang="en-US" altLang="ja-JP" sz="10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＜私学助成（経常費助成等）＞</a:t>
                      </a:r>
                      <a:endPar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r>
                        <a:rPr kumimoji="1" lang="ja-JP" altLang="en-US" sz="1000" b="1" dirty="0">
                          <a:latin typeface="Meiryo UI" panose="020B0604030504040204" pitchFamily="50" charset="-128"/>
                          <a:ea typeface="Meiryo UI" panose="020B0604030504040204" pitchFamily="50" charset="-128"/>
                        </a:rPr>
                        <a:t>（私学助成について）</a:t>
                      </a:r>
                    </a:p>
                    <a:p>
                      <a:r>
                        <a:rPr kumimoji="1" lang="ja-JP" altLang="en-US" sz="1000" b="0" dirty="0">
                          <a:latin typeface="Meiryo UI" panose="020B0604030504040204" pitchFamily="50" charset="-128"/>
                          <a:ea typeface="Meiryo UI" panose="020B0604030504040204" pitchFamily="50" charset="-128"/>
                        </a:rPr>
                        <a:t>　　・平成</a:t>
                      </a:r>
                      <a:r>
                        <a:rPr kumimoji="1" lang="en-US" altLang="ja-JP" sz="1000" b="0" dirty="0">
                          <a:latin typeface="Meiryo UI" panose="020B0604030504040204" pitchFamily="50" charset="-128"/>
                          <a:ea typeface="Meiryo UI" panose="020B0604030504040204" pitchFamily="50" charset="-128"/>
                        </a:rPr>
                        <a:t>26</a:t>
                      </a:r>
                      <a:r>
                        <a:rPr kumimoji="1" lang="ja-JP" altLang="en-US" sz="1000" b="0" dirty="0">
                          <a:latin typeface="Meiryo UI" panose="020B0604030504040204" pitchFamily="50" charset="-128"/>
                          <a:ea typeface="Meiryo UI" panose="020B0604030504040204" pitchFamily="50" charset="-128"/>
                        </a:rPr>
                        <a:t>年度から、府職員の給与の減額率が緩和されたことを踏まえ、私立学校</a:t>
                      </a:r>
                      <a:endParaRPr kumimoji="1" lang="en-US" altLang="ja-JP" sz="1000" b="0" dirty="0">
                        <a:latin typeface="Meiryo UI" panose="020B0604030504040204" pitchFamily="50" charset="-128"/>
                        <a:ea typeface="Meiryo UI" panose="020B0604030504040204" pitchFamily="50" charset="-128"/>
                      </a:endParaRPr>
                    </a:p>
                    <a:p>
                      <a:r>
                        <a:rPr kumimoji="1" lang="ja-JP" altLang="en-US" sz="1000" b="0" dirty="0">
                          <a:latin typeface="Meiryo UI" panose="020B0604030504040204" pitchFamily="50" charset="-128"/>
                          <a:ea typeface="Meiryo UI" panose="020B0604030504040204" pitchFamily="50" charset="-128"/>
                        </a:rPr>
                        <a:t>　　 の経常費補助金の補助単価の引き下げ率を復元した。</a:t>
                      </a:r>
                    </a:p>
                    <a:p>
                      <a:r>
                        <a:rPr kumimoji="1" lang="ja-JP" altLang="en-US" sz="1000" b="0" dirty="0">
                          <a:latin typeface="Meiryo UI" panose="020B0604030504040204" pitchFamily="50" charset="-128"/>
                          <a:ea typeface="Meiryo UI" panose="020B0604030504040204" pitchFamily="50" charset="-128"/>
                        </a:rPr>
                        <a:t>　　　（高校</a:t>
                      </a:r>
                      <a:r>
                        <a:rPr kumimoji="1" lang="en-US" altLang="ja-JP" sz="1000" b="0" dirty="0">
                          <a:latin typeface="Meiryo UI" panose="020B0604030504040204" pitchFamily="50" charset="-128"/>
                          <a:ea typeface="Meiryo UI" panose="020B0604030504040204" pitchFamily="50" charset="-128"/>
                        </a:rPr>
                        <a:t>10</a:t>
                      </a:r>
                      <a:r>
                        <a:rPr kumimoji="1" lang="ja-JP" altLang="en-US" sz="1000" b="0" dirty="0">
                          <a:latin typeface="Meiryo UI" panose="020B0604030504040204" pitchFamily="50" charset="-128"/>
                          <a:ea typeface="Meiryo UI" panose="020B0604030504040204" pitchFamily="50" charset="-128"/>
                        </a:rPr>
                        <a:t>％ ⇒ </a:t>
                      </a:r>
                      <a:r>
                        <a:rPr kumimoji="1" lang="en-US" altLang="ja-JP" sz="1000" b="0" dirty="0">
                          <a:latin typeface="Meiryo UI" panose="020B0604030504040204" pitchFamily="50" charset="-128"/>
                          <a:ea typeface="Meiryo UI" panose="020B0604030504040204" pitchFamily="50" charset="-128"/>
                        </a:rPr>
                        <a:t>2</a:t>
                      </a:r>
                      <a:r>
                        <a:rPr kumimoji="1" lang="ja-JP" altLang="en-US" sz="1000" b="0" dirty="0">
                          <a:latin typeface="Meiryo UI" panose="020B0604030504040204" pitchFamily="50" charset="-128"/>
                          <a:ea typeface="Meiryo UI" panose="020B0604030504040204" pitchFamily="50" charset="-128"/>
                        </a:rPr>
                        <a:t>％、小・中学校</a:t>
                      </a:r>
                      <a:r>
                        <a:rPr kumimoji="1" lang="en-US" altLang="ja-JP" sz="1000" b="0" dirty="0">
                          <a:latin typeface="Meiryo UI" panose="020B0604030504040204" pitchFamily="50" charset="-128"/>
                          <a:ea typeface="Meiryo UI" panose="020B0604030504040204" pitchFamily="50" charset="-128"/>
                        </a:rPr>
                        <a:t>25</a:t>
                      </a:r>
                      <a:r>
                        <a:rPr kumimoji="1" lang="ja-JP" altLang="en-US" sz="1000" b="0" dirty="0">
                          <a:latin typeface="Meiryo UI" panose="020B0604030504040204" pitchFamily="50" charset="-128"/>
                          <a:ea typeface="Meiryo UI" panose="020B0604030504040204" pitchFamily="50" charset="-128"/>
                        </a:rPr>
                        <a:t>％ ⇒ </a:t>
                      </a:r>
                      <a:r>
                        <a:rPr kumimoji="1" lang="en-US" altLang="ja-JP" sz="1000" b="0" dirty="0">
                          <a:latin typeface="Meiryo UI" panose="020B0604030504040204" pitchFamily="50" charset="-128"/>
                          <a:ea typeface="Meiryo UI" panose="020B0604030504040204" pitchFamily="50" charset="-128"/>
                        </a:rPr>
                        <a:t>15</a:t>
                      </a:r>
                      <a:r>
                        <a:rPr kumimoji="1" lang="ja-JP" altLang="en-US" sz="1000" b="0" dirty="0">
                          <a:latin typeface="Meiryo UI" panose="020B0604030504040204" pitchFamily="50" charset="-128"/>
                          <a:ea typeface="Meiryo UI" panose="020B0604030504040204" pitchFamily="50" charset="-128"/>
                        </a:rPr>
                        <a:t>％、幼稚園</a:t>
                      </a:r>
                      <a:r>
                        <a:rPr kumimoji="1" lang="en-US" altLang="ja-JP" sz="1000" b="0" dirty="0">
                          <a:latin typeface="Meiryo UI" panose="020B0604030504040204" pitchFamily="50" charset="-128"/>
                          <a:ea typeface="Meiryo UI" panose="020B0604030504040204" pitchFamily="50" charset="-128"/>
                        </a:rPr>
                        <a:t>2.5% ⇒ 0%</a:t>
                      </a:r>
                      <a:r>
                        <a:rPr kumimoji="1" lang="ja-JP" altLang="en-US" sz="1000" b="0" dirty="0">
                          <a:latin typeface="Meiryo UI" panose="020B0604030504040204" pitchFamily="50" charset="-128"/>
                          <a:ea typeface="Meiryo UI" panose="020B0604030504040204" pitchFamily="50" charset="-128"/>
                        </a:rPr>
                        <a:t>）</a:t>
                      </a:r>
                    </a:p>
                    <a:p>
                      <a:r>
                        <a:rPr kumimoji="1" lang="ja-JP" altLang="en-US" sz="1000" b="0" dirty="0">
                          <a:latin typeface="Meiryo UI" panose="020B0604030504040204" pitchFamily="50" charset="-128"/>
                          <a:ea typeface="Meiryo UI" panose="020B0604030504040204" pitchFamily="50" charset="-128"/>
                        </a:rPr>
                        <a:t>　　</a:t>
                      </a:r>
                      <a:endParaRPr kumimoji="1" lang="ja-JP" altLang="en-US" sz="1000" b="0" strike="sngStrike" dirty="0">
                        <a:latin typeface="Meiryo UI" panose="020B0604030504040204" pitchFamily="50" charset="-128"/>
                        <a:ea typeface="Meiryo UI" panose="020B0604030504040204" pitchFamily="50" charset="-128"/>
                      </a:endParaRPr>
                    </a:p>
                  </a:txBody>
                  <a:tcPr marL="72000" marR="72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solidFill>
                  </a:tcPr>
                </a:tc>
                <a:extLst>
                  <a:ext uri="{0D108BD9-81ED-4DB2-BD59-A6C34878D82A}">
                    <a16:rowId xmlns:a16="http://schemas.microsoft.com/office/drawing/2014/main" val="1263838379"/>
                  </a:ext>
                </a:extLst>
              </a:tr>
            </a:tbl>
          </a:graphicData>
        </a:graphic>
      </p:graphicFrame>
      <p:sp>
        <p:nvSpPr>
          <p:cNvPr id="5" name="二等辺三角形 4"/>
          <p:cNvSpPr/>
          <p:nvPr/>
        </p:nvSpPr>
        <p:spPr>
          <a:xfrm rot="5400000">
            <a:off x="4334322" y="2021192"/>
            <a:ext cx="540060" cy="205326"/>
          </a:xfrm>
          <a:prstGeom prst="triangl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pPr algn="ctr"/>
            <a:endParaRPr kumimoji="1"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二等辺三角形 5"/>
          <p:cNvSpPr/>
          <p:nvPr/>
        </p:nvSpPr>
        <p:spPr>
          <a:xfrm rot="5400000">
            <a:off x="4334322" y="5711602"/>
            <a:ext cx="540060" cy="205326"/>
          </a:xfrm>
          <a:prstGeom prst="triangl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pPr algn="ctr"/>
            <a:endParaRPr kumimoji="1"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正方形/長方形 6"/>
          <p:cNvSpPr/>
          <p:nvPr/>
        </p:nvSpPr>
        <p:spPr>
          <a:xfrm>
            <a:off x="6042792" y="233432"/>
            <a:ext cx="1935215" cy="208186"/>
          </a:xfrm>
          <a:prstGeom prst="rect">
            <a:avLst/>
          </a:prstGeom>
          <a:ln w="6350"/>
        </p:spPr>
        <p:style>
          <a:lnRef idx="2">
            <a:schemeClr val="accent1"/>
          </a:lnRef>
          <a:fillRef idx="1">
            <a:schemeClr val="lt1"/>
          </a:fillRef>
          <a:effectRef idx="0">
            <a:schemeClr val="accent1"/>
          </a:effectRef>
          <a:fontRef idx="minor">
            <a:schemeClr val="dk1"/>
          </a:fontRef>
        </p:style>
        <p:txBody>
          <a:bodyPr lIns="36000" rIns="36000" rtlCol="0" anchor="ctr"/>
          <a:lstStyle/>
          <a:p>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予算の記載</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）：一般財源</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スライド番号プレースホルダー 4"/>
          <p:cNvSpPr txBox="1">
            <a:spLocks/>
          </p:cNvSpPr>
          <p:nvPr/>
        </p:nvSpPr>
        <p:spPr>
          <a:xfrm>
            <a:off x="7010400" y="6584035"/>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smtClean="0">
                <a:solidFill>
                  <a:schemeClr val="tx1"/>
                </a:solidFill>
                <a:latin typeface="Meiryo UI" panose="020B0604030504040204" pitchFamily="50" charset="-128"/>
                <a:ea typeface="Meiryo UI" panose="020B0604030504040204" pitchFamily="50" charset="-128"/>
              </a:rPr>
              <a:t>18</a:t>
            </a:r>
            <a:endParaRPr lang="ja-JP" altLang="en-US"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1525210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nvGraphicFramePr>
        <p:xfrm>
          <a:off x="70604" y="126766"/>
          <a:ext cx="9003329" cy="415976"/>
        </p:xfrm>
        <a:graphic>
          <a:graphicData uri="http://schemas.openxmlformats.org/drawingml/2006/table">
            <a:tbl>
              <a:tblPr firstRow="1" firstCol="1" bandRow="1">
                <a:tableStyleId>{5C22544A-7EE6-4342-B048-85BDC9FD1C3A}</a:tableStyleId>
              </a:tblPr>
              <a:tblGrid>
                <a:gridCol w="7110708">
                  <a:extLst>
                    <a:ext uri="{9D8B030D-6E8A-4147-A177-3AD203B41FA5}">
                      <a16:colId xmlns:a16="http://schemas.microsoft.com/office/drawing/2014/main" val="1996567682"/>
                    </a:ext>
                  </a:extLst>
                </a:gridCol>
                <a:gridCol w="1892621">
                  <a:extLst>
                    <a:ext uri="{9D8B030D-6E8A-4147-A177-3AD203B41FA5}">
                      <a16:colId xmlns:a16="http://schemas.microsoft.com/office/drawing/2014/main" val="2440904912"/>
                    </a:ext>
                  </a:extLst>
                </a:gridCol>
              </a:tblGrid>
              <a:tr h="41597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100" kern="100" dirty="0">
                          <a:solidFill>
                            <a:schemeClr val="tx1"/>
                          </a:solidFill>
                          <a:effectLst/>
                          <a:latin typeface="Meiryo UI" panose="020B0604030504040204" pitchFamily="50" charset="-128"/>
                          <a:ea typeface="Meiryo UI" panose="020B0604030504040204" pitchFamily="50" charset="-128"/>
                        </a:rPr>
                        <a:t>【</a:t>
                      </a:r>
                      <a:r>
                        <a:rPr lang="ja-JP" altLang="en-US" sz="1100" kern="100" dirty="0">
                          <a:solidFill>
                            <a:schemeClr val="tx1"/>
                          </a:solidFill>
                          <a:effectLst/>
                          <a:latin typeface="Meiryo UI" panose="020B0604030504040204" pitchFamily="50" charset="-128"/>
                          <a:ea typeface="Meiryo UI" panose="020B0604030504040204" pitchFamily="50" charset="-128"/>
                        </a:rPr>
                        <a:t>主要検討事業７</a:t>
                      </a:r>
                      <a:r>
                        <a:rPr lang="en-US" altLang="ja-JP" sz="1100" kern="100" dirty="0">
                          <a:solidFill>
                            <a:schemeClr val="tx1"/>
                          </a:solidFill>
                          <a:effectLst/>
                          <a:latin typeface="Meiryo UI" panose="020B0604030504040204" pitchFamily="50" charset="-128"/>
                          <a:ea typeface="Meiryo UI" panose="020B0604030504040204" pitchFamily="50" charset="-128"/>
                        </a:rPr>
                        <a:t>】</a:t>
                      </a:r>
                      <a:r>
                        <a:rPr lang="ja-JP" altLang="en-US" sz="1400" kern="100" dirty="0">
                          <a:solidFill>
                            <a:schemeClr val="tx1"/>
                          </a:solidFill>
                          <a:effectLst/>
                          <a:latin typeface="Meiryo UI" panose="020B0604030504040204" pitchFamily="50" charset="-128"/>
                          <a:ea typeface="Meiryo UI" panose="020B0604030504040204" pitchFamily="50" charset="-128"/>
                        </a:rPr>
                        <a:t>　私学助成（幼稚園振興助成）（</a:t>
                      </a:r>
                      <a:r>
                        <a:rPr kumimoji="1" lang="ja-JP" altLang="en-US" sz="1400" u="none" dirty="0">
                          <a:solidFill>
                            <a:schemeClr val="tx1"/>
                          </a:solidFill>
                          <a:latin typeface="Meiryo UI" panose="020B0604030504040204" pitchFamily="50" charset="-128"/>
                          <a:ea typeface="Meiryo UI" panose="020B0604030504040204" pitchFamily="50" charset="-128"/>
                        </a:rPr>
                        <a:t>つづき）</a:t>
                      </a:r>
                      <a:endParaRPr lang="en-US" altLang="ja-JP" sz="12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effectLst/>
                          <a:latin typeface="Meiryo UI" panose="020B0604030504040204" pitchFamily="50" charset="-128"/>
                          <a:ea typeface="Meiryo UI" panose="020B0604030504040204" pitchFamily="50" charset="-128"/>
                        </a:rPr>
                        <a:t>＜教育庁＞</a:t>
                      </a:r>
                      <a:endParaRPr lang="ja-JP" alt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09406796"/>
                  </a:ext>
                </a:extLst>
              </a:tr>
            </a:tbl>
          </a:graphicData>
        </a:graphic>
      </p:graphicFrame>
      <p:graphicFrame>
        <p:nvGraphicFramePr>
          <p:cNvPr id="2" name="表 1"/>
          <p:cNvGraphicFramePr>
            <a:graphicFrameLocks noGrp="1"/>
          </p:cNvGraphicFramePr>
          <p:nvPr>
            <p:extLst/>
          </p:nvPr>
        </p:nvGraphicFramePr>
        <p:xfrm>
          <a:off x="81815" y="548680"/>
          <a:ext cx="8980370" cy="4519640"/>
        </p:xfrm>
        <a:graphic>
          <a:graphicData uri="http://schemas.openxmlformats.org/drawingml/2006/table">
            <a:tbl>
              <a:tblPr firstRow="1" firstCol="1" bandRow="1">
                <a:tableStyleId>{BC89EF96-8CEA-46FF-86C4-4CE0E7609802}</a:tableStyleId>
              </a:tblPr>
              <a:tblGrid>
                <a:gridCol w="259200">
                  <a:extLst>
                    <a:ext uri="{9D8B030D-6E8A-4147-A177-3AD203B41FA5}">
                      <a16:colId xmlns:a16="http://schemas.microsoft.com/office/drawing/2014/main" val="9612139"/>
                    </a:ext>
                  </a:extLst>
                </a:gridCol>
                <a:gridCol w="4360585">
                  <a:extLst>
                    <a:ext uri="{9D8B030D-6E8A-4147-A177-3AD203B41FA5}">
                      <a16:colId xmlns:a16="http://schemas.microsoft.com/office/drawing/2014/main" val="4183280094"/>
                    </a:ext>
                  </a:extLst>
                </a:gridCol>
                <a:gridCol w="4360585">
                  <a:extLst>
                    <a:ext uri="{9D8B030D-6E8A-4147-A177-3AD203B41FA5}">
                      <a16:colId xmlns:a16="http://schemas.microsoft.com/office/drawing/2014/main" val="1385913856"/>
                    </a:ext>
                  </a:extLst>
                </a:gridCol>
              </a:tblGrid>
              <a:tr h="0">
                <a:tc rowSpan="2">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rPr>
                        <a:t>見直しの経過（つづき）</a:t>
                      </a:r>
                      <a:endParaRPr kumimoji="1" lang="en-US" altLang="ja-JP" sz="1000" b="1" dirty="0">
                        <a:solidFill>
                          <a:schemeClr val="bg1"/>
                        </a:solidFill>
                        <a:latin typeface="Meiryo UI" panose="020B0604030504040204" pitchFamily="50" charset="-128"/>
                        <a:ea typeface="Meiryo UI" panose="020B0604030504040204" pitchFamily="50" charset="-128"/>
                      </a:endParaRPr>
                    </a:p>
                  </a:txBody>
                  <a:tcPr marL="72000" marR="72000" marT="36000" marB="36000" vert="eaVert" anchor="ct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gridSpan="2">
                  <a:txBody>
                    <a:bodyPr/>
                    <a:lstStyle/>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＜行財政改革推進プラン（案）における見直し＞</a:t>
                      </a:r>
                      <a:endPar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0D8E8"/>
                    </a:solidFill>
                  </a:tcPr>
                </a:tc>
                <a:tc hMerge="1">
                  <a:txBody>
                    <a:bodyPr/>
                    <a:lstStyle/>
                    <a:p>
                      <a:endParaRPr kumimoji="1" lang="ja-JP" altLang="en-US"/>
                    </a:p>
                  </a:txBody>
                  <a:tcPr/>
                </a:tc>
                <a:extLst>
                  <a:ext uri="{0D108BD9-81ED-4DB2-BD59-A6C34878D82A}">
                    <a16:rowId xmlns:a16="http://schemas.microsoft.com/office/drawing/2014/main" val="2560349723"/>
                  </a:ext>
                </a:extLst>
              </a:tr>
              <a:tr h="149600">
                <a:tc vMerge="1">
                  <a:txBody>
                    <a:bodyPr/>
                    <a:lstStyle/>
                    <a:p>
                      <a:endParaRPr kumimoji="1" lang="ja-JP" altLang="en-US"/>
                    </a:p>
                  </a:txBody>
                  <a:tcPr/>
                </a:tc>
                <a:tc>
                  <a:txBody>
                    <a:bodyPr/>
                    <a:lstStyle/>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○見直しの方向性</a:t>
                      </a:r>
                      <a:endPar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＜私立幼稚園振興助成費＞</a:t>
                      </a:r>
                      <a:endPar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子ども・子育て支援新制度の導入後、私立幼稚園として存続する幼稚園については、引き続き経常費助成等を実施するとともに、新制度の趣旨を踏まえ、長時間の預かり保育に対する補助制度を再構築することで、認定こども園への移行を促進し、府内の待機児童の解消や子育て支援の充実を図る。 </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solidFill>
                  </a:tcPr>
                </a:tc>
                <a:tc>
                  <a:txBody>
                    <a:bodyPr/>
                    <a:lstStyle/>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◆見直しの経過（取組実績）</a:t>
                      </a:r>
                      <a:endPar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＜私立幼稚園振興助成費＞</a:t>
                      </a:r>
                      <a:endPar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strike="noStrike" kern="100" dirty="0">
                          <a:effectLst/>
                          <a:latin typeface="Meiryo UI" panose="020B0604030504040204" pitchFamily="50" charset="-128"/>
                          <a:ea typeface="Meiryo UI" panose="020B0604030504040204" pitchFamily="50" charset="-128"/>
                          <a:cs typeface="Times New Roman" panose="02020603050405020304" pitchFamily="18" charset="0"/>
                        </a:rPr>
                        <a:t>○新制度の趣旨を踏まえ、認定こども園への移行を促進し、府内の待機児童の解消や子育て支援の充実を図るため、私立幼稚園に対して個別相談や意見交換会などを実施するとともに、</a:t>
                      </a:r>
                      <a:r>
                        <a:rPr lang="ja-JP" altLang="en-US" sz="1050" dirty="0">
                          <a:latin typeface="Meiryo UI" panose="020B0604030504040204" pitchFamily="50" charset="-128"/>
                          <a:ea typeface="Meiryo UI" panose="020B0604030504040204" pitchFamily="50" charset="-128"/>
                        </a:rPr>
                        <a:t>長時間の預かり保育に対する補助事業を認定こども園移行支援事業に再構築した。 </a:t>
                      </a:r>
                      <a:endParaRPr lang="en-US" altLang="ja-JP" sz="1050" dirty="0">
                        <a:latin typeface="Meiryo UI" panose="020B0604030504040204" pitchFamily="50" charset="-128"/>
                        <a:ea typeface="Meiryo UI" panose="020B0604030504040204" pitchFamily="50" charset="-128"/>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solidFill>
                  </a:tcPr>
                </a:tc>
                <a:extLst>
                  <a:ext uri="{0D108BD9-81ED-4DB2-BD59-A6C34878D82A}">
                    <a16:rowId xmlns:a16="http://schemas.microsoft.com/office/drawing/2014/main" val="3244167409"/>
                  </a:ext>
                </a:extLst>
              </a:tr>
              <a:tr h="0">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bg1"/>
                          </a:solidFill>
                          <a:latin typeface="Meiryo UI" panose="020B0604030504040204" pitchFamily="50" charset="-128"/>
                          <a:ea typeface="Meiryo UI" panose="020B0604030504040204" pitchFamily="50" charset="-128"/>
                        </a:rPr>
                        <a:t>現在の事業</a:t>
                      </a:r>
                      <a:endParaRPr kumimoji="1" lang="ja-JP" altLang="en-US" sz="1000" b="1" dirty="0">
                        <a:solidFill>
                          <a:schemeClr val="bg1"/>
                        </a:solidFill>
                        <a:latin typeface="Meiryo UI" panose="020B0604030504040204" pitchFamily="50" charset="-128"/>
                        <a:ea typeface="Meiryo UI" panose="020B0604030504040204" pitchFamily="50" charset="-128"/>
                      </a:endParaRPr>
                    </a:p>
                  </a:txBody>
                  <a:tcPr marL="72000" marR="72000" marT="36000" marB="36000" vert="eaVert" anchor="ctr">
                    <a:lnL w="12700" cap="flat" cmpd="sng" algn="ctr">
                      <a:solidFill>
                        <a:schemeClr val="accent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gridSpan="2">
                  <a:txBody>
                    <a:bodyPr/>
                    <a:lstStyle/>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1" i="0" u="none" kern="100" dirty="0">
                          <a:effectLst/>
                          <a:latin typeface="Meiryo UI" panose="020B0604030504040204" pitchFamily="50" charset="-128"/>
                          <a:ea typeface="Meiryo UI" panose="020B0604030504040204" pitchFamily="50" charset="-128"/>
                        </a:rPr>
                        <a:t>＜主な事業（見直し後の事業、新たに取り組んでいる事業等）＞</a:t>
                      </a:r>
                      <a:endPar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solidFill>
                      <a:srgbClr val="D0D8E8"/>
                    </a:solidFill>
                  </a:tcPr>
                </a:tc>
                <a:tc hMerge="1">
                  <a:txBody>
                    <a:bodyPr/>
                    <a:lstStyle/>
                    <a:p>
                      <a:endParaRPr kumimoji="1" lang="ja-JP" altLang="en-US"/>
                    </a:p>
                  </a:txBody>
                  <a:tcPr/>
                </a:tc>
                <a:extLst>
                  <a:ext uri="{0D108BD9-81ED-4DB2-BD59-A6C34878D82A}">
                    <a16:rowId xmlns:a16="http://schemas.microsoft.com/office/drawing/2014/main" val="1406028213"/>
                  </a:ext>
                </a:extLst>
              </a:tr>
              <a:tr h="1986720">
                <a:tc vMerge="1">
                  <a:txBody>
                    <a:bodyPr/>
                    <a:lstStyle/>
                    <a:p>
                      <a:endParaRPr kumimoji="1" lang="ja-JP" altLang="en-US"/>
                    </a:p>
                  </a:txBody>
                  <a:tcPr/>
                </a:tc>
                <a:tc gridSpan="2">
                  <a:txBody>
                    <a:bodyPr/>
                    <a:lstStyle/>
                    <a:p>
                      <a:pPr marL="133350" marR="0" lvl="0" indent="-133350" algn="just" defTabSz="914400" rtl="0" eaLnBrk="1" fontAlgn="auto" latinLnBrk="0" hangingPunct="1">
                        <a:lnSpc>
                          <a:spcPts val="400"/>
                        </a:lnSpc>
                        <a:spcBef>
                          <a:spcPts val="0"/>
                        </a:spcBef>
                        <a:spcAft>
                          <a:spcPts val="0"/>
                        </a:spcAft>
                        <a:buClrTx/>
                        <a:buSzTx/>
                        <a:buFontTx/>
                        <a:buNone/>
                        <a:tabLst/>
                        <a:defRPr/>
                      </a:pPr>
                      <a:endParaRPr lang="en-US" altLang="ja-JP" sz="1050" b="1" i="0" u="none" kern="100" dirty="0">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en-US" altLang="ja-JP" sz="1050" b="1" i="0" u="none" kern="100" dirty="0">
                          <a:effectLst/>
                          <a:latin typeface="Meiryo UI" panose="020B0604030504040204" pitchFamily="50" charset="-128"/>
                          <a:ea typeface="Meiryo UI" panose="020B0604030504040204" pitchFamily="50" charset="-128"/>
                        </a:rPr>
                        <a:t>《</a:t>
                      </a:r>
                      <a:r>
                        <a:rPr lang="ja-JP" altLang="en-US" sz="1050" b="1" i="0" u="none" kern="100" dirty="0">
                          <a:effectLst/>
                          <a:latin typeface="Meiryo UI" panose="020B0604030504040204" pitchFamily="50" charset="-128"/>
                          <a:ea typeface="Meiryo UI" panose="020B0604030504040204" pitchFamily="50" charset="-128"/>
                        </a:rPr>
                        <a:t>見直し後の事業</a:t>
                      </a:r>
                      <a:r>
                        <a:rPr lang="en-US" altLang="ja-JP" sz="1050" b="1" i="0" u="none" kern="100" dirty="0">
                          <a:effectLst/>
                          <a:latin typeface="Meiryo UI" panose="020B0604030504040204" pitchFamily="50" charset="-128"/>
                          <a:ea typeface="Meiryo UI" panose="020B0604030504040204" pitchFamily="50" charset="-128"/>
                        </a:rPr>
                        <a:t>》</a:t>
                      </a:r>
                    </a:p>
                    <a:p>
                      <a:pPr marL="133350" marR="0" lvl="0" indent="-133350" algn="just" defTabSz="914400" rtl="0" eaLnBrk="1" fontAlgn="auto" latinLnBrk="0" hangingPunct="1">
                        <a:lnSpc>
                          <a:spcPts val="400"/>
                        </a:lnSpc>
                        <a:spcBef>
                          <a:spcPts val="0"/>
                        </a:spcBef>
                        <a:spcAft>
                          <a:spcPts val="0"/>
                        </a:spcAft>
                        <a:buClrTx/>
                        <a:buSzTx/>
                        <a:buFontTx/>
                        <a:buNone/>
                        <a:tabLst/>
                        <a:defRPr/>
                      </a:pPr>
                      <a:endParaRPr lang="en-US" altLang="ja-JP" sz="1050" b="1" i="0" u="none" kern="100" dirty="0">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50" b="1" i="0" kern="100" dirty="0">
                          <a:effectLst/>
                          <a:latin typeface="Meiryo UI" panose="020B0604030504040204" pitchFamily="50" charset="-128"/>
                          <a:ea typeface="Meiryo UI" panose="020B0604030504040204" pitchFamily="50" charset="-128"/>
                        </a:rPr>
                        <a:t>　◆</a:t>
                      </a:r>
                      <a:r>
                        <a:rPr lang="ja-JP" altLang="en-US" sz="1050" b="1" i="0" u="sng" kern="100" dirty="0">
                          <a:effectLst/>
                          <a:latin typeface="Meiryo UI" panose="020B0604030504040204" pitchFamily="50" charset="-128"/>
                          <a:ea typeface="Meiryo UI" panose="020B0604030504040204" pitchFamily="50" charset="-128"/>
                        </a:rPr>
                        <a:t>私立幼稚園振興助成費</a:t>
                      </a:r>
                      <a:r>
                        <a:rPr lang="ja-JP" altLang="en-US" sz="1050" b="1" i="0" u="none" kern="100" dirty="0">
                          <a:solidFill>
                            <a:srgbClr val="0000FF"/>
                          </a:solidFill>
                          <a:effectLst/>
                          <a:latin typeface="Meiryo UI" panose="020B0604030504040204" pitchFamily="50" charset="-128"/>
                          <a:ea typeface="Meiryo UI" panose="020B0604030504040204" pitchFamily="50" charset="-128"/>
                        </a:rPr>
                        <a:t>　</a:t>
                      </a:r>
                      <a:endParaRPr lang="en-US" altLang="zh-TW" sz="1050" b="1" i="0" u="none" kern="100" dirty="0">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1" i="0" kern="100" dirty="0">
                          <a:effectLst/>
                          <a:latin typeface="Meiryo UI" panose="020B0604030504040204" pitchFamily="50" charset="-128"/>
                          <a:ea typeface="Meiryo UI" panose="020B0604030504040204" pitchFamily="50" charset="-128"/>
                        </a:rPr>
                        <a:t>　　１　目的</a:t>
                      </a:r>
                      <a:endParaRPr lang="en-US" altLang="ja-JP" sz="1000" b="1" i="0" kern="100" dirty="0">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1" i="0" kern="100" dirty="0">
                          <a:effectLst/>
                          <a:latin typeface="Meiryo UI" panose="020B0604030504040204" pitchFamily="50" charset="-128"/>
                          <a:ea typeface="Meiryo UI" panose="020B0604030504040204" pitchFamily="50" charset="-128"/>
                        </a:rPr>
                        <a:t>　　　　</a:t>
                      </a:r>
                      <a:r>
                        <a:rPr lang="ja-JP" altLang="en-US" sz="1000" b="0" i="0" kern="100" dirty="0">
                          <a:effectLst/>
                          <a:latin typeface="Meiryo UI" panose="020B0604030504040204" pitchFamily="50" charset="-128"/>
                          <a:ea typeface="Meiryo UI" panose="020B0604030504040204" pitchFamily="50" charset="-128"/>
                        </a:rPr>
                        <a:t> 教育条件の維持向上</a:t>
                      </a:r>
                      <a:r>
                        <a:rPr lang="en-US" altLang="ja-JP" sz="1000" b="0" i="0" kern="100" dirty="0">
                          <a:effectLst/>
                          <a:latin typeface="Meiryo UI" panose="020B0604030504040204" pitchFamily="50" charset="-128"/>
                          <a:ea typeface="Meiryo UI" panose="020B0604030504040204" pitchFamily="50" charset="-128"/>
                        </a:rPr>
                        <a:t>､ </a:t>
                      </a:r>
                      <a:r>
                        <a:rPr lang="ja-JP" altLang="en-US" sz="1000" b="0" i="0" kern="100" dirty="0">
                          <a:effectLst/>
                          <a:latin typeface="Meiryo UI" panose="020B0604030504040204" pitchFamily="50" charset="-128"/>
                          <a:ea typeface="Meiryo UI" panose="020B0604030504040204" pitchFamily="50" charset="-128"/>
                        </a:rPr>
                        <a:t>保護者負担の軽減及び経営の健全化を図り、私立幼稚園の健全な発展に資する。</a:t>
                      </a:r>
                      <a:endParaRPr lang="en-US" altLang="ja-JP" sz="1000" b="0" i="0" kern="100" dirty="0">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i="0" kern="100" dirty="0">
                          <a:effectLst/>
                          <a:latin typeface="Meiryo UI" panose="020B0604030504040204" pitchFamily="50" charset="-128"/>
                          <a:ea typeface="Meiryo UI" panose="020B0604030504040204" pitchFamily="50" charset="-128"/>
                        </a:rPr>
                        <a:t>　　　　</a:t>
                      </a:r>
                      <a:r>
                        <a:rPr lang="ja-JP" altLang="en-US" sz="1000" b="0" i="0" kern="100" baseline="0" dirty="0">
                          <a:effectLst/>
                          <a:latin typeface="Meiryo UI" panose="020B0604030504040204" pitchFamily="50" charset="-128"/>
                          <a:ea typeface="Meiryo UI" panose="020B0604030504040204" pitchFamily="50" charset="-128"/>
                        </a:rPr>
                        <a:t> </a:t>
                      </a:r>
                      <a:r>
                        <a:rPr lang="ja-JP" altLang="en-US" sz="1000" b="0" i="0" kern="100" dirty="0">
                          <a:effectLst/>
                          <a:latin typeface="Meiryo UI" panose="020B0604030504040204" pitchFamily="50" charset="-128"/>
                          <a:ea typeface="Meiryo UI" panose="020B0604030504040204" pitchFamily="50" charset="-128"/>
                        </a:rPr>
                        <a:t>開始終了年度：昭和４３年度～</a:t>
                      </a:r>
                      <a:endParaRPr lang="en-US" altLang="ja-JP" sz="1000" b="0" i="0" kern="100" dirty="0">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i="0" kern="100" dirty="0">
                          <a:effectLst/>
                          <a:latin typeface="Meiryo UI" panose="020B0604030504040204" pitchFamily="50" charset="-128"/>
                          <a:ea typeface="Meiryo UI" panose="020B0604030504040204" pitchFamily="50" charset="-128"/>
                        </a:rPr>
                        <a:t>　　　　 根拠法令：教育基本法、私立学校振興助成法、地方自治法</a:t>
                      </a:r>
                      <a:endParaRPr lang="en-US" altLang="ja-JP" sz="1000" b="0" i="0" kern="100" dirty="0">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i="0" kern="100" dirty="0">
                          <a:effectLst/>
                          <a:latin typeface="Meiryo UI" panose="020B0604030504040204" pitchFamily="50" charset="-128"/>
                          <a:ea typeface="Meiryo UI" panose="020B0604030504040204" pitchFamily="50" charset="-128"/>
                        </a:rPr>
                        <a:t>　　</a:t>
                      </a:r>
                      <a:r>
                        <a:rPr lang="ja-JP" altLang="en-US" sz="1000" b="1" i="0" kern="100" dirty="0">
                          <a:effectLst/>
                          <a:latin typeface="Meiryo UI" panose="020B0604030504040204" pitchFamily="50" charset="-128"/>
                          <a:ea typeface="Meiryo UI" panose="020B0604030504040204" pitchFamily="50" charset="-128"/>
                        </a:rPr>
                        <a:t>２　内容</a:t>
                      </a:r>
                      <a:endParaRPr lang="en-US" altLang="ja-JP" sz="1000" b="1" i="0" kern="100" dirty="0">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1" i="0" kern="100" dirty="0">
                          <a:effectLst/>
                          <a:latin typeface="Meiryo UI" panose="020B0604030504040204" pitchFamily="50" charset="-128"/>
                          <a:ea typeface="Meiryo UI" panose="020B0604030504040204" pitchFamily="50" charset="-128"/>
                        </a:rPr>
                        <a:t>　　</a:t>
                      </a:r>
                      <a:r>
                        <a:rPr lang="ja-JP" altLang="en-US" sz="1000" b="0" i="0" kern="100" dirty="0">
                          <a:effectLst/>
                          <a:latin typeface="Meiryo UI" panose="020B0604030504040204" pitchFamily="50" charset="-128"/>
                          <a:ea typeface="Meiryo UI" panose="020B0604030504040204" pitchFamily="50" charset="-128"/>
                        </a:rPr>
                        <a:t>　</a:t>
                      </a:r>
                      <a:r>
                        <a:rPr lang="en-US" altLang="ja-JP" sz="1000" b="0" i="0" kern="100" dirty="0">
                          <a:effectLst/>
                          <a:latin typeface="Meiryo UI" panose="020B0604030504040204" pitchFamily="50" charset="-128"/>
                          <a:ea typeface="Meiryo UI" panose="020B0604030504040204" pitchFamily="50" charset="-128"/>
                        </a:rPr>
                        <a:t>(1) </a:t>
                      </a:r>
                      <a:r>
                        <a:rPr lang="ja-JP" altLang="en-US" sz="1000" b="0" i="0" kern="100" dirty="0">
                          <a:effectLst/>
                          <a:latin typeface="Meiryo UI" panose="020B0604030504040204" pitchFamily="50" charset="-128"/>
                          <a:ea typeface="Meiryo UI" panose="020B0604030504040204" pitchFamily="50" charset="-128"/>
                        </a:rPr>
                        <a:t>運営費助成　○一般助成 ・経常費助成分　</a:t>
                      </a:r>
                      <a:r>
                        <a:rPr lang="en-US" altLang="ja-JP" sz="1000" b="0" i="0" kern="100" dirty="0">
                          <a:effectLst/>
                          <a:latin typeface="Meiryo UI" panose="020B0604030504040204" pitchFamily="50" charset="-128"/>
                          <a:ea typeface="Meiryo UI" panose="020B0604030504040204" pitchFamily="50" charset="-128"/>
                        </a:rPr>
                        <a:t>【</a:t>
                      </a:r>
                      <a:r>
                        <a:rPr lang="ja-JP" altLang="en-US" sz="1000" b="0" i="0" kern="100" dirty="0">
                          <a:effectLst/>
                          <a:latin typeface="Meiryo UI" panose="020B0604030504040204" pitchFamily="50" charset="-128"/>
                          <a:ea typeface="Meiryo UI" panose="020B0604030504040204" pitchFamily="50" charset="-128"/>
                        </a:rPr>
                        <a:t>対象</a:t>
                      </a:r>
                      <a:r>
                        <a:rPr lang="en-US" altLang="ja-JP" sz="1000" b="0" i="0" kern="100" dirty="0">
                          <a:effectLst/>
                          <a:latin typeface="Meiryo UI" panose="020B0604030504040204" pitchFamily="50" charset="-128"/>
                          <a:ea typeface="Meiryo UI" panose="020B0604030504040204" pitchFamily="50" charset="-128"/>
                        </a:rPr>
                        <a:t>】</a:t>
                      </a:r>
                      <a:r>
                        <a:rPr lang="ja-JP" altLang="en-US" sz="1000" b="0" i="0" kern="100" dirty="0">
                          <a:effectLst/>
                          <a:latin typeface="Meiryo UI" panose="020B0604030504040204" pitchFamily="50" charset="-128"/>
                          <a:ea typeface="Meiryo UI" panose="020B0604030504040204" pitchFamily="50" charset="-128"/>
                        </a:rPr>
                        <a:t>私立幼稚園設置者　</a:t>
                      </a:r>
                      <a:r>
                        <a:rPr lang="en-US" altLang="ja-JP" sz="1000" b="0" i="0" kern="100" dirty="0">
                          <a:effectLst/>
                          <a:latin typeface="Meiryo UI" panose="020B0604030504040204" pitchFamily="50" charset="-128"/>
                          <a:ea typeface="Meiryo UI" panose="020B0604030504040204" pitchFamily="50" charset="-128"/>
                        </a:rPr>
                        <a:t>【</a:t>
                      </a:r>
                      <a:r>
                        <a:rPr lang="ja-JP" altLang="en-US" sz="1000" b="0" i="0" kern="100" dirty="0">
                          <a:effectLst/>
                          <a:latin typeface="Meiryo UI" panose="020B0604030504040204" pitchFamily="50" charset="-128"/>
                          <a:ea typeface="Meiryo UI" panose="020B0604030504040204" pitchFamily="50" charset="-128"/>
                        </a:rPr>
                        <a:t>単価</a:t>
                      </a:r>
                      <a:r>
                        <a:rPr lang="en-US" altLang="ja-JP" sz="1000" b="0" i="0" kern="100" dirty="0">
                          <a:effectLst/>
                          <a:latin typeface="Meiryo UI" panose="020B0604030504040204" pitchFamily="50" charset="-128"/>
                          <a:ea typeface="Meiryo UI" panose="020B0604030504040204" pitchFamily="50" charset="-128"/>
                        </a:rPr>
                        <a:t>】</a:t>
                      </a:r>
                      <a:r>
                        <a:rPr lang="ja-JP" altLang="en-US" sz="1000" b="0" i="0" kern="100" dirty="0">
                          <a:effectLst/>
                          <a:latin typeface="Meiryo UI" panose="020B0604030504040204" pitchFamily="50" charset="-128"/>
                          <a:ea typeface="Meiryo UI" panose="020B0604030504040204" pitchFamily="50" charset="-128"/>
                        </a:rPr>
                        <a:t>国標準額で要求</a:t>
                      </a:r>
                      <a:endParaRPr lang="en-US" altLang="ja-JP" sz="1000" b="0" i="0" kern="100" dirty="0">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i="0" kern="100" dirty="0">
                          <a:effectLst/>
                          <a:latin typeface="Meiryo UI" panose="020B0604030504040204" pitchFamily="50" charset="-128"/>
                          <a:ea typeface="Meiryo UI" panose="020B0604030504040204" pitchFamily="50" charset="-128"/>
                        </a:rPr>
                        <a:t>　　　　　　　　　　　　　　　　　 　　　　  ・教育研究費等助成分　</a:t>
                      </a:r>
                      <a:r>
                        <a:rPr lang="en-US" altLang="ja-JP" sz="1000" b="0" i="0" kern="100" dirty="0">
                          <a:effectLst/>
                          <a:latin typeface="Meiryo UI" panose="020B0604030504040204" pitchFamily="50" charset="-128"/>
                          <a:ea typeface="Meiryo UI" panose="020B0604030504040204" pitchFamily="50" charset="-128"/>
                        </a:rPr>
                        <a:t>【</a:t>
                      </a:r>
                      <a:r>
                        <a:rPr lang="ja-JP" altLang="en-US" sz="1000" b="0" i="0" kern="100" dirty="0">
                          <a:effectLst/>
                          <a:latin typeface="Meiryo UI" panose="020B0604030504040204" pitchFamily="50" charset="-128"/>
                          <a:ea typeface="Meiryo UI" panose="020B0604030504040204" pitchFamily="50" charset="-128"/>
                        </a:rPr>
                        <a:t>対象</a:t>
                      </a:r>
                      <a:r>
                        <a:rPr lang="en-US" altLang="ja-JP" sz="1000" b="0" i="0" kern="100" dirty="0">
                          <a:effectLst/>
                          <a:latin typeface="Meiryo UI" panose="020B0604030504040204" pitchFamily="50" charset="-128"/>
                          <a:ea typeface="Meiryo UI" panose="020B0604030504040204" pitchFamily="50" charset="-128"/>
                        </a:rPr>
                        <a:t>】</a:t>
                      </a:r>
                      <a:r>
                        <a:rPr lang="ja-JP" altLang="en-US" sz="1000" b="0" i="0" kern="100" dirty="0">
                          <a:effectLst/>
                          <a:latin typeface="Meiryo UI" panose="020B0604030504040204" pitchFamily="50" charset="-128"/>
                          <a:ea typeface="Meiryo UI" panose="020B0604030504040204" pitchFamily="50" charset="-128"/>
                        </a:rPr>
                        <a:t>経常費助成を受けない私立幼稚園設置者　</a:t>
                      </a:r>
                      <a:r>
                        <a:rPr lang="en-US" altLang="ja-JP" sz="1000" b="0" i="0" kern="100" dirty="0">
                          <a:effectLst/>
                          <a:latin typeface="Meiryo UI" panose="020B0604030504040204" pitchFamily="50" charset="-128"/>
                          <a:ea typeface="Meiryo UI" panose="020B0604030504040204" pitchFamily="50" charset="-128"/>
                        </a:rPr>
                        <a:t>【</a:t>
                      </a:r>
                      <a:r>
                        <a:rPr lang="ja-JP" altLang="en-US" sz="1000" b="0" i="0" kern="100" dirty="0">
                          <a:effectLst/>
                          <a:latin typeface="Meiryo UI" panose="020B0604030504040204" pitchFamily="50" charset="-128"/>
                          <a:ea typeface="Meiryo UI" panose="020B0604030504040204" pitchFamily="50" charset="-128"/>
                        </a:rPr>
                        <a:t>単価</a:t>
                      </a:r>
                      <a:r>
                        <a:rPr lang="en-US" altLang="ja-JP" sz="1000" b="0" i="0" kern="100" dirty="0">
                          <a:effectLst/>
                          <a:latin typeface="Meiryo UI" panose="020B0604030504040204" pitchFamily="50" charset="-128"/>
                          <a:ea typeface="Meiryo UI" panose="020B0604030504040204" pitchFamily="50" charset="-128"/>
                        </a:rPr>
                        <a:t>】</a:t>
                      </a:r>
                      <a:r>
                        <a:rPr lang="ja-JP" altLang="en-US" sz="1000" b="0" i="0" kern="100" dirty="0">
                          <a:effectLst/>
                          <a:latin typeface="Meiryo UI" panose="020B0604030504040204" pitchFamily="50" charset="-128"/>
                          <a:ea typeface="Meiryo UI" panose="020B0604030504040204" pitchFamily="50" charset="-128"/>
                        </a:rPr>
                        <a:t>経常費助成単価の</a:t>
                      </a:r>
                      <a:r>
                        <a:rPr lang="en-US" altLang="ja-JP" sz="1000" b="0" i="0" kern="100" dirty="0">
                          <a:effectLst/>
                          <a:latin typeface="Meiryo UI" panose="020B0604030504040204" pitchFamily="50" charset="-128"/>
                          <a:ea typeface="Meiryo UI" panose="020B0604030504040204" pitchFamily="50" charset="-128"/>
                        </a:rPr>
                        <a:t>30</a:t>
                      </a:r>
                      <a:r>
                        <a:rPr lang="ja-JP" altLang="en-US" sz="1000" b="0" i="0" kern="100" dirty="0">
                          <a:effectLst/>
                          <a:latin typeface="Meiryo UI" panose="020B0604030504040204" pitchFamily="50" charset="-128"/>
                          <a:ea typeface="Meiryo UI" panose="020B0604030504040204" pitchFamily="50" charset="-128"/>
                        </a:rPr>
                        <a:t>％　</a:t>
                      </a:r>
                      <a:r>
                        <a:rPr lang="en-US" altLang="ja-JP" sz="1000" b="0" i="0" kern="100" dirty="0">
                          <a:effectLst/>
                          <a:latin typeface="Meiryo UI" panose="020B0604030504040204" pitchFamily="50" charset="-128"/>
                          <a:ea typeface="Meiryo UI" panose="020B0604030504040204" pitchFamily="50" charset="-128"/>
                        </a:rPr>
                        <a:t>(</a:t>
                      </a:r>
                      <a:r>
                        <a:rPr lang="ja-JP" altLang="en-US" sz="1000" b="0" i="0" kern="100" dirty="0">
                          <a:effectLst/>
                          <a:latin typeface="Meiryo UI" panose="020B0604030504040204" pitchFamily="50" charset="-128"/>
                          <a:ea typeface="Meiryo UI" panose="020B0604030504040204" pitchFamily="50" charset="-128"/>
                        </a:rPr>
                        <a:t>昨年度と同額</a:t>
                      </a:r>
                      <a:r>
                        <a:rPr lang="en-US" altLang="ja-JP" sz="1000" b="0" i="0" kern="100" dirty="0">
                          <a:effectLst/>
                          <a:latin typeface="Meiryo UI" panose="020B0604030504040204" pitchFamily="50" charset="-128"/>
                          <a:ea typeface="Meiryo UI" panose="020B0604030504040204" pitchFamily="50" charset="-128"/>
                        </a:rPr>
                        <a:t>)</a:t>
                      </a:r>
                      <a:r>
                        <a:rPr lang="ja-JP" altLang="en-US" sz="1000" b="0" i="0" kern="100" dirty="0">
                          <a:effectLst/>
                          <a:latin typeface="Meiryo UI" panose="020B0604030504040204" pitchFamily="50" charset="-128"/>
                          <a:ea typeface="Meiryo UI" panose="020B0604030504040204" pitchFamily="50" charset="-128"/>
                        </a:rPr>
                        <a:t>　　　　　　　　　　　　　　　　　　 </a:t>
                      </a: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i="0" kern="100" dirty="0">
                          <a:effectLst/>
                          <a:latin typeface="Meiryo UI" panose="020B0604030504040204" pitchFamily="50" charset="-128"/>
                          <a:ea typeface="Meiryo UI" panose="020B0604030504040204" pitchFamily="50" charset="-128"/>
                        </a:rPr>
                        <a:t> 　 　　　　　　　　　　 　　○３歳児特別助成（対象は一般助成と同じ）　・経常費助成分</a:t>
                      </a:r>
                      <a:r>
                        <a:rPr lang="en-US" altLang="ja-JP" sz="1000" b="0" i="0" kern="100" dirty="0">
                          <a:effectLst/>
                          <a:latin typeface="Meiryo UI" panose="020B0604030504040204" pitchFamily="50" charset="-128"/>
                          <a:ea typeface="Meiryo UI" panose="020B0604030504040204" pitchFamily="50" charset="-128"/>
                        </a:rPr>
                        <a:t>【</a:t>
                      </a:r>
                      <a:r>
                        <a:rPr lang="ja-JP" altLang="en-US" sz="1000" b="0" i="0" kern="100" dirty="0">
                          <a:effectLst/>
                          <a:latin typeface="Meiryo UI" panose="020B0604030504040204" pitchFamily="50" charset="-128"/>
                          <a:ea typeface="Meiryo UI" panose="020B0604030504040204" pitchFamily="50" charset="-128"/>
                        </a:rPr>
                        <a:t>単価</a:t>
                      </a:r>
                      <a:r>
                        <a:rPr lang="en-US" altLang="ja-JP" sz="1000" b="0" i="0" kern="100" dirty="0">
                          <a:effectLst/>
                          <a:latin typeface="Meiryo UI" panose="020B0604030504040204" pitchFamily="50" charset="-128"/>
                          <a:ea typeface="Meiryo UI" panose="020B0604030504040204" pitchFamily="50" charset="-128"/>
                        </a:rPr>
                        <a:t>】</a:t>
                      </a:r>
                      <a:r>
                        <a:rPr lang="ja-JP" altLang="en-US" sz="1000" b="0" i="0" kern="100" dirty="0">
                          <a:effectLst/>
                          <a:latin typeface="Meiryo UI" panose="020B0604030504040204" pitchFamily="50" charset="-128"/>
                          <a:ea typeface="Meiryo UI" panose="020B0604030504040204" pitchFamily="50" charset="-128"/>
                        </a:rPr>
                        <a:t>昨年度と同額　　・教育研究費等助成分</a:t>
                      </a:r>
                      <a:r>
                        <a:rPr lang="en-US" altLang="ja-JP" sz="1000" b="0" i="0" kern="100" dirty="0">
                          <a:effectLst/>
                          <a:latin typeface="Meiryo UI" panose="020B0604030504040204" pitchFamily="50" charset="-128"/>
                          <a:ea typeface="Meiryo UI" panose="020B0604030504040204" pitchFamily="50" charset="-128"/>
                        </a:rPr>
                        <a:t>【</a:t>
                      </a:r>
                      <a:r>
                        <a:rPr lang="ja-JP" altLang="en-US" sz="1000" b="0" i="0" kern="100" dirty="0">
                          <a:effectLst/>
                          <a:latin typeface="Meiryo UI" panose="020B0604030504040204" pitchFamily="50" charset="-128"/>
                          <a:ea typeface="Meiryo UI" panose="020B0604030504040204" pitchFamily="50" charset="-128"/>
                        </a:rPr>
                        <a:t>単価</a:t>
                      </a:r>
                      <a:r>
                        <a:rPr lang="en-US" altLang="ja-JP" sz="1000" b="0" i="0" kern="100" dirty="0">
                          <a:effectLst/>
                          <a:latin typeface="Meiryo UI" panose="020B0604030504040204" pitchFamily="50" charset="-128"/>
                          <a:ea typeface="Meiryo UI" panose="020B0604030504040204" pitchFamily="50" charset="-128"/>
                        </a:rPr>
                        <a:t>】</a:t>
                      </a:r>
                      <a:r>
                        <a:rPr lang="ja-JP" altLang="en-US" sz="1000" b="0" i="0" kern="100" dirty="0">
                          <a:effectLst/>
                          <a:latin typeface="Meiryo UI" panose="020B0604030504040204" pitchFamily="50" charset="-128"/>
                          <a:ea typeface="Meiryo UI" panose="020B0604030504040204" pitchFamily="50" charset="-128"/>
                        </a:rPr>
                        <a:t>昨年度と同額　　　　　　　　　　　　　　　　　　　　　　　　　　　　　　　　　　　　　　　 </a:t>
                      </a: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i="0" kern="100" dirty="0">
                          <a:effectLst/>
                          <a:latin typeface="Meiryo UI" panose="020B0604030504040204" pitchFamily="50" charset="-128"/>
                          <a:ea typeface="Meiryo UI" panose="020B0604030504040204" pitchFamily="50" charset="-128"/>
                        </a:rPr>
                        <a:t> 　</a:t>
                      </a:r>
                      <a:r>
                        <a:rPr lang="ja-JP" altLang="en-US" sz="1000" b="0" i="0" kern="100" baseline="0" dirty="0">
                          <a:effectLst/>
                          <a:latin typeface="Meiryo UI" panose="020B0604030504040204" pitchFamily="50" charset="-128"/>
                          <a:ea typeface="Meiryo UI" panose="020B0604030504040204" pitchFamily="50" charset="-128"/>
                        </a:rPr>
                        <a:t>   </a:t>
                      </a:r>
                      <a:r>
                        <a:rPr lang="en-US" altLang="ja-JP" sz="1000" b="0" i="0" kern="100" baseline="0" dirty="0">
                          <a:effectLst/>
                          <a:latin typeface="Meiryo UI" panose="020B0604030504040204" pitchFamily="50" charset="-128"/>
                          <a:ea typeface="Meiryo UI" panose="020B0604030504040204" pitchFamily="50" charset="-128"/>
                        </a:rPr>
                        <a:t>(2) </a:t>
                      </a:r>
                      <a:r>
                        <a:rPr lang="ja-JP" altLang="en-US" sz="1000" b="0" i="0" kern="100" dirty="0">
                          <a:effectLst/>
                          <a:latin typeface="Meiryo UI" panose="020B0604030504040204" pitchFamily="50" charset="-128"/>
                          <a:ea typeface="Meiryo UI" panose="020B0604030504040204" pitchFamily="50" charset="-128"/>
                        </a:rPr>
                        <a:t>特別支援教育助成費　 </a:t>
                      </a:r>
                      <a:r>
                        <a:rPr lang="en-US" altLang="ja-JP" sz="1000" b="0" i="0" kern="100" dirty="0">
                          <a:effectLst/>
                          <a:latin typeface="Meiryo UI" panose="020B0604030504040204" pitchFamily="50" charset="-128"/>
                          <a:ea typeface="Meiryo UI" panose="020B0604030504040204" pitchFamily="50" charset="-128"/>
                        </a:rPr>
                        <a:t>【</a:t>
                      </a:r>
                      <a:r>
                        <a:rPr lang="ja-JP" altLang="en-US" sz="1000" b="0" i="0" kern="100" dirty="0">
                          <a:effectLst/>
                          <a:latin typeface="Meiryo UI" panose="020B0604030504040204" pitchFamily="50" charset="-128"/>
                          <a:ea typeface="Meiryo UI" panose="020B0604030504040204" pitchFamily="50" charset="-128"/>
                        </a:rPr>
                        <a:t>対象</a:t>
                      </a:r>
                      <a:r>
                        <a:rPr lang="en-US" altLang="ja-JP" sz="1000" b="0" i="0" kern="100" dirty="0">
                          <a:effectLst/>
                          <a:latin typeface="Meiryo UI" panose="020B0604030504040204" pitchFamily="50" charset="-128"/>
                          <a:ea typeface="Meiryo UI" panose="020B0604030504040204" pitchFamily="50" charset="-128"/>
                        </a:rPr>
                        <a:t>】</a:t>
                      </a:r>
                      <a:r>
                        <a:rPr lang="ja-JP" altLang="en-US" sz="1000" b="0" i="0" kern="100" dirty="0">
                          <a:effectLst/>
                          <a:latin typeface="Meiryo UI" panose="020B0604030504040204" pitchFamily="50" charset="-128"/>
                          <a:ea typeface="Meiryo UI" panose="020B0604030504040204" pitchFamily="50" charset="-128"/>
                        </a:rPr>
                        <a:t>私立幼稚園等設置者　　</a:t>
                      </a:r>
                      <a:r>
                        <a:rPr lang="en-US" altLang="ja-JP" sz="1000" b="0" i="0" kern="100" dirty="0">
                          <a:effectLst/>
                          <a:latin typeface="Meiryo UI" panose="020B0604030504040204" pitchFamily="50" charset="-128"/>
                          <a:ea typeface="Meiryo UI" panose="020B0604030504040204" pitchFamily="50" charset="-128"/>
                        </a:rPr>
                        <a:t>【</a:t>
                      </a:r>
                      <a:r>
                        <a:rPr lang="ja-JP" altLang="en-US" sz="1000" b="0" i="0" kern="100" dirty="0">
                          <a:effectLst/>
                          <a:latin typeface="Meiryo UI" panose="020B0604030504040204" pitchFamily="50" charset="-128"/>
                          <a:ea typeface="Meiryo UI" panose="020B0604030504040204" pitchFamily="50" charset="-128"/>
                        </a:rPr>
                        <a:t>単価</a:t>
                      </a:r>
                      <a:r>
                        <a:rPr lang="en-US" altLang="ja-JP" sz="1000" b="0" i="0" kern="100" dirty="0">
                          <a:effectLst/>
                          <a:latin typeface="Meiryo UI" panose="020B0604030504040204" pitchFamily="50" charset="-128"/>
                          <a:ea typeface="Meiryo UI" panose="020B0604030504040204" pitchFamily="50" charset="-128"/>
                        </a:rPr>
                        <a:t>】</a:t>
                      </a:r>
                      <a:r>
                        <a:rPr lang="ja-JP" altLang="en-US" sz="1000" b="0" i="0" kern="100" dirty="0">
                          <a:effectLst/>
                          <a:latin typeface="Meiryo UI" panose="020B0604030504040204" pitchFamily="50" charset="-128"/>
                          <a:ea typeface="Meiryo UI" panose="020B0604030504040204" pitchFamily="50" charset="-128"/>
                        </a:rPr>
                        <a:t>国標準額で要求　　　　　　　　　　　　　　　　　　　　　　　　　　　　　　　　　　　　　　 </a:t>
                      </a: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i="0" kern="100" dirty="0">
                          <a:effectLst/>
                          <a:latin typeface="Meiryo UI" panose="020B0604030504040204" pitchFamily="50" charset="-128"/>
                          <a:ea typeface="Meiryo UI" panose="020B0604030504040204" pitchFamily="50" charset="-128"/>
                        </a:rPr>
                        <a:t> 　　 </a:t>
                      </a:r>
                      <a:r>
                        <a:rPr lang="en-US" altLang="ja-JP" sz="1000" b="0" i="0" kern="100" dirty="0">
                          <a:effectLst/>
                          <a:latin typeface="Meiryo UI" panose="020B0604030504040204" pitchFamily="50" charset="-128"/>
                          <a:ea typeface="Meiryo UI" panose="020B0604030504040204" pitchFamily="50" charset="-128"/>
                        </a:rPr>
                        <a:t>(3) </a:t>
                      </a:r>
                      <a:r>
                        <a:rPr lang="ja-JP" altLang="en-US" sz="1000" b="0" i="0" kern="100" dirty="0">
                          <a:effectLst/>
                          <a:latin typeface="Meiryo UI" panose="020B0604030504040204" pitchFamily="50" charset="-128"/>
                          <a:ea typeface="Meiryo UI" panose="020B0604030504040204" pitchFamily="50" charset="-128"/>
                        </a:rPr>
                        <a:t>預かり保育事業　</a:t>
                      </a:r>
                      <a:r>
                        <a:rPr lang="en-US" altLang="ja-JP" sz="1000" b="0" i="0" kern="100" dirty="0">
                          <a:effectLst/>
                          <a:latin typeface="Meiryo UI" panose="020B0604030504040204" pitchFamily="50" charset="-128"/>
                          <a:ea typeface="Meiryo UI" panose="020B0604030504040204" pitchFamily="50" charset="-128"/>
                        </a:rPr>
                        <a:t>【</a:t>
                      </a:r>
                      <a:r>
                        <a:rPr lang="ja-JP" altLang="en-US" sz="1000" b="0" i="0" kern="100" dirty="0">
                          <a:effectLst/>
                          <a:latin typeface="Meiryo UI" panose="020B0604030504040204" pitchFamily="50" charset="-128"/>
                          <a:ea typeface="Meiryo UI" panose="020B0604030504040204" pitchFamily="50" charset="-128"/>
                        </a:rPr>
                        <a:t>対象</a:t>
                      </a:r>
                      <a:r>
                        <a:rPr lang="en-US" altLang="ja-JP" sz="1000" b="0" i="0" kern="100" dirty="0">
                          <a:effectLst/>
                          <a:latin typeface="Meiryo UI" panose="020B0604030504040204" pitchFamily="50" charset="-128"/>
                          <a:ea typeface="Meiryo UI" panose="020B0604030504040204" pitchFamily="50" charset="-128"/>
                        </a:rPr>
                        <a:t>】</a:t>
                      </a:r>
                      <a:r>
                        <a:rPr lang="ja-JP" altLang="en-US" sz="1000" b="0" i="0" kern="100" dirty="0">
                          <a:effectLst/>
                          <a:latin typeface="Meiryo UI" panose="020B0604030504040204" pitchFamily="50" charset="-128"/>
                          <a:ea typeface="Meiryo UI" panose="020B0604030504040204" pitchFamily="50" charset="-128"/>
                        </a:rPr>
                        <a:t>私立幼稚園設置者</a:t>
                      </a:r>
                      <a:endParaRPr lang="en-US" altLang="ja-JP" sz="1000" b="0" i="0" kern="100" dirty="0">
                        <a:effectLst/>
                        <a:latin typeface="Meiryo UI" panose="020B0604030504040204" pitchFamily="50" charset="-128"/>
                        <a:ea typeface="Meiryo UI" panose="020B0604030504040204" pitchFamily="50" charset="-128"/>
                      </a:endParaRPr>
                    </a:p>
                    <a:p>
                      <a:r>
                        <a:rPr lang="ja-JP" altLang="en-US" sz="1000" b="0" i="0" kern="100" dirty="0">
                          <a:effectLst/>
                          <a:latin typeface="Meiryo UI" panose="020B0604030504040204" pitchFamily="50" charset="-128"/>
                          <a:ea typeface="Meiryo UI" panose="020B0604030504040204" pitchFamily="50" charset="-128"/>
                        </a:rPr>
                        <a:t>　　　　　　　</a:t>
                      </a:r>
                      <a:r>
                        <a:rPr lang="ja-JP" altLang="ja-JP" sz="1000" dirty="0">
                          <a:solidFill>
                            <a:schemeClr val="tx1"/>
                          </a:solidFill>
                          <a:latin typeface="Meiryo UI" panose="020B0604030504040204" pitchFamily="50" charset="-128"/>
                          <a:ea typeface="Meiryo UI" panose="020B0604030504040204" pitchFamily="50" charset="-128"/>
                        </a:rPr>
                        <a:t>平成３０年度からは移行支援事業を再構築し、多様な保育ニーズに対応するため「平日の預かり保育の長時間化」や「長期休業日での実施日数増」が</a:t>
                      </a:r>
                      <a:endParaRPr lang="en-US" altLang="ja-JP" sz="1000" dirty="0">
                        <a:solidFill>
                          <a:schemeClr val="tx1"/>
                        </a:solidFill>
                        <a:latin typeface="Meiryo UI" panose="020B0604030504040204" pitchFamily="50" charset="-128"/>
                        <a:ea typeface="Meiryo UI" panose="020B0604030504040204" pitchFamily="50" charset="-128"/>
                      </a:endParaRPr>
                    </a:p>
                    <a:p>
                      <a:r>
                        <a:rPr lang="ja-JP" altLang="en-US" sz="1000" dirty="0">
                          <a:solidFill>
                            <a:schemeClr val="tx1"/>
                          </a:solidFill>
                          <a:latin typeface="Meiryo UI" panose="020B0604030504040204" pitchFamily="50" charset="-128"/>
                          <a:ea typeface="Meiryo UI" panose="020B0604030504040204" pitchFamily="50" charset="-128"/>
                        </a:rPr>
                        <a:t>　 　　　　　 </a:t>
                      </a:r>
                      <a:r>
                        <a:rPr lang="ja-JP" altLang="ja-JP" sz="1000" dirty="0">
                          <a:solidFill>
                            <a:schemeClr val="tx1"/>
                          </a:solidFill>
                          <a:latin typeface="Meiryo UI" panose="020B0604030504040204" pitchFamily="50" charset="-128"/>
                          <a:ea typeface="Meiryo UI" panose="020B0604030504040204" pitchFamily="50" charset="-128"/>
                        </a:rPr>
                        <a:t>促進されるよう、補助単価を設定した。</a:t>
                      </a:r>
                      <a:r>
                        <a:rPr lang="ja-JP" altLang="en-US" sz="1000" b="0" i="0" kern="100" dirty="0">
                          <a:solidFill>
                            <a:schemeClr val="tx1"/>
                          </a:solidFill>
                          <a:effectLst/>
                          <a:latin typeface="Meiryo UI" panose="020B0604030504040204" pitchFamily="50" charset="-128"/>
                          <a:ea typeface="Meiryo UI" panose="020B0604030504040204" pitchFamily="50" charset="-128"/>
                        </a:rPr>
                        <a:t>　　　　　　　　　　　　　　　　　　　　　　　　　　　　　　　　　 </a:t>
                      </a: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i="0" kern="100" dirty="0">
                          <a:solidFill>
                            <a:schemeClr val="tx1"/>
                          </a:solidFill>
                          <a:effectLst/>
                          <a:latin typeface="Meiryo UI" panose="020B0604030504040204" pitchFamily="50" charset="-128"/>
                          <a:ea typeface="Meiryo UI" panose="020B0604030504040204" pitchFamily="50" charset="-128"/>
                        </a:rPr>
                        <a:t> 　　 </a:t>
                      </a:r>
                      <a:r>
                        <a:rPr lang="en-US" altLang="ja-JP" sz="1000" b="0" i="0" kern="100" dirty="0">
                          <a:solidFill>
                            <a:schemeClr val="tx1"/>
                          </a:solidFill>
                          <a:effectLst/>
                          <a:latin typeface="Meiryo UI" panose="020B0604030504040204" pitchFamily="50" charset="-128"/>
                          <a:ea typeface="Meiryo UI" panose="020B0604030504040204" pitchFamily="50" charset="-128"/>
                        </a:rPr>
                        <a:t>(4) </a:t>
                      </a:r>
                      <a:r>
                        <a:rPr lang="ja-JP" altLang="en-US" sz="1000" b="0" i="0" kern="100" dirty="0">
                          <a:solidFill>
                            <a:schemeClr val="tx1"/>
                          </a:solidFill>
                          <a:effectLst/>
                          <a:latin typeface="Meiryo UI" panose="020B0604030504040204" pitchFamily="50" charset="-128"/>
                          <a:ea typeface="Meiryo UI" panose="020B0604030504040204" pitchFamily="50" charset="-128"/>
                        </a:rPr>
                        <a:t>キンダーカウンセラー事業　</a:t>
                      </a:r>
                      <a:r>
                        <a:rPr lang="en-US" altLang="ja-JP" sz="1000" b="0" i="0" kern="100" dirty="0">
                          <a:solidFill>
                            <a:schemeClr val="tx1"/>
                          </a:solidFill>
                          <a:effectLst/>
                          <a:latin typeface="Meiryo UI" panose="020B0604030504040204" pitchFamily="50" charset="-128"/>
                          <a:ea typeface="Meiryo UI" panose="020B0604030504040204" pitchFamily="50" charset="-128"/>
                        </a:rPr>
                        <a:t>【</a:t>
                      </a:r>
                      <a:r>
                        <a:rPr lang="ja-JP" altLang="en-US" sz="1000" b="0" i="0" kern="100" dirty="0">
                          <a:solidFill>
                            <a:schemeClr val="tx1"/>
                          </a:solidFill>
                          <a:effectLst/>
                          <a:latin typeface="Meiryo UI" panose="020B0604030504040204" pitchFamily="50" charset="-128"/>
                          <a:ea typeface="Meiryo UI" panose="020B0604030504040204" pitchFamily="50" charset="-128"/>
                        </a:rPr>
                        <a:t>対象</a:t>
                      </a:r>
                      <a:r>
                        <a:rPr lang="en-US" altLang="ja-JP" sz="1000" b="0" i="0" kern="100" dirty="0">
                          <a:solidFill>
                            <a:schemeClr val="tx1"/>
                          </a:solidFill>
                          <a:effectLst/>
                          <a:latin typeface="Meiryo UI" panose="020B0604030504040204" pitchFamily="50" charset="-128"/>
                          <a:ea typeface="Meiryo UI" panose="020B0604030504040204" pitchFamily="50" charset="-128"/>
                        </a:rPr>
                        <a:t>】</a:t>
                      </a:r>
                      <a:r>
                        <a:rPr lang="ja-JP" altLang="en-US" sz="1000" b="0" i="0" kern="100" dirty="0">
                          <a:solidFill>
                            <a:schemeClr val="tx1"/>
                          </a:solidFill>
                          <a:effectLst/>
                          <a:latin typeface="Meiryo UI" panose="020B0604030504040204" pitchFamily="50" charset="-128"/>
                          <a:ea typeface="Meiryo UI" panose="020B0604030504040204" pitchFamily="50" charset="-128"/>
                        </a:rPr>
                        <a:t>私立幼稚園等設置者</a:t>
                      </a:r>
                      <a:endParaRPr lang="en-US" altLang="ja-JP" sz="1000" b="0" i="0" kern="100" dirty="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endParaRPr lang="en-US" altLang="ja-JP" sz="1000" b="0" i="0" kern="100" dirty="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i="0" kern="100" dirty="0">
                          <a:effectLst/>
                          <a:latin typeface="Meiryo UI" panose="020B0604030504040204" pitchFamily="50" charset="-128"/>
                          <a:ea typeface="Meiryo UI" panose="020B0604030504040204" pitchFamily="50" charset="-128"/>
                        </a:rPr>
                        <a:t>　</a:t>
                      </a:r>
                      <a:endParaRPr lang="ja-JP" altLang="en-US" sz="1050" baseline="0" dirty="0">
                        <a:solidFill>
                          <a:srgbClr val="0000FF"/>
                        </a:solidFill>
                        <a:latin typeface="Meiryo UI" panose="020B0604030504040204" pitchFamily="50" charset="-128"/>
                        <a:ea typeface="Meiryo UI" panose="020B0604030504040204" pitchFamily="50" charset="-128"/>
                      </a:endParaRPr>
                    </a:p>
                  </a:txBody>
                  <a:tcPr marL="72000" marR="72000" marT="36000" marB="36000" anchor="ctr">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4234363331"/>
                  </a:ext>
                </a:extLst>
              </a:tr>
            </a:tbl>
          </a:graphicData>
        </a:graphic>
      </p:graphicFrame>
      <p:sp>
        <p:nvSpPr>
          <p:cNvPr id="19" name="正方形/長方形 18"/>
          <p:cNvSpPr/>
          <p:nvPr/>
        </p:nvSpPr>
        <p:spPr>
          <a:xfrm>
            <a:off x="5697125" y="2393885"/>
            <a:ext cx="3226048" cy="234978"/>
          </a:xfrm>
          <a:prstGeom prst="rect">
            <a:avLst/>
          </a:prstGeom>
          <a:ln/>
        </p:spPr>
        <p:style>
          <a:lnRef idx="2">
            <a:schemeClr val="accent1"/>
          </a:lnRef>
          <a:fillRef idx="1">
            <a:schemeClr val="lt1"/>
          </a:fillRef>
          <a:effectRef idx="0">
            <a:schemeClr val="accent1"/>
          </a:effectRef>
          <a:fontRef idx="minor">
            <a:schemeClr val="dk1"/>
          </a:fontRef>
        </p:style>
        <p:txBody>
          <a:bodyPr lIns="36000" rIns="0" rtlCol="0" anchor="ctr"/>
          <a:lstStyle/>
          <a:p>
            <a:pPr algn="ctr"/>
            <a:r>
              <a:rPr lang="en-US" altLang="ja-JP" sz="1050" dirty="0">
                <a:solidFill>
                  <a:schemeClr val="tx1"/>
                </a:solidFill>
                <a:latin typeface="Meiryo UI" panose="020B0604030504040204" pitchFamily="50" charset="-128"/>
                <a:ea typeface="Meiryo UI" panose="020B0604030504040204" pitchFamily="50" charset="-128"/>
              </a:rPr>
              <a:t>R2</a:t>
            </a:r>
            <a:r>
              <a:rPr lang="ja-JP" altLang="en-US" sz="1050" dirty="0">
                <a:solidFill>
                  <a:schemeClr val="tx1"/>
                </a:solidFill>
                <a:latin typeface="Meiryo UI" panose="020B0604030504040204" pitchFamily="50" charset="-128"/>
                <a:ea typeface="Meiryo UI" panose="020B0604030504040204" pitchFamily="50" charset="-128"/>
              </a:rPr>
              <a:t>当初予算額：</a:t>
            </a:r>
            <a:r>
              <a:rPr lang="en-US" altLang="ja-JP" sz="1050" dirty="0" smtClean="0">
                <a:solidFill>
                  <a:schemeClr val="tx1"/>
                </a:solidFill>
                <a:latin typeface="Meiryo UI" panose="020B0604030504040204" pitchFamily="50" charset="-128"/>
                <a:ea typeface="Meiryo UI" panose="020B0604030504040204" pitchFamily="50" charset="-128"/>
              </a:rPr>
              <a:t>10,686</a:t>
            </a:r>
            <a:r>
              <a:rPr lang="ja-JP" altLang="en-US" sz="1050" dirty="0" smtClean="0">
                <a:solidFill>
                  <a:schemeClr val="tx1"/>
                </a:solidFill>
                <a:latin typeface="Meiryo UI" panose="020B0604030504040204" pitchFamily="50" charset="-128"/>
                <a:ea typeface="Meiryo UI" panose="020B0604030504040204" pitchFamily="50" charset="-128"/>
              </a:rPr>
              <a:t>（</a:t>
            </a:r>
            <a:r>
              <a:rPr lang="en-US" altLang="ja-JP" sz="1050" dirty="0" smtClean="0">
                <a:solidFill>
                  <a:schemeClr val="tx1"/>
                </a:solidFill>
                <a:latin typeface="Meiryo UI" panose="020B0604030504040204" pitchFamily="50" charset="-128"/>
                <a:ea typeface="Meiryo UI" panose="020B0604030504040204" pitchFamily="50" charset="-128"/>
              </a:rPr>
              <a:t>8,764</a:t>
            </a:r>
            <a:r>
              <a:rPr lang="ja-JP" altLang="en-US" sz="1050" dirty="0" smtClean="0">
                <a:solidFill>
                  <a:schemeClr val="tx1"/>
                </a:solidFill>
                <a:latin typeface="Meiryo UI" panose="020B0604030504040204" pitchFamily="50" charset="-128"/>
                <a:ea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rPr>
              <a:t>百万円</a:t>
            </a:r>
            <a:endPar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8" name="二等辺三角形 7">
            <a:extLst>
              <a:ext uri="{FF2B5EF4-FFF2-40B4-BE49-F238E27FC236}">
                <a16:creationId xmlns:a16="http://schemas.microsoft.com/office/drawing/2014/main" id="{67881EA9-7A22-4438-B617-449121D8E138}"/>
              </a:ext>
            </a:extLst>
          </p:cNvPr>
          <p:cNvSpPr/>
          <p:nvPr/>
        </p:nvSpPr>
        <p:spPr>
          <a:xfrm rot="5400000">
            <a:off x="4494643" y="1256107"/>
            <a:ext cx="540060" cy="205326"/>
          </a:xfrm>
          <a:prstGeom prst="triangl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pPr algn="ctr"/>
            <a:endParaRPr kumimoji="1"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正方形/長方形 6"/>
          <p:cNvSpPr/>
          <p:nvPr/>
        </p:nvSpPr>
        <p:spPr>
          <a:xfrm>
            <a:off x="6144374" y="230661"/>
            <a:ext cx="1935215" cy="208186"/>
          </a:xfrm>
          <a:prstGeom prst="rect">
            <a:avLst/>
          </a:prstGeom>
          <a:ln w="6350"/>
        </p:spPr>
        <p:style>
          <a:lnRef idx="2">
            <a:schemeClr val="accent1"/>
          </a:lnRef>
          <a:fillRef idx="1">
            <a:schemeClr val="lt1"/>
          </a:fillRef>
          <a:effectRef idx="0">
            <a:schemeClr val="accent1"/>
          </a:effectRef>
          <a:fontRef idx="minor">
            <a:schemeClr val="dk1"/>
          </a:fontRef>
        </p:style>
        <p:txBody>
          <a:bodyPr lIns="36000" rIns="36000" rtlCol="0" anchor="ctr"/>
          <a:lstStyle/>
          <a:p>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予算の記載</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）：一般財源</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スライド番号プレースホルダー 4"/>
          <p:cNvSpPr txBox="1">
            <a:spLocks/>
          </p:cNvSpPr>
          <p:nvPr/>
        </p:nvSpPr>
        <p:spPr>
          <a:xfrm>
            <a:off x="7010400" y="6584035"/>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smtClean="0">
                <a:solidFill>
                  <a:schemeClr val="tx1"/>
                </a:solidFill>
                <a:latin typeface="Meiryo UI" panose="020B0604030504040204" pitchFamily="50" charset="-128"/>
                <a:ea typeface="Meiryo UI" panose="020B0604030504040204" pitchFamily="50" charset="-128"/>
              </a:rPr>
              <a:t>19</a:t>
            </a:r>
            <a:endParaRPr lang="ja-JP" altLang="en-US"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53856493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表 24"/>
          <p:cNvGraphicFramePr>
            <a:graphicFrameLocks noGrp="1"/>
          </p:cNvGraphicFramePr>
          <p:nvPr/>
        </p:nvGraphicFramePr>
        <p:xfrm>
          <a:off x="83583" y="143833"/>
          <a:ext cx="9003329" cy="415976"/>
        </p:xfrm>
        <a:graphic>
          <a:graphicData uri="http://schemas.openxmlformats.org/drawingml/2006/table">
            <a:tbl>
              <a:tblPr firstRow="1" firstCol="1" bandRow="1">
                <a:tableStyleId>{5C22544A-7EE6-4342-B048-85BDC9FD1C3A}</a:tableStyleId>
              </a:tblPr>
              <a:tblGrid>
                <a:gridCol w="318753">
                  <a:extLst>
                    <a:ext uri="{9D8B030D-6E8A-4147-A177-3AD203B41FA5}">
                      <a16:colId xmlns:a16="http://schemas.microsoft.com/office/drawing/2014/main" val="1996567682"/>
                    </a:ext>
                  </a:extLst>
                </a:gridCol>
                <a:gridCol w="4325931">
                  <a:extLst>
                    <a:ext uri="{9D8B030D-6E8A-4147-A177-3AD203B41FA5}">
                      <a16:colId xmlns:a16="http://schemas.microsoft.com/office/drawing/2014/main" val="1743959686"/>
                    </a:ext>
                  </a:extLst>
                </a:gridCol>
                <a:gridCol w="2466024">
                  <a:extLst>
                    <a:ext uri="{9D8B030D-6E8A-4147-A177-3AD203B41FA5}">
                      <a16:colId xmlns:a16="http://schemas.microsoft.com/office/drawing/2014/main" val="4142861234"/>
                    </a:ext>
                  </a:extLst>
                </a:gridCol>
                <a:gridCol w="1892621">
                  <a:extLst>
                    <a:ext uri="{9D8B030D-6E8A-4147-A177-3AD203B41FA5}">
                      <a16:colId xmlns:a16="http://schemas.microsoft.com/office/drawing/2014/main" val="2440904912"/>
                    </a:ext>
                  </a:extLst>
                </a:gridCol>
              </a:tblGrid>
              <a:tr h="415976">
                <a:tc gridSpan="3">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100" kern="100" dirty="0">
                          <a:solidFill>
                            <a:schemeClr val="tx1"/>
                          </a:solidFill>
                          <a:effectLst/>
                          <a:latin typeface="Meiryo UI" panose="020B0604030504040204" pitchFamily="50" charset="-128"/>
                          <a:ea typeface="Meiryo UI" panose="020B0604030504040204" pitchFamily="50" charset="-128"/>
                        </a:rPr>
                        <a:t>【</a:t>
                      </a:r>
                      <a:r>
                        <a:rPr lang="ja-JP" altLang="en-US" sz="1100" kern="100" dirty="0">
                          <a:solidFill>
                            <a:schemeClr val="tx1"/>
                          </a:solidFill>
                          <a:effectLst/>
                          <a:latin typeface="Meiryo UI" panose="020B0604030504040204" pitchFamily="50" charset="-128"/>
                          <a:ea typeface="Meiryo UI" panose="020B0604030504040204" pitchFamily="50" charset="-128"/>
                        </a:rPr>
                        <a:t>主要検討事業８</a:t>
                      </a:r>
                      <a:r>
                        <a:rPr lang="en-US" altLang="ja-JP" sz="1100" kern="100" dirty="0">
                          <a:solidFill>
                            <a:schemeClr val="tx1"/>
                          </a:solidFill>
                          <a:effectLst/>
                          <a:latin typeface="Meiryo UI" panose="020B0604030504040204" pitchFamily="50" charset="-128"/>
                          <a:ea typeface="Meiryo UI" panose="020B0604030504040204" pitchFamily="50" charset="-128"/>
                        </a:rPr>
                        <a:t>】</a:t>
                      </a:r>
                      <a:r>
                        <a:rPr lang="ja-JP" altLang="en-US" sz="1400" kern="100" dirty="0">
                          <a:solidFill>
                            <a:schemeClr val="tx1"/>
                          </a:solidFill>
                          <a:effectLst/>
                          <a:latin typeface="Meiryo UI" panose="020B0604030504040204" pitchFamily="50" charset="-128"/>
                          <a:ea typeface="Meiryo UI" panose="020B0604030504040204" pitchFamily="50" charset="-128"/>
                        </a:rPr>
                        <a:t>　私立学校教職員共済事業補助金　</a:t>
                      </a:r>
                      <a:r>
                        <a:rPr lang="ja-JP" altLang="en-US" sz="1000" kern="100" dirty="0">
                          <a:solidFill>
                            <a:schemeClr val="tx1"/>
                          </a:solidFill>
                          <a:effectLst/>
                          <a:latin typeface="Meiryo UI" panose="020B0604030504040204" pitchFamily="50" charset="-128"/>
                          <a:ea typeface="Meiryo UI" panose="020B0604030504040204" pitchFamily="50" charset="-128"/>
                        </a:rPr>
                        <a:t>　</a:t>
                      </a:r>
                      <a:endParaRPr lang="en-US" altLang="ja-JP" sz="10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spcAft>
                          <a:spcPts val="0"/>
                        </a:spcAft>
                      </a:pPr>
                      <a:endParaRPr 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tc>
                <a:tc hMerge="1">
                  <a:txBody>
                    <a:bodyPr/>
                    <a:lstStyle/>
                    <a:p>
                      <a:endParaRPr kumimoji="1" lang="ja-JP" altLang="en-US"/>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effectLst/>
                          <a:latin typeface="Meiryo UI" panose="020B0604030504040204" pitchFamily="50" charset="-128"/>
                          <a:ea typeface="Meiryo UI" panose="020B0604030504040204" pitchFamily="50" charset="-128"/>
                        </a:rPr>
                        <a:t>＜教育庁＞</a:t>
                      </a:r>
                      <a:endParaRPr lang="ja-JP" alt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09406796"/>
                  </a:ext>
                </a:extLst>
              </a:tr>
            </a:tbl>
          </a:graphicData>
        </a:graphic>
      </p:graphicFrame>
      <p:graphicFrame>
        <p:nvGraphicFramePr>
          <p:cNvPr id="2" name="表 1"/>
          <p:cNvGraphicFramePr>
            <a:graphicFrameLocks noGrp="1"/>
          </p:cNvGraphicFramePr>
          <p:nvPr>
            <p:extLst>
              <p:ext uri="{D42A27DB-BD31-4B8C-83A1-F6EECF244321}">
                <p14:modId xmlns:p14="http://schemas.microsoft.com/office/powerpoint/2010/main" val="1282411315"/>
              </p:ext>
            </p:extLst>
          </p:nvPr>
        </p:nvGraphicFramePr>
        <p:xfrm>
          <a:off x="69708" y="554390"/>
          <a:ext cx="9004584" cy="3966742"/>
        </p:xfrm>
        <a:graphic>
          <a:graphicData uri="http://schemas.openxmlformats.org/drawingml/2006/table">
            <a:tbl>
              <a:tblPr firstRow="1" firstCol="1" bandRow="1">
                <a:tableStyleId>{BC89EF96-8CEA-46FF-86C4-4CE0E7609802}</a:tableStyleId>
              </a:tblPr>
              <a:tblGrid>
                <a:gridCol w="259200">
                  <a:extLst>
                    <a:ext uri="{9D8B030D-6E8A-4147-A177-3AD203B41FA5}">
                      <a16:colId xmlns:a16="http://schemas.microsoft.com/office/drawing/2014/main" val="9612139"/>
                    </a:ext>
                  </a:extLst>
                </a:gridCol>
                <a:gridCol w="4373912">
                  <a:extLst>
                    <a:ext uri="{9D8B030D-6E8A-4147-A177-3AD203B41FA5}">
                      <a16:colId xmlns:a16="http://schemas.microsoft.com/office/drawing/2014/main" val="4183280094"/>
                    </a:ext>
                  </a:extLst>
                </a:gridCol>
                <a:gridCol w="4371472">
                  <a:extLst>
                    <a:ext uri="{9D8B030D-6E8A-4147-A177-3AD203B41FA5}">
                      <a16:colId xmlns:a16="http://schemas.microsoft.com/office/drawing/2014/main" val="3479956490"/>
                    </a:ext>
                  </a:extLst>
                </a:gridCol>
              </a:tblGrid>
              <a:tr h="252083">
                <a:tc rowSpan="2">
                  <a:txBody>
                    <a:bodyPr/>
                    <a:lstStyle/>
                    <a:p>
                      <a:pPr algn="ctr">
                        <a:spcAft>
                          <a:spcPts val="0"/>
                        </a:spcAft>
                      </a:pPr>
                      <a:r>
                        <a:rPr lang="ja-JP" altLang="en-US" sz="1000" kern="100" dirty="0">
                          <a:solidFill>
                            <a:schemeClr val="bg1"/>
                          </a:solidFill>
                          <a:effectLst/>
                          <a:latin typeface="Meiryo UI" panose="020B0604030504040204" pitchFamily="50" charset="-128"/>
                          <a:ea typeface="Meiryo UI" panose="020B0604030504040204" pitchFamily="50" charset="-128"/>
                        </a:rPr>
                        <a:t>当時の事業概要</a:t>
                      </a:r>
                      <a:endParaRPr lang="en-US" altLang="ja-JP" sz="1000"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100584" marR="100584" marT="50292" marB="50292" vert="eaVert" anchor="ct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rgbClr val="D0D8E8"/>
                      </a:solidFill>
                      <a:prstDash val="solid"/>
                      <a:round/>
                      <a:headEnd type="none" w="med" len="med"/>
                      <a:tailEnd type="none" w="med" len="med"/>
                    </a:lnB>
                    <a:solidFill>
                      <a:schemeClr val="accent1"/>
                    </a:solidFill>
                  </a:tcPr>
                </a:tc>
                <a:tc grid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rPr>
                        <a:t>＜財政再建プログラム（案）策定当時＞</a:t>
                      </a:r>
                      <a:endParaRPr lang="en-US" altLang="ja-JP"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100584" marR="100584" marT="50292" marB="50292">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0D8E8"/>
                    </a:solidFill>
                  </a:tcPr>
                </a:tc>
                <a:tc hMerge="1">
                  <a:txBody>
                    <a:bodyPr/>
                    <a:lstStyle/>
                    <a:p>
                      <a:endParaRPr kumimoji="1" lang="ja-JP" altLang="en-US"/>
                    </a:p>
                  </a:txBody>
                  <a:tcPr/>
                </a:tc>
                <a:extLst>
                  <a:ext uri="{0D108BD9-81ED-4DB2-BD59-A6C34878D82A}">
                    <a16:rowId xmlns:a16="http://schemas.microsoft.com/office/drawing/2014/main" val="1809098311"/>
                  </a:ext>
                </a:extLst>
              </a:tr>
              <a:tr h="1406491">
                <a:tc vMerge="1">
                  <a:txBody>
                    <a:bodyPr/>
                    <a:lstStyle/>
                    <a:p>
                      <a:endParaRPr kumimoji="1" lang="ja-JP" altLang="en-US"/>
                    </a:p>
                  </a:txBody>
                  <a:tcPr/>
                </a:tc>
                <a:tc gridSpan="2">
                  <a:txBody>
                    <a:bodyPr/>
                    <a:lstStyle/>
                    <a:p>
                      <a:pPr algn="just">
                        <a:lnSpc>
                          <a:spcPts val="500"/>
                        </a:lnSpc>
                        <a:spcAft>
                          <a:spcPts val="0"/>
                        </a:spcAft>
                      </a:pPr>
                      <a:endParaRPr lang="ja-JP" altLang="en-US" sz="1000" b="1"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effectLst/>
                          <a:latin typeface="Meiryo UI" panose="020B0604030504040204" pitchFamily="50" charset="-128"/>
                          <a:ea typeface="Meiryo UI" panose="020B0604030504040204" pitchFamily="50" charset="-128"/>
                        </a:rPr>
                        <a:t>１ 事業目的</a:t>
                      </a:r>
                    </a:p>
                    <a:p>
                      <a:pPr algn="just">
                        <a:spcAft>
                          <a:spcPts val="0"/>
                        </a:spcAft>
                      </a:pPr>
                      <a:r>
                        <a:rPr lang="ja-JP" altLang="en-US" sz="1000" b="1"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　私立学校教職員の福利厚生を図り、私立学校教育の振興を図る。</a:t>
                      </a:r>
                    </a:p>
                    <a:p>
                      <a:pPr algn="just">
                        <a:lnSpc>
                          <a:spcPts val="600"/>
                        </a:lnSpc>
                        <a:spcAft>
                          <a:spcPts val="0"/>
                        </a:spcAft>
                      </a:pPr>
                      <a:endParaRPr lang="en-US" altLang="ja-JP" sz="1000" b="1"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effectLst/>
                          <a:latin typeface="Meiryo UI" panose="020B0604030504040204" pitchFamily="50" charset="-128"/>
                          <a:ea typeface="Meiryo UI" panose="020B0604030504040204" pitchFamily="50" charset="-128"/>
                        </a:rPr>
                        <a:t>２ 事業内容</a:t>
                      </a:r>
                    </a:p>
                    <a:p>
                      <a:pPr algn="just">
                        <a:spcAft>
                          <a:spcPts val="0"/>
                        </a:spcAft>
                      </a:pPr>
                      <a:r>
                        <a:rPr lang="ja-JP" altLang="en-US" sz="1000" b="1"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独立行政法人日本私立学校振興・共済事業団が行う私立学校教職員共済事業に対し、学校法人及び私立学校教職員が納入する長期給付の掛金の一部を補助</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する。</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補助総額＝組合員数</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標準給与</a:t>
                      </a:r>
                      <a:r>
                        <a:rPr lang="en-US" altLang="ja-JP" sz="1000" b="0" kern="100" dirty="0">
                          <a:effectLst/>
                          <a:latin typeface="Meiryo UI" panose="020B0604030504040204" pitchFamily="50" charset="-128"/>
                          <a:ea typeface="Meiryo UI" panose="020B0604030504040204" pitchFamily="50" charset="-128"/>
                        </a:rPr>
                        <a:t>×12×</a:t>
                      </a:r>
                      <a:r>
                        <a:rPr lang="ja-JP" altLang="en-US" sz="1000" b="0" kern="100" dirty="0">
                          <a:effectLst/>
                          <a:latin typeface="Meiryo UI" panose="020B0604030504040204" pitchFamily="50" charset="-128"/>
                          <a:ea typeface="Meiryo UI" panose="020B0604030504040204" pitchFamily="50" charset="-128"/>
                        </a:rPr>
                        <a:t>補助率　　　　　　　補助率＝ </a:t>
                      </a:r>
                      <a:r>
                        <a:rPr lang="en-US" altLang="ja-JP" sz="1000" b="0" kern="100" dirty="0">
                          <a:effectLst/>
                          <a:latin typeface="Meiryo UI" panose="020B0604030504040204" pitchFamily="50" charset="-128"/>
                          <a:ea typeface="Meiryo UI" panose="020B0604030504040204" pitchFamily="50" charset="-128"/>
                        </a:rPr>
                        <a:t>8</a:t>
                      </a:r>
                      <a:r>
                        <a:rPr lang="ja-JP" altLang="en-US" sz="1000" b="0" kern="100" dirty="0">
                          <a:effectLst/>
                          <a:latin typeface="Meiryo UI" panose="020B0604030504040204" pitchFamily="50" charset="-128"/>
                          <a:ea typeface="Meiryo UI" panose="020B0604030504040204" pitchFamily="50" charset="-128"/>
                        </a:rPr>
                        <a:t>／ </a:t>
                      </a:r>
                      <a:r>
                        <a:rPr lang="en-US" altLang="ja-JP" sz="1000" b="0" kern="100" dirty="0">
                          <a:effectLst/>
                          <a:latin typeface="Meiryo UI" panose="020B0604030504040204" pitchFamily="50" charset="-128"/>
                          <a:ea typeface="Meiryo UI" panose="020B0604030504040204" pitchFamily="50" charset="-128"/>
                        </a:rPr>
                        <a:t>1000</a:t>
                      </a:r>
                    </a:p>
                    <a:p>
                      <a:pPr algn="just">
                        <a:spcAft>
                          <a:spcPts val="0"/>
                        </a:spcAft>
                      </a:pPr>
                      <a:r>
                        <a:rPr lang="en-US" altLang="ja-JP" sz="1000" b="1"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　　　</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他府県の状況（平成</a:t>
                      </a:r>
                      <a:r>
                        <a:rPr lang="en-US" altLang="ja-JP" sz="1000" b="0" kern="100" dirty="0">
                          <a:effectLst/>
                          <a:latin typeface="Meiryo UI" panose="020B0604030504040204" pitchFamily="50" charset="-128"/>
                          <a:ea typeface="Meiryo UI" panose="020B0604030504040204" pitchFamily="50" charset="-128"/>
                        </a:rPr>
                        <a:t>19</a:t>
                      </a:r>
                      <a:r>
                        <a:rPr lang="ja-JP" altLang="en-US" sz="1000" b="0" kern="100" dirty="0">
                          <a:effectLst/>
                          <a:latin typeface="Meiryo UI" panose="020B0604030504040204" pitchFamily="50" charset="-128"/>
                          <a:ea typeface="Meiryo UI" panose="020B0604030504040204" pitchFamily="50" charset="-128"/>
                        </a:rPr>
                        <a:t>年度）　　ほとんどの府県が</a:t>
                      </a:r>
                      <a:r>
                        <a:rPr lang="en-US" altLang="ja-JP" sz="1000" b="0" kern="100" dirty="0">
                          <a:effectLst/>
                          <a:latin typeface="Meiryo UI" panose="020B0604030504040204" pitchFamily="50" charset="-128"/>
                          <a:ea typeface="Meiryo UI" panose="020B0604030504040204" pitchFamily="50" charset="-128"/>
                        </a:rPr>
                        <a:t>8</a:t>
                      </a:r>
                      <a:r>
                        <a:rPr lang="ja-JP" altLang="en-US" sz="1000" b="0" kern="100" dirty="0">
                          <a:effectLst/>
                          <a:latin typeface="Meiryo UI" panose="020B0604030504040204" pitchFamily="50" charset="-128"/>
                          <a:ea typeface="Meiryo UI" panose="020B0604030504040204" pitchFamily="50" charset="-128"/>
                        </a:rPr>
                        <a:t>／</a:t>
                      </a:r>
                      <a:r>
                        <a:rPr lang="en-US" altLang="ja-JP" sz="1000" b="0" kern="100" dirty="0">
                          <a:effectLst/>
                          <a:latin typeface="Meiryo UI" panose="020B0604030504040204" pitchFamily="50" charset="-128"/>
                          <a:ea typeface="Meiryo UI" panose="020B0604030504040204" pitchFamily="50" charset="-128"/>
                        </a:rPr>
                        <a:t>1000</a:t>
                      </a:r>
                      <a:r>
                        <a:rPr lang="ja-JP" altLang="en-US" sz="1000" b="0" kern="100" dirty="0">
                          <a:effectLst/>
                          <a:latin typeface="Meiryo UI" panose="020B0604030504040204" pitchFamily="50" charset="-128"/>
                          <a:ea typeface="Meiryo UI" panose="020B0604030504040204" pitchFamily="50" charset="-128"/>
                        </a:rPr>
                        <a:t>を採用　　</a:t>
                      </a:r>
                      <a:r>
                        <a:rPr lang="en-US" altLang="ja-JP" sz="1000" b="0" kern="100" dirty="0">
                          <a:effectLst/>
                          <a:latin typeface="Meiryo UI" panose="020B0604030504040204" pitchFamily="50" charset="-128"/>
                          <a:ea typeface="Meiryo UI" panose="020B0604030504040204" pitchFamily="50" charset="-128"/>
                        </a:rPr>
                        <a:t>8</a:t>
                      </a:r>
                      <a:r>
                        <a:rPr lang="ja-JP" altLang="en-US" sz="1000" b="0" kern="100" dirty="0">
                          <a:effectLst/>
                          <a:latin typeface="Meiryo UI" panose="020B0604030504040204" pitchFamily="50" charset="-128"/>
                          <a:ea typeface="Meiryo UI" panose="020B0604030504040204" pitchFamily="50" charset="-128"/>
                        </a:rPr>
                        <a:t>／ </a:t>
                      </a:r>
                      <a:r>
                        <a:rPr lang="en-US" altLang="ja-JP" sz="1000" b="0" kern="100" dirty="0">
                          <a:effectLst/>
                          <a:latin typeface="Meiryo UI" panose="020B0604030504040204" pitchFamily="50" charset="-128"/>
                          <a:ea typeface="Meiryo UI" panose="020B0604030504040204" pitchFamily="50" charset="-128"/>
                        </a:rPr>
                        <a:t>1000</a:t>
                      </a:r>
                      <a:r>
                        <a:rPr lang="ja-JP" altLang="en-US" sz="1000" b="0" kern="100" dirty="0">
                          <a:effectLst/>
                          <a:latin typeface="Meiryo UI" panose="020B0604030504040204" pitchFamily="50" charset="-128"/>
                          <a:ea typeface="Meiryo UI" panose="020B0604030504040204" pitchFamily="50" charset="-128"/>
                        </a:rPr>
                        <a:t>未満 ５団体</a:t>
                      </a:r>
                    </a:p>
                  </a:txBody>
                  <a:tcPr marL="100584" marR="100584" marT="50292" marB="50292">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solidFill>
                      <a:schemeClr val="bg1">
                        <a:alpha val="20000"/>
                      </a:schemeClr>
                    </a:solidFill>
                  </a:tcPr>
                </a:tc>
                <a:tc hMerge="1">
                  <a:txBody>
                    <a:bodyPr/>
                    <a:lstStyle/>
                    <a:p>
                      <a:endParaRPr kumimoji="1" lang="ja-JP" altLang="en-US"/>
                    </a:p>
                  </a:txBody>
                  <a:tcPr/>
                </a:tc>
                <a:extLst>
                  <a:ext uri="{0D108BD9-81ED-4DB2-BD59-A6C34878D82A}">
                    <a16:rowId xmlns:a16="http://schemas.microsoft.com/office/drawing/2014/main" val="584442172"/>
                  </a:ext>
                </a:extLst>
              </a:tr>
              <a:tr h="252083">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bg1"/>
                          </a:solidFill>
                          <a:latin typeface="Meiryo UI" panose="020B0604030504040204" pitchFamily="50" charset="-128"/>
                          <a:ea typeface="Meiryo UI" panose="020B0604030504040204" pitchFamily="50" charset="-128"/>
                        </a:rPr>
                        <a:t>見直しの経過</a:t>
                      </a:r>
                      <a:endParaRPr kumimoji="1" lang="ja-JP" altLang="en-US" sz="1800" dirty="0">
                        <a:solidFill>
                          <a:schemeClr val="bg1"/>
                        </a:solidFill>
                        <a:latin typeface="Meiryo UI" panose="020B0604030504040204" pitchFamily="50" charset="-128"/>
                        <a:ea typeface="Meiryo UI" panose="020B0604030504040204" pitchFamily="50" charset="-128"/>
                      </a:endParaRPr>
                    </a:p>
                  </a:txBody>
                  <a:tcPr marL="100584" marR="100584" marT="39600" marB="39600" vert="eaVert" anchor="ctr">
                    <a:lnL w="12700" cap="flat" cmpd="sng" algn="ctr">
                      <a:solidFill>
                        <a:schemeClr val="accent1"/>
                      </a:solidFill>
                      <a:prstDash val="solid"/>
                      <a:round/>
                      <a:headEnd type="none" w="med" len="med"/>
                      <a:tailEnd type="none" w="med" len="med"/>
                    </a:lnL>
                    <a:lnT w="12700" cap="flat" cmpd="sng" algn="ctr">
                      <a:solidFill>
                        <a:srgbClr val="D0D8E8"/>
                      </a:solidFill>
                      <a:prstDash val="solid"/>
                      <a:round/>
                      <a:headEnd type="none" w="med" len="med"/>
                      <a:tailEnd type="none" w="med" len="med"/>
                    </a:lnT>
                    <a:lnB w="12700" cap="flat" cmpd="sng" algn="ctr">
                      <a:solidFill>
                        <a:srgbClr val="D0D8E8"/>
                      </a:solidFill>
                      <a:prstDash val="solid"/>
                      <a:round/>
                      <a:headEnd type="none" w="med" len="med"/>
                      <a:tailEnd type="none" w="med" len="med"/>
                    </a:lnB>
                    <a:solidFill>
                      <a:schemeClr val="accent1"/>
                    </a:solidFill>
                  </a:tcPr>
                </a:tc>
                <a:tc grid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ja-JP" sz="1000" b="1" kern="100" dirty="0">
                          <a:effectLst/>
                          <a:latin typeface="Meiryo UI" panose="020B0604030504040204" pitchFamily="50" charset="-128"/>
                          <a:ea typeface="Meiryo UI" panose="020B0604030504040204" pitchFamily="50" charset="-128"/>
                        </a:rPr>
                        <a:t>＜財政再建プログラム（案）</a:t>
                      </a:r>
                      <a:r>
                        <a:rPr lang="ja-JP" altLang="en-US" sz="1000" b="1" kern="100" dirty="0">
                          <a:effectLst/>
                          <a:latin typeface="Meiryo UI" panose="020B0604030504040204" pitchFamily="50" charset="-128"/>
                          <a:ea typeface="Meiryo UI" panose="020B0604030504040204" pitchFamily="50" charset="-128"/>
                        </a:rPr>
                        <a:t>における見直し</a:t>
                      </a:r>
                      <a:r>
                        <a:rPr lang="ja-JP" altLang="ja-JP" sz="1000" b="1" kern="100" dirty="0">
                          <a:effectLst/>
                          <a:latin typeface="Meiryo UI" panose="020B0604030504040204" pitchFamily="50" charset="-128"/>
                          <a:ea typeface="Meiryo UI" panose="020B0604030504040204" pitchFamily="50" charset="-128"/>
                        </a:rPr>
                        <a:t>＞</a:t>
                      </a:r>
                      <a:endParaRPr lang="ja-JP"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100584" marR="100584" marT="50292" marB="50292">
                    <a:lnR w="12700" cap="flat" cmpd="sng" algn="ctr">
                      <a:solidFill>
                        <a:schemeClr val="accent1"/>
                      </a:solidFill>
                      <a:prstDash val="solid"/>
                      <a:round/>
                      <a:headEnd type="none" w="med" len="med"/>
                      <a:tailEnd type="none" w="med" len="med"/>
                    </a:lnR>
                    <a:solidFill>
                      <a:srgbClr val="D0D8E8"/>
                    </a:solidFill>
                  </a:tcPr>
                </a:tc>
                <a:tc hMerge="1">
                  <a:txBody>
                    <a:bodyPr/>
                    <a:lstStyle/>
                    <a:p>
                      <a:endParaRPr kumimoji="1" lang="ja-JP" altLang="en-US"/>
                    </a:p>
                  </a:txBody>
                  <a:tcPr/>
                </a:tc>
                <a:extLst>
                  <a:ext uri="{0D108BD9-81ED-4DB2-BD59-A6C34878D82A}">
                    <a16:rowId xmlns:a16="http://schemas.microsoft.com/office/drawing/2014/main" val="652200874"/>
                  </a:ext>
                </a:extLst>
              </a:tr>
              <a:tr h="1264487">
                <a:tc vMerge="1">
                  <a:txBody>
                    <a:bodyPr/>
                    <a:lstStyle/>
                    <a:p>
                      <a:endParaRPr kumimoji="1" lang="ja-JP" altLang="en-US" dirty="0"/>
                    </a:p>
                  </a:txBody>
                  <a:tcPr marL="72000" marR="72000" marT="36000" marB="36000" vert="eaVert">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just">
                        <a:spcAft>
                          <a:spcPts val="0"/>
                        </a:spcAft>
                      </a:pPr>
                      <a:r>
                        <a:rPr lang="ja-JP" altLang="en-US" sz="1000" b="1" kern="100" dirty="0">
                          <a:effectLst/>
                          <a:latin typeface="Meiryo UI" panose="020B0604030504040204" pitchFamily="50" charset="-128"/>
                          <a:ea typeface="Meiryo UI" panose="020B0604030504040204" pitchFamily="50" charset="-128"/>
                        </a:rPr>
                        <a:t>１　見直しの考え方</a:t>
                      </a:r>
                    </a:p>
                    <a:p>
                      <a:pPr algn="just">
                        <a:spcAft>
                          <a:spcPts val="0"/>
                        </a:spcAft>
                      </a:pPr>
                      <a:r>
                        <a:rPr lang="ja-JP" altLang="en-US" sz="1000" b="1"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府の財政状況に鑑み、補助休止及び補助水準の見直し。</a:t>
                      </a:r>
                    </a:p>
                    <a:p>
                      <a:pPr algn="just">
                        <a:lnSpc>
                          <a:spcPts val="500"/>
                        </a:lnSpc>
                        <a:spcAft>
                          <a:spcPts val="0"/>
                        </a:spcAft>
                      </a:pPr>
                      <a:endParaRPr lang="ja-JP" altLang="en-US" sz="1000" b="1"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effectLst/>
                          <a:latin typeface="Meiryo UI" panose="020B0604030504040204" pitchFamily="50" charset="-128"/>
                          <a:ea typeface="Meiryo UI" panose="020B0604030504040204" pitchFamily="50" charset="-128"/>
                        </a:rPr>
                        <a:t>２　見直し内容</a:t>
                      </a:r>
                    </a:p>
                    <a:p>
                      <a:pPr algn="just">
                        <a:spcAft>
                          <a:spcPts val="0"/>
                        </a:spcAft>
                      </a:pPr>
                      <a:r>
                        <a:rPr lang="ja-JP" altLang="en-US" sz="1000" b="1"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～平成</a:t>
                      </a:r>
                      <a:r>
                        <a:rPr lang="en-US" altLang="ja-JP" sz="1000" b="0" kern="100" dirty="0">
                          <a:effectLst/>
                          <a:latin typeface="Meiryo UI" panose="020B0604030504040204" pitchFamily="50" charset="-128"/>
                          <a:ea typeface="Meiryo UI" panose="020B0604030504040204" pitchFamily="50" charset="-128"/>
                        </a:rPr>
                        <a:t>19</a:t>
                      </a:r>
                      <a:r>
                        <a:rPr lang="ja-JP" altLang="en-US" sz="1000" b="0" kern="100" dirty="0">
                          <a:effectLst/>
                          <a:latin typeface="Meiryo UI" panose="020B0604030504040204" pitchFamily="50" charset="-128"/>
                          <a:ea typeface="Meiryo UI" panose="020B0604030504040204" pitchFamily="50" charset="-128"/>
                        </a:rPr>
                        <a:t>年度まで　</a:t>
                      </a:r>
                      <a:r>
                        <a:rPr lang="en-US" altLang="ja-JP" sz="1000" b="0" kern="100" dirty="0">
                          <a:effectLst/>
                          <a:latin typeface="Meiryo UI" panose="020B0604030504040204" pitchFamily="50" charset="-128"/>
                          <a:ea typeface="Meiryo UI" panose="020B0604030504040204" pitchFamily="50" charset="-128"/>
                        </a:rPr>
                        <a:t>8</a:t>
                      </a:r>
                      <a:r>
                        <a:rPr lang="ja-JP" altLang="en-US" sz="1000" b="0" kern="100" dirty="0">
                          <a:effectLst/>
                          <a:latin typeface="Meiryo UI" panose="020B0604030504040204" pitchFamily="50" charset="-128"/>
                          <a:ea typeface="Meiryo UI" panose="020B0604030504040204" pitchFamily="50" charset="-128"/>
                        </a:rPr>
                        <a:t>／</a:t>
                      </a:r>
                      <a:r>
                        <a:rPr lang="en-US" altLang="ja-JP" sz="1000" b="0" kern="100" dirty="0">
                          <a:effectLst/>
                          <a:latin typeface="Meiryo UI" panose="020B0604030504040204" pitchFamily="50" charset="-128"/>
                          <a:ea typeface="Meiryo UI" panose="020B0604030504040204" pitchFamily="50" charset="-128"/>
                        </a:rPr>
                        <a:t>1000</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平成</a:t>
                      </a:r>
                      <a:r>
                        <a:rPr lang="en-US" altLang="ja-JP" sz="1000" b="0" kern="100" dirty="0">
                          <a:effectLst/>
                          <a:latin typeface="Meiryo UI" panose="020B0604030504040204" pitchFamily="50" charset="-128"/>
                          <a:ea typeface="Meiryo UI" panose="020B0604030504040204" pitchFamily="50" charset="-128"/>
                        </a:rPr>
                        <a:t>20</a:t>
                      </a:r>
                      <a:r>
                        <a:rPr lang="ja-JP" altLang="en-US" sz="1000" b="0" kern="100" dirty="0">
                          <a:effectLst/>
                          <a:latin typeface="Meiryo UI" panose="020B0604030504040204" pitchFamily="50" charset="-128"/>
                          <a:ea typeface="Meiryo UI" panose="020B0604030504040204" pitchFamily="50" charset="-128"/>
                        </a:rPr>
                        <a:t>年度　　　　休止</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平成</a:t>
                      </a:r>
                      <a:r>
                        <a:rPr lang="en-US" altLang="ja-JP" sz="1000" b="0" kern="100" dirty="0">
                          <a:effectLst/>
                          <a:latin typeface="Meiryo UI" panose="020B0604030504040204" pitchFamily="50" charset="-128"/>
                          <a:ea typeface="Meiryo UI" panose="020B0604030504040204" pitchFamily="50" charset="-128"/>
                        </a:rPr>
                        <a:t>21</a:t>
                      </a:r>
                      <a:r>
                        <a:rPr lang="ja-JP" altLang="en-US" sz="1000" b="0" kern="100" dirty="0">
                          <a:effectLst/>
                          <a:latin typeface="Meiryo UI" panose="020B0604030504040204" pitchFamily="50" charset="-128"/>
                          <a:ea typeface="Meiryo UI" panose="020B0604030504040204" pitchFamily="50" charset="-128"/>
                        </a:rPr>
                        <a:t>年度以降　　</a:t>
                      </a:r>
                      <a:r>
                        <a:rPr lang="en-US" altLang="ja-JP" sz="1000" b="0" kern="100" dirty="0">
                          <a:effectLst/>
                          <a:latin typeface="Meiryo UI" panose="020B0604030504040204" pitchFamily="50" charset="-128"/>
                          <a:ea typeface="Meiryo UI" panose="020B0604030504040204" pitchFamily="50" charset="-128"/>
                        </a:rPr>
                        <a:t>4</a:t>
                      </a:r>
                      <a:r>
                        <a:rPr lang="ja-JP" altLang="en-US" sz="1000" b="0" kern="100" dirty="0">
                          <a:effectLst/>
                          <a:latin typeface="Meiryo UI" panose="020B0604030504040204" pitchFamily="50" charset="-128"/>
                          <a:ea typeface="Meiryo UI" panose="020B0604030504040204" pitchFamily="50" charset="-128"/>
                        </a:rPr>
                        <a:t>／</a:t>
                      </a:r>
                      <a:r>
                        <a:rPr lang="en-US" altLang="ja-JP" sz="1000" b="0" kern="100" dirty="0">
                          <a:effectLst/>
                          <a:latin typeface="Meiryo UI" panose="020B0604030504040204" pitchFamily="50" charset="-128"/>
                          <a:ea typeface="Meiryo UI" panose="020B0604030504040204" pitchFamily="50" charset="-128"/>
                        </a:rPr>
                        <a:t>1000</a:t>
                      </a:r>
                      <a:r>
                        <a:rPr lang="ja-JP" altLang="en-US" sz="1000" b="0" kern="100" dirty="0">
                          <a:effectLst/>
                          <a:latin typeface="Meiryo UI" panose="020B0604030504040204" pitchFamily="50" charset="-128"/>
                          <a:ea typeface="Meiryo UI" panose="020B0604030504040204" pitchFamily="50" charset="-128"/>
                        </a:rPr>
                        <a:t> （現時点での全国最低水準の補助率）</a:t>
                      </a:r>
                      <a:endParaRPr lang="en-US" altLang="ja-JP" sz="1000" b="0" kern="100" dirty="0">
                        <a:effectLst/>
                        <a:latin typeface="Meiryo UI" panose="020B0604030504040204" pitchFamily="50" charset="-128"/>
                        <a:ea typeface="Meiryo UI" panose="020B0604030504040204" pitchFamily="50" charset="-128"/>
                      </a:endParaRPr>
                    </a:p>
                    <a:p>
                      <a:pPr algn="just">
                        <a:lnSpc>
                          <a:spcPts val="500"/>
                        </a:lnSpc>
                        <a:spcAft>
                          <a:spcPts val="0"/>
                        </a:spcAft>
                      </a:pPr>
                      <a:endParaRPr lang="ja-JP" altLang="en-US" sz="1000" b="1"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３　実施時期</a:t>
                      </a:r>
                    </a:p>
                    <a:p>
                      <a:pPr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平成</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20</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年度（補助率の引き下げについては平成</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21</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年度）</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9200" marR="79200" marT="36000" marB="36000">
                    <a:lnR w="12700" cap="flat" cmpd="sng" algn="ctr">
                      <a:solidFill>
                        <a:schemeClr val="accent1"/>
                      </a:solidFill>
                      <a:prstDash val="solid"/>
                      <a:round/>
                      <a:headEnd type="none" w="med" len="med"/>
                      <a:tailEnd type="none" w="med" len="med"/>
                    </a:lnR>
                    <a:solidFill>
                      <a:schemeClr val="bg1">
                        <a:alpha val="20000"/>
                      </a:schemeClr>
                    </a:solidFill>
                  </a:tcPr>
                </a:tc>
                <a:tc>
                  <a:txBody>
                    <a:bodyPr/>
                    <a:lstStyle/>
                    <a:p>
                      <a:pPr algn="just">
                        <a:spcAft>
                          <a:spcPts val="0"/>
                        </a:spcAft>
                      </a:pPr>
                      <a:r>
                        <a:rPr lang="ja-JP" altLang="en-US" sz="1000" b="1" u="none" strike="noStrike" baseline="0" dirty="0">
                          <a:latin typeface="Meiryo UI" panose="020B0604030504040204" pitchFamily="50" charset="-128"/>
                          <a:ea typeface="Meiryo UI" panose="020B0604030504040204" pitchFamily="50" charset="-128"/>
                        </a:rPr>
                        <a:t>◆見直しの経過（改革工程表）</a:t>
                      </a:r>
                      <a:endParaRPr lang="en-US" altLang="ja-JP" sz="1000" b="1" u="none" strike="noStrike" baseline="0" dirty="0">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20</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年度補助金）</a:t>
                      </a: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見直し案どおり本格予算では措置せず</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21</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年度以降補助金）</a:t>
                      </a:r>
                    </a:p>
                    <a:p>
                      <a:pPr algn="l" rtl="0">
                        <a:lnSpc>
                          <a:spcPts val="1100"/>
                        </a:lnSpc>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21</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4</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月～　見直し案どおり実施</a:t>
                      </a: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algn="l" rtl="0">
                        <a:lnSpc>
                          <a:spcPts val="1100"/>
                        </a:lnSpc>
                        <a:defRPr sz="1000"/>
                      </a:pP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algn="l" rtl="0">
                        <a:lnSpc>
                          <a:spcPts val="1100"/>
                        </a:lnSpc>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a:t>
                      </a:r>
                      <a:r>
                        <a:rPr lang="en-US" altLang="zh-TW" sz="1000" b="0" i="0" u="none" strike="noStrike" baseline="0" dirty="0">
                          <a:solidFill>
                            <a:srgbClr val="000000"/>
                          </a:solidFill>
                          <a:latin typeface="Meiryo UI" panose="020B0604030504040204" pitchFamily="50" charset="-128"/>
                          <a:ea typeface="Meiryo UI" panose="020B0604030504040204" pitchFamily="50" charset="-128"/>
                        </a:rPr>
                        <a:t>【</a:t>
                      </a:r>
                      <a:r>
                        <a:rPr lang="zh-TW" altLang="en-US" sz="1000" b="0" i="0" u="none" strike="noStrike" baseline="0" dirty="0">
                          <a:solidFill>
                            <a:srgbClr val="000000"/>
                          </a:solidFill>
                          <a:latin typeface="Meiryo UI" panose="020B0604030504040204" pitchFamily="50" charset="-128"/>
                          <a:ea typeface="Meiryo UI" panose="020B0604030504040204" pitchFamily="50" charset="-128"/>
                        </a:rPr>
                        <a:t>効果額（百万円）</a:t>
                      </a:r>
                      <a:r>
                        <a:rPr lang="en-US" altLang="zh-TW" sz="1000" b="0" i="0" u="none" strike="noStrike" baseline="0" dirty="0">
                          <a:solidFill>
                            <a:srgbClr val="000000"/>
                          </a:solidFill>
                          <a:latin typeface="Meiryo UI" panose="020B0604030504040204" pitchFamily="50" charset="-128"/>
                          <a:ea typeface="Meiryo UI" panose="020B0604030504040204" pitchFamily="50" charset="-128"/>
                        </a:rPr>
                        <a:t>】⑳690</a:t>
                      </a:r>
                      <a:r>
                        <a:rPr lang="zh-TW" altLang="en-US" sz="1000" b="0" i="0" u="none" strike="noStrike" baseline="0" dirty="0">
                          <a:solidFill>
                            <a:srgbClr val="000000"/>
                          </a:solidFill>
                          <a:latin typeface="Meiryo UI" panose="020B0604030504040204" pitchFamily="50" charset="-128"/>
                          <a:ea typeface="Meiryo UI" panose="020B0604030504040204" pitchFamily="50" charset="-128"/>
                        </a:rPr>
                        <a:t>　㉑</a:t>
                      </a:r>
                      <a:r>
                        <a:rPr lang="en-US" altLang="zh-TW" sz="1000" b="0" i="0" u="none" strike="noStrike" baseline="0" dirty="0">
                          <a:solidFill>
                            <a:srgbClr val="000000"/>
                          </a:solidFill>
                          <a:latin typeface="Meiryo UI" panose="020B0604030504040204" pitchFamily="50" charset="-128"/>
                          <a:ea typeface="Meiryo UI" panose="020B0604030504040204" pitchFamily="50" charset="-128"/>
                        </a:rPr>
                        <a:t>345</a:t>
                      </a:r>
                      <a:r>
                        <a:rPr lang="zh-TW" altLang="en-US" sz="1000" b="0" i="0" u="none" strike="noStrike" baseline="0" dirty="0">
                          <a:solidFill>
                            <a:srgbClr val="000000"/>
                          </a:solidFill>
                          <a:latin typeface="Meiryo UI" panose="020B0604030504040204" pitchFamily="50" charset="-128"/>
                          <a:ea typeface="Meiryo UI" panose="020B0604030504040204" pitchFamily="50" charset="-128"/>
                        </a:rPr>
                        <a:t>　㉒</a:t>
                      </a:r>
                      <a:r>
                        <a:rPr lang="en-US" altLang="zh-TW" sz="1000" b="0" i="0" u="none" strike="noStrike" baseline="0" dirty="0">
                          <a:solidFill>
                            <a:srgbClr val="000000"/>
                          </a:solidFill>
                          <a:latin typeface="Meiryo UI" panose="020B0604030504040204" pitchFamily="50" charset="-128"/>
                          <a:ea typeface="Meiryo UI" panose="020B0604030504040204" pitchFamily="50" charset="-128"/>
                        </a:rPr>
                        <a:t>345</a:t>
                      </a:r>
                      <a:endParaRPr lang="ja-JP" altLang="en-US" sz="1000" b="0" i="0" u="none" strike="noStrike" baseline="0" dirty="0">
                        <a:solidFill>
                          <a:srgbClr val="000000"/>
                        </a:solidFill>
                        <a:latin typeface="Meiryo UI" panose="020B0604030504040204" pitchFamily="50" charset="-128"/>
                        <a:ea typeface="Meiryo UI" panose="020B0604030504040204" pitchFamily="50" charset="-128"/>
                      </a:endParaRPr>
                    </a:p>
                    <a:p>
                      <a:pPr algn="just">
                        <a:spcAft>
                          <a:spcPts val="0"/>
                        </a:spcAft>
                      </a:pP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9200" marR="792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solidFill>
                      <a:schemeClr val="bg1">
                        <a:alpha val="20000"/>
                      </a:schemeClr>
                    </a:solidFill>
                  </a:tcPr>
                </a:tc>
                <a:extLst>
                  <a:ext uri="{0D108BD9-81ED-4DB2-BD59-A6C34878D82A}">
                    <a16:rowId xmlns:a16="http://schemas.microsoft.com/office/drawing/2014/main" val="2089765108"/>
                  </a:ext>
                </a:extLst>
              </a:tr>
              <a:tr h="252083">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dirty="0">
                        <a:solidFill>
                          <a:schemeClr val="bg1"/>
                        </a:solidFill>
                        <a:latin typeface="Meiryo UI" panose="020B0604030504040204" pitchFamily="50" charset="-128"/>
                        <a:ea typeface="Meiryo UI" panose="020B0604030504040204" pitchFamily="50" charset="-128"/>
                      </a:endParaRPr>
                    </a:p>
                  </a:txBody>
                  <a:tcPr marL="100584" marR="100584" marT="39600" marB="39600" vert="eaVert">
                    <a:lnT w="12700" cap="flat" cmpd="sng" algn="ctr">
                      <a:solidFill>
                        <a:schemeClr val="bg1"/>
                      </a:solidFill>
                      <a:prstDash val="solid"/>
                      <a:round/>
                      <a:headEnd type="none" w="med" len="med"/>
                      <a:tailEnd type="none" w="med" len="med"/>
                    </a:lnT>
                    <a:solidFill>
                      <a:schemeClr val="accent1"/>
                    </a:solidFill>
                  </a:tcPr>
                </a:tc>
                <a:tc gridSpan="2">
                  <a:txBody>
                    <a:bodyPr/>
                    <a:lstStyle/>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rPr>
                        <a:t>＜上記以外の見直し（部局長マネジメント等）＞</a:t>
                      </a:r>
                      <a:endPar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9200" marR="79200" marT="39600" marB="39600">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solidFill>
                      <a:schemeClr val="accent1">
                        <a:alpha val="20000"/>
                      </a:schemeClr>
                    </a:solidFill>
                  </a:tcPr>
                </a:tc>
                <a:tc hMerge="1">
                  <a:txBody>
                    <a:bodyPr/>
                    <a:lstStyle/>
                    <a:p>
                      <a:pPr algn="just">
                        <a:spcAft>
                          <a:spcPts val="0"/>
                        </a:spcAft>
                      </a:pP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solidFill>
                      <a:schemeClr val="bg1">
                        <a:alpha val="20000"/>
                      </a:schemeClr>
                    </a:solidFill>
                  </a:tcPr>
                </a:tc>
                <a:extLst>
                  <a:ext uri="{0D108BD9-81ED-4DB2-BD59-A6C34878D82A}">
                    <a16:rowId xmlns:a16="http://schemas.microsoft.com/office/drawing/2014/main" val="3616150390"/>
                  </a:ext>
                </a:extLst>
              </a:tr>
              <a:tr h="252083">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dirty="0">
                        <a:solidFill>
                          <a:schemeClr val="bg1"/>
                        </a:solidFill>
                        <a:latin typeface="Meiryo UI" panose="020B0604030504040204" pitchFamily="50" charset="-128"/>
                        <a:ea typeface="Meiryo UI" panose="020B0604030504040204" pitchFamily="50" charset="-128"/>
                      </a:endParaRPr>
                    </a:p>
                  </a:txBody>
                  <a:tcPr marL="79200" marR="79200" marT="36000" marB="36000" vert="eaVert">
                    <a:lnT w="12700" cap="flat" cmpd="sng" algn="ctr">
                      <a:solidFill>
                        <a:schemeClr val="bg1"/>
                      </a:solidFill>
                      <a:prstDash val="solid"/>
                      <a:round/>
                      <a:headEnd type="none" w="med" len="med"/>
                      <a:tailEnd type="none" w="med" len="med"/>
                    </a:lnT>
                    <a:solidFill>
                      <a:schemeClr val="accent1"/>
                    </a:solidFill>
                  </a:tcPr>
                </a:tc>
                <a:tc gridSpan="2">
                  <a:txBody>
                    <a:bodyPr/>
                    <a:lstStyle/>
                    <a:p>
                      <a:pPr algn="just">
                        <a:spcAft>
                          <a:spcPts val="0"/>
                        </a:spcAft>
                      </a:pPr>
                      <a:r>
                        <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平成</a:t>
                      </a:r>
                      <a:r>
                        <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rPr>
                        <a:t>22</a:t>
                      </a: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年度</a:t>
                      </a:r>
                      <a:r>
                        <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廃止（選択と集中による見直し）</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endPar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9200" marR="79200" marT="39600" marB="396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solidFill>
                      <a:schemeClr val="bg1">
                        <a:alpha val="20000"/>
                      </a:schemeClr>
                    </a:solidFill>
                  </a:tcPr>
                </a:tc>
                <a:tc hMerge="1">
                  <a:txBody>
                    <a:bodyPr/>
                    <a:lstStyle/>
                    <a:p>
                      <a:pPr algn="just">
                        <a:spcAft>
                          <a:spcPts val="0"/>
                        </a:spcAft>
                      </a:pP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solidFill>
                      <a:schemeClr val="bg1">
                        <a:alpha val="20000"/>
                      </a:schemeClr>
                    </a:solidFill>
                  </a:tcPr>
                </a:tc>
                <a:extLst>
                  <a:ext uri="{0D108BD9-81ED-4DB2-BD59-A6C34878D82A}">
                    <a16:rowId xmlns:a16="http://schemas.microsoft.com/office/drawing/2014/main" val="1677204462"/>
                  </a:ext>
                </a:extLst>
              </a:tr>
            </a:tbl>
          </a:graphicData>
        </a:graphic>
      </p:graphicFrame>
      <p:sp>
        <p:nvSpPr>
          <p:cNvPr id="36" name="二等辺三角形 35"/>
          <p:cNvSpPr/>
          <p:nvPr/>
        </p:nvSpPr>
        <p:spPr>
          <a:xfrm rot="5400000">
            <a:off x="4394057" y="3035111"/>
            <a:ext cx="720081" cy="211779"/>
          </a:xfrm>
          <a:prstGeom prst="triangl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pPr algn="ctr"/>
            <a:endParaRPr kumimoji="1"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7" name="正方形/長方形 36"/>
          <p:cNvSpPr/>
          <p:nvPr/>
        </p:nvSpPr>
        <p:spPr>
          <a:xfrm>
            <a:off x="5629617" y="852877"/>
            <a:ext cx="3281430" cy="234978"/>
          </a:xfrm>
          <a:prstGeom prst="rect">
            <a:avLst/>
          </a:prstGeom>
          <a:ln/>
        </p:spPr>
        <p:style>
          <a:lnRef idx="2">
            <a:schemeClr val="accent1"/>
          </a:lnRef>
          <a:fillRef idx="1">
            <a:schemeClr val="lt1"/>
          </a:fillRef>
          <a:effectRef idx="0">
            <a:schemeClr val="accent1"/>
          </a:effectRef>
          <a:fontRef idx="minor">
            <a:schemeClr val="dk1"/>
          </a:fontRef>
        </p:style>
        <p:txBody>
          <a:bodyPr lIns="36000" rIns="0" rtlCol="0" anchor="ctr"/>
          <a:lstStyle/>
          <a:p>
            <a:pPr algn="ctr"/>
            <a:r>
              <a:rPr lang="ja-JP" altLang="en-US" sz="1050" dirty="0">
                <a:solidFill>
                  <a:schemeClr val="tx1"/>
                </a:solidFill>
                <a:latin typeface="Meiryo UI" panose="020B0604030504040204" pitchFamily="50" charset="-128"/>
                <a:ea typeface="Meiryo UI" panose="020B0604030504040204" pitchFamily="50" charset="-128"/>
              </a:rPr>
              <a:t>見直し前額</a:t>
            </a:r>
            <a:r>
              <a:rPr lang="en-US" altLang="ja-JP" sz="1050" dirty="0">
                <a:solidFill>
                  <a:schemeClr val="tx1"/>
                </a:solidFill>
                <a:latin typeface="Meiryo UI" panose="020B0604030504040204" pitchFamily="50" charset="-128"/>
                <a:ea typeface="Meiryo UI" panose="020B0604030504040204" pitchFamily="50" charset="-128"/>
              </a:rPr>
              <a:t> (H20</a:t>
            </a:r>
            <a:r>
              <a:rPr lang="ja-JP" altLang="en-US" sz="1050" dirty="0">
                <a:solidFill>
                  <a:schemeClr val="tx1"/>
                </a:solidFill>
                <a:latin typeface="Meiryo UI" panose="020B0604030504040204" pitchFamily="50" charset="-128"/>
                <a:ea typeface="Meiryo UI" panose="020B0604030504040204" pitchFamily="50" charset="-128"/>
              </a:rPr>
              <a:t>通年ベース</a:t>
            </a:r>
            <a:r>
              <a:rPr lang="en-US" altLang="ja-JP" sz="1050" dirty="0">
                <a:solidFill>
                  <a:schemeClr val="tx1"/>
                </a:solidFill>
                <a:latin typeface="Meiryo UI" panose="020B0604030504040204" pitchFamily="50" charset="-128"/>
                <a:ea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rPr>
              <a:t>：</a:t>
            </a:r>
            <a:r>
              <a:rPr lang="en-US" altLang="ja-JP" sz="1050" dirty="0">
                <a:solidFill>
                  <a:schemeClr val="tx1"/>
                </a:solidFill>
                <a:latin typeface="Meiryo UI" panose="020B0604030504040204" pitchFamily="50" charset="-128"/>
                <a:ea typeface="Meiryo UI" panose="020B0604030504040204" pitchFamily="50" charset="-128"/>
              </a:rPr>
              <a:t>690</a:t>
            </a:r>
            <a:r>
              <a:rPr lang="ja-JP" altLang="en-US" sz="1050" dirty="0">
                <a:solidFill>
                  <a:schemeClr val="tx1"/>
                </a:solidFill>
                <a:latin typeface="Meiryo UI" panose="020B0604030504040204" pitchFamily="50" charset="-128"/>
                <a:ea typeface="Meiryo UI" panose="020B0604030504040204" pitchFamily="50" charset="-128"/>
              </a:rPr>
              <a:t>（</a:t>
            </a:r>
            <a:r>
              <a:rPr lang="en-US" altLang="ja-JP" sz="1050" dirty="0">
                <a:solidFill>
                  <a:schemeClr val="tx1"/>
                </a:solidFill>
                <a:latin typeface="Meiryo UI" panose="020B0604030504040204" pitchFamily="50" charset="-128"/>
                <a:ea typeface="Meiryo UI" panose="020B0604030504040204" pitchFamily="50" charset="-128"/>
              </a:rPr>
              <a:t>690</a:t>
            </a:r>
            <a:r>
              <a:rPr lang="ja-JP" altLang="en-US" sz="1050" dirty="0">
                <a:solidFill>
                  <a:schemeClr val="tx1"/>
                </a:solidFill>
                <a:latin typeface="Meiryo UI" panose="020B0604030504040204" pitchFamily="50" charset="-128"/>
                <a:ea typeface="Meiryo UI" panose="020B0604030504040204" pitchFamily="50" charset="-128"/>
              </a:rPr>
              <a:t>）百万円</a:t>
            </a:r>
            <a:endPar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7" name="Rectangle 516">
            <a:extLst>
              <a:ext uri="{FF2B5EF4-FFF2-40B4-BE49-F238E27FC236}">
                <a16:creationId xmlns:a16="http://schemas.microsoft.com/office/drawing/2014/main" id="{5CE52CA5-E3A4-4979-A445-E97A20C52BB5}"/>
              </a:ext>
            </a:extLst>
          </p:cNvPr>
          <p:cNvSpPr>
            <a:spLocks noChangeArrowheads="1"/>
          </p:cNvSpPr>
          <p:nvPr/>
        </p:nvSpPr>
        <p:spPr bwMode="auto">
          <a:xfrm>
            <a:off x="3445767" y="3243871"/>
            <a:ext cx="2828440" cy="392502"/>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27432" tIns="18288"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lnSpc>
                <a:spcPts val="1100"/>
              </a:lnSpc>
              <a:defRPr sz="1000"/>
            </a:pPr>
            <a:endParaRPr lang="ja-JP" altLang="en-US" sz="1000" b="0" i="0" u="none" strike="noStrike" baseline="0" dirty="0">
              <a:solidFill>
                <a:srgbClr val="000000"/>
              </a:solidFill>
              <a:latin typeface="ＭＳ Ｐゴシック"/>
              <a:ea typeface="ＭＳ Ｐゴシック"/>
            </a:endParaRPr>
          </a:p>
        </p:txBody>
      </p:sp>
      <p:sp>
        <p:nvSpPr>
          <p:cNvPr id="9" name="Rectangle 519">
            <a:extLst>
              <a:ext uri="{FF2B5EF4-FFF2-40B4-BE49-F238E27FC236}">
                <a16:creationId xmlns:a16="http://schemas.microsoft.com/office/drawing/2014/main" id="{D91AEAC5-C388-4B9D-9EF7-D9CCAEF54F09}"/>
              </a:ext>
            </a:extLst>
          </p:cNvPr>
          <p:cNvSpPr>
            <a:spLocks noChangeArrowheads="1"/>
          </p:cNvSpPr>
          <p:nvPr/>
        </p:nvSpPr>
        <p:spPr bwMode="auto">
          <a:xfrm>
            <a:off x="3407667" y="2920021"/>
            <a:ext cx="1838616" cy="220980"/>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27432" tIns="18288"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endParaRPr lang="ja-JP" altLang="en-US" sz="1000" b="0" i="0" u="none" strike="noStrike" baseline="0" dirty="0">
              <a:solidFill>
                <a:srgbClr val="000000"/>
              </a:solidFill>
              <a:latin typeface="ＭＳ Ｐゴシック"/>
              <a:ea typeface="ＭＳ Ｐゴシック"/>
            </a:endParaRPr>
          </a:p>
        </p:txBody>
      </p:sp>
      <p:sp>
        <p:nvSpPr>
          <p:cNvPr id="10" name="正方形/長方形 9"/>
          <p:cNvSpPr/>
          <p:nvPr/>
        </p:nvSpPr>
        <p:spPr>
          <a:xfrm>
            <a:off x="6201227" y="240334"/>
            <a:ext cx="1935215" cy="208186"/>
          </a:xfrm>
          <a:prstGeom prst="rect">
            <a:avLst/>
          </a:prstGeom>
          <a:ln w="6350"/>
        </p:spPr>
        <p:style>
          <a:lnRef idx="2">
            <a:schemeClr val="accent1"/>
          </a:lnRef>
          <a:fillRef idx="1">
            <a:schemeClr val="lt1"/>
          </a:fillRef>
          <a:effectRef idx="0">
            <a:schemeClr val="accent1"/>
          </a:effectRef>
          <a:fontRef idx="minor">
            <a:schemeClr val="dk1"/>
          </a:fontRef>
        </p:style>
        <p:txBody>
          <a:bodyPr lIns="36000" rIns="36000" rtlCol="0" anchor="ctr"/>
          <a:lstStyle/>
          <a:p>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予算の記載</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）：一般財源</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スライド番号プレースホルダー 4"/>
          <p:cNvSpPr txBox="1">
            <a:spLocks/>
          </p:cNvSpPr>
          <p:nvPr/>
        </p:nvSpPr>
        <p:spPr>
          <a:xfrm>
            <a:off x="7010400" y="6584035"/>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smtClean="0">
                <a:solidFill>
                  <a:schemeClr val="tx1"/>
                </a:solidFill>
                <a:latin typeface="Meiryo UI" panose="020B0604030504040204" pitchFamily="50" charset="-128"/>
                <a:ea typeface="Meiryo UI" panose="020B0604030504040204" pitchFamily="50" charset="-128"/>
              </a:rPr>
              <a:t>20</a:t>
            </a:r>
            <a:endParaRPr lang="ja-JP" altLang="en-US"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82742655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表 24"/>
          <p:cNvGraphicFramePr>
            <a:graphicFrameLocks noGrp="1"/>
          </p:cNvGraphicFramePr>
          <p:nvPr/>
        </p:nvGraphicFramePr>
        <p:xfrm>
          <a:off x="83583" y="8620"/>
          <a:ext cx="9003329" cy="415976"/>
        </p:xfrm>
        <a:graphic>
          <a:graphicData uri="http://schemas.openxmlformats.org/drawingml/2006/table">
            <a:tbl>
              <a:tblPr firstRow="1" firstCol="1" bandRow="1">
                <a:tableStyleId>{5C22544A-7EE6-4342-B048-85BDC9FD1C3A}</a:tableStyleId>
              </a:tblPr>
              <a:tblGrid>
                <a:gridCol w="7110708">
                  <a:extLst>
                    <a:ext uri="{9D8B030D-6E8A-4147-A177-3AD203B41FA5}">
                      <a16:colId xmlns:a16="http://schemas.microsoft.com/office/drawing/2014/main" val="1996567682"/>
                    </a:ext>
                  </a:extLst>
                </a:gridCol>
                <a:gridCol w="1892621">
                  <a:extLst>
                    <a:ext uri="{9D8B030D-6E8A-4147-A177-3AD203B41FA5}">
                      <a16:colId xmlns:a16="http://schemas.microsoft.com/office/drawing/2014/main" val="2440904912"/>
                    </a:ext>
                  </a:extLst>
                </a:gridCol>
              </a:tblGrid>
              <a:tr h="41597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100" kern="100" dirty="0">
                          <a:solidFill>
                            <a:schemeClr val="tx1"/>
                          </a:solidFill>
                          <a:effectLst/>
                          <a:latin typeface="Meiryo UI" panose="020B0604030504040204" pitchFamily="50" charset="-128"/>
                          <a:ea typeface="Meiryo UI" panose="020B0604030504040204" pitchFamily="50" charset="-128"/>
                        </a:rPr>
                        <a:t>【</a:t>
                      </a:r>
                      <a:r>
                        <a:rPr lang="ja-JP" altLang="en-US" sz="1100" kern="100" dirty="0">
                          <a:solidFill>
                            <a:schemeClr val="tx1"/>
                          </a:solidFill>
                          <a:effectLst/>
                          <a:latin typeface="Meiryo UI" panose="020B0604030504040204" pitchFamily="50" charset="-128"/>
                          <a:ea typeface="Meiryo UI" panose="020B0604030504040204" pitchFamily="50" charset="-128"/>
                        </a:rPr>
                        <a:t>主要検討事業９</a:t>
                      </a:r>
                      <a:r>
                        <a:rPr lang="en-US" altLang="ja-JP" sz="1100" kern="100" dirty="0">
                          <a:solidFill>
                            <a:schemeClr val="tx1"/>
                          </a:solidFill>
                          <a:effectLst/>
                          <a:latin typeface="Meiryo UI" panose="020B0604030504040204" pitchFamily="50" charset="-128"/>
                          <a:ea typeface="Meiryo UI" panose="020B0604030504040204" pitchFamily="50" charset="-128"/>
                        </a:rPr>
                        <a:t>】</a:t>
                      </a:r>
                      <a:r>
                        <a:rPr lang="ja-JP" altLang="en-US" sz="1400" kern="100" dirty="0">
                          <a:solidFill>
                            <a:schemeClr val="tx1"/>
                          </a:solidFill>
                          <a:effectLst/>
                          <a:latin typeface="Meiryo UI" panose="020B0604030504040204" pitchFamily="50" charset="-128"/>
                          <a:ea typeface="Meiryo UI" panose="020B0604030504040204" pitchFamily="50" charset="-128"/>
                        </a:rPr>
                        <a:t>　</a:t>
                      </a:r>
                      <a:r>
                        <a:rPr lang="zh-TW" altLang="en-US" sz="1400" kern="100" dirty="0">
                          <a:solidFill>
                            <a:schemeClr val="tx1"/>
                          </a:solidFill>
                          <a:effectLst/>
                          <a:latin typeface="Meiryo UI" panose="020B0604030504040204" pitchFamily="50" charset="-128"/>
                          <a:ea typeface="Meiryo UI" panose="020B0604030504040204" pitchFamily="50" charset="-128"/>
                        </a:rPr>
                        <a:t>私立学校退職金財団補助金</a:t>
                      </a:r>
                      <a:r>
                        <a:rPr lang="ja-JP" altLang="en-US" sz="1400" kern="100" dirty="0">
                          <a:solidFill>
                            <a:schemeClr val="tx1"/>
                          </a:solidFill>
                          <a:effectLst/>
                          <a:latin typeface="Meiryo UI" panose="020B0604030504040204" pitchFamily="50" charset="-128"/>
                          <a:ea typeface="Meiryo UI" panose="020B0604030504040204" pitchFamily="50" charset="-128"/>
                        </a:rPr>
                        <a:t>　</a:t>
                      </a:r>
                      <a:r>
                        <a:rPr lang="ja-JP" altLang="en-US" sz="1000" kern="100" dirty="0">
                          <a:solidFill>
                            <a:schemeClr val="tx1"/>
                          </a:solidFill>
                          <a:effectLst/>
                          <a:latin typeface="Meiryo UI" panose="020B0604030504040204" pitchFamily="50" charset="-128"/>
                          <a:ea typeface="Meiryo UI" panose="020B0604030504040204" pitchFamily="50" charset="-128"/>
                        </a:rPr>
                        <a:t>　</a:t>
                      </a:r>
                      <a:endParaRPr lang="en-US" altLang="ja-JP" sz="10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effectLst/>
                          <a:latin typeface="Meiryo UI" panose="020B0604030504040204" pitchFamily="50" charset="-128"/>
                          <a:ea typeface="Meiryo UI" panose="020B0604030504040204" pitchFamily="50" charset="-128"/>
                        </a:rPr>
                        <a:t>＜教育庁＞</a:t>
                      </a:r>
                      <a:endParaRPr lang="ja-JP" alt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09406796"/>
                  </a:ext>
                </a:extLst>
              </a:tr>
            </a:tbl>
          </a:graphicData>
        </a:graphic>
      </p:graphicFrame>
      <p:graphicFrame>
        <p:nvGraphicFramePr>
          <p:cNvPr id="2" name="表 1"/>
          <p:cNvGraphicFramePr>
            <a:graphicFrameLocks noGrp="1"/>
          </p:cNvGraphicFramePr>
          <p:nvPr>
            <p:extLst>
              <p:ext uri="{D42A27DB-BD31-4B8C-83A1-F6EECF244321}">
                <p14:modId xmlns:p14="http://schemas.microsoft.com/office/powerpoint/2010/main" val="2251084217"/>
              </p:ext>
            </p:extLst>
          </p:nvPr>
        </p:nvGraphicFramePr>
        <p:xfrm>
          <a:off x="69708" y="411960"/>
          <a:ext cx="9004584" cy="6247484"/>
        </p:xfrm>
        <a:graphic>
          <a:graphicData uri="http://schemas.openxmlformats.org/drawingml/2006/table">
            <a:tbl>
              <a:tblPr firstRow="1" firstCol="1" bandRow="1">
                <a:tableStyleId>{BC89EF96-8CEA-46FF-86C4-4CE0E7609802}</a:tableStyleId>
              </a:tblPr>
              <a:tblGrid>
                <a:gridCol w="259200">
                  <a:extLst>
                    <a:ext uri="{9D8B030D-6E8A-4147-A177-3AD203B41FA5}">
                      <a16:colId xmlns:a16="http://schemas.microsoft.com/office/drawing/2014/main" val="9612139"/>
                    </a:ext>
                  </a:extLst>
                </a:gridCol>
                <a:gridCol w="4834045">
                  <a:extLst>
                    <a:ext uri="{9D8B030D-6E8A-4147-A177-3AD203B41FA5}">
                      <a16:colId xmlns:a16="http://schemas.microsoft.com/office/drawing/2014/main" val="4183280094"/>
                    </a:ext>
                  </a:extLst>
                </a:gridCol>
                <a:gridCol w="3911339">
                  <a:extLst>
                    <a:ext uri="{9D8B030D-6E8A-4147-A177-3AD203B41FA5}">
                      <a16:colId xmlns:a16="http://schemas.microsoft.com/office/drawing/2014/main" val="3479956490"/>
                    </a:ext>
                  </a:extLst>
                </a:gridCol>
              </a:tblGrid>
              <a:tr h="247114">
                <a:tc rowSpan="2">
                  <a:txBody>
                    <a:bodyPr/>
                    <a:lstStyle/>
                    <a:p>
                      <a:pPr algn="ctr">
                        <a:spcAft>
                          <a:spcPts val="0"/>
                        </a:spcAft>
                      </a:pPr>
                      <a:r>
                        <a:rPr lang="ja-JP" altLang="en-US" sz="1000" kern="100" dirty="0">
                          <a:solidFill>
                            <a:schemeClr val="bg1"/>
                          </a:solidFill>
                          <a:effectLst/>
                          <a:latin typeface="Meiryo UI" panose="020B0604030504040204" pitchFamily="50" charset="-128"/>
                          <a:ea typeface="Meiryo UI" panose="020B0604030504040204" pitchFamily="50" charset="-128"/>
                        </a:rPr>
                        <a:t>当時の事業概要</a:t>
                      </a:r>
                      <a:endParaRPr lang="en-US" altLang="ja-JP" sz="1000"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100584" marR="100584" marT="50292" marB="50292" vert="eaVert" anchor="ct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rgbClr val="D0D8E8"/>
                      </a:solidFill>
                      <a:prstDash val="solid"/>
                      <a:round/>
                      <a:headEnd type="none" w="med" len="med"/>
                      <a:tailEnd type="none" w="med" len="med"/>
                    </a:lnB>
                    <a:solidFill>
                      <a:schemeClr val="accent1"/>
                    </a:solidFill>
                  </a:tcPr>
                </a:tc>
                <a:tc grid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rPr>
                        <a:t>＜財政再建プログラム（案）策定当時＞</a:t>
                      </a:r>
                      <a:endParaRPr lang="en-US" altLang="ja-JP"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100584" marR="100584" marT="50292" marB="50292">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0D8E8"/>
                    </a:solidFill>
                  </a:tcPr>
                </a:tc>
                <a:tc hMerge="1">
                  <a:txBody>
                    <a:bodyPr/>
                    <a:lstStyle/>
                    <a:p>
                      <a:endParaRPr kumimoji="1" lang="ja-JP" altLang="en-US"/>
                    </a:p>
                  </a:txBody>
                  <a:tcPr/>
                </a:tc>
                <a:extLst>
                  <a:ext uri="{0D108BD9-81ED-4DB2-BD59-A6C34878D82A}">
                    <a16:rowId xmlns:a16="http://schemas.microsoft.com/office/drawing/2014/main" val="1809098311"/>
                  </a:ext>
                </a:extLst>
              </a:tr>
              <a:tr h="1207752">
                <a:tc vMerge="1">
                  <a:txBody>
                    <a:bodyPr/>
                    <a:lstStyle/>
                    <a:p>
                      <a:endParaRPr kumimoji="1" lang="ja-JP" altLang="en-US"/>
                    </a:p>
                  </a:txBody>
                  <a:tcPr/>
                </a:tc>
                <a:tc gridSpan="2">
                  <a:txBody>
                    <a:bodyPr/>
                    <a:lstStyle/>
                    <a:p>
                      <a:pPr algn="just">
                        <a:spcAft>
                          <a:spcPts val="0"/>
                        </a:spcAft>
                      </a:pPr>
                      <a:endParaRPr lang="en-US" altLang="ja-JP" sz="1000" b="1"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effectLst/>
                          <a:latin typeface="Meiryo UI" panose="020B0604030504040204" pitchFamily="50" charset="-128"/>
                          <a:ea typeface="Meiryo UI" panose="020B0604030504040204" pitchFamily="50" charset="-128"/>
                        </a:rPr>
                        <a:t>１ 事業目的</a:t>
                      </a:r>
                    </a:p>
                    <a:p>
                      <a:pPr algn="just">
                        <a:spcAft>
                          <a:spcPts val="0"/>
                        </a:spcAft>
                      </a:pPr>
                      <a:r>
                        <a:rPr lang="ja-JP" altLang="en-US" sz="1000" b="1"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私立学校に優秀な教職員を確保し、その定着を図るために設立された（財）大阪府私立学校退職金財団の退職金給付及び給付積立金に対して補助を行う。</a:t>
                      </a:r>
                      <a:endParaRPr lang="en-US" altLang="ja-JP" sz="1000" b="0" kern="100" dirty="0">
                        <a:effectLst/>
                        <a:latin typeface="Meiryo UI" panose="020B0604030504040204" pitchFamily="50" charset="-128"/>
                        <a:ea typeface="Meiryo UI" panose="020B0604030504040204" pitchFamily="50" charset="-128"/>
                      </a:endParaRPr>
                    </a:p>
                    <a:p>
                      <a:pPr algn="just">
                        <a:lnSpc>
                          <a:spcPts val="500"/>
                        </a:lnSpc>
                        <a:spcAft>
                          <a:spcPts val="0"/>
                        </a:spcAft>
                      </a:pPr>
                      <a:endParaRPr lang="ja-JP" altLang="en-US" sz="1000" b="1"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effectLst/>
                          <a:latin typeface="Meiryo UI" panose="020B0604030504040204" pitchFamily="50" charset="-128"/>
                          <a:ea typeface="Meiryo UI" panose="020B0604030504040204" pitchFamily="50" charset="-128"/>
                        </a:rPr>
                        <a:t>２ 事業内容</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補助総額＝加入者数</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標準給与</a:t>
                      </a:r>
                      <a:r>
                        <a:rPr lang="en-US" altLang="ja-JP" sz="1000" b="0" kern="100" dirty="0">
                          <a:effectLst/>
                          <a:latin typeface="Meiryo UI" panose="020B0604030504040204" pitchFamily="50" charset="-128"/>
                          <a:ea typeface="Meiryo UI" panose="020B0604030504040204" pitchFamily="50" charset="-128"/>
                        </a:rPr>
                        <a:t>×12×</a:t>
                      </a:r>
                      <a:r>
                        <a:rPr lang="ja-JP" altLang="en-US" sz="1000" b="0" kern="100" dirty="0">
                          <a:effectLst/>
                          <a:latin typeface="Meiryo UI" panose="020B0604030504040204" pitchFamily="50" charset="-128"/>
                          <a:ea typeface="Meiryo UI" panose="020B0604030504040204" pitchFamily="50" charset="-128"/>
                        </a:rPr>
                        <a:t>補助率     補助率＝ </a:t>
                      </a:r>
                      <a:r>
                        <a:rPr lang="en-US" altLang="ja-JP" sz="1000" b="0" kern="100" dirty="0">
                          <a:effectLst/>
                          <a:latin typeface="Meiryo UI" panose="020B0604030504040204" pitchFamily="50" charset="-128"/>
                          <a:ea typeface="Meiryo UI" panose="020B0604030504040204" pitchFamily="50" charset="-128"/>
                        </a:rPr>
                        <a:t>28</a:t>
                      </a:r>
                      <a:r>
                        <a:rPr lang="ja-JP" altLang="en-US" sz="1000" b="0" kern="100" dirty="0">
                          <a:effectLst/>
                          <a:latin typeface="Meiryo UI" panose="020B0604030504040204" pitchFamily="50" charset="-128"/>
                          <a:ea typeface="Meiryo UI" panose="020B0604030504040204" pitchFamily="50" charset="-128"/>
                        </a:rPr>
                        <a:t>／ </a:t>
                      </a:r>
                      <a:r>
                        <a:rPr lang="en-US" altLang="ja-JP" sz="1000" b="0" kern="100" dirty="0">
                          <a:effectLst/>
                          <a:latin typeface="Meiryo UI" panose="020B0604030504040204" pitchFamily="50" charset="-128"/>
                          <a:ea typeface="Meiryo UI" panose="020B0604030504040204" pitchFamily="50" charset="-128"/>
                        </a:rPr>
                        <a:t>1000</a:t>
                      </a:r>
                      <a:r>
                        <a:rPr lang="ja-JP" altLang="en-US" sz="1000" b="0" kern="100" dirty="0">
                          <a:effectLst/>
                          <a:latin typeface="Meiryo UI" panose="020B0604030504040204" pitchFamily="50" charset="-128"/>
                          <a:ea typeface="Meiryo UI" panose="020B0604030504040204" pitchFamily="50" charset="-128"/>
                        </a:rPr>
                        <a:t>（平成</a:t>
                      </a:r>
                      <a:r>
                        <a:rPr lang="en-US" altLang="ja-JP" sz="1000" b="0" kern="100" dirty="0">
                          <a:effectLst/>
                          <a:latin typeface="Meiryo UI" panose="020B0604030504040204" pitchFamily="50" charset="-128"/>
                          <a:ea typeface="Meiryo UI" panose="020B0604030504040204" pitchFamily="50" charset="-128"/>
                        </a:rPr>
                        <a:t>19</a:t>
                      </a:r>
                      <a:r>
                        <a:rPr lang="ja-JP" altLang="en-US" sz="1000" b="0" kern="100" dirty="0">
                          <a:effectLst/>
                          <a:latin typeface="Meiryo UI" panose="020B0604030504040204" pitchFamily="50" charset="-128"/>
                          <a:ea typeface="Meiryo UI" panose="020B0604030504040204" pitchFamily="50" charset="-128"/>
                        </a:rPr>
                        <a:t>年度の補助率</a:t>
                      </a:r>
                      <a:r>
                        <a:rPr lang="en-US" altLang="ja-JP" sz="1000" b="0" kern="100" dirty="0">
                          <a:effectLst/>
                          <a:latin typeface="Meiryo UI" panose="020B0604030504040204" pitchFamily="50" charset="-128"/>
                          <a:ea typeface="Meiryo UI" panose="020B0604030504040204" pitchFamily="50" charset="-128"/>
                        </a:rPr>
                        <a:t>36</a:t>
                      </a:r>
                      <a:r>
                        <a:rPr lang="ja-JP" altLang="en-US" sz="1000" b="0" kern="100" dirty="0">
                          <a:effectLst/>
                          <a:latin typeface="Meiryo UI" panose="020B0604030504040204" pitchFamily="50" charset="-128"/>
                          <a:ea typeface="Meiryo UI" panose="020B0604030504040204" pitchFamily="50" charset="-128"/>
                        </a:rPr>
                        <a:t>／</a:t>
                      </a:r>
                      <a:r>
                        <a:rPr lang="en-US" altLang="ja-JP" sz="1000" b="0" kern="100" dirty="0">
                          <a:effectLst/>
                          <a:latin typeface="Meiryo UI" panose="020B0604030504040204" pitchFamily="50" charset="-128"/>
                          <a:ea typeface="Meiryo UI" panose="020B0604030504040204" pitchFamily="50" charset="-128"/>
                        </a:rPr>
                        <a:t>1000</a:t>
                      </a:r>
                      <a:r>
                        <a:rPr lang="ja-JP" altLang="en-US" sz="1000" b="0" kern="100" dirty="0">
                          <a:effectLst/>
                          <a:latin typeface="Meiryo UI" panose="020B0604030504040204" pitchFamily="50" charset="-128"/>
                          <a:ea typeface="Meiryo UI" panose="020B0604030504040204" pitchFamily="50" charset="-128"/>
                        </a:rPr>
                        <a:t>を全国平均レベルへ引き下げ予定）</a:t>
                      </a: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補助率の全国平均 </a:t>
                      </a:r>
                      <a:r>
                        <a:rPr lang="en-US" altLang="ja-JP" sz="1000" b="0" kern="100" dirty="0">
                          <a:effectLst/>
                          <a:latin typeface="Meiryo UI" panose="020B0604030504040204" pitchFamily="50" charset="-128"/>
                          <a:ea typeface="Meiryo UI" panose="020B0604030504040204" pitchFamily="50" charset="-128"/>
                        </a:rPr>
                        <a:t>28.3</a:t>
                      </a:r>
                      <a:r>
                        <a:rPr lang="ja-JP" altLang="en-US" sz="1000" b="0" kern="100" dirty="0">
                          <a:effectLst/>
                          <a:latin typeface="Meiryo UI" panose="020B0604030504040204" pitchFamily="50" charset="-128"/>
                          <a:ea typeface="Meiryo UI" panose="020B0604030504040204" pitchFamily="50" charset="-128"/>
                        </a:rPr>
                        <a:t>／</a:t>
                      </a:r>
                      <a:r>
                        <a:rPr lang="en-US" altLang="ja-JP" sz="1000" b="0" kern="100" dirty="0">
                          <a:effectLst/>
                          <a:latin typeface="Meiryo UI" panose="020B0604030504040204" pitchFamily="50" charset="-128"/>
                          <a:ea typeface="Meiryo UI" panose="020B0604030504040204" pitchFamily="50" charset="-128"/>
                        </a:rPr>
                        <a:t>1000</a:t>
                      </a:r>
                      <a:r>
                        <a:rPr lang="ja-JP" altLang="en-US" sz="1000" b="0" kern="100" dirty="0">
                          <a:effectLst/>
                          <a:latin typeface="Meiryo UI" panose="020B0604030504040204" pitchFamily="50" charset="-128"/>
                          <a:ea typeface="Meiryo UI" panose="020B0604030504040204" pitchFamily="50" charset="-128"/>
                        </a:rPr>
                        <a:t>（平成</a:t>
                      </a:r>
                      <a:r>
                        <a:rPr lang="en-US" altLang="ja-JP" sz="1000" b="0" kern="100" dirty="0">
                          <a:effectLst/>
                          <a:latin typeface="Meiryo UI" panose="020B0604030504040204" pitchFamily="50" charset="-128"/>
                          <a:ea typeface="Meiryo UI" panose="020B0604030504040204" pitchFamily="50" charset="-128"/>
                        </a:rPr>
                        <a:t>19</a:t>
                      </a:r>
                      <a:r>
                        <a:rPr lang="ja-JP" altLang="en-US" sz="1000" b="0" kern="100" dirty="0">
                          <a:effectLst/>
                          <a:latin typeface="Meiryo UI" panose="020B0604030504040204" pitchFamily="50" charset="-128"/>
                          <a:ea typeface="Meiryo UI" panose="020B0604030504040204" pitchFamily="50" charset="-128"/>
                        </a:rPr>
                        <a:t>年度）</a:t>
                      </a:r>
                    </a:p>
                  </a:txBody>
                  <a:tcPr marL="100584" marR="100584" marT="50292" marB="50292">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solidFill>
                      <a:schemeClr val="bg1">
                        <a:alpha val="20000"/>
                      </a:schemeClr>
                    </a:solidFill>
                  </a:tcPr>
                </a:tc>
                <a:tc hMerge="1">
                  <a:txBody>
                    <a:bodyPr/>
                    <a:lstStyle/>
                    <a:p>
                      <a:endParaRPr kumimoji="1" lang="ja-JP" altLang="en-US"/>
                    </a:p>
                  </a:txBody>
                  <a:tcPr/>
                </a:tc>
                <a:extLst>
                  <a:ext uri="{0D108BD9-81ED-4DB2-BD59-A6C34878D82A}">
                    <a16:rowId xmlns:a16="http://schemas.microsoft.com/office/drawing/2014/main" val="584442172"/>
                  </a:ext>
                </a:extLst>
              </a:tr>
              <a:tr h="247114">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bg1"/>
                          </a:solidFill>
                          <a:latin typeface="Meiryo UI" panose="020B0604030504040204" pitchFamily="50" charset="-128"/>
                          <a:ea typeface="Meiryo UI" panose="020B0604030504040204" pitchFamily="50" charset="-128"/>
                        </a:rPr>
                        <a:t>見直しの経過</a:t>
                      </a:r>
                      <a:endParaRPr kumimoji="1" lang="ja-JP" altLang="en-US" sz="1800" dirty="0">
                        <a:solidFill>
                          <a:schemeClr val="bg1"/>
                        </a:solidFill>
                        <a:latin typeface="Meiryo UI" panose="020B0604030504040204" pitchFamily="50" charset="-128"/>
                        <a:ea typeface="Meiryo UI" panose="020B0604030504040204" pitchFamily="50" charset="-128"/>
                      </a:endParaRPr>
                    </a:p>
                  </a:txBody>
                  <a:tcPr marL="100584" marR="100584" marT="39600" marB="39600" vert="eaVert" anchor="ctr">
                    <a:lnL w="12700" cap="flat" cmpd="sng" algn="ctr">
                      <a:solidFill>
                        <a:schemeClr val="accent1"/>
                      </a:solidFill>
                      <a:prstDash val="solid"/>
                      <a:round/>
                      <a:headEnd type="none" w="med" len="med"/>
                      <a:tailEnd type="none" w="med" len="med"/>
                    </a:lnL>
                    <a:lnT w="12700" cap="flat" cmpd="sng" algn="ctr">
                      <a:solidFill>
                        <a:srgbClr val="D0D8E8"/>
                      </a:solidFill>
                      <a:prstDash val="solid"/>
                      <a:round/>
                      <a:headEnd type="none" w="med" len="med"/>
                      <a:tailEnd type="none" w="med" len="med"/>
                    </a:lnT>
                    <a:lnB w="12700" cap="flat" cmpd="sng" algn="ctr">
                      <a:solidFill>
                        <a:srgbClr val="D0D8E8"/>
                      </a:solidFill>
                      <a:prstDash val="solid"/>
                      <a:round/>
                      <a:headEnd type="none" w="med" len="med"/>
                      <a:tailEnd type="none" w="med" len="med"/>
                    </a:lnB>
                    <a:solidFill>
                      <a:schemeClr val="accent1"/>
                    </a:solidFill>
                  </a:tcPr>
                </a:tc>
                <a:tc grid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ja-JP" sz="1000" b="1" kern="100" dirty="0">
                          <a:effectLst/>
                          <a:latin typeface="Meiryo UI" panose="020B0604030504040204" pitchFamily="50" charset="-128"/>
                          <a:ea typeface="Meiryo UI" panose="020B0604030504040204" pitchFamily="50" charset="-128"/>
                        </a:rPr>
                        <a:t>＜財政再建プログラム（案）</a:t>
                      </a:r>
                      <a:r>
                        <a:rPr lang="ja-JP" altLang="en-US" sz="1000" b="1" kern="100" dirty="0">
                          <a:effectLst/>
                          <a:latin typeface="Meiryo UI" panose="020B0604030504040204" pitchFamily="50" charset="-128"/>
                          <a:ea typeface="Meiryo UI" panose="020B0604030504040204" pitchFamily="50" charset="-128"/>
                        </a:rPr>
                        <a:t>における見直し</a:t>
                      </a:r>
                      <a:r>
                        <a:rPr lang="ja-JP" altLang="ja-JP" sz="1000" b="1" kern="100" dirty="0">
                          <a:effectLst/>
                          <a:latin typeface="Meiryo UI" panose="020B0604030504040204" pitchFamily="50" charset="-128"/>
                          <a:ea typeface="Meiryo UI" panose="020B0604030504040204" pitchFamily="50" charset="-128"/>
                        </a:rPr>
                        <a:t>＞</a:t>
                      </a:r>
                      <a:endParaRPr lang="ja-JP"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100584" marR="100584" marT="50292" marB="50292">
                    <a:lnR w="12700" cap="flat" cmpd="sng" algn="ctr">
                      <a:solidFill>
                        <a:schemeClr val="accent1"/>
                      </a:solidFill>
                      <a:prstDash val="solid"/>
                      <a:round/>
                      <a:headEnd type="none" w="med" len="med"/>
                      <a:tailEnd type="none" w="med" len="med"/>
                    </a:lnR>
                    <a:solidFill>
                      <a:srgbClr val="D0D8E8"/>
                    </a:solidFill>
                  </a:tcPr>
                </a:tc>
                <a:tc hMerge="1">
                  <a:txBody>
                    <a:bodyPr/>
                    <a:lstStyle/>
                    <a:p>
                      <a:endParaRPr kumimoji="1" lang="ja-JP" altLang="en-US"/>
                    </a:p>
                  </a:txBody>
                  <a:tcPr/>
                </a:tc>
                <a:extLst>
                  <a:ext uri="{0D108BD9-81ED-4DB2-BD59-A6C34878D82A}">
                    <a16:rowId xmlns:a16="http://schemas.microsoft.com/office/drawing/2014/main" val="652200874"/>
                  </a:ext>
                </a:extLst>
              </a:tr>
              <a:tr h="1831886">
                <a:tc vMerge="1">
                  <a:txBody>
                    <a:bodyPr/>
                    <a:lstStyle/>
                    <a:p>
                      <a:endParaRPr kumimoji="1" lang="ja-JP" altLang="en-US" dirty="0"/>
                    </a:p>
                  </a:txBody>
                  <a:tcPr marL="72000" marR="72000" marT="36000" marB="36000" vert="eaVert">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just">
                        <a:spcAft>
                          <a:spcPts val="0"/>
                        </a:spcAft>
                      </a:pPr>
                      <a:r>
                        <a:rPr lang="ja-JP" altLang="en-US" sz="1000" b="1" kern="100" dirty="0">
                          <a:effectLst/>
                          <a:latin typeface="Meiryo UI" panose="020B0604030504040204" pitchFamily="50" charset="-128"/>
                          <a:ea typeface="Meiryo UI" panose="020B0604030504040204" pitchFamily="50" charset="-128"/>
                        </a:rPr>
                        <a:t>１　見直しの考え方</a:t>
                      </a:r>
                    </a:p>
                    <a:p>
                      <a:pPr algn="just">
                        <a:spcAft>
                          <a:spcPts val="0"/>
                        </a:spcAft>
                      </a:pPr>
                      <a:r>
                        <a:rPr lang="ja-JP" altLang="en-US" sz="1000" b="1"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   府の財政状況に鑑み、補助休止及び補助水準の見直し。</a:t>
                      </a:r>
                    </a:p>
                    <a:p>
                      <a:pPr algn="just">
                        <a:lnSpc>
                          <a:spcPts val="500"/>
                        </a:lnSpc>
                        <a:spcAft>
                          <a:spcPts val="0"/>
                        </a:spcAft>
                      </a:pPr>
                      <a:endParaRPr lang="ja-JP" altLang="en-US" sz="1000" b="1"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effectLst/>
                          <a:latin typeface="Meiryo UI" panose="020B0604030504040204" pitchFamily="50" charset="-128"/>
                          <a:ea typeface="Meiryo UI" panose="020B0604030504040204" pitchFamily="50" charset="-128"/>
                        </a:rPr>
                        <a:t>２　見直し内容</a:t>
                      </a:r>
                    </a:p>
                    <a:p>
                      <a:pPr algn="just">
                        <a:spcAft>
                          <a:spcPts val="0"/>
                        </a:spcAft>
                      </a:pPr>
                      <a:r>
                        <a:rPr lang="ja-JP" altLang="en-US" sz="1000" b="1"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～平成</a:t>
                      </a:r>
                      <a:r>
                        <a:rPr lang="en-US" altLang="ja-JP" sz="1000" b="0" kern="100" dirty="0">
                          <a:effectLst/>
                          <a:latin typeface="Meiryo UI" panose="020B0604030504040204" pitchFamily="50" charset="-128"/>
                          <a:ea typeface="Meiryo UI" panose="020B0604030504040204" pitchFamily="50" charset="-128"/>
                        </a:rPr>
                        <a:t>19</a:t>
                      </a:r>
                      <a:r>
                        <a:rPr lang="ja-JP" altLang="en-US" sz="1000" b="0" kern="100" dirty="0">
                          <a:effectLst/>
                          <a:latin typeface="Meiryo UI" panose="020B0604030504040204" pitchFamily="50" charset="-128"/>
                          <a:ea typeface="Meiryo UI" panose="020B0604030504040204" pitchFamily="50" charset="-128"/>
                        </a:rPr>
                        <a:t>年度まで　</a:t>
                      </a:r>
                      <a:r>
                        <a:rPr lang="en-US" altLang="ja-JP" sz="1000" b="0" kern="100" dirty="0">
                          <a:effectLst/>
                          <a:latin typeface="Meiryo UI" panose="020B0604030504040204" pitchFamily="50" charset="-128"/>
                          <a:ea typeface="Meiryo UI" panose="020B0604030504040204" pitchFamily="50" charset="-128"/>
                        </a:rPr>
                        <a:t>36</a:t>
                      </a:r>
                      <a:r>
                        <a:rPr lang="ja-JP" altLang="en-US" sz="1000" b="0" kern="100" dirty="0">
                          <a:effectLst/>
                          <a:latin typeface="Meiryo UI" panose="020B0604030504040204" pitchFamily="50" charset="-128"/>
                          <a:ea typeface="Meiryo UI" panose="020B0604030504040204" pitchFamily="50" charset="-128"/>
                        </a:rPr>
                        <a:t>／</a:t>
                      </a:r>
                      <a:r>
                        <a:rPr lang="en-US" altLang="ja-JP" sz="1000" b="0" kern="100" dirty="0">
                          <a:effectLst/>
                          <a:latin typeface="Meiryo UI" panose="020B0604030504040204" pitchFamily="50" charset="-128"/>
                          <a:ea typeface="Meiryo UI" panose="020B0604030504040204" pitchFamily="50" charset="-128"/>
                        </a:rPr>
                        <a:t>1000</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平成</a:t>
                      </a:r>
                      <a:r>
                        <a:rPr lang="en-US" altLang="ja-JP" sz="1000" b="0" kern="100" dirty="0">
                          <a:effectLst/>
                          <a:latin typeface="Meiryo UI" panose="020B0604030504040204" pitchFamily="50" charset="-128"/>
                          <a:ea typeface="Meiryo UI" panose="020B0604030504040204" pitchFamily="50" charset="-128"/>
                        </a:rPr>
                        <a:t>20</a:t>
                      </a:r>
                      <a:r>
                        <a:rPr lang="ja-JP" altLang="en-US" sz="1000" b="0" kern="100" dirty="0">
                          <a:effectLst/>
                          <a:latin typeface="Meiryo UI" panose="020B0604030504040204" pitchFamily="50" charset="-128"/>
                          <a:ea typeface="Meiryo UI" panose="020B0604030504040204" pitchFamily="50" charset="-128"/>
                        </a:rPr>
                        <a:t>年度　　　　　休止</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平成</a:t>
                      </a:r>
                      <a:r>
                        <a:rPr lang="en-US" altLang="ja-JP" sz="1000" b="0" kern="100" dirty="0">
                          <a:effectLst/>
                          <a:latin typeface="Meiryo UI" panose="020B0604030504040204" pitchFamily="50" charset="-128"/>
                          <a:ea typeface="Meiryo UI" panose="020B0604030504040204" pitchFamily="50" charset="-128"/>
                        </a:rPr>
                        <a:t>21</a:t>
                      </a:r>
                      <a:r>
                        <a:rPr lang="ja-JP" altLang="en-US" sz="1000" b="0" kern="100" dirty="0">
                          <a:effectLst/>
                          <a:latin typeface="Meiryo UI" panose="020B0604030504040204" pitchFamily="50" charset="-128"/>
                          <a:ea typeface="Meiryo UI" panose="020B0604030504040204" pitchFamily="50" charset="-128"/>
                        </a:rPr>
                        <a:t>年度以降　　</a:t>
                      </a:r>
                      <a:r>
                        <a:rPr lang="en-US" altLang="ja-JP" sz="1000" b="0" kern="100" dirty="0">
                          <a:effectLst/>
                          <a:latin typeface="Meiryo UI" panose="020B0604030504040204" pitchFamily="50" charset="-128"/>
                          <a:ea typeface="Meiryo UI" panose="020B0604030504040204" pitchFamily="50" charset="-128"/>
                        </a:rPr>
                        <a:t>14</a:t>
                      </a:r>
                      <a:r>
                        <a:rPr lang="ja-JP" altLang="en-US" sz="1000" b="0" kern="100" dirty="0">
                          <a:effectLst/>
                          <a:latin typeface="Meiryo UI" panose="020B0604030504040204" pitchFamily="50" charset="-128"/>
                          <a:ea typeface="Meiryo UI" panose="020B0604030504040204" pitchFamily="50" charset="-128"/>
                        </a:rPr>
                        <a:t>／</a:t>
                      </a:r>
                      <a:r>
                        <a:rPr lang="en-US" altLang="ja-JP" sz="1000" b="0" kern="100" dirty="0">
                          <a:effectLst/>
                          <a:latin typeface="Meiryo UI" panose="020B0604030504040204" pitchFamily="50" charset="-128"/>
                          <a:ea typeface="Meiryo UI" panose="020B0604030504040204" pitchFamily="50" charset="-128"/>
                        </a:rPr>
                        <a:t>1000</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他府県の補助水準や財団の財政状況等を勘案し具体的な補助水準を決定。</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（参考）現時点での全国最低水準 </a:t>
                      </a:r>
                      <a:r>
                        <a:rPr lang="en-US" altLang="ja-JP" sz="1000" b="0" kern="100" dirty="0">
                          <a:effectLst/>
                          <a:latin typeface="Meiryo UI" panose="020B0604030504040204" pitchFamily="50" charset="-128"/>
                          <a:ea typeface="Meiryo UI" panose="020B0604030504040204" pitchFamily="50" charset="-128"/>
                        </a:rPr>
                        <a:t>14</a:t>
                      </a:r>
                      <a:r>
                        <a:rPr lang="ja-JP" altLang="en-US" sz="1000" b="0" kern="100" dirty="0">
                          <a:effectLst/>
                          <a:latin typeface="Meiryo UI" panose="020B0604030504040204" pitchFamily="50" charset="-128"/>
                          <a:ea typeface="Meiryo UI" panose="020B0604030504040204" pitchFamily="50" charset="-128"/>
                        </a:rPr>
                        <a:t>／</a:t>
                      </a:r>
                      <a:r>
                        <a:rPr lang="en-US" altLang="ja-JP" sz="1000" b="0" kern="100" dirty="0">
                          <a:effectLst/>
                          <a:latin typeface="Meiryo UI" panose="020B0604030504040204" pitchFamily="50" charset="-128"/>
                          <a:ea typeface="Meiryo UI" panose="020B0604030504040204" pitchFamily="50" charset="-128"/>
                        </a:rPr>
                        <a:t>1000</a:t>
                      </a:r>
                    </a:p>
                    <a:p>
                      <a:pPr algn="just">
                        <a:lnSpc>
                          <a:spcPts val="500"/>
                        </a:lnSpc>
                        <a:spcAft>
                          <a:spcPts val="0"/>
                        </a:spcAft>
                      </a:pP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３ 実施時期</a:t>
                      </a:r>
                    </a:p>
                    <a:p>
                      <a:pPr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平成</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20</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年度（補助率の引き下げについては平成</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21</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年度）</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9200" marR="79200" marT="36000" marB="36000">
                    <a:solidFill>
                      <a:schemeClr val="bg1">
                        <a:alpha val="20000"/>
                      </a:schemeClr>
                    </a:solidFill>
                  </a:tcPr>
                </a:tc>
                <a:tc>
                  <a:txBody>
                    <a:bodyPr/>
                    <a:lstStyle/>
                    <a:p>
                      <a:pPr algn="just">
                        <a:spcAft>
                          <a:spcPts val="0"/>
                        </a:spcAft>
                      </a:pPr>
                      <a:r>
                        <a:rPr lang="ja-JP" altLang="en-US" sz="1000" b="1" u="none" strike="noStrike" baseline="0" dirty="0">
                          <a:latin typeface="Meiryo UI" panose="020B0604030504040204" pitchFamily="50" charset="-128"/>
                          <a:ea typeface="Meiryo UI" panose="020B0604030504040204" pitchFamily="50" charset="-128"/>
                        </a:rPr>
                        <a:t>◆見直しの経過（改革工程表）</a:t>
                      </a:r>
                      <a:endParaRPr lang="en-US" altLang="ja-JP" sz="1000" b="1" u="none" strike="noStrike" baseline="0" dirty="0">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b="0" i="0" u="none" strike="noStrike" baseline="0" dirty="0">
                          <a:solidFill>
                            <a:srgbClr val="000000"/>
                          </a:solidFill>
                          <a:latin typeface="ＭＳ Ｐゴシック"/>
                          <a:ea typeface="ＭＳ Ｐゴシック"/>
                        </a:rPr>
                        <a:t>　</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20</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年度補助金）</a:t>
                      </a: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見直し案どおり本格予算では措置せず</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21</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年度以降補助金）</a:t>
                      </a:r>
                    </a:p>
                    <a:p>
                      <a:pPr algn="l" rtl="0">
                        <a:lnSpc>
                          <a:spcPts val="1100"/>
                        </a:lnSpc>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21</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4</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月～　見直し案どおり実施</a:t>
                      </a:r>
                    </a:p>
                    <a:p>
                      <a:pPr algn="just">
                        <a:spcAft>
                          <a:spcPts val="0"/>
                        </a:spcAft>
                      </a:pP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en-US" altLang="zh-TW" sz="1000" b="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zh-TW"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効果額（百万円）</a:t>
                      </a:r>
                      <a:r>
                        <a:rPr lang="en-US" altLang="zh-TW" sz="1000" b="0" kern="100" dirty="0">
                          <a:effectLst/>
                          <a:latin typeface="Meiryo UI" panose="020B0604030504040204" pitchFamily="50" charset="-128"/>
                          <a:ea typeface="Meiryo UI" panose="020B0604030504040204" pitchFamily="50" charset="-128"/>
                          <a:cs typeface="Times New Roman" panose="02020603050405020304" pitchFamily="18" charset="0"/>
                        </a:rPr>
                        <a:t>】⑳1,230</a:t>
                      </a:r>
                      <a:r>
                        <a:rPr lang="zh-TW"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㉑</a:t>
                      </a:r>
                      <a:r>
                        <a:rPr lang="en-US" altLang="zh-TW" sz="1000" b="0" kern="100" dirty="0">
                          <a:effectLst/>
                          <a:latin typeface="Meiryo UI" panose="020B0604030504040204" pitchFamily="50" charset="-128"/>
                          <a:ea typeface="Meiryo UI" panose="020B0604030504040204" pitchFamily="50" charset="-128"/>
                          <a:cs typeface="Times New Roman" panose="02020603050405020304" pitchFamily="18" charset="0"/>
                        </a:rPr>
                        <a:t>615</a:t>
                      </a:r>
                      <a:r>
                        <a:rPr lang="zh-TW"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㉒</a:t>
                      </a:r>
                      <a:r>
                        <a:rPr lang="en-US" altLang="zh-TW" sz="1000" b="0" kern="100" dirty="0">
                          <a:effectLst/>
                          <a:latin typeface="Meiryo UI" panose="020B0604030504040204" pitchFamily="50" charset="-128"/>
                          <a:ea typeface="Meiryo UI" panose="020B0604030504040204" pitchFamily="50" charset="-128"/>
                          <a:cs typeface="Times New Roman" panose="02020603050405020304" pitchFamily="18" charset="0"/>
                        </a:rPr>
                        <a:t>615</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9200" marR="79200" marT="36000" marB="36000">
                    <a:lnR w="12700" cap="flat" cmpd="sng" algn="ctr">
                      <a:solidFill>
                        <a:schemeClr val="accent1"/>
                      </a:solidFill>
                      <a:prstDash val="solid"/>
                      <a:round/>
                      <a:headEnd type="none" w="med" len="med"/>
                      <a:tailEnd type="none" w="med" len="med"/>
                    </a:lnR>
                    <a:solidFill>
                      <a:schemeClr val="bg1">
                        <a:alpha val="20000"/>
                      </a:schemeClr>
                    </a:solidFill>
                  </a:tcPr>
                </a:tc>
                <a:extLst>
                  <a:ext uri="{0D108BD9-81ED-4DB2-BD59-A6C34878D82A}">
                    <a16:rowId xmlns:a16="http://schemas.microsoft.com/office/drawing/2014/main" val="2089765108"/>
                  </a:ext>
                </a:extLst>
              </a:tr>
              <a:tr h="226226">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dirty="0">
                        <a:solidFill>
                          <a:schemeClr val="bg1"/>
                        </a:solidFill>
                        <a:latin typeface="Meiryo UI" panose="020B0604030504040204" pitchFamily="50" charset="-128"/>
                        <a:ea typeface="Meiryo UI" panose="020B0604030504040204" pitchFamily="50" charset="-128"/>
                      </a:endParaRPr>
                    </a:p>
                  </a:txBody>
                  <a:tcPr marL="100584" marR="100584" marT="39600" marB="39600" vert="eaVert">
                    <a:lnT w="12700" cap="flat" cmpd="sng" algn="ctr">
                      <a:solidFill>
                        <a:schemeClr val="bg1"/>
                      </a:solidFill>
                      <a:prstDash val="solid"/>
                      <a:round/>
                      <a:headEnd type="none" w="med" len="med"/>
                      <a:tailEnd type="none" w="med" len="med"/>
                    </a:lnT>
                    <a:solidFill>
                      <a:schemeClr val="accent1"/>
                    </a:solidFill>
                  </a:tcPr>
                </a:tc>
                <a:tc gridSpan="2">
                  <a:txBody>
                    <a:bodyPr/>
                    <a:lstStyle/>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rPr>
                        <a:t>＜上記以外の見直し（部局長マネジメント等）＞</a:t>
                      </a:r>
                      <a:endPar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9200" marR="79200" marT="39600" marB="39600">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solidFill>
                      <a:schemeClr val="accent1">
                        <a:alpha val="20000"/>
                      </a:schemeClr>
                    </a:solidFill>
                  </a:tcPr>
                </a:tc>
                <a:tc hMerge="1">
                  <a:txBody>
                    <a:bodyPr/>
                    <a:lstStyle/>
                    <a:p>
                      <a:pPr algn="just">
                        <a:spcAft>
                          <a:spcPts val="0"/>
                        </a:spcAft>
                      </a:pP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solidFill>
                      <a:schemeClr val="bg1">
                        <a:alpha val="20000"/>
                      </a:schemeClr>
                    </a:solidFill>
                  </a:tcPr>
                </a:tc>
                <a:extLst>
                  <a:ext uri="{0D108BD9-81ED-4DB2-BD59-A6C34878D82A}">
                    <a16:rowId xmlns:a16="http://schemas.microsoft.com/office/drawing/2014/main" val="3616150390"/>
                  </a:ext>
                </a:extLst>
              </a:tr>
              <a:tr h="375090">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dirty="0">
                        <a:solidFill>
                          <a:schemeClr val="bg1"/>
                        </a:solidFill>
                        <a:latin typeface="Meiryo UI" panose="020B0604030504040204" pitchFamily="50" charset="-128"/>
                        <a:ea typeface="Meiryo UI" panose="020B0604030504040204" pitchFamily="50" charset="-128"/>
                      </a:endParaRPr>
                    </a:p>
                  </a:txBody>
                  <a:tcPr marL="79200" marR="79200" marT="36000" marB="36000" vert="eaVert">
                    <a:lnT w="12700" cap="flat" cmpd="sng" algn="ctr">
                      <a:solidFill>
                        <a:schemeClr val="bg1"/>
                      </a:solidFill>
                      <a:prstDash val="solid"/>
                      <a:round/>
                      <a:headEnd type="none" w="med" len="med"/>
                      <a:tailEnd type="none" w="med" len="med"/>
                    </a:lnT>
                    <a:solidFill>
                      <a:schemeClr val="accent1"/>
                    </a:solidFill>
                  </a:tcPr>
                </a:tc>
                <a:tc gridSpan="2">
                  <a:txBody>
                    <a:bodyPr/>
                    <a:lstStyle/>
                    <a:p>
                      <a:pPr algn="just">
                        <a:spcAft>
                          <a:spcPts val="0"/>
                        </a:spcAft>
                      </a:pPr>
                      <a:r>
                        <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平成</a:t>
                      </a:r>
                      <a:r>
                        <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rPr>
                        <a:t>25</a:t>
                      </a: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年度</a:t>
                      </a:r>
                      <a:r>
                        <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9.8</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1000</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に引き下げ（選択と集中による見直し）</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endPar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9200" marR="79200" marT="39600" marB="396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tc hMerge="1">
                  <a:txBody>
                    <a:bodyPr/>
                    <a:lstStyle/>
                    <a:p>
                      <a:pPr algn="just">
                        <a:spcAft>
                          <a:spcPts val="0"/>
                        </a:spcAft>
                      </a:pP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solidFill>
                      <a:schemeClr val="bg1">
                        <a:alpha val="20000"/>
                      </a:schemeClr>
                    </a:solidFill>
                  </a:tcPr>
                </a:tc>
                <a:extLst>
                  <a:ext uri="{0D108BD9-81ED-4DB2-BD59-A6C34878D82A}">
                    <a16:rowId xmlns:a16="http://schemas.microsoft.com/office/drawing/2014/main" val="1677204462"/>
                  </a:ext>
                </a:extLst>
              </a:tr>
              <a:tr h="247114">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bg1"/>
                          </a:solidFill>
                          <a:latin typeface="Meiryo UI" panose="020B0604030504040204" pitchFamily="50" charset="-128"/>
                          <a:ea typeface="Meiryo UI" panose="020B0604030504040204" pitchFamily="50" charset="-128"/>
                        </a:rPr>
                        <a:t>現在の事業</a:t>
                      </a:r>
                    </a:p>
                  </a:txBody>
                  <a:tcPr marL="100584" marR="100584" marT="39600" marB="39600" vert="eaVert" anchor="ctr">
                    <a:lnL w="12700" cap="flat" cmpd="sng" algn="ctr">
                      <a:solidFill>
                        <a:schemeClr val="accent1"/>
                      </a:solidFill>
                      <a:prstDash val="solid"/>
                      <a:round/>
                      <a:headEnd type="none" w="med" len="med"/>
                      <a:tailEnd type="none" w="med" len="med"/>
                    </a:lnL>
                    <a:lnT w="12700" cap="flat" cmpd="sng" algn="ctr">
                      <a:solidFill>
                        <a:srgbClr val="D0D8E8"/>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grid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b="1" i="0" u="none" kern="100" dirty="0">
                          <a:effectLst/>
                          <a:latin typeface="Meiryo UI" panose="020B0604030504040204" pitchFamily="50" charset="-128"/>
                          <a:ea typeface="Meiryo UI" panose="020B0604030504040204" pitchFamily="50" charset="-128"/>
                        </a:rPr>
                        <a:t>＜主な事業（見直し後の事業、新たに取り組んでいる事業等）＞</a:t>
                      </a:r>
                      <a:endPar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100584" marR="100584" marT="50292" marB="50292">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solidFill>
                      <a:schemeClr val="accent1">
                        <a:alpha val="20000"/>
                      </a:schemeClr>
                    </a:solidFill>
                  </a:tcPr>
                </a:tc>
                <a:tc hMerge="1">
                  <a:txBody>
                    <a:bodyPr/>
                    <a:lstStyle/>
                    <a:p>
                      <a:endParaRPr kumimoji="1" lang="ja-JP" altLang="en-US"/>
                    </a:p>
                  </a:txBody>
                  <a:tcPr/>
                </a:tc>
                <a:extLst>
                  <a:ext uri="{0D108BD9-81ED-4DB2-BD59-A6C34878D82A}">
                    <a16:rowId xmlns:a16="http://schemas.microsoft.com/office/drawing/2014/main" val="1548851626"/>
                  </a:ext>
                </a:extLst>
              </a:tr>
              <a:tr h="1789780">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dirty="0">
                        <a:solidFill>
                          <a:schemeClr val="bg1"/>
                        </a:solidFill>
                        <a:latin typeface="Meiryo UI" panose="020B0604030504040204" pitchFamily="50" charset="-128"/>
                        <a:ea typeface="Meiryo UI" panose="020B0604030504040204" pitchFamily="50" charset="-128"/>
                      </a:endParaRPr>
                    </a:p>
                  </a:txBody>
                  <a:tcPr marL="79200" marR="79200" marT="36000" marB="36000" vert="eaVert">
                    <a:solidFill>
                      <a:schemeClr val="accent1"/>
                    </a:solidFill>
                  </a:tcPr>
                </a:tc>
                <a:tc gridSpan="2">
                  <a:txBody>
                    <a:bodyPr/>
                    <a:lstStyle/>
                    <a:p>
                      <a:pPr marL="133350" marR="0" lvl="0" indent="-133350" algn="just" defTabSz="914400" rtl="0" eaLnBrk="1" fontAlgn="auto" latinLnBrk="0" hangingPunct="1">
                        <a:lnSpc>
                          <a:spcPct val="100000"/>
                        </a:lnSpc>
                        <a:spcBef>
                          <a:spcPts val="0"/>
                        </a:spcBef>
                        <a:spcAft>
                          <a:spcPts val="0"/>
                        </a:spcAft>
                        <a:buClrTx/>
                        <a:buSzTx/>
                        <a:buFontTx/>
                        <a:buNone/>
                        <a:tabLst/>
                        <a:defRPr/>
                      </a:pPr>
                      <a:r>
                        <a:rPr lang="en-US" altLang="ja-JP" sz="1050" b="1" i="0" u="none" kern="100" dirty="0">
                          <a:effectLst/>
                          <a:latin typeface="Meiryo UI" panose="020B0604030504040204" pitchFamily="50" charset="-128"/>
                          <a:ea typeface="Meiryo UI" panose="020B0604030504040204" pitchFamily="50" charset="-128"/>
                        </a:rPr>
                        <a:t>《</a:t>
                      </a:r>
                      <a:r>
                        <a:rPr lang="ja-JP" altLang="en-US" sz="1050" b="1" i="0" u="none" kern="100" dirty="0">
                          <a:effectLst/>
                          <a:latin typeface="Meiryo UI" panose="020B0604030504040204" pitchFamily="50" charset="-128"/>
                          <a:ea typeface="Meiryo UI" panose="020B0604030504040204" pitchFamily="50" charset="-128"/>
                        </a:rPr>
                        <a:t>見直し後の事業</a:t>
                      </a:r>
                      <a:r>
                        <a:rPr lang="en-US" altLang="ja-JP" sz="1050" b="1" i="0" u="none" kern="100" dirty="0">
                          <a:effectLst/>
                          <a:latin typeface="Meiryo UI" panose="020B0604030504040204" pitchFamily="50" charset="-128"/>
                          <a:ea typeface="Meiryo UI" panose="020B0604030504040204" pitchFamily="50" charset="-128"/>
                        </a:rPr>
                        <a:t>》</a:t>
                      </a:r>
                    </a:p>
                    <a:p>
                      <a:pPr marL="133350" marR="0" lvl="0" indent="-133350" algn="just" defTabSz="914400" rtl="0" eaLnBrk="1" fontAlgn="auto" latinLnBrk="0" hangingPunct="1">
                        <a:lnSpc>
                          <a:spcPts val="400"/>
                        </a:lnSpc>
                        <a:spcBef>
                          <a:spcPts val="0"/>
                        </a:spcBef>
                        <a:spcAft>
                          <a:spcPts val="0"/>
                        </a:spcAft>
                        <a:buClrTx/>
                        <a:buSzTx/>
                        <a:buFontTx/>
                        <a:buNone/>
                        <a:tabLst/>
                        <a:defRPr/>
                      </a:pPr>
                      <a:endParaRPr lang="en-US" altLang="ja-JP" sz="1050" b="1" i="0" u="none" kern="100" dirty="0">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50" b="1" i="0" kern="100" dirty="0">
                          <a:effectLst/>
                          <a:latin typeface="Meiryo UI" panose="020B0604030504040204" pitchFamily="50" charset="-128"/>
                          <a:ea typeface="Meiryo UI" panose="020B0604030504040204" pitchFamily="50" charset="-128"/>
                        </a:rPr>
                        <a:t>　◆</a:t>
                      </a:r>
                      <a:r>
                        <a:rPr lang="ja-JP" altLang="en-US" sz="1050" b="1" i="0" u="sng" kern="100" dirty="0">
                          <a:effectLst/>
                          <a:latin typeface="Meiryo UI" panose="020B0604030504040204" pitchFamily="50" charset="-128"/>
                          <a:ea typeface="Meiryo UI" panose="020B0604030504040204" pitchFamily="50" charset="-128"/>
                        </a:rPr>
                        <a:t>私立学校教職員退職金給付事業費補助金</a:t>
                      </a:r>
                      <a:endParaRPr lang="en-US" altLang="ja-JP" sz="1050" b="1" i="0" u="sng" kern="100" dirty="0">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ts val="500"/>
                        </a:lnSpc>
                        <a:spcBef>
                          <a:spcPts val="0"/>
                        </a:spcBef>
                        <a:spcAft>
                          <a:spcPts val="0"/>
                        </a:spcAft>
                        <a:buClrTx/>
                        <a:buSzTx/>
                        <a:buFontTx/>
                        <a:buNone/>
                        <a:tabLst/>
                        <a:defRPr/>
                      </a:pPr>
                      <a:endParaRPr lang="en-US" altLang="ja-JP" sz="1050" b="1" i="0" u="sng" kern="100" dirty="0">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1" i="0" kern="100" dirty="0">
                          <a:effectLst/>
                          <a:latin typeface="Meiryo UI" panose="020B0604030504040204" pitchFamily="50" charset="-128"/>
                          <a:ea typeface="Meiryo UI" panose="020B0604030504040204" pitchFamily="50" charset="-128"/>
                        </a:rPr>
                        <a:t>　　</a:t>
                      </a:r>
                      <a:r>
                        <a:rPr lang="en-US" altLang="ja-JP" sz="1000" b="1" i="0" kern="100" dirty="0">
                          <a:effectLst/>
                          <a:latin typeface="Meiryo UI" panose="020B0604030504040204" pitchFamily="50" charset="-128"/>
                          <a:ea typeface="Meiryo UI" panose="020B0604030504040204" pitchFamily="50" charset="-128"/>
                        </a:rPr>
                        <a:t> </a:t>
                      </a:r>
                      <a:r>
                        <a:rPr lang="ja-JP" altLang="en-US" sz="1000" b="1" i="0" kern="100" dirty="0">
                          <a:effectLst/>
                          <a:latin typeface="Meiryo UI" panose="020B0604030504040204" pitchFamily="50" charset="-128"/>
                          <a:ea typeface="Meiryo UI" panose="020B0604030504040204" pitchFamily="50" charset="-128"/>
                        </a:rPr>
                        <a:t>１　事業目的　　　　　　　　　　　　　　　　　　　　　　　　　　　　　　　　　　　　　　　　　　　　　　　　　 </a:t>
                      </a:r>
                    </a:p>
                    <a:p>
                      <a:pPr marL="133350" indent="-133350" algn="just">
                        <a:spcAft>
                          <a:spcPts val="0"/>
                        </a:spcAft>
                      </a:pPr>
                      <a:r>
                        <a:rPr lang="ja-JP" altLang="en-US" sz="1000" b="1" i="0" kern="100" dirty="0">
                          <a:effectLst/>
                          <a:latin typeface="Meiryo UI" panose="020B0604030504040204" pitchFamily="50" charset="-128"/>
                          <a:ea typeface="Meiryo UI" panose="020B0604030504040204" pitchFamily="50" charset="-128"/>
                        </a:rPr>
                        <a:t>　　　　　</a:t>
                      </a:r>
                      <a:r>
                        <a:rPr lang="ja-JP" altLang="en-US" sz="1000" b="0" i="0" kern="100" dirty="0">
                          <a:effectLst/>
                          <a:latin typeface="Meiryo UI" panose="020B0604030504040204" pitchFamily="50" charset="-128"/>
                          <a:ea typeface="Meiryo UI" panose="020B0604030504040204" pitchFamily="50" charset="-128"/>
                        </a:rPr>
                        <a:t>私立学校に優秀な教職員を確保し、その定着を図るために設立された公益財団法人大阪府私学総連合会の退職金給付及び給付積立事業に対して補助を行う。　　　　</a:t>
                      </a:r>
                      <a:endParaRPr lang="en-US" altLang="ja-JP" sz="1000" b="0" i="0" kern="100" dirty="0">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0" i="0" kern="100" dirty="0">
                          <a:effectLst/>
                          <a:latin typeface="Meiryo UI" panose="020B0604030504040204" pitchFamily="50" charset="-128"/>
                          <a:ea typeface="Meiryo UI" panose="020B0604030504040204" pitchFamily="50" charset="-128"/>
                        </a:rPr>
                        <a:t>　　　　　開始終了年度：昭和４３年度～　　　根拠法令：地方自治法第２３２条の２（寄附又は補助）</a:t>
                      </a:r>
                      <a:endParaRPr lang="en-US" altLang="ja-JP" sz="1000" b="0" i="0" kern="100" dirty="0">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1" i="0" kern="100" dirty="0">
                          <a:effectLst/>
                          <a:latin typeface="Meiryo UI" panose="020B0604030504040204" pitchFamily="50" charset="-128"/>
                          <a:ea typeface="Meiryo UI" panose="020B0604030504040204" pitchFamily="50" charset="-128"/>
                        </a:rPr>
                        <a:t>　　 ２　事業内容</a:t>
                      </a:r>
                      <a:endParaRPr lang="en-US" altLang="ja-JP" sz="1000" b="1" i="0" kern="100" dirty="0">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1" i="0" kern="100" dirty="0">
                          <a:effectLst/>
                          <a:latin typeface="Meiryo UI" panose="020B0604030504040204" pitchFamily="50" charset="-128"/>
                          <a:ea typeface="Meiryo UI" panose="020B0604030504040204" pitchFamily="50" charset="-128"/>
                        </a:rPr>
                        <a:t>　　　　　</a:t>
                      </a:r>
                      <a:r>
                        <a:rPr lang="ja-JP" altLang="en-US" sz="1000" b="0" i="0" kern="100" dirty="0">
                          <a:effectLst/>
                          <a:latin typeface="Meiryo UI" panose="020B0604030504040204" pitchFamily="50" charset="-128"/>
                          <a:ea typeface="Meiryo UI" panose="020B0604030504040204" pitchFamily="50" charset="-128"/>
                        </a:rPr>
                        <a:t>私立学校教職員を確保及びその定着を図るため補助を行う。　　　　　　　　　　　　　　　　　　　　　　　　　　　 </a:t>
                      </a:r>
                    </a:p>
                    <a:p>
                      <a:pPr marL="133350" indent="-133350" algn="just">
                        <a:spcAft>
                          <a:spcPts val="0"/>
                        </a:spcAft>
                      </a:pPr>
                      <a:r>
                        <a:rPr lang="ja-JP" altLang="en-US" sz="1000" b="0" i="0" kern="100" dirty="0">
                          <a:effectLst/>
                          <a:latin typeface="Meiryo UI" panose="020B0604030504040204" pitchFamily="50" charset="-128"/>
                          <a:ea typeface="Meiryo UI" panose="020B0604030504040204" pitchFamily="50" charset="-128"/>
                        </a:rPr>
                        <a:t>　　　　　　</a:t>
                      </a:r>
                      <a:r>
                        <a:rPr lang="en-US" altLang="ja-JP" sz="1000" b="0" i="0" kern="100" dirty="0">
                          <a:effectLst/>
                          <a:latin typeface="Meiryo UI" panose="020B0604030504040204" pitchFamily="50" charset="-128"/>
                          <a:ea typeface="Meiryo UI" panose="020B0604030504040204" pitchFamily="50" charset="-128"/>
                        </a:rPr>
                        <a:t>【</a:t>
                      </a:r>
                      <a:r>
                        <a:rPr lang="ja-JP" altLang="en-US" sz="1000" b="0" i="0" kern="100" dirty="0">
                          <a:effectLst/>
                          <a:latin typeface="Meiryo UI" panose="020B0604030504040204" pitchFamily="50" charset="-128"/>
                          <a:ea typeface="Meiryo UI" panose="020B0604030504040204" pitchFamily="50" charset="-128"/>
                        </a:rPr>
                        <a:t>補助対象</a:t>
                      </a:r>
                      <a:r>
                        <a:rPr lang="en-US" altLang="ja-JP" sz="1000" b="0" i="0" kern="100" dirty="0">
                          <a:effectLst/>
                          <a:latin typeface="Meiryo UI" panose="020B0604030504040204" pitchFamily="50" charset="-128"/>
                          <a:ea typeface="Meiryo UI" panose="020B0604030504040204" pitchFamily="50" charset="-128"/>
                        </a:rPr>
                        <a:t>】</a:t>
                      </a:r>
                      <a:r>
                        <a:rPr lang="ja-JP" altLang="en-US" sz="1000" b="0" i="0" kern="100" dirty="0">
                          <a:effectLst/>
                          <a:latin typeface="Meiryo UI" panose="020B0604030504040204" pitchFamily="50" charset="-128"/>
                          <a:ea typeface="Meiryo UI" panose="020B0604030504040204" pitchFamily="50" charset="-128"/>
                        </a:rPr>
                        <a:t>公益財団法人 大阪府私学総連合会　　　　　</a:t>
                      </a:r>
                      <a:r>
                        <a:rPr lang="en-US" altLang="ja-JP" sz="1000" b="0" i="0" kern="100" dirty="0">
                          <a:effectLst/>
                          <a:latin typeface="Meiryo UI" panose="020B0604030504040204" pitchFamily="50" charset="-128"/>
                          <a:ea typeface="Meiryo UI" panose="020B0604030504040204" pitchFamily="50" charset="-128"/>
                        </a:rPr>
                        <a:t>【</a:t>
                      </a:r>
                      <a:r>
                        <a:rPr lang="ja-JP" altLang="en-US" sz="1000" b="0" i="0" kern="100" dirty="0">
                          <a:effectLst/>
                          <a:latin typeface="Meiryo UI" panose="020B0604030504040204" pitchFamily="50" charset="-128"/>
                          <a:ea typeface="Meiryo UI" panose="020B0604030504040204" pitchFamily="50" charset="-128"/>
                        </a:rPr>
                        <a:t>補 助 率</a:t>
                      </a:r>
                      <a:r>
                        <a:rPr lang="en-US" altLang="ja-JP" sz="1000" b="0" i="0" kern="100" dirty="0">
                          <a:effectLst/>
                          <a:latin typeface="Meiryo UI" panose="020B0604030504040204" pitchFamily="50" charset="-128"/>
                          <a:ea typeface="Meiryo UI" panose="020B0604030504040204" pitchFamily="50" charset="-128"/>
                        </a:rPr>
                        <a:t>】</a:t>
                      </a:r>
                      <a:r>
                        <a:rPr lang="ja-JP" altLang="en-US" sz="1000" b="0" i="0" kern="100" dirty="0">
                          <a:effectLst/>
                          <a:latin typeface="Meiryo UI" panose="020B0604030504040204" pitchFamily="50" charset="-128"/>
                          <a:ea typeface="Meiryo UI" panose="020B0604030504040204" pitchFamily="50" charset="-128"/>
                        </a:rPr>
                        <a:t>標準給与総額</a:t>
                      </a:r>
                      <a:r>
                        <a:rPr lang="en-US" altLang="ja-JP" sz="1000" b="0" i="0" kern="100" dirty="0">
                          <a:effectLst/>
                          <a:latin typeface="Meiryo UI" panose="020B0604030504040204" pitchFamily="50" charset="-128"/>
                          <a:ea typeface="Meiryo UI" panose="020B0604030504040204" pitchFamily="50" charset="-128"/>
                        </a:rPr>
                        <a:t>×9.8/1000</a:t>
                      </a:r>
                      <a:r>
                        <a:rPr lang="ja-JP" altLang="en-US" sz="1000" b="0" i="0" kern="100" dirty="0">
                          <a:effectLst/>
                          <a:latin typeface="Meiryo UI" panose="020B0604030504040204" pitchFamily="50" charset="-128"/>
                          <a:ea typeface="Meiryo UI" panose="020B0604030504040204" pitchFamily="50" charset="-128"/>
                        </a:rPr>
                        <a:t>　</a:t>
                      </a:r>
                      <a:endParaRPr lang="en-US" altLang="ja-JP" sz="1000" b="0" i="0" kern="100" dirty="0">
                        <a:effectLst/>
                        <a:latin typeface="Meiryo UI" panose="020B0604030504040204" pitchFamily="50" charset="-128"/>
                        <a:ea typeface="Meiryo UI" panose="020B0604030504040204" pitchFamily="50" charset="-128"/>
                      </a:endParaRPr>
                    </a:p>
                    <a:p>
                      <a:pPr marL="133350" indent="-133350" algn="just">
                        <a:lnSpc>
                          <a:spcPts val="500"/>
                        </a:lnSpc>
                        <a:spcAft>
                          <a:spcPts val="0"/>
                        </a:spcAft>
                      </a:pPr>
                      <a:r>
                        <a:rPr lang="ja-JP" altLang="en-US" sz="1000" b="1" i="0" kern="100" dirty="0">
                          <a:effectLst/>
                          <a:latin typeface="Meiryo UI" panose="020B0604030504040204" pitchFamily="50" charset="-128"/>
                          <a:ea typeface="Meiryo UI" panose="020B0604030504040204" pitchFamily="50" charset="-128"/>
                        </a:rPr>
                        <a:t>　　　　　　　　　　　　　　　　　　　　　　　　　　　　　　　　　　　　</a:t>
                      </a:r>
                      <a:endParaRPr lang="en-US" altLang="ja-JP" sz="1050" b="1" kern="100" dirty="0">
                        <a:solidFill>
                          <a:schemeClr val="tx1"/>
                        </a:solidFill>
                        <a:effectLst/>
                        <a:latin typeface="Meiryo UI" panose="020B0604030504040204" pitchFamily="50" charset="-128"/>
                        <a:ea typeface="Meiryo UI" panose="020B0604030504040204" pitchFamily="50" charset="-128"/>
                        <a:cs typeface="+mn-cs"/>
                      </a:endParaRPr>
                    </a:p>
                  </a:txBody>
                  <a:tcPr marL="100584" marR="100584" marT="50292" marB="50292">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solidFill>
                      <a:schemeClr val="bg1">
                        <a:alpha val="20000"/>
                      </a:schemeClr>
                    </a:solidFill>
                  </a:tcPr>
                </a:tc>
                <a:tc hMerge="1">
                  <a:txBody>
                    <a:bodyPr/>
                    <a:lstStyle/>
                    <a:p>
                      <a:endParaRPr kumimoji="1" lang="ja-JP" altLang="en-US"/>
                    </a:p>
                  </a:txBody>
                  <a:tcPr/>
                </a:tc>
                <a:extLst>
                  <a:ext uri="{0D108BD9-81ED-4DB2-BD59-A6C34878D82A}">
                    <a16:rowId xmlns:a16="http://schemas.microsoft.com/office/drawing/2014/main" val="23008058"/>
                  </a:ext>
                </a:extLst>
              </a:tr>
            </a:tbl>
          </a:graphicData>
        </a:graphic>
      </p:graphicFrame>
      <p:sp>
        <p:nvSpPr>
          <p:cNvPr id="36" name="二等辺三角形 35"/>
          <p:cNvSpPr/>
          <p:nvPr/>
        </p:nvSpPr>
        <p:spPr>
          <a:xfrm rot="5400000">
            <a:off x="4780353" y="2924621"/>
            <a:ext cx="720081" cy="211779"/>
          </a:xfrm>
          <a:prstGeom prst="triangl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pPr algn="ctr"/>
            <a:endParaRPr kumimoji="1"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7" name="正方形/長方形 36"/>
          <p:cNvSpPr/>
          <p:nvPr/>
        </p:nvSpPr>
        <p:spPr>
          <a:xfrm>
            <a:off x="5652120" y="728700"/>
            <a:ext cx="3281430" cy="234978"/>
          </a:xfrm>
          <a:prstGeom prst="rect">
            <a:avLst/>
          </a:prstGeom>
          <a:ln/>
        </p:spPr>
        <p:style>
          <a:lnRef idx="2">
            <a:schemeClr val="accent1"/>
          </a:lnRef>
          <a:fillRef idx="1">
            <a:schemeClr val="lt1"/>
          </a:fillRef>
          <a:effectRef idx="0">
            <a:schemeClr val="accent1"/>
          </a:effectRef>
          <a:fontRef idx="minor">
            <a:schemeClr val="dk1"/>
          </a:fontRef>
        </p:style>
        <p:txBody>
          <a:bodyPr lIns="36000" rIns="0" rtlCol="0" anchor="ctr"/>
          <a:lstStyle/>
          <a:p>
            <a:pPr algn="ctr"/>
            <a:r>
              <a:rPr lang="ja-JP" altLang="en-US" sz="1050" dirty="0">
                <a:solidFill>
                  <a:schemeClr val="tx1"/>
                </a:solidFill>
                <a:latin typeface="Meiryo UI" panose="020B0604030504040204" pitchFamily="50" charset="-128"/>
                <a:ea typeface="Meiryo UI" panose="020B0604030504040204" pitchFamily="50" charset="-128"/>
              </a:rPr>
              <a:t>見直し前額</a:t>
            </a:r>
            <a:r>
              <a:rPr lang="en-US" altLang="ja-JP" sz="1050" dirty="0">
                <a:solidFill>
                  <a:schemeClr val="tx1"/>
                </a:solidFill>
                <a:latin typeface="Meiryo UI" panose="020B0604030504040204" pitchFamily="50" charset="-128"/>
                <a:ea typeface="Meiryo UI" panose="020B0604030504040204" pitchFamily="50" charset="-128"/>
              </a:rPr>
              <a:t> (H20</a:t>
            </a:r>
            <a:r>
              <a:rPr lang="ja-JP" altLang="en-US" sz="1050" dirty="0">
                <a:solidFill>
                  <a:schemeClr val="tx1"/>
                </a:solidFill>
                <a:latin typeface="Meiryo UI" panose="020B0604030504040204" pitchFamily="50" charset="-128"/>
                <a:ea typeface="Meiryo UI" panose="020B0604030504040204" pitchFamily="50" charset="-128"/>
              </a:rPr>
              <a:t>通年ベース</a:t>
            </a:r>
            <a:r>
              <a:rPr lang="en-US" altLang="ja-JP" sz="1050" dirty="0">
                <a:solidFill>
                  <a:schemeClr val="tx1"/>
                </a:solidFill>
                <a:latin typeface="Meiryo UI" panose="020B0604030504040204" pitchFamily="50" charset="-128"/>
                <a:ea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rPr>
              <a:t>：</a:t>
            </a:r>
            <a:r>
              <a:rPr lang="en-US" altLang="ja-JP" sz="1050" dirty="0">
                <a:solidFill>
                  <a:schemeClr val="tx1"/>
                </a:solidFill>
                <a:latin typeface="Meiryo UI" panose="020B0604030504040204" pitchFamily="50" charset="-128"/>
                <a:ea typeface="Meiryo UI" panose="020B0604030504040204" pitchFamily="50" charset="-128"/>
              </a:rPr>
              <a:t>1,230</a:t>
            </a:r>
            <a:r>
              <a:rPr lang="ja-JP" altLang="en-US" sz="1050" dirty="0">
                <a:solidFill>
                  <a:schemeClr val="tx1"/>
                </a:solidFill>
                <a:latin typeface="Meiryo UI" panose="020B0604030504040204" pitchFamily="50" charset="-128"/>
                <a:ea typeface="Meiryo UI" panose="020B0604030504040204" pitchFamily="50" charset="-128"/>
              </a:rPr>
              <a:t>（</a:t>
            </a:r>
            <a:r>
              <a:rPr lang="en-US" altLang="ja-JP" sz="1050" dirty="0">
                <a:solidFill>
                  <a:schemeClr val="tx1"/>
                </a:solidFill>
                <a:latin typeface="Meiryo UI" panose="020B0604030504040204" pitchFamily="50" charset="-128"/>
                <a:ea typeface="Meiryo UI" panose="020B0604030504040204" pitchFamily="50" charset="-128"/>
              </a:rPr>
              <a:t>1,230</a:t>
            </a:r>
            <a:r>
              <a:rPr lang="ja-JP" altLang="en-US" sz="1050" dirty="0">
                <a:solidFill>
                  <a:schemeClr val="tx1"/>
                </a:solidFill>
                <a:latin typeface="Meiryo UI" panose="020B0604030504040204" pitchFamily="50" charset="-128"/>
                <a:ea typeface="Meiryo UI" panose="020B0604030504040204" pitchFamily="50" charset="-128"/>
              </a:rPr>
              <a:t>）百万円</a:t>
            </a:r>
            <a:endPar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7" name="Rectangle 516">
            <a:extLst>
              <a:ext uri="{FF2B5EF4-FFF2-40B4-BE49-F238E27FC236}">
                <a16:creationId xmlns:a16="http://schemas.microsoft.com/office/drawing/2014/main" id="{5CE52CA5-E3A4-4979-A445-E97A20C52BB5}"/>
              </a:ext>
            </a:extLst>
          </p:cNvPr>
          <p:cNvSpPr>
            <a:spLocks noChangeArrowheads="1"/>
          </p:cNvSpPr>
          <p:nvPr/>
        </p:nvSpPr>
        <p:spPr bwMode="auto">
          <a:xfrm>
            <a:off x="3445767" y="3243871"/>
            <a:ext cx="2828440" cy="392502"/>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27432" tIns="18288"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lnSpc>
                <a:spcPts val="1100"/>
              </a:lnSpc>
              <a:defRPr sz="1000"/>
            </a:pPr>
            <a:endParaRPr lang="ja-JP" altLang="en-US" sz="1000" b="0" i="0" u="none" strike="noStrike" baseline="0" dirty="0">
              <a:solidFill>
                <a:srgbClr val="000000"/>
              </a:solidFill>
              <a:latin typeface="ＭＳ Ｐゴシック"/>
              <a:ea typeface="ＭＳ Ｐゴシック"/>
            </a:endParaRPr>
          </a:p>
        </p:txBody>
      </p:sp>
      <p:sp>
        <p:nvSpPr>
          <p:cNvPr id="9" name="Rectangle 519">
            <a:extLst>
              <a:ext uri="{FF2B5EF4-FFF2-40B4-BE49-F238E27FC236}">
                <a16:creationId xmlns:a16="http://schemas.microsoft.com/office/drawing/2014/main" id="{D91AEAC5-C388-4B9D-9EF7-D9CCAEF54F09}"/>
              </a:ext>
            </a:extLst>
          </p:cNvPr>
          <p:cNvSpPr>
            <a:spLocks noChangeArrowheads="1"/>
          </p:cNvSpPr>
          <p:nvPr/>
        </p:nvSpPr>
        <p:spPr bwMode="auto">
          <a:xfrm>
            <a:off x="3407667" y="2920021"/>
            <a:ext cx="1838616" cy="220980"/>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27432" tIns="18288"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endParaRPr lang="ja-JP" altLang="en-US" sz="1000" b="0" i="0" u="none" strike="noStrike" baseline="0" dirty="0">
              <a:solidFill>
                <a:srgbClr val="000000"/>
              </a:solidFill>
              <a:latin typeface="ＭＳ Ｐゴシック"/>
              <a:ea typeface="ＭＳ Ｐゴシック"/>
            </a:endParaRPr>
          </a:p>
        </p:txBody>
      </p:sp>
      <p:sp>
        <p:nvSpPr>
          <p:cNvPr id="14" name="正方形/長方形 13">
            <a:extLst>
              <a:ext uri="{FF2B5EF4-FFF2-40B4-BE49-F238E27FC236}">
                <a16:creationId xmlns:a16="http://schemas.microsoft.com/office/drawing/2014/main" id="{0C6D8A66-99CE-4802-948F-275057F60F38}"/>
              </a:ext>
            </a:extLst>
          </p:cNvPr>
          <p:cNvSpPr/>
          <p:nvPr/>
        </p:nvSpPr>
        <p:spPr>
          <a:xfrm>
            <a:off x="6721294" y="5049180"/>
            <a:ext cx="2280943" cy="234978"/>
          </a:xfrm>
          <a:prstGeom prst="rect">
            <a:avLst/>
          </a:prstGeom>
          <a:ln/>
        </p:spPr>
        <p:style>
          <a:lnRef idx="2">
            <a:schemeClr val="accent1"/>
          </a:lnRef>
          <a:fillRef idx="1">
            <a:schemeClr val="lt1"/>
          </a:fillRef>
          <a:effectRef idx="0">
            <a:schemeClr val="accent1"/>
          </a:effectRef>
          <a:fontRef idx="minor">
            <a:schemeClr val="dk1"/>
          </a:fontRef>
        </p:style>
        <p:txBody>
          <a:bodyPr lIns="36000" rIns="0" rtlCol="0" anchor="ctr"/>
          <a:lstStyle/>
          <a:p>
            <a:pPr algn="ctr"/>
            <a:r>
              <a:rPr lang="en-US" altLang="ja-JP" sz="1050" dirty="0">
                <a:solidFill>
                  <a:schemeClr val="tx1"/>
                </a:solidFill>
                <a:latin typeface="Meiryo UI" panose="020B0604030504040204" pitchFamily="50" charset="-128"/>
                <a:ea typeface="Meiryo UI" panose="020B0604030504040204" pitchFamily="50" charset="-128"/>
              </a:rPr>
              <a:t>R2</a:t>
            </a:r>
            <a:r>
              <a:rPr lang="ja-JP" altLang="en-US" sz="1050" dirty="0">
                <a:solidFill>
                  <a:schemeClr val="tx1"/>
                </a:solidFill>
                <a:latin typeface="Meiryo UI" panose="020B0604030504040204" pitchFamily="50" charset="-128"/>
                <a:ea typeface="Meiryo UI" panose="020B0604030504040204" pitchFamily="50" charset="-128"/>
              </a:rPr>
              <a:t>当初予算額：</a:t>
            </a:r>
            <a:r>
              <a:rPr lang="en-US" altLang="ja-JP" sz="1050" dirty="0">
                <a:solidFill>
                  <a:schemeClr val="tx1"/>
                </a:solidFill>
                <a:latin typeface="Meiryo UI" panose="020B0604030504040204" pitchFamily="50" charset="-128"/>
                <a:ea typeface="Meiryo UI" panose="020B0604030504040204" pitchFamily="50" charset="-128"/>
              </a:rPr>
              <a:t>455</a:t>
            </a:r>
            <a:r>
              <a:rPr lang="ja-JP" altLang="en-US" sz="1050" dirty="0">
                <a:solidFill>
                  <a:schemeClr val="tx1"/>
                </a:solidFill>
                <a:latin typeface="Meiryo UI" panose="020B0604030504040204" pitchFamily="50" charset="-128"/>
                <a:ea typeface="Meiryo UI" panose="020B0604030504040204" pitchFamily="50" charset="-128"/>
              </a:rPr>
              <a:t>（</a:t>
            </a:r>
            <a:r>
              <a:rPr lang="en-US" altLang="ja-JP" sz="1050" dirty="0">
                <a:solidFill>
                  <a:schemeClr val="tx1"/>
                </a:solidFill>
                <a:latin typeface="Meiryo UI" panose="020B0604030504040204" pitchFamily="50" charset="-128"/>
                <a:ea typeface="Meiryo UI" panose="020B0604030504040204" pitchFamily="50" charset="-128"/>
              </a:rPr>
              <a:t>455</a:t>
            </a:r>
            <a:r>
              <a:rPr lang="ja-JP" altLang="en-US" sz="1050" dirty="0">
                <a:solidFill>
                  <a:schemeClr val="tx1"/>
                </a:solidFill>
                <a:latin typeface="Meiryo UI" panose="020B0604030504040204" pitchFamily="50" charset="-128"/>
                <a:ea typeface="Meiryo UI" panose="020B0604030504040204" pitchFamily="50" charset="-128"/>
              </a:rPr>
              <a:t>）百万円</a:t>
            </a:r>
            <a:endPar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11" name="正方形/長方形 10"/>
          <p:cNvSpPr/>
          <p:nvPr/>
        </p:nvSpPr>
        <p:spPr>
          <a:xfrm>
            <a:off x="6144090" y="90366"/>
            <a:ext cx="1935215" cy="208186"/>
          </a:xfrm>
          <a:prstGeom prst="rect">
            <a:avLst/>
          </a:prstGeom>
          <a:ln w="6350"/>
        </p:spPr>
        <p:style>
          <a:lnRef idx="2">
            <a:schemeClr val="accent1"/>
          </a:lnRef>
          <a:fillRef idx="1">
            <a:schemeClr val="lt1"/>
          </a:fillRef>
          <a:effectRef idx="0">
            <a:schemeClr val="accent1"/>
          </a:effectRef>
          <a:fontRef idx="minor">
            <a:schemeClr val="dk1"/>
          </a:fontRef>
        </p:style>
        <p:txBody>
          <a:bodyPr lIns="36000" rIns="36000" rtlCol="0" anchor="ctr"/>
          <a:lstStyle/>
          <a:p>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予算の記載</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）：一般財源</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スライド番号プレースホルダー 4"/>
          <p:cNvSpPr txBox="1">
            <a:spLocks/>
          </p:cNvSpPr>
          <p:nvPr/>
        </p:nvSpPr>
        <p:spPr>
          <a:xfrm>
            <a:off x="7010400" y="6584035"/>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smtClean="0">
                <a:solidFill>
                  <a:schemeClr val="tx1"/>
                </a:solidFill>
                <a:latin typeface="Meiryo UI" panose="020B0604030504040204" pitchFamily="50" charset="-128"/>
                <a:ea typeface="Meiryo UI" panose="020B0604030504040204" pitchFamily="50" charset="-128"/>
              </a:rPr>
              <a:t>21</a:t>
            </a:r>
            <a:endParaRPr lang="ja-JP" altLang="en-US"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4600626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表 24"/>
          <p:cNvGraphicFramePr>
            <a:graphicFrameLocks noGrp="1"/>
          </p:cNvGraphicFramePr>
          <p:nvPr/>
        </p:nvGraphicFramePr>
        <p:xfrm>
          <a:off x="83583" y="86048"/>
          <a:ext cx="9003329" cy="415976"/>
        </p:xfrm>
        <a:graphic>
          <a:graphicData uri="http://schemas.openxmlformats.org/drawingml/2006/table">
            <a:tbl>
              <a:tblPr firstRow="1" firstCol="1" bandRow="1">
                <a:tableStyleId>{5C22544A-7EE6-4342-B048-85BDC9FD1C3A}</a:tableStyleId>
              </a:tblPr>
              <a:tblGrid>
                <a:gridCol w="318753">
                  <a:extLst>
                    <a:ext uri="{9D8B030D-6E8A-4147-A177-3AD203B41FA5}">
                      <a16:colId xmlns:a16="http://schemas.microsoft.com/office/drawing/2014/main" val="1996567682"/>
                    </a:ext>
                  </a:extLst>
                </a:gridCol>
                <a:gridCol w="4325931">
                  <a:extLst>
                    <a:ext uri="{9D8B030D-6E8A-4147-A177-3AD203B41FA5}">
                      <a16:colId xmlns:a16="http://schemas.microsoft.com/office/drawing/2014/main" val="1743959686"/>
                    </a:ext>
                  </a:extLst>
                </a:gridCol>
                <a:gridCol w="1913963">
                  <a:extLst>
                    <a:ext uri="{9D8B030D-6E8A-4147-A177-3AD203B41FA5}">
                      <a16:colId xmlns:a16="http://schemas.microsoft.com/office/drawing/2014/main" val="4142861234"/>
                    </a:ext>
                  </a:extLst>
                </a:gridCol>
                <a:gridCol w="2444682">
                  <a:extLst>
                    <a:ext uri="{9D8B030D-6E8A-4147-A177-3AD203B41FA5}">
                      <a16:colId xmlns:a16="http://schemas.microsoft.com/office/drawing/2014/main" val="2440904912"/>
                    </a:ext>
                  </a:extLst>
                </a:gridCol>
              </a:tblGrid>
              <a:tr h="415976">
                <a:tc gridSpan="3">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100" kern="100" dirty="0">
                          <a:solidFill>
                            <a:schemeClr val="tx1"/>
                          </a:solidFill>
                          <a:effectLst/>
                          <a:latin typeface="Meiryo UI" panose="020B0604030504040204" pitchFamily="50" charset="-128"/>
                          <a:ea typeface="Meiryo UI" panose="020B0604030504040204" pitchFamily="50" charset="-128"/>
                        </a:rPr>
                        <a:t>【</a:t>
                      </a:r>
                      <a:r>
                        <a:rPr lang="ja-JP" altLang="en-US" sz="1100" kern="100" dirty="0">
                          <a:solidFill>
                            <a:schemeClr val="tx1"/>
                          </a:solidFill>
                          <a:effectLst/>
                          <a:latin typeface="Meiryo UI" panose="020B0604030504040204" pitchFamily="50" charset="-128"/>
                          <a:ea typeface="Meiryo UI" panose="020B0604030504040204" pitchFamily="50" charset="-128"/>
                        </a:rPr>
                        <a:t>主要検討事業</a:t>
                      </a:r>
                      <a:r>
                        <a:rPr lang="en-US" altLang="ja-JP" sz="1100" kern="100" dirty="0">
                          <a:solidFill>
                            <a:schemeClr val="tx1"/>
                          </a:solidFill>
                          <a:effectLst/>
                          <a:latin typeface="Meiryo UI" panose="020B0604030504040204" pitchFamily="50" charset="-128"/>
                          <a:ea typeface="Meiryo UI" panose="020B0604030504040204" pitchFamily="50" charset="-128"/>
                        </a:rPr>
                        <a:t>10】</a:t>
                      </a:r>
                      <a:r>
                        <a:rPr lang="ja-JP" altLang="en-US" sz="1100" kern="100" dirty="0">
                          <a:solidFill>
                            <a:schemeClr val="tx1"/>
                          </a:solidFill>
                          <a:effectLst/>
                          <a:latin typeface="Meiryo UI" panose="020B0604030504040204" pitchFamily="50" charset="-128"/>
                          <a:ea typeface="Meiryo UI" panose="020B0604030504040204" pitchFamily="50" charset="-128"/>
                        </a:rPr>
                        <a:t>　</a:t>
                      </a:r>
                      <a:r>
                        <a:rPr lang="ja-JP" altLang="en-US" sz="1400" kern="100" dirty="0">
                          <a:solidFill>
                            <a:schemeClr val="tx1"/>
                          </a:solidFill>
                          <a:effectLst/>
                          <a:latin typeface="Meiryo UI" panose="020B0604030504040204" pitchFamily="50" charset="-128"/>
                          <a:ea typeface="Meiryo UI" panose="020B0604030504040204" pitchFamily="50" charset="-128"/>
                        </a:rPr>
                        <a:t>府立大学運営費交付金　</a:t>
                      </a:r>
                      <a:r>
                        <a:rPr lang="ja-JP" altLang="en-US" sz="1000" kern="100" dirty="0">
                          <a:solidFill>
                            <a:schemeClr val="tx1"/>
                          </a:solidFill>
                          <a:effectLst/>
                          <a:latin typeface="Meiryo UI" panose="020B0604030504040204" pitchFamily="50" charset="-128"/>
                          <a:ea typeface="Meiryo UI" panose="020B0604030504040204" pitchFamily="50" charset="-128"/>
                        </a:rPr>
                        <a:t>　</a:t>
                      </a:r>
                      <a:endParaRPr lang="en-US" altLang="ja-JP" sz="10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spcAft>
                          <a:spcPts val="0"/>
                        </a:spcAft>
                      </a:pPr>
                      <a:endParaRPr 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tc>
                <a:tc hMerge="1">
                  <a:txBody>
                    <a:bodyPr/>
                    <a:lstStyle/>
                    <a:p>
                      <a:endParaRPr kumimoji="1" lang="ja-JP" altLang="en-US"/>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effectLst/>
                          <a:latin typeface="Meiryo UI" panose="020B0604030504040204" pitchFamily="50" charset="-128"/>
                          <a:ea typeface="Meiryo UI" panose="020B0604030504040204" pitchFamily="50" charset="-128"/>
                        </a:rPr>
                        <a:t>＜府民文化部＞</a:t>
                      </a:r>
                      <a:endParaRPr lang="ja-JP" alt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09406796"/>
                  </a:ext>
                </a:extLst>
              </a:tr>
            </a:tbl>
          </a:graphicData>
        </a:graphic>
      </p:graphicFrame>
      <p:graphicFrame>
        <p:nvGraphicFramePr>
          <p:cNvPr id="2" name="表 1"/>
          <p:cNvGraphicFramePr>
            <a:graphicFrameLocks noGrp="1"/>
          </p:cNvGraphicFramePr>
          <p:nvPr>
            <p:extLst>
              <p:ext uri="{D42A27DB-BD31-4B8C-83A1-F6EECF244321}">
                <p14:modId xmlns:p14="http://schemas.microsoft.com/office/powerpoint/2010/main" val="1050324663"/>
              </p:ext>
            </p:extLst>
          </p:nvPr>
        </p:nvGraphicFramePr>
        <p:xfrm>
          <a:off x="71500" y="502024"/>
          <a:ext cx="9060417" cy="6264489"/>
        </p:xfrm>
        <a:graphic>
          <a:graphicData uri="http://schemas.openxmlformats.org/drawingml/2006/table">
            <a:tbl>
              <a:tblPr firstRow="1" firstCol="1" bandRow="1">
                <a:tableStyleId>{BC89EF96-8CEA-46FF-86C4-4CE0E7609802}</a:tableStyleId>
              </a:tblPr>
              <a:tblGrid>
                <a:gridCol w="257947">
                  <a:extLst>
                    <a:ext uri="{9D8B030D-6E8A-4147-A177-3AD203B41FA5}">
                      <a16:colId xmlns:a16="http://schemas.microsoft.com/office/drawing/2014/main" val="9612139"/>
                    </a:ext>
                  </a:extLst>
                </a:gridCol>
                <a:gridCol w="4242553">
                  <a:extLst>
                    <a:ext uri="{9D8B030D-6E8A-4147-A177-3AD203B41FA5}">
                      <a16:colId xmlns:a16="http://schemas.microsoft.com/office/drawing/2014/main" val="4183280094"/>
                    </a:ext>
                  </a:extLst>
                </a:gridCol>
                <a:gridCol w="4559917">
                  <a:extLst>
                    <a:ext uri="{9D8B030D-6E8A-4147-A177-3AD203B41FA5}">
                      <a16:colId xmlns:a16="http://schemas.microsoft.com/office/drawing/2014/main" val="2315497615"/>
                    </a:ext>
                  </a:extLst>
                </a:gridCol>
              </a:tblGrid>
              <a:tr h="207432">
                <a:tc rowSpan="2">
                  <a:txBody>
                    <a:bodyPr/>
                    <a:lstStyle/>
                    <a:p>
                      <a:pPr algn="ctr">
                        <a:spcAft>
                          <a:spcPts val="0"/>
                        </a:spcAft>
                      </a:pPr>
                      <a:r>
                        <a:rPr lang="ja-JP" altLang="en-US" sz="1000" kern="100" dirty="0">
                          <a:solidFill>
                            <a:schemeClr val="bg1"/>
                          </a:solidFill>
                          <a:effectLst/>
                          <a:latin typeface="Meiryo UI" panose="020B0604030504040204" pitchFamily="50" charset="-128"/>
                          <a:ea typeface="Meiryo UI" panose="020B0604030504040204" pitchFamily="50" charset="-128"/>
                        </a:rPr>
                        <a:t>当時の事業概要</a:t>
                      </a:r>
                      <a:endParaRPr lang="en-US" altLang="ja-JP" sz="1000"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vert="eaVert" anchor="ct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rgbClr val="D0D8E8"/>
                      </a:solidFill>
                      <a:prstDash val="solid"/>
                      <a:round/>
                      <a:headEnd type="none" w="med" len="med"/>
                      <a:tailEnd type="none" w="med" len="med"/>
                    </a:lnB>
                    <a:solidFill>
                      <a:schemeClr val="accent1"/>
                    </a:solidFill>
                  </a:tcPr>
                </a:tc>
                <a:tc grid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kern="100" dirty="0">
                          <a:solidFill>
                            <a:schemeClr val="tx1"/>
                          </a:solidFill>
                          <a:effectLst/>
                          <a:latin typeface="Meiryo UI" panose="020B0604030504040204" pitchFamily="50" charset="-128"/>
                          <a:ea typeface="Meiryo UI" panose="020B0604030504040204" pitchFamily="50" charset="-128"/>
                        </a:rPr>
                        <a:t>＜財政再建プログラム（案）策定当時＞</a:t>
                      </a:r>
                      <a:endParaRPr lang="en-US" altLang="ja-JP"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0D8E8"/>
                    </a:solidFill>
                  </a:tcPr>
                </a:tc>
                <a:tc hMerge="1">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en-US" altLang="ja-JP"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B w="6350" cap="flat" cmpd="sng" algn="ctr">
                      <a:solidFill>
                        <a:schemeClr val="accent1"/>
                      </a:solidFill>
                      <a:prstDash val="solid"/>
                      <a:round/>
                      <a:headEnd type="none" w="med" len="med"/>
                      <a:tailEnd type="none" w="med" len="med"/>
                    </a:lnB>
                    <a:solidFill>
                      <a:srgbClr val="D0D8E8"/>
                    </a:solidFill>
                  </a:tcPr>
                </a:tc>
                <a:extLst>
                  <a:ext uri="{0D108BD9-81ED-4DB2-BD59-A6C34878D82A}">
                    <a16:rowId xmlns:a16="http://schemas.microsoft.com/office/drawing/2014/main" val="1809098311"/>
                  </a:ext>
                </a:extLst>
              </a:tr>
              <a:tr h="1854407">
                <a:tc vMerge="1">
                  <a:txBody>
                    <a:bodyPr/>
                    <a:lstStyle/>
                    <a:p>
                      <a:endParaRPr kumimoji="1" lang="ja-JP" altLang="en-US"/>
                    </a:p>
                  </a:txBody>
                  <a:tcPr/>
                </a:tc>
                <a:tc gridSpan="2">
                  <a:txBody>
                    <a:bodyPr/>
                    <a:lstStyle/>
                    <a:p>
                      <a:pPr algn="just">
                        <a:spcAft>
                          <a:spcPts val="0"/>
                        </a:spcAft>
                      </a:pPr>
                      <a:endParaRPr lang="en-US" altLang="ja-JP" sz="1000" b="1" kern="100" dirty="0">
                        <a:solidFill>
                          <a:schemeClr val="tx1"/>
                        </a:solidFill>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solidFill>
                            <a:schemeClr val="tx1"/>
                          </a:solidFill>
                          <a:effectLst/>
                          <a:latin typeface="Meiryo UI" panose="020B0604030504040204" pitchFamily="50" charset="-128"/>
                          <a:ea typeface="Meiryo UI" panose="020B0604030504040204" pitchFamily="50" charset="-128"/>
                        </a:rPr>
                        <a:t>１ 事業目的</a:t>
                      </a:r>
                    </a:p>
                    <a:p>
                      <a:pPr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rPr>
                        <a:t>    公立大学法人大阪府立大学の運営に要する経費を負担する。</a:t>
                      </a: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b="0" kern="100" dirty="0">
                          <a:solidFill>
                            <a:schemeClr val="tx1"/>
                          </a:solidFill>
                          <a:effectLst/>
                          <a:latin typeface="Meiryo UI" panose="020B0604030504040204" pitchFamily="50" charset="-128"/>
                          <a:ea typeface="Meiryo UI" panose="020B0604030504040204" pitchFamily="50" charset="-128"/>
                        </a:rPr>
                        <a:t>　（参考）地方独立行政法人法第４２条第１項</a:t>
                      </a:r>
                      <a:endParaRPr lang="en-US" altLang="ja-JP" sz="1000" b="0" kern="100" dirty="0">
                        <a:solidFill>
                          <a:schemeClr val="tx1"/>
                        </a:solidFill>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rPr>
                        <a:t>　　　　　　　設立団体は、地方独立行政法人に対し、その業務の財源に充てるために必要な金額の全部又は一部に相当する金額を交付することができる。</a:t>
                      </a:r>
                    </a:p>
                    <a:p>
                      <a:pPr algn="just">
                        <a:spcAft>
                          <a:spcPts val="0"/>
                        </a:spcAft>
                      </a:pPr>
                      <a:endParaRPr lang="en-US" altLang="ja-JP" sz="1000" b="0" kern="100" dirty="0">
                        <a:solidFill>
                          <a:schemeClr val="tx1"/>
                        </a:solidFill>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solidFill>
                            <a:schemeClr val="tx1"/>
                          </a:solidFill>
                          <a:effectLst/>
                          <a:latin typeface="Meiryo UI" panose="020B0604030504040204" pitchFamily="50" charset="-128"/>
                          <a:ea typeface="Meiryo UI" panose="020B0604030504040204" pitchFamily="50" charset="-128"/>
                        </a:rPr>
                        <a:t>２ 事業内容</a:t>
                      </a:r>
                    </a:p>
                    <a:p>
                      <a:pPr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rPr>
                        <a:t>　　大学運営に係る支出見込額（人件費、管理運営経費等）から大学の収入見込額（授業料等）を差し引いた差額を交付。</a:t>
                      </a:r>
                      <a:endParaRPr lang="en-US" altLang="ja-JP" sz="1000" b="0" kern="100" dirty="0">
                        <a:solidFill>
                          <a:schemeClr val="tx1"/>
                        </a:solidFill>
                        <a:effectLst/>
                        <a:latin typeface="Meiryo UI" panose="020B0604030504040204" pitchFamily="50" charset="-128"/>
                        <a:ea typeface="Meiryo UI" panose="020B0604030504040204" pitchFamily="50" charset="-128"/>
                      </a:endParaRPr>
                    </a:p>
                    <a:p>
                      <a:pPr algn="just">
                        <a:spcAft>
                          <a:spcPts val="0"/>
                        </a:spcAft>
                      </a:pPr>
                      <a:r>
                        <a:rPr lang="ja-JP" altLang="en-US" sz="900" b="0" kern="100" dirty="0">
                          <a:solidFill>
                            <a:schemeClr val="tx1"/>
                          </a:solidFill>
                          <a:effectLst/>
                          <a:latin typeface="Meiryo UI" panose="020B0604030504040204" pitchFamily="50" charset="-128"/>
                          <a:ea typeface="Meiryo UI" panose="020B0604030504040204" pitchFamily="50" charset="-128"/>
                        </a:rPr>
                        <a:t>  　（ただし、</a:t>
                      </a:r>
                      <a:r>
                        <a:rPr lang="en-US" altLang="ja-JP" sz="900" b="0" kern="100" dirty="0">
                          <a:solidFill>
                            <a:schemeClr val="tx1"/>
                          </a:solidFill>
                          <a:effectLst/>
                          <a:latin typeface="Meiryo UI" panose="020B0604030504040204" pitchFamily="50" charset="-128"/>
                          <a:ea typeface="Meiryo UI" panose="020B0604030504040204" pitchFamily="50" charset="-128"/>
                        </a:rPr>
                        <a:t>『</a:t>
                      </a:r>
                      <a:r>
                        <a:rPr lang="ja-JP" altLang="en-US" sz="900" b="0" kern="100" dirty="0">
                          <a:solidFill>
                            <a:schemeClr val="tx1"/>
                          </a:solidFill>
                          <a:effectLst/>
                          <a:latin typeface="Meiryo UI" panose="020B0604030504040204" pitchFamily="50" charset="-128"/>
                          <a:ea typeface="Meiryo UI" panose="020B0604030504040204" pitchFamily="50" charset="-128"/>
                        </a:rPr>
                        <a:t>大阪府の「予算編成にかかる基本方針」及び「予算編成要領」によっては、算定ルールを適用して計算された運営費交付金を調整する場合がある。</a:t>
                      </a:r>
                      <a:r>
                        <a:rPr lang="en-US" altLang="ja-JP" sz="900" b="0" kern="100" dirty="0">
                          <a:solidFill>
                            <a:schemeClr val="tx1"/>
                          </a:solidFill>
                          <a:effectLst/>
                          <a:latin typeface="Meiryo UI" panose="020B0604030504040204" pitchFamily="50" charset="-128"/>
                          <a:ea typeface="Meiryo UI" panose="020B0604030504040204" pitchFamily="50" charset="-128"/>
                        </a:rPr>
                        <a:t>』</a:t>
                      </a:r>
                      <a:r>
                        <a:rPr lang="ja-JP" altLang="en-US" sz="900" b="0" kern="100" dirty="0">
                          <a:solidFill>
                            <a:schemeClr val="tx1"/>
                          </a:solidFill>
                          <a:effectLst/>
                          <a:latin typeface="Meiryo UI" panose="020B0604030504040204" pitchFamily="50" charset="-128"/>
                          <a:ea typeface="Meiryo UI" panose="020B0604030504040204" pitchFamily="50" charset="-128"/>
                        </a:rPr>
                        <a:t>と計画に記載）</a:t>
                      </a:r>
                      <a:endParaRPr lang="en-US" altLang="ja-JP" sz="900" b="0" kern="100" dirty="0">
                        <a:solidFill>
                          <a:schemeClr val="tx1"/>
                        </a:solidFill>
                        <a:effectLst/>
                        <a:latin typeface="Meiryo UI" panose="020B0604030504040204" pitchFamily="50" charset="-128"/>
                        <a:ea typeface="Meiryo UI" panose="020B0604030504040204" pitchFamily="50" charset="-128"/>
                      </a:endParaRPr>
                    </a:p>
                    <a:p>
                      <a:pPr algn="just">
                        <a:spcAft>
                          <a:spcPts val="0"/>
                        </a:spcAft>
                      </a:pPr>
                      <a:endParaRPr lang="en-US" altLang="ja-JP" sz="1000" b="1" kern="100" dirty="0">
                        <a:solidFill>
                          <a:schemeClr val="tx1"/>
                        </a:solidFill>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solidFill>
                            <a:schemeClr val="tx1"/>
                          </a:solidFill>
                          <a:effectLst/>
                          <a:latin typeface="Meiryo UI" panose="020B0604030504040204" pitchFamily="50" charset="-128"/>
                          <a:ea typeface="Meiryo UI" panose="020B0604030504040204" pitchFamily="50" charset="-128"/>
                        </a:rPr>
                        <a:t>３ 事業開始年度</a:t>
                      </a:r>
                    </a:p>
                    <a:p>
                      <a:pPr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rPr>
                        <a:t>　　平成</a:t>
                      </a:r>
                      <a:r>
                        <a:rPr lang="en-US" altLang="ja-JP" sz="1000" b="0" kern="100" dirty="0">
                          <a:solidFill>
                            <a:schemeClr val="tx1"/>
                          </a:solidFill>
                          <a:effectLst/>
                          <a:latin typeface="Meiryo UI" panose="020B0604030504040204" pitchFamily="50" charset="-128"/>
                          <a:ea typeface="Meiryo UI" panose="020B0604030504040204" pitchFamily="50" charset="-128"/>
                        </a:rPr>
                        <a:t>17</a:t>
                      </a:r>
                      <a:r>
                        <a:rPr lang="ja-JP" altLang="en-US" sz="1000" b="0" kern="100" dirty="0">
                          <a:solidFill>
                            <a:schemeClr val="tx1"/>
                          </a:solidFill>
                          <a:effectLst/>
                          <a:latin typeface="Meiryo UI" panose="020B0604030504040204" pitchFamily="50" charset="-128"/>
                          <a:ea typeface="Meiryo UI" panose="020B0604030504040204" pitchFamily="50" charset="-128"/>
                        </a:rPr>
                        <a:t>年度（地方独立行政法人移行に伴い創設）</a:t>
                      </a:r>
                      <a:endParaRPr lang="en-US" altLang="ja-JP" sz="1000" b="0" kern="100" dirty="0">
                        <a:solidFill>
                          <a:schemeClr val="tx1"/>
                        </a:solidFill>
                        <a:effectLst/>
                        <a:latin typeface="Meiryo UI" panose="020B0604030504040204" pitchFamily="50" charset="-128"/>
                        <a:ea typeface="Meiryo UI" panose="020B0604030504040204" pitchFamily="50" charset="-128"/>
                      </a:endParaRPr>
                    </a:p>
                    <a:p>
                      <a:pPr algn="just">
                        <a:spcAft>
                          <a:spcPts val="0"/>
                        </a:spcAft>
                      </a:pPr>
                      <a:endParaRPr lang="en-US" altLang="ja-JP" sz="1000" b="0" kern="100" dirty="0">
                        <a:solidFill>
                          <a:schemeClr val="tx1"/>
                        </a:solidFill>
                        <a:effectLst/>
                        <a:latin typeface="Meiryo UI" panose="020B0604030504040204" pitchFamily="50" charset="-128"/>
                        <a:ea typeface="Meiryo UI" panose="020B0604030504040204" pitchFamily="50" charset="-128"/>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tc hMerge="1">
                  <a:txBody>
                    <a:bodyPr/>
                    <a:lstStyle/>
                    <a:p>
                      <a:pPr algn="just">
                        <a:spcAft>
                          <a:spcPts val="0"/>
                        </a:spcAft>
                      </a:pPr>
                      <a:endParaRPr lang="en-US" altLang="ja-JP" sz="1000" b="0" kern="100" dirty="0">
                        <a:effectLst/>
                        <a:latin typeface="Meiryo UI" panose="020B0604030504040204" pitchFamily="50" charset="-128"/>
                        <a:ea typeface="Meiryo UI" panose="020B0604030504040204" pitchFamily="50" charset="-128"/>
                      </a:endParaRPr>
                    </a:p>
                  </a:txBody>
                  <a:tcPr marL="72000" marR="72000" marT="36000" marB="36000">
                    <a:lnT w="6350" cap="flat" cmpd="sng" algn="ctr">
                      <a:solidFill>
                        <a:schemeClr val="accent1"/>
                      </a:solidFill>
                      <a:prstDash val="solid"/>
                      <a:round/>
                      <a:headEnd type="none" w="med" len="med"/>
                      <a:tailEnd type="none" w="med" len="med"/>
                    </a:lnT>
                    <a:solidFill>
                      <a:schemeClr val="bg1">
                        <a:alpha val="20000"/>
                      </a:schemeClr>
                    </a:solidFill>
                  </a:tcPr>
                </a:tc>
                <a:extLst>
                  <a:ext uri="{0D108BD9-81ED-4DB2-BD59-A6C34878D82A}">
                    <a16:rowId xmlns:a16="http://schemas.microsoft.com/office/drawing/2014/main" val="584442172"/>
                  </a:ext>
                </a:extLst>
              </a:tr>
              <a:tr h="207432">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bg1"/>
                          </a:solidFill>
                          <a:latin typeface="Meiryo UI" panose="020B0604030504040204" pitchFamily="50" charset="-128"/>
                          <a:ea typeface="Meiryo UI" panose="020B0604030504040204" pitchFamily="50" charset="-128"/>
                        </a:rPr>
                        <a:t>見直しの経過</a:t>
                      </a:r>
                      <a:endParaRPr kumimoji="1" lang="ja-JP" altLang="en-US" dirty="0">
                        <a:solidFill>
                          <a:schemeClr val="bg1"/>
                        </a:solidFill>
                        <a:latin typeface="Meiryo UI" panose="020B0604030504040204" pitchFamily="50" charset="-128"/>
                        <a:ea typeface="Meiryo UI" panose="020B0604030504040204" pitchFamily="50" charset="-128"/>
                      </a:endParaRPr>
                    </a:p>
                  </a:txBody>
                  <a:tcPr marL="72000" marR="72000" marT="36000" marB="36000" vert="eaVert" anchor="ctr">
                    <a:lnL w="12700" cap="flat" cmpd="sng" algn="ctr">
                      <a:solidFill>
                        <a:schemeClr val="accent1"/>
                      </a:solidFill>
                      <a:prstDash val="solid"/>
                      <a:round/>
                      <a:headEnd type="none" w="med" len="med"/>
                      <a:tailEnd type="none" w="med" len="med"/>
                    </a:lnL>
                    <a:lnT w="12700" cap="flat" cmpd="sng" algn="ctr">
                      <a:solidFill>
                        <a:srgbClr val="D0D8E8"/>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grid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ja-JP" sz="1000" b="1" kern="100" dirty="0">
                          <a:solidFill>
                            <a:schemeClr val="tx1"/>
                          </a:solidFill>
                          <a:effectLst/>
                          <a:latin typeface="Meiryo UI" panose="020B0604030504040204" pitchFamily="50" charset="-128"/>
                          <a:ea typeface="Meiryo UI" panose="020B0604030504040204" pitchFamily="50" charset="-128"/>
                        </a:rPr>
                        <a:t>＜財政再建プログラム（案）</a:t>
                      </a:r>
                      <a:r>
                        <a:rPr lang="ja-JP" altLang="en-US" sz="1000" b="1" kern="100" dirty="0">
                          <a:solidFill>
                            <a:schemeClr val="tx1"/>
                          </a:solidFill>
                          <a:effectLst/>
                          <a:latin typeface="Meiryo UI" panose="020B0604030504040204" pitchFamily="50" charset="-128"/>
                          <a:ea typeface="Meiryo UI" panose="020B0604030504040204" pitchFamily="50" charset="-128"/>
                        </a:rPr>
                        <a:t>における見直し</a:t>
                      </a:r>
                      <a:r>
                        <a:rPr lang="ja-JP" altLang="ja-JP" sz="1000" b="1" kern="100" dirty="0">
                          <a:solidFill>
                            <a:schemeClr val="tx1"/>
                          </a:solidFill>
                          <a:effectLst/>
                          <a:latin typeface="Meiryo UI" panose="020B0604030504040204" pitchFamily="50" charset="-128"/>
                          <a:ea typeface="Meiryo UI" panose="020B0604030504040204" pitchFamily="50" charset="-128"/>
                        </a:rPr>
                        <a:t>＞</a:t>
                      </a:r>
                      <a:endParaRPr lang="ja-JP" altLang="ja-JP"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solidFill>
                      <a:srgbClr val="D0D8E8"/>
                    </a:solidFill>
                  </a:tcPr>
                </a:tc>
                <a:tc hMerge="1">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ja-JP"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solidFill>
                      <a:srgbClr val="D0D8E8"/>
                    </a:solidFill>
                  </a:tcPr>
                </a:tc>
                <a:extLst>
                  <a:ext uri="{0D108BD9-81ED-4DB2-BD59-A6C34878D82A}">
                    <a16:rowId xmlns:a16="http://schemas.microsoft.com/office/drawing/2014/main" val="652200874"/>
                  </a:ext>
                </a:extLst>
              </a:tr>
              <a:tr h="1215182">
                <a:tc vMerge="1">
                  <a:txBody>
                    <a:bodyPr/>
                    <a:lstStyle/>
                    <a:p>
                      <a:endParaRPr kumimoji="1" lang="ja-JP" altLang="en-US" dirty="0"/>
                    </a:p>
                  </a:txBody>
                  <a:tcPr marL="72000" marR="72000" marT="36000" marB="36000" vert="eaVert">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just">
                        <a:spcAft>
                          <a:spcPts val="0"/>
                        </a:spcAft>
                      </a:pPr>
                      <a:r>
                        <a:rPr lang="ja-JP" altLang="en-US" sz="1000" b="1" kern="100" dirty="0">
                          <a:solidFill>
                            <a:schemeClr val="tx1"/>
                          </a:solidFill>
                          <a:effectLst/>
                          <a:latin typeface="Meiryo UI" panose="020B0604030504040204" pitchFamily="50" charset="-128"/>
                          <a:ea typeface="Meiryo UI" panose="020B0604030504040204" pitchFamily="50" charset="-128"/>
                        </a:rPr>
                        <a:t>１　見直しの考え方</a:t>
                      </a:r>
                    </a:p>
                    <a:p>
                      <a:pPr algn="just">
                        <a:spcAft>
                          <a:spcPts val="0"/>
                        </a:spcAft>
                      </a:pPr>
                      <a:r>
                        <a:rPr lang="ja-JP" altLang="en-US" sz="1000" b="1" kern="100" dirty="0">
                          <a:solidFill>
                            <a:schemeClr val="tx1"/>
                          </a:solidFill>
                          <a:effectLst/>
                          <a:latin typeface="Meiryo UI" panose="020B0604030504040204" pitchFamily="50" charset="-128"/>
                          <a:ea typeface="Meiryo UI" panose="020B0604030504040204" pitchFamily="50" charset="-128"/>
                        </a:rPr>
                        <a:t>　　 </a:t>
                      </a:r>
                      <a:r>
                        <a:rPr lang="ja-JP" altLang="en-US" sz="1000" b="0" kern="100" dirty="0">
                          <a:solidFill>
                            <a:schemeClr val="tx1"/>
                          </a:solidFill>
                          <a:effectLst/>
                          <a:latin typeface="Meiryo UI" panose="020B0604030504040204" pitchFamily="50" charset="-128"/>
                          <a:ea typeface="Meiryo UI" panose="020B0604030504040204" pitchFamily="50" charset="-128"/>
                        </a:rPr>
                        <a:t>府の経費削減の取組みを踏まえ、運営費交付金の概ね</a:t>
                      </a:r>
                      <a:r>
                        <a:rPr lang="en-US" altLang="ja-JP" sz="1000" b="0" kern="100" dirty="0">
                          <a:solidFill>
                            <a:schemeClr val="tx1"/>
                          </a:solidFill>
                          <a:effectLst/>
                          <a:latin typeface="Meiryo UI" panose="020B0604030504040204" pitchFamily="50" charset="-128"/>
                          <a:ea typeface="Meiryo UI" panose="020B0604030504040204" pitchFamily="50" charset="-128"/>
                        </a:rPr>
                        <a:t>1</a:t>
                      </a:r>
                      <a:r>
                        <a:rPr lang="ja-JP" altLang="en-US" sz="1000" b="0" kern="100" dirty="0">
                          <a:solidFill>
                            <a:schemeClr val="tx1"/>
                          </a:solidFill>
                          <a:effectLst/>
                          <a:latin typeface="Meiryo UI" panose="020B0604030504040204" pitchFamily="50" charset="-128"/>
                          <a:ea typeface="Meiryo UI" panose="020B0604030504040204" pitchFamily="50" charset="-128"/>
                        </a:rPr>
                        <a:t>割程度を縮減</a:t>
                      </a:r>
                    </a:p>
                    <a:p>
                      <a:pPr algn="just">
                        <a:spcAft>
                          <a:spcPts val="0"/>
                        </a:spcAft>
                      </a:pPr>
                      <a:endParaRPr lang="ja-JP" altLang="en-US" sz="1000" b="1" kern="100" dirty="0">
                        <a:solidFill>
                          <a:schemeClr val="tx1"/>
                        </a:solidFill>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solidFill>
                            <a:schemeClr val="tx1"/>
                          </a:solidFill>
                          <a:effectLst/>
                          <a:latin typeface="Meiryo UI" panose="020B0604030504040204" pitchFamily="50" charset="-128"/>
                          <a:ea typeface="Meiryo UI" panose="020B0604030504040204" pitchFamily="50" charset="-128"/>
                        </a:rPr>
                        <a:t>２　見直し内容</a:t>
                      </a:r>
                    </a:p>
                    <a:p>
                      <a:pPr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rPr>
                        <a:t>　 ・運営費交付金について、府の取組みを踏まえ、経費を</a:t>
                      </a:r>
                      <a:r>
                        <a:rPr lang="en-US" altLang="ja-JP" sz="1000" b="0" kern="100" dirty="0">
                          <a:solidFill>
                            <a:schemeClr val="tx1"/>
                          </a:solidFill>
                          <a:effectLst/>
                          <a:latin typeface="Meiryo UI" panose="020B0604030504040204" pitchFamily="50" charset="-128"/>
                          <a:ea typeface="Meiryo UI" panose="020B0604030504040204" pitchFamily="50" charset="-128"/>
                        </a:rPr>
                        <a:t>10</a:t>
                      </a:r>
                      <a:r>
                        <a:rPr lang="ja-JP" altLang="en-US" sz="1000" b="0" kern="100" dirty="0">
                          <a:solidFill>
                            <a:schemeClr val="tx1"/>
                          </a:solidFill>
                          <a:effectLst/>
                          <a:latin typeface="Meiryo UI" panose="020B0604030504040204" pitchFamily="50" charset="-128"/>
                          <a:ea typeface="Meiryo UI" panose="020B0604030504040204" pitchFamily="50" charset="-128"/>
                        </a:rPr>
                        <a:t>％縮減（退職手当</a:t>
                      </a:r>
                      <a:endParaRPr lang="en-US" altLang="ja-JP" sz="1000" b="0" kern="100" dirty="0">
                        <a:solidFill>
                          <a:schemeClr val="tx1"/>
                        </a:solidFill>
                        <a:effectLst/>
                        <a:latin typeface="Meiryo UI" panose="020B0604030504040204" pitchFamily="50" charset="-128"/>
                        <a:ea typeface="Meiryo UI" panose="020B0604030504040204" pitchFamily="50" charset="-128"/>
                      </a:endParaRPr>
                    </a:p>
                    <a:p>
                      <a:pPr algn="just">
                        <a:spcAft>
                          <a:spcPts val="0"/>
                        </a:spcAft>
                      </a:pPr>
                      <a:r>
                        <a:rPr lang="en-US" altLang="ja-JP" sz="1000" b="0" kern="100" dirty="0">
                          <a:solidFill>
                            <a:schemeClr val="tx1"/>
                          </a:solidFill>
                          <a:effectLst/>
                          <a:latin typeface="Meiryo UI" panose="020B0604030504040204" pitchFamily="50" charset="-128"/>
                          <a:ea typeface="Meiryo UI" panose="020B0604030504040204" pitchFamily="50" charset="-128"/>
                        </a:rPr>
                        <a:t>    </a:t>
                      </a:r>
                      <a:r>
                        <a:rPr lang="ja-JP" altLang="en-US" sz="1000" b="0" kern="100" dirty="0">
                          <a:solidFill>
                            <a:schemeClr val="tx1"/>
                          </a:solidFill>
                          <a:effectLst/>
                          <a:latin typeface="Meiryo UI" panose="020B0604030504040204" pitchFamily="50" charset="-128"/>
                          <a:ea typeface="Meiryo UI" panose="020B0604030504040204" pitchFamily="50" charset="-128"/>
                        </a:rPr>
                        <a:t>は</a:t>
                      </a:r>
                      <a:r>
                        <a:rPr lang="en-US" altLang="ja-JP" sz="1000" b="0" kern="100" dirty="0">
                          <a:solidFill>
                            <a:schemeClr val="tx1"/>
                          </a:solidFill>
                          <a:effectLst/>
                          <a:latin typeface="Meiryo UI" panose="020B0604030504040204" pitchFamily="50" charset="-128"/>
                          <a:ea typeface="Meiryo UI" panose="020B0604030504040204" pitchFamily="50" charset="-128"/>
                        </a:rPr>
                        <a:t>5</a:t>
                      </a:r>
                      <a:r>
                        <a:rPr lang="ja-JP" altLang="en-US" sz="1000" b="0" kern="100" dirty="0">
                          <a:solidFill>
                            <a:schemeClr val="tx1"/>
                          </a:solidFill>
                          <a:effectLst/>
                          <a:latin typeface="Meiryo UI" panose="020B0604030504040204" pitchFamily="50" charset="-128"/>
                          <a:ea typeface="Meiryo UI" panose="020B0604030504040204" pitchFamily="50" charset="-128"/>
                        </a:rPr>
                        <a:t>％）の上算定</a:t>
                      </a:r>
                    </a:p>
                    <a:p>
                      <a:pPr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rPr>
                        <a:t>　  ⇒平年度ベース　△</a:t>
                      </a:r>
                      <a:r>
                        <a:rPr lang="en-US" altLang="ja-JP" sz="1000" b="0" kern="100" dirty="0">
                          <a:solidFill>
                            <a:schemeClr val="tx1"/>
                          </a:solidFill>
                          <a:effectLst/>
                          <a:latin typeface="Meiryo UI" panose="020B0604030504040204" pitchFamily="50" charset="-128"/>
                          <a:ea typeface="Meiryo UI" panose="020B0604030504040204" pitchFamily="50" charset="-128"/>
                        </a:rPr>
                        <a:t>1,131</a:t>
                      </a:r>
                      <a:r>
                        <a:rPr lang="ja-JP" altLang="en-US" sz="1000" b="0" kern="100" dirty="0">
                          <a:solidFill>
                            <a:schemeClr val="tx1"/>
                          </a:solidFill>
                          <a:effectLst/>
                          <a:latin typeface="Meiryo UI" panose="020B0604030504040204" pitchFamily="50" charset="-128"/>
                          <a:ea typeface="Meiryo UI" panose="020B0604030504040204" pitchFamily="50" charset="-128"/>
                        </a:rPr>
                        <a:t>百万円</a:t>
                      </a:r>
                    </a:p>
                    <a:p>
                      <a:pPr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rPr>
                        <a:t>　　  </a:t>
                      </a:r>
                      <a:r>
                        <a:rPr lang="en-US" altLang="ja-JP" sz="1000" b="0" kern="100" dirty="0">
                          <a:solidFill>
                            <a:schemeClr val="tx1"/>
                          </a:solidFill>
                          <a:effectLst/>
                          <a:latin typeface="Meiryo UI" panose="020B0604030504040204" pitchFamily="50" charset="-128"/>
                          <a:ea typeface="Meiryo UI" panose="020B0604030504040204" pitchFamily="50" charset="-128"/>
                        </a:rPr>
                        <a:t>20</a:t>
                      </a:r>
                      <a:r>
                        <a:rPr lang="ja-JP" altLang="en-US" sz="1000" b="0" kern="100" dirty="0">
                          <a:solidFill>
                            <a:schemeClr val="tx1"/>
                          </a:solidFill>
                          <a:effectLst/>
                          <a:latin typeface="Meiryo UI" panose="020B0604030504040204" pitchFamily="50" charset="-128"/>
                          <a:ea typeface="Meiryo UI" panose="020B0604030504040204" pitchFamily="50" charset="-128"/>
                        </a:rPr>
                        <a:t>年度（退職手当以外を</a:t>
                      </a:r>
                      <a:r>
                        <a:rPr lang="en-US" altLang="ja-JP" sz="1000" b="0" kern="100" dirty="0">
                          <a:solidFill>
                            <a:schemeClr val="tx1"/>
                          </a:solidFill>
                          <a:effectLst/>
                          <a:latin typeface="Meiryo UI" panose="020B0604030504040204" pitchFamily="50" charset="-128"/>
                          <a:ea typeface="Meiryo UI" panose="020B0604030504040204" pitchFamily="50" charset="-128"/>
                        </a:rPr>
                        <a:t>2/3</a:t>
                      </a:r>
                      <a:r>
                        <a:rPr lang="ja-JP" altLang="en-US" sz="1000" b="0" kern="100" dirty="0">
                          <a:solidFill>
                            <a:schemeClr val="tx1"/>
                          </a:solidFill>
                          <a:effectLst/>
                          <a:latin typeface="Meiryo UI" panose="020B0604030504040204" pitchFamily="50" charset="-128"/>
                          <a:ea typeface="Meiryo UI" panose="020B0604030504040204" pitchFamily="50" charset="-128"/>
                        </a:rPr>
                        <a:t>換算）△</a:t>
                      </a:r>
                      <a:r>
                        <a:rPr lang="en-US" altLang="ja-JP" sz="1000" b="0" kern="100" dirty="0">
                          <a:solidFill>
                            <a:schemeClr val="tx1"/>
                          </a:solidFill>
                          <a:effectLst/>
                          <a:latin typeface="Meiryo UI" panose="020B0604030504040204" pitchFamily="50" charset="-128"/>
                          <a:ea typeface="Meiryo UI" panose="020B0604030504040204" pitchFamily="50" charset="-128"/>
                        </a:rPr>
                        <a:t>771</a:t>
                      </a:r>
                      <a:r>
                        <a:rPr lang="ja-JP" altLang="en-US" sz="1000" b="0" kern="100" dirty="0">
                          <a:solidFill>
                            <a:schemeClr val="tx1"/>
                          </a:solidFill>
                          <a:effectLst/>
                          <a:latin typeface="Meiryo UI" panose="020B0604030504040204" pitchFamily="50" charset="-128"/>
                          <a:ea typeface="Meiryo UI" panose="020B0604030504040204" pitchFamily="50" charset="-128"/>
                        </a:rPr>
                        <a:t>百万円</a:t>
                      </a:r>
                    </a:p>
                    <a:p>
                      <a:pPr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rPr>
                        <a:t>  ・中期計画の残期間（平成</a:t>
                      </a:r>
                      <a:r>
                        <a:rPr lang="en-US" altLang="ja-JP" sz="1000" b="0" kern="100" dirty="0">
                          <a:solidFill>
                            <a:schemeClr val="tx1"/>
                          </a:solidFill>
                          <a:effectLst/>
                          <a:latin typeface="Meiryo UI" panose="020B0604030504040204" pitchFamily="50" charset="-128"/>
                          <a:ea typeface="Meiryo UI" panose="020B0604030504040204" pitchFamily="50" charset="-128"/>
                        </a:rPr>
                        <a:t>20</a:t>
                      </a:r>
                      <a:r>
                        <a:rPr lang="ja-JP" altLang="en-US" sz="1000" b="0" kern="100" dirty="0">
                          <a:solidFill>
                            <a:schemeClr val="tx1"/>
                          </a:solidFill>
                          <a:effectLst/>
                          <a:latin typeface="Meiryo UI" panose="020B0604030504040204" pitchFamily="50" charset="-128"/>
                          <a:ea typeface="Meiryo UI" panose="020B0604030504040204" pitchFamily="50" charset="-128"/>
                        </a:rPr>
                        <a:t>～</a:t>
                      </a:r>
                      <a:r>
                        <a:rPr lang="en-US" altLang="ja-JP" sz="1000" b="0" kern="100" dirty="0">
                          <a:solidFill>
                            <a:schemeClr val="tx1"/>
                          </a:solidFill>
                          <a:effectLst/>
                          <a:latin typeface="Meiryo UI" panose="020B0604030504040204" pitchFamily="50" charset="-128"/>
                          <a:ea typeface="Meiryo UI" panose="020B0604030504040204" pitchFamily="50" charset="-128"/>
                        </a:rPr>
                        <a:t>22</a:t>
                      </a:r>
                      <a:r>
                        <a:rPr lang="ja-JP" altLang="en-US" sz="1000" b="0" kern="100" dirty="0">
                          <a:solidFill>
                            <a:schemeClr val="tx1"/>
                          </a:solidFill>
                          <a:effectLst/>
                          <a:latin typeface="Meiryo UI" panose="020B0604030504040204" pitchFamily="50" charset="-128"/>
                          <a:ea typeface="Meiryo UI" panose="020B0604030504040204" pitchFamily="50" charset="-128"/>
                        </a:rPr>
                        <a:t>年度）の縮減額合計△</a:t>
                      </a:r>
                      <a:r>
                        <a:rPr lang="en-US" altLang="ja-JP" sz="1000" b="0" kern="100" dirty="0">
                          <a:solidFill>
                            <a:schemeClr val="tx1"/>
                          </a:solidFill>
                          <a:effectLst/>
                          <a:latin typeface="Meiryo UI" panose="020B0604030504040204" pitchFamily="50" charset="-128"/>
                          <a:ea typeface="Meiryo UI" panose="020B0604030504040204" pitchFamily="50" charset="-128"/>
                        </a:rPr>
                        <a:t>3,033</a:t>
                      </a:r>
                      <a:r>
                        <a:rPr lang="ja-JP" altLang="en-US" sz="1000" b="0" kern="100" dirty="0">
                          <a:solidFill>
                            <a:schemeClr val="tx1"/>
                          </a:solidFill>
                          <a:effectLst/>
                          <a:latin typeface="Meiryo UI" panose="020B0604030504040204" pitchFamily="50" charset="-128"/>
                          <a:ea typeface="Meiryo UI" panose="020B0604030504040204" pitchFamily="50" charset="-128"/>
                        </a:rPr>
                        <a:t>百万円を</a:t>
                      </a:r>
                      <a:endParaRPr lang="en-US" altLang="ja-JP" sz="1000" b="0" kern="100" dirty="0">
                        <a:solidFill>
                          <a:schemeClr val="tx1"/>
                        </a:solidFill>
                        <a:effectLst/>
                        <a:latin typeface="Meiryo UI" panose="020B0604030504040204" pitchFamily="50" charset="-128"/>
                        <a:ea typeface="Meiryo UI" panose="020B0604030504040204" pitchFamily="50" charset="-128"/>
                      </a:endParaRPr>
                    </a:p>
                    <a:p>
                      <a:pPr algn="just">
                        <a:spcAft>
                          <a:spcPts val="0"/>
                        </a:spcAft>
                      </a:pPr>
                      <a:r>
                        <a:rPr lang="en-US" altLang="ja-JP" sz="1000" b="0" kern="100" dirty="0">
                          <a:solidFill>
                            <a:schemeClr val="tx1"/>
                          </a:solidFill>
                          <a:effectLst/>
                          <a:latin typeface="Meiryo UI" panose="020B0604030504040204" pitchFamily="50" charset="-128"/>
                          <a:ea typeface="Meiryo UI" panose="020B0604030504040204" pitchFamily="50" charset="-128"/>
                        </a:rPr>
                        <a:t>   </a:t>
                      </a:r>
                      <a:r>
                        <a:rPr lang="ja-JP" altLang="en-US" sz="1000" b="0" kern="100" dirty="0">
                          <a:solidFill>
                            <a:schemeClr val="tx1"/>
                          </a:solidFill>
                          <a:effectLst/>
                          <a:latin typeface="Meiryo UI" panose="020B0604030504040204" pitchFamily="50" charset="-128"/>
                          <a:ea typeface="Meiryo UI" panose="020B0604030504040204" pitchFamily="50" charset="-128"/>
                        </a:rPr>
                        <a:t>毎年均等に縮減（△</a:t>
                      </a:r>
                      <a:r>
                        <a:rPr lang="en-US" altLang="ja-JP" sz="1000" b="0" kern="100" dirty="0">
                          <a:solidFill>
                            <a:schemeClr val="tx1"/>
                          </a:solidFill>
                          <a:effectLst/>
                          <a:latin typeface="Meiryo UI" panose="020B0604030504040204" pitchFamily="50" charset="-128"/>
                          <a:ea typeface="Meiryo UI" panose="020B0604030504040204" pitchFamily="50" charset="-128"/>
                        </a:rPr>
                        <a:t>1,011</a:t>
                      </a:r>
                      <a:r>
                        <a:rPr lang="ja-JP" altLang="en-US" sz="1000" b="0" kern="100" dirty="0">
                          <a:solidFill>
                            <a:schemeClr val="tx1"/>
                          </a:solidFill>
                          <a:effectLst/>
                          <a:latin typeface="Meiryo UI" panose="020B0604030504040204" pitchFamily="50" charset="-128"/>
                          <a:ea typeface="Meiryo UI" panose="020B0604030504040204" pitchFamily="50" charset="-128"/>
                        </a:rPr>
                        <a:t>百万円／年）</a:t>
                      </a:r>
                    </a:p>
                    <a:p>
                      <a:pPr algn="just">
                        <a:spcAft>
                          <a:spcPts val="0"/>
                        </a:spcAft>
                      </a:pPr>
                      <a:endParaRPr lang="ja-JP" altLang="en-US" sz="1000" b="0" kern="100" dirty="0">
                        <a:solidFill>
                          <a:schemeClr val="tx1"/>
                        </a:solidFill>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rPr>
                        <a:t>＊なお、大学法人の自律化を促す観点から、自主的な取組による増収策や収入</a:t>
                      </a:r>
                      <a:endParaRPr lang="en-US" altLang="ja-JP" sz="1000" b="0" kern="100" dirty="0">
                        <a:solidFill>
                          <a:schemeClr val="tx1"/>
                        </a:solidFill>
                        <a:effectLst/>
                        <a:latin typeface="Meiryo UI" panose="020B0604030504040204" pitchFamily="50" charset="-128"/>
                        <a:ea typeface="Meiryo UI" panose="020B0604030504040204" pitchFamily="50" charset="-128"/>
                      </a:endParaRPr>
                    </a:p>
                    <a:p>
                      <a:pPr algn="just">
                        <a:spcAft>
                          <a:spcPts val="0"/>
                        </a:spcAft>
                      </a:pPr>
                      <a:r>
                        <a:rPr lang="en-US" altLang="ja-JP" sz="1000" b="0" kern="100" dirty="0">
                          <a:solidFill>
                            <a:schemeClr val="tx1"/>
                          </a:solidFill>
                          <a:effectLst/>
                          <a:latin typeface="Meiryo UI" panose="020B0604030504040204" pitchFamily="50" charset="-128"/>
                          <a:ea typeface="Meiryo UI" panose="020B0604030504040204" pitchFamily="50" charset="-128"/>
                        </a:rPr>
                        <a:t>   </a:t>
                      </a:r>
                      <a:r>
                        <a:rPr lang="ja-JP" altLang="en-US" sz="1000" b="0" kern="100" dirty="0">
                          <a:solidFill>
                            <a:schemeClr val="tx1"/>
                          </a:solidFill>
                          <a:effectLst/>
                          <a:latin typeface="Meiryo UI" panose="020B0604030504040204" pitchFamily="50" charset="-128"/>
                          <a:ea typeface="Meiryo UI" panose="020B0604030504040204" pitchFamily="50" charset="-128"/>
                        </a:rPr>
                        <a:t>増、経費節減により、今回の見直し額を上回って得られた効果額は、原則、法</a:t>
                      </a:r>
                      <a:endParaRPr lang="en-US" altLang="ja-JP" sz="1000" b="0" kern="100" dirty="0">
                        <a:solidFill>
                          <a:schemeClr val="tx1"/>
                        </a:solidFill>
                        <a:effectLst/>
                        <a:latin typeface="Meiryo UI" panose="020B0604030504040204" pitchFamily="50" charset="-128"/>
                        <a:ea typeface="Meiryo UI" panose="020B0604030504040204" pitchFamily="50" charset="-128"/>
                      </a:endParaRPr>
                    </a:p>
                    <a:p>
                      <a:pPr algn="just">
                        <a:spcAft>
                          <a:spcPts val="0"/>
                        </a:spcAft>
                      </a:pPr>
                      <a:r>
                        <a:rPr lang="en-US" altLang="ja-JP" sz="1000" b="0" kern="100" dirty="0">
                          <a:solidFill>
                            <a:schemeClr val="tx1"/>
                          </a:solidFill>
                          <a:effectLst/>
                          <a:latin typeface="Meiryo UI" panose="020B0604030504040204" pitchFamily="50" charset="-128"/>
                          <a:ea typeface="Meiryo UI" panose="020B0604030504040204" pitchFamily="50" charset="-128"/>
                        </a:rPr>
                        <a:t>   </a:t>
                      </a:r>
                      <a:r>
                        <a:rPr lang="ja-JP" altLang="en-US" sz="1000" b="0" kern="100" dirty="0">
                          <a:solidFill>
                            <a:schemeClr val="tx1"/>
                          </a:solidFill>
                          <a:effectLst/>
                          <a:latin typeface="Meiryo UI" panose="020B0604030504040204" pitchFamily="50" charset="-128"/>
                          <a:ea typeface="Meiryo UI" panose="020B0604030504040204" pitchFamily="50" charset="-128"/>
                        </a:rPr>
                        <a:t>人で活用できるものとする。</a:t>
                      </a:r>
                      <a:endParaRPr lang="en-US" altLang="ja-JP" sz="1000" b="0" kern="100" dirty="0">
                        <a:solidFill>
                          <a:schemeClr val="tx1"/>
                        </a:solidFill>
                        <a:effectLst/>
                        <a:latin typeface="Meiryo UI" panose="020B0604030504040204" pitchFamily="50" charset="-128"/>
                        <a:ea typeface="Meiryo UI" panose="020B0604030504040204" pitchFamily="50" charset="-128"/>
                      </a:endParaRPr>
                    </a:p>
                    <a:p>
                      <a:pPr algn="just">
                        <a:spcAft>
                          <a:spcPts val="0"/>
                        </a:spcAft>
                      </a:pPr>
                      <a:endParaRPr lang="en-US" altLang="ja-JP" sz="1000" b="0" kern="100" dirty="0">
                        <a:solidFill>
                          <a:schemeClr val="tx1"/>
                        </a:solidFill>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solidFill>
                            <a:schemeClr val="tx1"/>
                          </a:solidFill>
                          <a:effectLst/>
                          <a:latin typeface="Meiryo UI" panose="020B0604030504040204" pitchFamily="50" charset="-128"/>
                          <a:ea typeface="Meiryo UI" panose="020B0604030504040204" pitchFamily="50" charset="-128"/>
                        </a:rPr>
                        <a:t>３　</a:t>
                      </a:r>
                      <a:r>
                        <a:rPr lang="zh-TW" altLang="en-US" sz="1000" b="1" kern="100" dirty="0">
                          <a:solidFill>
                            <a:schemeClr val="tx1"/>
                          </a:solidFill>
                          <a:effectLst/>
                          <a:latin typeface="Meiryo UI" panose="020B0604030504040204" pitchFamily="50" charset="-128"/>
                          <a:ea typeface="Meiryo UI" panose="020B0604030504040204" pitchFamily="50" charset="-128"/>
                        </a:rPr>
                        <a:t>実施時期</a:t>
                      </a:r>
                    </a:p>
                    <a:p>
                      <a:pPr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rPr>
                        <a:t>　　 </a:t>
                      </a:r>
                      <a:r>
                        <a:rPr lang="zh-TW" altLang="en-US" sz="1000" b="0" kern="100" dirty="0">
                          <a:solidFill>
                            <a:schemeClr val="tx1"/>
                          </a:solidFill>
                          <a:effectLst/>
                          <a:latin typeface="Meiryo UI" panose="020B0604030504040204" pitchFamily="50" charset="-128"/>
                          <a:ea typeface="Meiryo UI" panose="020B0604030504040204" pitchFamily="50" charset="-128"/>
                        </a:rPr>
                        <a:t>平成</a:t>
                      </a:r>
                      <a:r>
                        <a:rPr lang="en-US" altLang="zh-TW" sz="1000" b="0" kern="100" dirty="0">
                          <a:solidFill>
                            <a:schemeClr val="tx1"/>
                          </a:solidFill>
                          <a:effectLst/>
                          <a:latin typeface="Meiryo UI" panose="020B0604030504040204" pitchFamily="50" charset="-128"/>
                          <a:ea typeface="Meiryo UI" panose="020B0604030504040204" pitchFamily="50" charset="-128"/>
                        </a:rPr>
                        <a:t>20</a:t>
                      </a:r>
                      <a:r>
                        <a:rPr lang="zh-TW" altLang="en-US" sz="1000" b="0" kern="100" dirty="0">
                          <a:solidFill>
                            <a:schemeClr val="tx1"/>
                          </a:solidFill>
                          <a:effectLst/>
                          <a:latin typeface="Meiryo UI" panose="020B0604030504040204" pitchFamily="50" charset="-128"/>
                          <a:ea typeface="Meiryo UI" panose="020B0604030504040204" pitchFamily="50" charset="-128"/>
                        </a:rPr>
                        <a:t>年度</a:t>
                      </a:r>
                      <a:endParaRPr lang="en-US" altLang="zh-TW" sz="1000" b="0" kern="100" dirty="0">
                        <a:solidFill>
                          <a:schemeClr val="tx1"/>
                        </a:solidFill>
                        <a:effectLst/>
                        <a:latin typeface="Meiryo UI" panose="020B0604030504040204" pitchFamily="50" charset="-128"/>
                        <a:ea typeface="Meiryo UI" panose="020B0604030504040204" pitchFamily="50" charset="-128"/>
                      </a:endParaRPr>
                    </a:p>
                    <a:p>
                      <a:pPr algn="just">
                        <a:spcAft>
                          <a:spcPts val="0"/>
                        </a:spcAft>
                      </a:pPr>
                      <a:endParaRPr lang="en-US" altLang="ja-JP" sz="1000" b="0" kern="100" dirty="0">
                        <a:solidFill>
                          <a:schemeClr val="tx1"/>
                        </a:solidFill>
                        <a:effectLst/>
                        <a:latin typeface="Meiryo UI" panose="020B0604030504040204" pitchFamily="50" charset="-128"/>
                        <a:ea typeface="Meiryo UI" panose="020B0604030504040204" pitchFamily="50" charset="-128"/>
                      </a:endParaRPr>
                    </a:p>
                  </a:txBody>
                  <a:tcPr marL="72000" marR="72000" marT="36000" marB="36000">
                    <a:lnR w="12700" cap="flat" cmpd="sng" algn="ctr">
                      <a:solidFill>
                        <a:schemeClr val="accent1"/>
                      </a:solidFill>
                      <a:prstDash val="solid"/>
                      <a:round/>
                      <a:headEnd type="none" w="med" len="med"/>
                      <a:tailEnd type="none" w="med" len="med"/>
                    </a:lnR>
                    <a:solidFill>
                      <a:schemeClr val="bg1">
                        <a:alpha val="20000"/>
                      </a:schemeClr>
                    </a:solidFill>
                  </a:tcPr>
                </a:tc>
                <a:tc>
                  <a:txBody>
                    <a:bodyPr/>
                    <a:lstStyle/>
                    <a:p>
                      <a:pPr algn="just">
                        <a:spcAft>
                          <a:spcPts val="0"/>
                        </a:spcAft>
                      </a:pPr>
                      <a:r>
                        <a:rPr lang="ja-JP" altLang="en-US" sz="1000" b="1" u="none" strike="noStrike" baseline="0" dirty="0">
                          <a:solidFill>
                            <a:schemeClr val="tx1"/>
                          </a:solidFill>
                          <a:latin typeface="Meiryo UI" panose="020B0604030504040204" pitchFamily="50" charset="-128"/>
                          <a:ea typeface="Meiryo UI" panose="020B0604030504040204" pitchFamily="50" charset="-128"/>
                        </a:rPr>
                        <a:t>◆見直しの経過（改革工程表）</a:t>
                      </a:r>
                      <a:endParaRPr lang="en-US" altLang="ja-JP" sz="1000" b="1" u="none" strike="noStrike" baseline="0" dirty="0">
                        <a:solidFill>
                          <a:schemeClr val="tx1"/>
                        </a:solidFill>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b="0" i="0" u="none" strike="noStrike" baseline="0" dirty="0">
                          <a:solidFill>
                            <a:schemeClr val="tx1"/>
                          </a:solidFill>
                          <a:latin typeface="Meiryo UI" panose="020B0604030504040204" pitchFamily="50" charset="-128"/>
                          <a:ea typeface="Meiryo UI" panose="020B0604030504040204" pitchFamily="50" charset="-128"/>
                        </a:rPr>
                        <a:t>  （</a:t>
                      </a:r>
                      <a:r>
                        <a:rPr lang="en-US" altLang="ja-JP" sz="1000" b="0" i="0" u="none" strike="noStrike" baseline="0" dirty="0">
                          <a:solidFill>
                            <a:schemeClr val="tx1"/>
                          </a:solidFill>
                          <a:latin typeface="Meiryo UI" panose="020B0604030504040204" pitchFamily="50" charset="-128"/>
                          <a:ea typeface="Meiryo UI" panose="020B0604030504040204" pitchFamily="50" charset="-128"/>
                        </a:rPr>
                        <a:t>20</a:t>
                      </a:r>
                      <a:r>
                        <a:rPr lang="ja-JP" altLang="en-US" sz="1000" b="0" i="0" u="none" strike="noStrike" baseline="0" dirty="0">
                          <a:solidFill>
                            <a:schemeClr val="tx1"/>
                          </a:solidFill>
                          <a:latin typeface="Meiryo UI" panose="020B0604030504040204" pitchFamily="50" charset="-128"/>
                          <a:ea typeface="Meiryo UI" panose="020B0604030504040204" pitchFamily="50" charset="-128"/>
                        </a:rPr>
                        <a:t>年度交付金）</a:t>
                      </a:r>
                    </a:p>
                    <a:p>
                      <a:pPr algn="l" rtl="0">
                        <a:lnSpc>
                          <a:spcPts val="1100"/>
                        </a:lnSpc>
                        <a:defRPr sz="1000"/>
                      </a:pPr>
                      <a:r>
                        <a:rPr lang="en-US" altLang="ja-JP" sz="1000" b="0" i="0" u="none" strike="noStrike" baseline="0" dirty="0">
                          <a:solidFill>
                            <a:schemeClr val="tx1"/>
                          </a:solidFill>
                          <a:latin typeface="Meiryo UI" panose="020B0604030504040204" pitchFamily="50" charset="-128"/>
                          <a:ea typeface="Meiryo UI" panose="020B0604030504040204" pitchFamily="50" charset="-128"/>
                        </a:rPr>
                        <a:t>    20</a:t>
                      </a:r>
                      <a:r>
                        <a:rPr lang="ja-JP" altLang="en-US" sz="1000" b="0" i="0" u="none" strike="noStrike" baseline="0" dirty="0">
                          <a:solidFill>
                            <a:schemeClr val="tx1"/>
                          </a:solidFill>
                          <a:latin typeface="Meiryo UI" panose="020B0604030504040204" pitchFamily="50" charset="-128"/>
                          <a:ea typeface="Meiryo UI" panose="020B0604030504040204" pitchFamily="50" charset="-128"/>
                        </a:rPr>
                        <a:t>年</a:t>
                      </a:r>
                      <a:r>
                        <a:rPr lang="en-US" altLang="ja-JP" sz="1000" b="0" i="0" u="none" strike="noStrike" baseline="0" dirty="0">
                          <a:solidFill>
                            <a:schemeClr val="tx1"/>
                          </a:solidFill>
                          <a:latin typeface="Meiryo UI" panose="020B0604030504040204" pitchFamily="50" charset="-128"/>
                          <a:ea typeface="Meiryo UI" panose="020B0604030504040204" pitchFamily="50" charset="-128"/>
                        </a:rPr>
                        <a:t>8</a:t>
                      </a:r>
                      <a:r>
                        <a:rPr lang="ja-JP" altLang="en-US" sz="1000" b="0" i="0" u="none" strike="noStrike" baseline="0" dirty="0">
                          <a:solidFill>
                            <a:schemeClr val="tx1"/>
                          </a:solidFill>
                          <a:latin typeface="Meiryo UI" panose="020B0604030504040204" pitchFamily="50" charset="-128"/>
                          <a:ea typeface="Meiryo UI" panose="020B0604030504040204" pitchFamily="50" charset="-128"/>
                        </a:rPr>
                        <a:t>月～　見直し案どおり縮減を実施</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n-US" altLang="ja-JP" sz="1000" b="0" i="0" u="none" strike="noStrike" baseline="0" dirty="0">
                        <a:solidFill>
                          <a:schemeClr val="tx1"/>
                        </a:solidFill>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b="0" i="0" u="none" strike="noStrike" baseline="0" dirty="0">
                          <a:solidFill>
                            <a:schemeClr val="tx1"/>
                          </a:solidFill>
                          <a:latin typeface="Meiryo UI" panose="020B0604030504040204" pitchFamily="50" charset="-128"/>
                          <a:ea typeface="Meiryo UI" panose="020B0604030504040204" pitchFamily="50" charset="-128"/>
                        </a:rPr>
                        <a:t>　（</a:t>
                      </a:r>
                      <a:r>
                        <a:rPr lang="en-US" altLang="ja-JP" sz="1000" b="0" i="0" u="none" strike="noStrike" baseline="0" dirty="0">
                          <a:solidFill>
                            <a:schemeClr val="tx1"/>
                          </a:solidFill>
                          <a:latin typeface="Meiryo UI" panose="020B0604030504040204" pitchFamily="50" charset="-128"/>
                          <a:ea typeface="Meiryo UI" panose="020B0604030504040204" pitchFamily="50" charset="-128"/>
                        </a:rPr>
                        <a:t>21</a:t>
                      </a:r>
                      <a:r>
                        <a:rPr lang="ja-JP" altLang="en-US" sz="1000" b="0" i="0" u="none" strike="noStrike" baseline="0" dirty="0">
                          <a:solidFill>
                            <a:schemeClr val="tx1"/>
                          </a:solidFill>
                          <a:latin typeface="Meiryo UI" panose="020B0604030504040204" pitchFamily="50" charset="-128"/>
                          <a:ea typeface="Meiryo UI" panose="020B0604030504040204" pitchFamily="50" charset="-128"/>
                        </a:rPr>
                        <a:t>年度交付金）</a:t>
                      </a:r>
                    </a:p>
                    <a:p>
                      <a:pPr algn="l" rtl="0">
                        <a:lnSpc>
                          <a:spcPts val="1200"/>
                        </a:lnSpc>
                        <a:defRPr sz="1000"/>
                      </a:pPr>
                      <a:r>
                        <a:rPr lang="ja-JP" altLang="en-US" sz="1000" b="0" i="0" u="none" strike="noStrike" baseline="0" dirty="0">
                          <a:solidFill>
                            <a:schemeClr val="tx1"/>
                          </a:solidFill>
                          <a:latin typeface="Meiryo UI" panose="020B0604030504040204" pitchFamily="50" charset="-128"/>
                          <a:ea typeface="Meiryo UI" panose="020B0604030504040204" pitchFamily="50" charset="-128"/>
                        </a:rPr>
                        <a:t>　　</a:t>
                      </a:r>
                      <a:r>
                        <a:rPr lang="en-US" altLang="ja-JP" sz="1000" b="0" i="0" u="none" strike="noStrike" baseline="0" dirty="0">
                          <a:solidFill>
                            <a:schemeClr val="tx1"/>
                          </a:solidFill>
                          <a:latin typeface="Meiryo UI" panose="020B0604030504040204" pitchFamily="50" charset="-128"/>
                          <a:ea typeface="Meiryo UI" panose="020B0604030504040204" pitchFamily="50" charset="-128"/>
                        </a:rPr>
                        <a:t>21</a:t>
                      </a:r>
                      <a:r>
                        <a:rPr lang="ja-JP" altLang="en-US" sz="1000" b="0" i="0" u="none" strike="noStrike" baseline="0" dirty="0">
                          <a:solidFill>
                            <a:schemeClr val="tx1"/>
                          </a:solidFill>
                          <a:latin typeface="Meiryo UI" panose="020B0604030504040204" pitchFamily="50" charset="-128"/>
                          <a:ea typeface="Meiryo UI" panose="020B0604030504040204" pitchFamily="50" charset="-128"/>
                        </a:rPr>
                        <a:t>年</a:t>
                      </a:r>
                      <a:r>
                        <a:rPr lang="en-US" altLang="ja-JP" sz="1000" b="0" i="0" u="none" strike="noStrike" baseline="0" dirty="0">
                          <a:solidFill>
                            <a:schemeClr val="tx1"/>
                          </a:solidFill>
                          <a:latin typeface="Meiryo UI" panose="020B0604030504040204" pitchFamily="50" charset="-128"/>
                          <a:ea typeface="Meiryo UI" panose="020B0604030504040204" pitchFamily="50" charset="-128"/>
                        </a:rPr>
                        <a:t>4</a:t>
                      </a:r>
                      <a:r>
                        <a:rPr lang="ja-JP" altLang="en-US" sz="1000" b="0" i="0" u="none" strike="noStrike" baseline="0" dirty="0">
                          <a:solidFill>
                            <a:schemeClr val="tx1"/>
                          </a:solidFill>
                          <a:latin typeface="Meiryo UI" panose="020B0604030504040204" pitchFamily="50" charset="-128"/>
                          <a:ea typeface="Meiryo UI" panose="020B0604030504040204" pitchFamily="50" charset="-128"/>
                        </a:rPr>
                        <a:t>月～　見直し案どおり縮減を実施</a:t>
                      </a:r>
                    </a:p>
                    <a:p>
                      <a:pPr marL="0" marR="0" lvl="0" indent="0" algn="l" defTabSz="914400" rtl="0" eaLnBrk="1" fontAlgn="auto" latinLnBrk="0" hangingPunct="1">
                        <a:lnSpc>
                          <a:spcPts val="1100"/>
                        </a:lnSpc>
                        <a:spcBef>
                          <a:spcPts val="0"/>
                        </a:spcBef>
                        <a:spcAft>
                          <a:spcPts val="0"/>
                        </a:spcAft>
                        <a:buClrTx/>
                        <a:buSzTx/>
                        <a:buFontTx/>
                        <a:buNone/>
                        <a:tabLst/>
                        <a:defRPr sz="1000"/>
                      </a:pPr>
                      <a:r>
                        <a:rPr lang="ja-JP" altLang="en-US" sz="1000" b="0" i="0" u="none" strike="noStrike" baseline="0" dirty="0">
                          <a:solidFill>
                            <a:schemeClr val="tx1"/>
                          </a:solidFill>
                          <a:latin typeface="Meiryo UI" panose="020B0604030504040204" pitchFamily="50" charset="-128"/>
                          <a:ea typeface="Meiryo UI" panose="020B0604030504040204" pitchFamily="50" charset="-128"/>
                        </a:rPr>
                        <a:t>　</a:t>
                      </a:r>
                      <a:endParaRPr lang="en-US" altLang="ja-JP" sz="1000" b="0" i="0" u="none" strike="noStrike" baseline="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100"/>
                        </a:lnSpc>
                        <a:spcBef>
                          <a:spcPts val="0"/>
                        </a:spcBef>
                        <a:spcAft>
                          <a:spcPts val="0"/>
                        </a:spcAft>
                        <a:buClrTx/>
                        <a:buSzTx/>
                        <a:buFontTx/>
                        <a:buNone/>
                        <a:tabLst/>
                        <a:defRPr sz="1000"/>
                      </a:pPr>
                      <a:r>
                        <a:rPr lang="ja-JP" altLang="en-US" sz="1000" b="0" i="0" u="none" strike="noStrike" baseline="0" dirty="0">
                          <a:solidFill>
                            <a:schemeClr val="tx1"/>
                          </a:solidFill>
                          <a:latin typeface="Meiryo UI" panose="020B0604030504040204" pitchFamily="50" charset="-128"/>
                          <a:ea typeface="Meiryo UI" panose="020B0604030504040204" pitchFamily="50" charset="-128"/>
                        </a:rPr>
                        <a:t>　（</a:t>
                      </a:r>
                      <a:r>
                        <a:rPr lang="en-US" altLang="ja-JP" sz="1000" b="0" i="0" u="none" strike="noStrike" baseline="0" dirty="0">
                          <a:solidFill>
                            <a:schemeClr val="tx1"/>
                          </a:solidFill>
                          <a:latin typeface="Meiryo UI" panose="020B0604030504040204" pitchFamily="50" charset="-128"/>
                          <a:ea typeface="Meiryo UI" panose="020B0604030504040204" pitchFamily="50" charset="-128"/>
                        </a:rPr>
                        <a:t>22</a:t>
                      </a:r>
                      <a:r>
                        <a:rPr lang="ja-JP" altLang="en-US" sz="1000" b="0" i="0" u="none" strike="noStrike" baseline="0" dirty="0">
                          <a:solidFill>
                            <a:schemeClr val="tx1"/>
                          </a:solidFill>
                          <a:latin typeface="Meiryo UI" panose="020B0604030504040204" pitchFamily="50" charset="-128"/>
                          <a:ea typeface="Meiryo UI" panose="020B0604030504040204" pitchFamily="50" charset="-128"/>
                        </a:rPr>
                        <a:t>年度交付金）</a:t>
                      </a:r>
                    </a:p>
                    <a:p>
                      <a:pPr algn="l" rtl="0">
                        <a:lnSpc>
                          <a:spcPts val="1100"/>
                        </a:lnSpc>
                        <a:defRPr sz="1000"/>
                      </a:pPr>
                      <a:r>
                        <a:rPr lang="ja-JP" altLang="en-US" sz="1000" b="0" i="0" u="none" strike="noStrike" baseline="0" dirty="0">
                          <a:solidFill>
                            <a:schemeClr val="tx1"/>
                          </a:solidFill>
                          <a:latin typeface="Meiryo UI" panose="020B0604030504040204" pitchFamily="50" charset="-128"/>
                          <a:ea typeface="Meiryo UI" panose="020B0604030504040204" pitchFamily="50" charset="-128"/>
                        </a:rPr>
                        <a:t>　　</a:t>
                      </a:r>
                      <a:r>
                        <a:rPr lang="en-US" altLang="ja-JP" sz="1000" b="0" i="0" u="none" strike="noStrike" baseline="0" dirty="0">
                          <a:solidFill>
                            <a:schemeClr val="tx1"/>
                          </a:solidFill>
                          <a:latin typeface="Meiryo UI" panose="020B0604030504040204" pitchFamily="50" charset="-128"/>
                          <a:ea typeface="Meiryo UI" panose="020B0604030504040204" pitchFamily="50" charset="-128"/>
                        </a:rPr>
                        <a:t>22</a:t>
                      </a:r>
                      <a:r>
                        <a:rPr lang="ja-JP" altLang="en-US" sz="1000" b="0" i="0" u="none" strike="noStrike" baseline="0" dirty="0">
                          <a:solidFill>
                            <a:schemeClr val="tx1"/>
                          </a:solidFill>
                          <a:latin typeface="Meiryo UI" panose="020B0604030504040204" pitchFamily="50" charset="-128"/>
                          <a:ea typeface="Meiryo UI" panose="020B0604030504040204" pitchFamily="50" charset="-128"/>
                        </a:rPr>
                        <a:t>年</a:t>
                      </a:r>
                      <a:r>
                        <a:rPr lang="en-US" altLang="ja-JP" sz="1000" b="0" i="0" u="none" strike="noStrike" baseline="0" dirty="0">
                          <a:solidFill>
                            <a:schemeClr val="tx1"/>
                          </a:solidFill>
                          <a:latin typeface="Meiryo UI" panose="020B0604030504040204" pitchFamily="50" charset="-128"/>
                          <a:ea typeface="Meiryo UI" panose="020B0604030504040204" pitchFamily="50" charset="-128"/>
                        </a:rPr>
                        <a:t>4</a:t>
                      </a:r>
                      <a:r>
                        <a:rPr lang="ja-JP" altLang="en-US" sz="1000" b="0" i="0" u="none" strike="noStrike" baseline="0" dirty="0">
                          <a:solidFill>
                            <a:schemeClr val="tx1"/>
                          </a:solidFill>
                          <a:latin typeface="Meiryo UI" panose="020B0604030504040204" pitchFamily="50" charset="-128"/>
                          <a:ea typeface="Meiryo UI" panose="020B0604030504040204" pitchFamily="50" charset="-128"/>
                        </a:rPr>
                        <a:t>月～　見直し案どおり縮減を実施</a:t>
                      </a:r>
                      <a:endParaRPr lang="en-US" altLang="ja-JP" sz="1000" b="0" i="0" u="none" strike="noStrike" baseline="0" dirty="0">
                        <a:solidFill>
                          <a:schemeClr val="tx1"/>
                        </a:solidFill>
                        <a:latin typeface="Meiryo UI" panose="020B0604030504040204" pitchFamily="50" charset="-128"/>
                        <a:ea typeface="Meiryo UI" panose="020B0604030504040204" pitchFamily="50" charset="-128"/>
                      </a:endParaRPr>
                    </a:p>
                    <a:p>
                      <a:pPr algn="l" rtl="0">
                        <a:lnSpc>
                          <a:spcPts val="1100"/>
                        </a:lnSpc>
                        <a:defRPr sz="1000"/>
                      </a:pPr>
                      <a:endParaRPr lang="en-US" altLang="ja-JP" sz="1000" b="0" i="0" u="none" strike="noStrike" baseline="0" dirty="0">
                        <a:solidFill>
                          <a:schemeClr val="tx1"/>
                        </a:solidFill>
                        <a:latin typeface="Meiryo UI" panose="020B0604030504040204" pitchFamily="50" charset="-128"/>
                        <a:ea typeface="Meiryo UI" panose="020B0604030504040204" pitchFamily="50" charset="-128"/>
                      </a:endParaRPr>
                    </a:p>
                    <a:p>
                      <a:pPr algn="l" rtl="0">
                        <a:lnSpc>
                          <a:spcPts val="1100"/>
                        </a:lnSpc>
                        <a:defRPr sz="1000"/>
                      </a:pPr>
                      <a:r>
                        <a:rPr lang="en-US" altLang="ja-JP" sz="1000" b="0" i="0" u="none" strike="noStrike" baseline="0" dirty="0">
                          <a:solidFill>
                            <a:schemeClr val="tx1"/>
                          </a:solidFill>
                          <a:latin typeface="Meiryo UI" panose="020B0604030504040204" pitchFamily="50" charset="-128"/>
                          <a:ea typeface="Meiryo UI" panose="020B0604030504040204" pitchFamily="50" charset="-128"/>
                        </a:rPr>
                        <a:t>   </a:t>
                      </a:r>
                      <a:r>
                        <a:rPr lang="en-US" altLang="zh-TW" sz="1000" b="0" i="0" u="none" strike="noStrike" baseline="0" dirty="0">
                          <a:solidFill>
                            <a:schemeClr val="tx1"/>
                          </a:solidFill>
                          <a:latin typeface="Meiryo UI" panose="020B0604030504040204" pitchFamily="50" charset="-128"/>
                          <a:ea typeface="Meiryo UI" panose="020B0604030504040204" pitchFamily="50" charset="-128"/>
                        </a:rPr>
                        <a:t>【</a:t>
                      </a:r>
                      <a:r>
                        <a:rPr lang="zh-TW" altLang="en-US" sz="1000" b="0" i="0" u="none" strike="noStrike" baseline="0" dirty="0">
                          <a:solidFill>
                            <a:schemeClr val="tx1"/>
                          </a:solidFill>
                          <a:latin typeface="Meiryo UI" panose="020B0604030504040204" pitchFamily="50" charset="-128"/>
                          <a:ea typeface="Meiryo UI" panose="020B0604030504040204" pitchFamily="50" charset="-128"/>
                        </a:rPr>
                        <a:t>効果額（</a:t>
                      </a:r>
                      <a:r>
                        <a:rPr lang="zh-TW" altLang="en-US" dirty="0">
                          <a:solidFill>
                            <a:schemeClr val="tx1"/>
                          </a:solidFill>
                          <a:latin typeface="Meiryo UI" panose="020B0604030504040204" pitchFamily="50" charset="-128"/>
                          <a:ea typeface="Meiryo UI" panose="020B0604030504040204" pitchFamily="50" charset="-128"/>
                        </a:rPr>
                        <a:t>百万円</a:t>
                      </a:r>
                      <a:r>
                        <a:rPr lang="zh-TW" altLang="en-US" sz="1000" b="0" i="0" u="none" strike="noStrike" baseline="0" dirty="0">
                          <a:solidFill>
                            <a:schemeClr val="tx1"/>
                          </a:solidFill>
                          <a:latin typeface="Meiryo UI" panose="020B0604030504040204" pitchFamily="50" charset="-128"/>
                          <a:ea typeface="Meiryo UI" panose="020B0604030504040204" pitchFamily="50" charset="-128"/>
                        </a:rPr>
                        <a:t>）</a:t>
                      </a:r>
                      <a:r>
                        <a:rPr lang="en-US" altLang="zh-TW" sz="1000" b="0" i="0" u="none" strike="noStrike" baseline="0" dirty="0">
                          <a:solidFill>
                            <a:schemeClr val="tx1"/>
                          </a:solidFill>
                          <a:latin typeface="Meiryo UI" panose="020B0604030504040204" pitchFamily="50" charset="-128"/>
                          <a:ea typeface="Meiryo UI" panose="020B0604030504040204" pitchFamily="50" charset="-128"/>
                        </a:rPr>
                        <a:t>】⑳1,011</a:t>
                      </a:r>
                      <a:r>
                        <a:rPr lang="zh-TW" altLang="en-US" sz="1000" b="0" i="0" u="none" strike="noStrike" baseline="0" dirty="0">
                          <a:solidFill>
                            <a:schemeClr val="tx1"/>
                          </a:solidFill>
                          <a:latin typeface="Meiryo UI" panose="020B0604030504040204" pitchFamily="50" charset="-128"/>
                          <a:ea typeface="Meiryo UI" panose="020B0604030504040204" pitchFamily="50" charset="-128"/>
                        </a:rPr>
                        <a:t>　㉑</a:t>
                      </a:r>
                      <a:r>
                        <a:rPr lang="en-US" altLang="zh-TW" sz="1000" b="0" i="0" u="none" strike="noStrike" baseline="0" dirty="0">
                          <a:solidFill>
                            <a:schemeClr val="tx1"/>
                          </a:solidFill>
                          <a:latin typeface="Meiryo UI" panose="020B0604030504040204" pitchFamily="50" charset="-128"/>
                          <a:ea typeface="Meiryo UI" panose="020B0604030504040204" pitchFamily="50" charset="-128"/>
                        </a:rPr>
                        <a:t>1,011</a:t>
                      </a:r>
                      <a:r>
                        <a:rPr lang="zh-TW" altLang="en-US" sz="1000" b="0" i="0" u="none" strike="noStrike" baseline="0" dirty="0">
                          <a:solidFill>
                            <a:schemeClr val="tx1"/>
                          </a:solidFill>
                          <a:latin typeface="Meiryo UI" panose="020B0604030504040204" pitchFamily="50" charset="-128"/>
                          <a:ea typeface="Meiryo UI" panose="020B0604030504040204" pitchFamily="50" charset="-128"/>
                        </a:rPr>
                        <a:t>　㉒</a:t>
                      </a:r>
                      <a:r>
                        <a:rPr lang="en-US" altLang="zh-TW" sz="1000" b="0" i="0" u="none" strike="noStrike" baseline="0" dirty="0">
                          <a:solidFill>
                            <a:schemeClr val="tx1"/>
                          </a:solidFill>
                          <a:latin typeface="Meiryo UI" panose="020B0604030504040204" pitchFamily="50" charset="-128"/>
                          <a:ea typeface="Meiryo UI" panose="020B0604030504040204" pitchFamily="50" charset="-128"/>
                        </a:rPr>
                        <a:t>1,011</a:t>
                      </a:r>
                      <a:endParaRPr lang="ja-JP" altLang="en-US" sz="1000" b="0" i="0" u="none" strike="noStrike" baseline="0" dirty="0">
                        <a:solidFill>
                          <a:schemeClr val="tx1"/>
                        </a:solidFill>
                        <a:latin typeface="Meiryo UI" panose="020B0604030504040204" pitchFamily="50" charset="-128"/>
                        <a:ea typeface="Meiryo UI" panose="020B0604030504040204" pitchFamily="50" charset="-128"/>
                      </a:endParaRPr>
                    </a:p>
                  </a:txBody>
                  <a:tcPr marL="72000" marR="72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solidFill>
                      <a:schemeClr val="bg1">
                        <a:alpha val="20000"/>
                      </a:schemeClr>
                    </a:solidFill>
                  </a:tcPr>
                </a:tc>
                <a:extLst>
                  <a:ext uri="{0D108BD9-81ED-4DB2-BD59-A6C34878D82A}">
                    <a16:rowId xmlns:a16="http://schemas.microsoft.com/office/drawing/2014/main" val="2089765108"/>
                  </a:ext>
                </a:extLst>
              </a:tr>
              <a:tr h="207432">
                <a:tc vMerge="1">
                  <a:txBody>
                    <a:bodyPr/>
                    <a:lstStyle/>
                    <a:p>
                      <a:endParaRPr kumimoji="1" lang="ja-JP" altLang="en-US"/>
                    </a:p>
                  </a:txBody>
                  <a:tcPr/>
                </a:tc>
                <a:tc grid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b="1" kern="100" dirty="0">
                          <a:solidFill>
                            <a:schemeClr val="tx1"/>
                          </a:solidFill>
                          <a:effectLst/>
                          <a:latin typeface="Meiryo UI" panose="020B0604030504040204" pitchFamily="50" charset="-128"/>
                          <a:ea typeface="Meiryo UI" panose="020B0604030504040204" pitchFamily="50" charset="-128"/>
                        </a:rPr>
                        <a:t>＜財政構造改革プラン（案）における見直し＞</a:t>
                      </a:r>
                      <a:endParaRPr lang="ja-JP" altLang="ja-JP" sz="1000" b="1" kern="100" dirty="0">
                        <a:solidFill>
                          <a:schemeClr val="tx1"/>
                        </a:solidFill>
                        <a:effectLst/>
                        <a:latin typeface="Meiryo UI" panose="020B0604030504040204" pitchFamily="50" charset="-128"/>
                        <a:ea typeface="Meiryo UI" panose="020B0604030504040204" pitchFamily="50" charset="-128"/>
                      </a:endParaRPr>
                    </a:p>
                  </a:txBody>
                  <a:tcPr marL="72000" marR="72000" marT="36000" marB="36000">
                    <a:lnR w="12700" cap="flat" cmpd="sng" algn="ctr">
                      <a:solidFill>
                        <a:schemeClr val="accent1"/>
                      </a:solidFill>
                      <a:prstDash val="solid"/>
                      <a:round/>
                      <a:headEnd type="none" w="med" len="med"/>
                      <a:tailEnd type="none" w="med" len="med"/>
                    </a:lnR>
                    <a:solidFill>
                      <a:schemeClr val="accent1">
                        <a:alpha val="20000"/>
                      </a:schemeClr>
                    </a:solidFill>
                  </a:tcPr>
                </a:tc>
                <a:tc hMerge="1">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ja-JP" altLang="ja-JP" sz="1000" b="1" kern="100" dirty="0">
                        <a:effectLst/>
                        <a:latin typeface="Meiryo UI" panose="020B0604030504040204" pitchFamily="50" charset="-128"/>
                        <a:ea typeface="Meiryo UI" panose="020B0604030504040204" pitchFamily="50" charset="-128"/>
                      </a:endParaRPr>
                    </a:p>
                  </a:txBody>
                  <a:tcPr marL="72000" marR="72000" marT="36000" marB="36000">
                    <a:solidFill>
                      <a:schemeClr val="accent1">
                        <a:alpha val="20000"/>
                      </a:schemeClr>
                    </a:solidFill>
                  </a:tcPr>
                </a:tc>
                <a:extLst>
                  <a:ext uri="{0D108BD9-81ED-4DB2-BD59-A6C34878D82A}">
                    <a16:rowId xmlns:a16="http://schemas.microsoft.com/office/drawing/2014/main" val="2975287079"/>
                  </a:ext>
                </a:extLst>
              </a:tr>
              <a:tr h="738129">
                <a:tc vMerge="1">
                  <a:txBody>
                    <a:bodyPr/>
                    <a:lstStyle/>
                    <a:p>
                      <a:endParaRPr kumimoji="1" lang="ja-JP" altLang="en-US"/>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b="1" kern="100" dirty="0">
                          <a:solidFill>
                            <a:schemeClr val="tx1"/>
                          </a:solidFill>
                          <a:effectLst/>
                          <a:latin typeface="Meiryo UI" panose="020B0604030504040204" pitchFamily="50" charset="-128"/>
                          <a:ea typeface="Meiryo UI" panose="020B0604030504040204" pitchFamily="50" charset="-128"/>
                        </a:rPr>
                        <a:t>○見直し方向性</a:t>
                      </a:r>
                      <a:endParaRPr lang="en-US" altLang="ja-JP" sz="1000" b="1" kern="100" dirty="0">
                        <a:solidFill>
                          <a:schemeClr val="tx1"/>
                        </a:solidFill>
                        <a:effectLst/>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kern="100" dirty="0">
                          <a:solidFill>
                            <a:schemeClr val="tx1"/>
                          </a:solidFill>
                          <a:effectLst/>
                          <a:latin typeface="Meiryo UI" panose="020B0604030504040204" pitchFamily="50" charset="-128"/>
                          <a:ea typeface="Meiryo UI" panose="020B0604030504040204" pitchFamily="50" charset="-128"/>
                        </a:rPr>
                        <a:t>　 次期中期目標（</a:t>
                      </a:r>
                      <a:r>
                        <a:rPr lang="en-US" altLang="ja-JP" sz="1000" kern="100" dirty="0">
                          <a:solidFill>
                            <a:schemeClr val="tx1"/>
                          </a:solidFill>
                          <a:effectLst/>
                          <a:latin typeface="Meiryo UI" panose="020B0604030504040204" pitchFamily="50" charset="-128"/>
                          <a:ea typeface="Meiryo UI" panose="020B0604030504040204" pitchFamily="50" charset="-128"/>
                        </a:rPr>
                        <a:t>23</a:t>
                      </a:r>
                      <a:r>
                        <a:rPr lang="ja-JP" altLang="en-US" sz="1000" kern="100" dirty="0">
                          <a:solidFill>
                            <a:schemeClr val="tx1"/>
                          </a:solidFill>
                          <a:effectLst/>
                          <a:latin typeface="Meiryo UI" panose="020B0604030504040204" pitchFamily="50" charset="-128"/>
                          <a:ea typeface="Meiryo UI" panose="020B0604030504040204" pitchFamily="50" charset="-128"/>
                        </a:rPr>
                        <a:t>～</a:t>
                      </a:r>
                      <a:r>
                        <a:rPr lang="en-US" altLang="ja-JP" sz="1000" kern="100" dirty="0">
                          <a:solidFill>
                            <a:schemeClr val="tx1"/>
                          </a:solidFill>
                          <a:effectLst/>
                          <a:latin typeface="Meiryo UI" panose="020B0604030504040204" pitchFamily="50" charset="-128"/>
                          <a:ea typeface="Meiryo UI" panose="020B0604030504040204" pitchFamily="50" charset="-128"/>
                        </a:rPr>
                        <a:t>28</a:t>
                      </a:r>
                      <a:r>
                        <a:rPr lang="ja-JP" altLang="en-US" sz="1000" kern="100" dirty="0">
                          <a:solidFill>
                            <a:schemeClr val="tx1"/>
                          </a:solidFill>
                          <a:effectLst/>
                          <a:latin typeface="Meiryo UI" panose="020B0604030504040204" pitchFamily="50" charset="-128"/>
                          <a:ea typeface="Meiryo UI" panose="020B0604030504040204" pitchFamily="50" charset="-128"/>
                        </a:rPr>
                        <a:t>年度）において、運営費コストの精査、外部資金の</a:t>
                      </a:r>
                      <a:endParaRPr lang="en-US" altLang="ja-JP" sz="1000" kern="100" dirty="0">
                        <a:solidFill>
                          <a:schemeClr val="tx1"/>
                        </a:solidFill>
                        <a:effectLst/>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000" kern="100" dirty="0">
                          <a:solidFill>
                            <a:schemeClr val="tx1"/>
                          </a:solidFill>
                          <a:effectLst/>
                          <a:latin typeface="Meiryo UI" panose="020B0604030504040204" pitchFamily="50" charset="-128"/>
                          <a:ea typeface="Meiryo UI" panose="020B0604030504040204" pitchFamily="50" charset="-128"/>
                        </a:rPr>
                        <a:t>   </a:t>
                      </a:r>
                      <a:r>
                        <a:rPr lang="ja-JP" altLang="en-US" sz="1000" kern="100" dirty="0">
                          <a:solidFill>
                            <a:schemeClr val="tx1"/>
                          </a:solidFill>
                          <a:effectLst/>
                          <a:latin typeface="Meiryo UI" panose="020B0604030504040204" pitchFamily="50" charset="-128"/>
                          <a:ea typeface="Meiryo UI" panose="020B0604030504040204" pitchFamily="50" charset="-128"/>
                        </a:rPr>
                        <a:t>確保、納付金のあり方などを検討し、運営費に占める交付金率を引下げ</a:t>
                      </a:r>
                    </a:p>
                  </a:txBody>
                  <a:tcPr marL="72000" marR="72000" marT="36000" marB="36000">
                    <a:lnB w="12700" cap="flat" cmpd="sng" algn="ctr">
                      <a:solidFill>
                        <a:schemeClr val="accent1"/>
                      </a:solidFill>
                      <a:prstDash val="solid"/>
                      <a:round/>
                      <a:headEnd type="none" w="med" len="med"/>
                      <a:tailEnd type="none" w="med" len="med"/>
                    </a:lnB>
                    <a:solidFill>
                      <a:schemeClr val="bg1">
                        <a:alpha val="20000"/>
                      </a:schemeClr>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b="1" kern="100" dirty="0">
                          <a:solidFill>
                            <a:schemeClr val="tx1"/>
                          </a:solidFill>
                          <a:effectLst/>
                          <a:latin typeface="Meiryo UI" panose="020B0604030504040204" pitchFamily="50" charset="-128"/>
                          <a:ea typeface="Meiryo UI" panose="020B0604030504040204" pitchFamily="50" charset="-128"/>
                        </a:rPr>
                        <a:t>◆見直しの経過（改革工程表）</a:t>
                      </a:r>
                      <a:endParaRPr lang="en-US" altLang="ja-JP" sz="1000" b="1" kern="100" dirty="0">
                        <a:solidFill>
                          <a:schemeClr val="tx1"/>
                        </a:solidFill>
                        <a:effectLst/>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kern="100" dirty="0">
                          <a:solidFill>
                            <a:schemeClr val="tx1"/>
                          </a:solidFill>
                          <a:effectLst/>
                          <a:latin typeface="Meiryo UI" panose="020B0604030504040204" pitchFamily="50" charset="-128"/>
                          <a:ea typeface="Meiryo UI" panose="020B0604030504040204" pitchFamily="50" charset="-128"/>
                        </a:rPr>
                        <a:t>　 交付金額年</a:t>
                      </a:r>
                      <a:r>
                        <a:rPr lang="en-US" altLang="ja-JP" sz="1000" kern="100" dirty="0">
                          <a:solidFill>
                            <a:schemeClr val="tx1"/>
                          </a:solidFill>
                          <a:effectLst/>
                          <a:latin typeface="Meiryo UI" panose="020B0604030504040204" pitchFamily="50" charset="-128"/>
                          <a:ea typeface="Meiryo UI" panose="020B0604030504040204" pitchFamily="50" charset="-128"/>
                        </a:rPr>
                        <a:t>90</a:t>
                      </a:r>
                      <a:r>
                        <a:rPr lang="ja-JP" altLang="en-US" sz="1000" kern="100" dirty="0">
                          <a:solidFill>
                            <a:schemeClr val="tx1"/>
                          </a:solidFill>
                          <a:effectLst/>
                          <a:latin typeface="Meiryo UI" panose="020B0604030504040204" pitchFamily="50" charset="-128"/>
                          <a:ea typeface="Meiryo UI" panose="020B0604030504040204" pitchFamily="50" charset="-128"/>
                        </a:rPr>
                        <a:t>億円を基本に運営費に占める割合を</a:t>
                      </a:r>
                      <a:r>
                        <a:rPr lang="en-US" altLang="ja-JP" sz="1000" kern="100" dirty="0">
                          <a:solidFill>
                            <a:schemeClr val="tx1"/>
                          </a:solidFill>
                          <a:effectLst/>
                          <a:latin typeface="Meiryo UI" panose="020B0604030504040204" pitchFamily="50" charset="-128"/>
                          <a:ea typeface="Meiryo UI" panose="020B0604030504040204" pitchFamily="50" charset="-128"/>
                        </a:rPr>
                        <a:t>50</a:t>
                      </a:r>
                      <a:r>
                        <a:rPr lang="ja-JP" altLang="en-US" sz="1000" kern="100" dirty="0">
                          <a:solidFill>
                            <a:schemeClr val="tx1"/>
                          </a:solidFill>
                          <a:effectLst/>
                          <a:latin typeface="Meiryo UI" panose="020B0604030504040204" pitchFamily="50" charset="-128"/>
                          <a:ea typeface="Meiryo UI" panose="020B0604030504040204" pitchFamily="50" charset="-128"/>
                        </a:rPr>
                        <a:t>％とすることを</a:t>
                      </a:r>
                      <a:r>
                        <a:rPr lang="en-US" altLang="ja-JP" sz="1000" kern="100" dirty="0">
                          <a:solidFill>
                            <a:schemeClr val="tx1"/>
                          </a:solidFill>
                          <a:effectLst/>
                          <a:latin typeface="Meiryo UI" panose="020B0604030504040204" pitchFamily="50" charset="-128"/>
                          <a:ea typeface="Meiryo UI" panose="020B0604030504040204" pitchFamily="50" charset="-128"/>
                        </a:rPr>
                        <a:t>28</a:t>
                      </a:r>
                      <a:r>
                        <a:rPr lang="ja-JP" altLang="en-US" sz="1000" kern="100" dirty="0">
                          <a:solidFill>
                            <a:schemeClr val="tx1"/>
                          </a:solidFill>
                          <a:effectLst/>
                          <a:latin typeface="Meiryo UI" panose="020B0604030504040204" pitchFamily="50" charset="-128"/>
                          <a:ea typeface="Meiryo UI" panose="020B0604030504040204" pitchFamily="50" charset="-128"/>
                        </a:rPr>
                        <a:t>年度までに</a:t>
                      </a:r>
                      <a:endParaRPr lang="en-US" altLang="ja-JP" sz="1000" kern="100" dirty="0">
                        <a:solidFill>
                          <a:schemeClr val="tx1"/>
                        </a:solidFill>
                        <a:effectLst/>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000" kern="100" dirty="0">
                          <a:solidFill>
                            <a:schemeClr val="tx1"/>
                          </a:solidFill>
                          <a:effectLst/>
                          <a:latin typeface="Meiryo UI" panose="020B0604030504040204" pitchFamily="50" charset="-128"/>
                          <a:ea typeface="Meiryo UI" panose="020B0604030504040204" pitchFamily="50" charset="-128"/>
                        </a:rPr>
                        <a:t>   </a:t>
                      </a:r>
                      <a:r>
                        <a:rPr lang="ja-JP" altLang="en-US" sz="1000" kern="100" dirty="0">
                          <a:solidFill>
                            <a:schemeClr val="tx1"/>
                          </a:solidFill>
                          <a:effectLst/>
                          <a:latin typeface="Meiryo UI" panose="020B0604030504040204" pitchFamily="50" charset="-128"/>
                          <a:ea typeface="Meiryo UI" panose="020B0604030504040204" pitchFamily="50" charset="-128"/>
                        </a:rPr>
                        <a:t>実施予定（</a:t>
                      </a:r>
                      <a:r>
                        <a:rPr lang="en-US" altLang="ja-JP" sz="1000" kern="100" dirty="0">
                          <a:solidFill>
                            <a:schemeClr val="tx1"/>
                          </a:solidFill>
                          <a:effectLst/>
                          <a:latin typeface="Meiryo UI" panose="020B0604030504040204" pitchFamily="50" charset="-128"/>
                          <a:ea typeface="Meiryo UI" panose="020B0604030504040204" pitchFamily="50" charset="-128"/>
                        </a:rPr>
                        <a:t>23</a:t>
                      </a:r>
                      <a:r>
                        <a:rPr lang="ja-JP" altLang="en-US" sz="1000" kern="100" dirty="0">
                          <a:solidFill>
                            <a:schemeClr val="tx1"/>
                          </a:solidFill>
                          <a:effectLst/>
                          <a:latin typeface="Meiryo UI" panose="020B0604030504040204" pitchFamily="50" charset="-128"/>
                          <a:ea typeface="Meiryo UI" panose="020B0604030504040204" pitchFamily="50" charset="-128"/>
                        </a:rPr>
                        <a:t>年度から順次実施）</a:t>
                      </a:r>
                      <a:endParaRPr lang="en-US" altLang="ja-JP" sz="1000" kern="100" dirty="0">
                        <a:solidFill>
                          <a:schemeClr val="tx1"/>
                        </a:solidFill>
                        <a:effectLst/>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kern="100" baseline="0" dirty="0">
                          <a:solidFill>
                            <a:schemeClr val="tx1"/>
                          </a:solidFill>
                          <a:effectLst/>
                          <a:latin typeface="Meiryo UI" panose="020B0604030504040204" pitchFamily="50" charset="-128"/>
                          <a:ea typeface="Meiryo UI" panose="020B0604030504040204" pitchFamily="50" charset="-128"/>
                        </a:rPr>
                        <a:t>　 </a:t>
                      </a:r>
                      <a:r>
                        <a:rPr lang="en-US" altLang="zh-TW" sz="1000" kern="100" baseline="0" dirty="0">
                          <a:solidFill>
                            <a:schemeClr val="tx1"/>
                          </a:solidFill>
                          <a:effectLst/>
                          <a:latin typeface="Meiryo UI" panose="020B0604030504040204" pitchFamily="50" charset="-128"/>
                          <a:ea typeface="Meiryo UI" panose="020B0604030504040204" pitchFamily="50" charset="-128"/>
                        </a:rPr>
                        <a:t>【</a:t>
                      </a:r>
                      <a:r>
                        <a:rPr lang="zh-TW" altLang="en-US" sz="1000" kern="100" baseline="0" dirty="0">
                          <a:solidFill>
                            <a:schemeClr val="tx1"/>
                          </a:solidFill>
                          <a:effectLst/>
                          <a:latin typeface="Meiryo UI" panose="020B0604030504040204" pitchFamily="50" charset="-128"/>
                          <a:ea typeface="Meiryo UI" panose="020B0604030504040204" pitchFamily="50" charset="-128"/>
                        </a:rPr>
                        <a:t>効果額（</a:t>
                      </a:r>
                      <a:r>
                        <a:rPr lang="ja-JP" altLang="en-US" sz="1000" kern="100" baseline="0" dirty="0">
                          <a:solidFill>
                            <a:schemeClr val="tx1"/>
                          </a:solidFill>
                          <a:effectLst/>
                          <a:latin typeface="Meiryo UI" panose="020B0604030504040204" pitchFamily="50" charset="-128"/>
                          <a:ea typeface="Meiryo UI" panose="020B0604030504040204" pitchFamily="50" charset="-128"/>
                        </a:rPr>
                        <a:t>百万</a:t>
                      </a:r>
                      <a:r>
                        <a:rPr lang="zh-TW" altLang="en-US" sz="1050" dirty="0">
                          <a:solidFill>
                            <a:schemeClr val="tx1"/>
                          </a:solidFill>
                          <a:latin typeface="Meiryo UI" panose="020B0604030504040204" pitchFamily="50" charset="-128"/>
                          <a:ea typeface="Meiryo UI" panose="020B0604030504040204" pitchFamily="50" charset="-128"/>
                        </a:rPr>
                        <a:t>円</a:t>
                      </a:r>
                      <a:r>
                        <a:rPr lang="zh-TW" altLang="en-US" sz="1000" kern="100" baseline="0" dirty="0">
                          <a:solidFill>
                            <a:schemeClr val="tx1"/>
                          </a:solidFill>
                          <a:effectLst/>
                          <a:latin typeface="Meiryo UI" panose="020B0604030504040204" pitchFamily="50" charset="-128"/>
                          <a:ea typeface="Meiryo UI" panose="020B0604030504040204" pitchFamily="50" charset="-128"/>
                        </a:rPr>
                        <a:t>）</a:t>
                      </a:r>
                      <a:r>
                        <a:rPr lang="en-US" altLang="zh-TW" sz="1000" kern="100" baseline="0" dirty="0">
                          <a:solidFill>
                            <a:schemeClr val="tx1"/>
                          </a:solidFill>
                          <a:effectLst/>
                          <a:latin typeface="Meiryo UI" panose="020B0604030504040204" pitchFamily="50" charset="-128"/>
                          <a:ea typeface="Meiryo UI" panose="020B0604030504040204" pitchFamily="50" charset="-128"/>
                        </a:rPr>
                        <a:t>】㉓209</a:t>
                      </a:r>
                      <a:r>
                        <a:rPr lang="zh-TW" altLang="en-US" sz="1000" kern="100" baseline="0" dirty="0">
                          <a:solidFill>
                            <a:schemeClr val="tx1"/>
                          </a:solidFill>
                          <a:effectLst/>
                          <a:latin typeface="Meiryo UI" panose="020B0604030504040204" pitchFamily="50" charset="-128"/>
                          <a:ea typeface="Meiryo UI" panose="020B0604030504040204" pitchFamily="50" charset="-128"/>
                        </a:rPr>
                        <a:t>　㉔</a:t>
                      </a:r>
                      <a:r>
                        <a:rPr lang="en-US" altLang="zh-TW" sz="1000" kern="100" baseline="0" dirty="0">
                          <a:solidFill>
                            <a:schemeClr val="tx1"/>
                          </a:solidFill>
                          <a:effectLst/>
                          <a:latin typeface="Meiryo UI" panose="020B0604030504040204" pitchFamily="50" charset="-128"/>
                          <a:ea typeface="Meiryo UI" panose="020B0604030504040204" pitchFamily="50" charset="-128"/>
                        </a:rPr>
                        <a:t>832</a:t>
                      </a:r>
                      <a:r>
                        <a:rPr lang="zh-TW" altLang="en-US" sz="1000" kern="100" baseline="0" dirty="0">
                          <a:solidFill>
                            <a:schemeClr val="tx1"/>
                          </a:solidFill>
                          <a:effectLst/>
                          <a:latin typeface="Meiryo UI" panose="020B0604030504040204" pitchFamily="50" charset="-128"/>
                          <a:ea typeface="Meiryo UI" panose="020B0604030504040204" pitchFamily="50" charset="-128"/>
                        </a:rPr>
                        <a:t>　㉕</a:t>
                      </a:r>
                      <a:r>
                        <a:rPr lang="en-US" altLang="zh-TW" sz="1000" kern="100" baseline="0" dirty="0">
                          <a:solidFill>
                            <a:schemeClr val="tx1"/>
                          </a:solidFill>
                          <a:effectLst/>
                          <a:latin typeface="Meiryo UI" panose="020B0604030504040204" pitchFamily="50" charset="-128"/>
                          <a:ea typeface="Meiryo UI" panose="020B0604030504040204" pitchFamily="50" charset="-128"/>
                        </a:rPr>
                        <a:t>931</a:t>
                      </a:r>
                      <a:endParaRPr lang="en-US" altLang="ja-JP" sz="1000" strike="sngStrike" kern="100" dirty="0">
                        <a:solidFill>
                          <a:schemeClr val="tx1"/>
                        </a:solidFill>
                        <a:effectLst/>
                        <a:latin typeface="Meiryo UI" panose="020B0604030504040204" pitchFamily="50" charset="-128"/>
                        <a:ea typeface="Meiryo UI" panose="020B0604030504040204" pitchFamily="50" charset="-128"/>
                      </a:endParaRPr>
                    </a:p>
                  </a:txBody>
                  <a:tcPr marL="72000" marR="72000" marT="36000" marB="36000">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857535996"/>
                  </a:ext>
                </a:extLst>
              </a:tr>
            </a:tbl>
          </a:graphicData>
        </a:graphic>
      </p:graphicFrame>
      <p:sp>
        <p:nvSpPr>
          <p:cNvPr id="36" name="二等辺三角形 35"/>
          <p:cNvSpPr/>
          <p:nvPr/>
        </p:nvSpPr>
        <p:spPr>
          <a:xfrm rot="5400000">
            <a:off x="4286672" y="3908176"/>
            <a:ext cx="540060" cy="211779"/>
          </a:xfrm>
          <a:prstGeom prst="triangl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pPr algn="ctr"/>
            <a:endParaRPr kumimoji="1"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7" name="正方形/長方形 36"/>
          <p:cNvSpPr/>
          <p:nvPr/>
        </p:nvSpPr>
        <p:spPr>
          <a:xfrm>
            <a:off x="5292080" y="800511"/>
            <a:ext cx="3686475" cy="243224"/>
          </a:xfrm>
          <a:prstGeom prst="rect">
            <a:avLst/>
          </a:prstGeom>
          <a:ln/>
        </p:spPr>
        <p:style>
          <a:lnRef idx="2">
            <a:schemeClr val="accent1"/>
          </a:lnRef>
          <a:fillRef idx="1">
            <a:schemeClr val="lt1"/>
          </a:fillRef>
          <a:effectRef idx="0">
            <a:schemeClr val="accent1"/>
          </a:effectRef>
          <a:fontRef idx="minor">
            <a:schemeClr val="dk1"/>
          </a:fontRef>
        </p:style>
        <p:txBody>
          <a:bodyPr lIns="36000" rIns="0" rtlCol="0" anchor="ctr"/>
          <a:lstStyle/>
          <a:p>
            <a:pPr algn="ctr"/>
            <a:r>
              <a:rPr lang="ja-JP" altLang="en-US" sz="1050" dirty="0">
                <a:solidFill>
                  <a:schemeClr val="tx1"/>
                </a:solidFill>
                <a:latin typeface="Meiryo UI" panose="020B0604030504040204" pitchFamily="50" charset="-128"/>
                <a:ea typeface="Meiryo UI" panose="020B0604030504040204" pitchFamily="50" charset="-128"/>
              </a:rPr>
              <a:t>見直し前額</a:t>
            </a:r>
            <a:r>
              <a:rPr lang="en-US" altLang="ja-JP" sz="1050" dirty="0">
                <a:solidFill>
                  <a:schemeClr val="tx1"/>
                </a:solidFill>
                <a:latin typeface="Meiryo UI" panose="020B0604030504040204" pitchFamily="50" charset="-128"/>
                <a:ea typeface="Meiryo UI" panose="020B0604030504040204" pitchFamily="50" charset="-128"/>
              </a:rPr>
              <a:t> (H20</a:t>
            </a:r>
            <a:r>
              <a:rPr lang="ja-JP" altLang="en-US" sz="1050" dirty="0">
                <a:solidFill>
                  <a:schemeClr val="tx1"/>
                </a:solidFill>
                <a:latin typeface="Meiryo UI" panose="020B0604030504040204" pitchFamily="50" charset="-128"/>
                <a:ea typeface="Meiryo UI" panose="020B0604030504040204" pitchFamily="50" charset="-128"/>
              </a:rPr>
              <a:t>通年ベース</a:t>
            </a:r>
            <a:r>
              <a:rPr lang="en-US" altLang="ja-JP" sz="1050" dirty="0">
                <a:solidFill>
                  <a:schemeClr val="tx1"/>
                </a:solidFill>
                <a:latin typeface="Meiryo UI" panose="020B0604030504040204" pitchFamily="50" charset="-128"/>
                <a:ea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rPr>
              <a:t>：</a:t>
            </a:r>
            <a:r>
              <a:rPr lang="en-US" altLang="ja-JP" sz="1050" dirty="0">
                <a:solidFill>
                  <a:schemeClr val="tx1"/>
                </a:solidFill>
                <a:latin typeface="Meiryo UI" panose="020B0604030504040204" pitchFamily="50" charset="-128"/>
                <a:ea typeface="Meiryo UI" panose="020B0604030504040204" pitchFamily="50" charset="-128"/>
              </a:rPr>
              <a:t>11,823</a:t>
            </a:r>
            <a:r>
              <a:rPr lang="ja-JP" altLang="en-US" sz="1050" dirty="0">
                <a:solidFill>
                  <a:schemeClr val="tx1"/>
                </a:solidFill>
                <a:latin typeface="Meiryo UI" panose="020B0604030504040204" pitchFamily="50" charset="-128"/>
                <a:ea typeface="Meiryo UI" panose="020B0604030504040204" pitchFamily="50" charset="-128"/>
              </a:rPr>
              <a:t>（</a:t>
            </a:r>
            <a:r>
              <a:rPr lang="en-US" altLang="ja-JP" sz="1050" dirty="0">
                <a:solidFill>
                  <a:schemeClr val="tx1"/>
                </a:solidFill>
                <a:latin typeface="Meiryo UI" panose="020B0604030504040204" pitchFamily="50" charset="-128"/>
                <a:ea typeface="Meiryo UI" panose="020B0604030504040204" pitchFamily="50" charset="-128"/>
              </a:rPr>
              <a:t>11,823</a:t>
            </a:r>
            <a:r>
              <a:rPr lang="ja-JP" altLang="en-US" sz="1050" dirty="0">
                <a:solidFill>
                  <a:schemeClr val="tx1"/>
                </a:solidFill>
                <a:latin typeface="Meiryo UI" panose="020B0604030504040204" pitchFamily="50" charset="-128"/>
                <a:ea typeface="Meiryo UI" panose="020B0604030504040204" pitchFamily="50" charset="-128"/>
              </a:rPr>
              <a:t>）百万円</a:t>
            </a:r>
            <a:endPar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7" name="二等辺三角形 6"/>
          <p:cNvSpPr/>
          <p:nvPr/>
        </p:nvSpPr>
        <p:spPr>
          <a:xfrm rot="5400000">
            <a:off x="4301276" y="6334894"/>
            <a:ext cx="484002" cy="184930"/>
          </a:xfrm>
          <a:prstGeom prst="triangl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pPr algn="ctr"/>
            <a:endParaRPr kumimoji="1"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正方形/長方形 8"/>
          <p:cNvSpPr/>
          <p:nvPr/>
        </p:nvSpPr>
        <p:spPr>
          <a:xfrm>
            <a:off x="5877145" y="185258"/>
            <a:ext cx="1935215" cy="208186"/>
          </a:xfrm>
          <a:prstGeom prst="rect">
            <a:avLst/>
          </a:prstGeom>
          <a:ln w="6350"/>
        </p:spPr>
        <p:style>
          <a:lnRef idx="2">
            <a:schemeClr val="accent1"/>
          </a:lnRef>
          <a:fillRef idx="1">
            <a:schemeClr val="lt1"/>
          </a:fillRef>
          <a:effectRef idx="0">
            <a:schemeClr val="accent1"/>
          </a:effectRef>
          <a:fontRef idx="minor">
            <a:schemeClr val="dk1"/>
          </a:fontRef>
        </p:style>
        <p:txBody>
          <a:bodyPr lIns="36000" rIns="36000" rtlCol="0" anchor="ctr"/>
          <a:lstStyle/>
          <a:p>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予算の記載</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）：一般財源</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スライド番号プレースホルダー 4"/>
          <p:cNvSpPr txBox="1">
            <a:spLocks/>
          </p:cNvSpPr>
          <p:nvPr/>
        </p:nvSpPr>
        <p:spPr>
          <a:xfrm>
            <a:off x="7028910" y="6489340"/>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smtClean="0">
                <a:solidFill>
                  <a:schemeClr val="tx1"/>
                </a:solidFill>
                <a:latin typeface="Meiryo UI" panose="020B0604030504040204" pitchFamily="50" charset="-128"/>
                <a:ea typeface="Meiryo UI" panose="020B0604030504040204" pitchFamily="50" charset="-128"/>
              </a:rPr>
              <a:t>22</a:t>
            </a:r>
            <a:endParaRPr lang="ja-JP" altLang="en-US"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53237681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extLst>
              <p:ext uri="{D42A27DB-BD31-4B8C-83A1-F6EECF244321}">
                <p14:modId xmlns:p14="http://schemas.microsoft.com/office/powerpoint/2010/main" val="2913087221"/>
              </p:ext>
            </p:extLst>
          </p:nvPr>
        </p:nvGraphicFramePr>
        <p:xfrm>
          <a:off x="70604" y="126766"/>
          <a:ext cx="9003329" cy="415976"/>
        </p:xfrm>
        <a:graphic>
          <a:graphicData uri="http://schemas.openxmlformats.org/drawingml/2006/table">
            <a:tbl>
              <a:tblPr firstRow="1" firstCol="1" bandRow="1">
                <a:tableStyleId>{5C22544A-7EE6-4342-B048-85BDC9FD1C3A}</a:tableStyleId>
              </a:tblPr>
              <a:tblGrid>
                <a:gridCol w="6346601">
                  <a:extLst>
                    <a:ext uri="{9D8B030D-6E8A-4147-A177-3AD203B41FA5}">
                      <a16:colId xmlns:a16="http://schemas.microsoft.com/office/drawing/2014/main" val="1996567682"/>
                    </a:ext>
                  </a:extLst>
                </a:gridCol>
                <a:gridCol w="2656728">
                  <a:extLst>
                    <a:ext uri="{9D8B030D-6E8A-4147-A177-3AD203B41FA5}">
                      <a16:colId xmlns:a16="http://schemas.microsoft.com/office/drawing/2014/main" val="2440904912"/>
                    </a:ext>
                  </a:extLst>
                </a:gridCol>
              </a:tblGrid>
              <a:tr h="41597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100" kern="100" dirty="0">
                          <a:solidFill>
                            <a:schemeClr val="tx1"/>
                          </a:solidFill>
                          <a:effectLst/>
                          <a:latin typeface="Meiryo UI" panose="020B0604030504040204" pitchFamily="50" charset="-128"/>
                          <a:ea typeface="Meiryo UI" panose="020B0604030504040204" pitchFamily="50" charset="-128"/>
                        </a:rPr>
                        <a:t>【</a:t>
                      </a:r>
                      <a:r>
                        <a:rPr lang="ja-JP" altLang="en-US" sz="1100" kern="100" dirty="0">
                          <a:solidFill>
                            <a:schemeClr val="tx1"/>
                          </a:solidFill>
                          <a:effectLst/>
                          <a:latin typeface="Meiryo UI" panose="020B0604030504040204" pitchFamily="50" charset="-128"/>
                          <a:ea typeface="Meiryo UI" panose="020B0604030504040204" pitchFamily="50" charset="-128"/>
                        </a:rPr>
                        <a:t>主要検討事業</a:t>
                      </a:r>
                      <a:r>
                        <a:rPr lang="en-US" altLang="ja-JP" sz="1100" kern="100" dirty="0">
                          <a:solidFill>
                            <a:schemeClr val="tx1"/>
                          </a:solidFill>
                          <a:effectLst/>
                          <a:latin typeface="Meiryo UI" panose="020B0604030504040204" pitchFamily="50" charset="-128"/>
                          <a:ea typeface="Meiryo UI" panose="020B0604030504040204" pitchFamily="50" charset="-128"/>
                        </a:rPr>
                        <a:t>10</a:t>
                      </a:r>
                      <a:r>
                        <a:rPr lang="en-US" altLang="ja-JP" sz="1000" kern="100" dirty="0">
                          <a:solidFill>
                            <a:schemeClr val="tx1"/>
                          </a:solidFill>
                          <a:effectLst/>
                          <a:latin typeface="Meiryo UI" panose="020B0604030504040204" pitchFamily="50" charset="-128"/>
                          <a:ea typeface="Meiryo UI" panose="020B0604030504040204" pitchFamily="50" charset="-128"/>
                        </a:rPr>
                        <a:t>】</a:t>
                      </a:r>
                      <a:r>
                        <a:rPr lang="ja-JP" altLang="en-US" sz="1000" kern="100" dirty="0">
                          <a:solidFill>
                            <a:schemeClr val="tx1"/>
                          </a:solidFill>
                          <a:effectLst/>
                          <a:latin typeface="Meiryo UI" panose="020B0604030504040204" pitchFamily="50" charset="-128"/>
                          <a:ea typeface="Meiryo UI" panose="020B0604030504040204" pitchFamily="50" charset="-128"/>
                        </a:rPr>
                        <a:t>　</a:t>
                      </a:r>
                      <a:r>
                        <a:rPr lang="ja-JP" altLang="en-US" sz="1400" kern="100" dirty="0">
                          <a:solidFill>
                            <a:schemeClr val="tx1"/>
                          </a:solidFill>
                          <a:effectLst/>
                          <a:latin typeface="Meiryo UI" panose="020B0604030504040204" pitchFamily="50" charset="-128"/>
                          <a:ea typeface="Meiryo UI" panose="020B0604030504040204" pitchFamily="50" charset="-128"/>
                        </a:rPr>
                        <a:t>府立大学運営費交付金（</a:t>
                      </a:r>
                      <a:r>
                        <a:rPr kumimoji="1" lang="ja-JP" altLang="en-US" sz="1400" u="none" dirty="0">
                          <a:solidFill>
                            <a:schemeClr val="tx1"/>
                          </a:solidFill>
                          <a:latin typeface="Meiryo UI" panose="020B0604030504040204" pitchFamily="50" charset="-128"/>
                          <a:ea typeface="Meiryo UI" panose="020B0604030504040204" pitchFamily="50" charset="-128"/>
                        </a:rPr>
                        <a:t>つづき）</a:t>
                      </a:r>
                      <a:endParaRPr lang="en-US" altLang="ja-JP" sz="12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effectLst/>
                          <a:latin typeface="Meiryo UI" panose="020B0604030504040204" pitchFamily="50" charset="-128"/>
                          <a:ea typeface="Meiryo UI" panose="020B0604030504040204" pitchFamily="50" charset="-128"/>
                        </a:rPr>
                        <a:t>＜府民文化部＞</a:t>
                      </a:r>
                      <a:endParaRPr lang="ja-JP" alt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09406796"/>
                  </a:ext>
                </a:extLst>
              </a:tr>
            </a:tbl>
          </a:graphicData>
        </a:graphic>
      </p:graphicFrame>
      <p:graphicFrame>
        <p:nvGraphicFramePr>
          <p:cNvPr id="2" name="表 1"/>
          <p:cNvGraphicFramePr>
            <a:graphicFrameLocks noGrp="1"/>
          </p:cNvGraphicFramePr>
          <p:nvPr>
            <p:extLst>
              <p:ext uri="{D42A27DB-BD31-4B8C-83A1-F6EECF244321}">
                <p14:modId xmlns:p14="http://schemas.microsoft.com/office/powerpoint/2010/main" val="2474185229"/>
              </p:ext>
            </p:extLst>
          </p:nvPr>
        </p:nvGraphicFramePr>
        <p:xfrm>
          <a:off x="81815" y="548680"/>
          <a:ext cx="8980370" cy="5694184"/>
        </p:xfrm>
        <a:graphic>
          <a:graphicData uri="http://schemas.openxmlformats.org/drawingml/2006/table">
            <a:tbl>
              <a:tblPr firstRow="1" firstCol="1" bandRow="1">
                <a:tableStyleId>{BC89EF96-8CEA-46FF-86C4-4CE0E7609802}</a:tableStyleId>
              </a:tblPr>
              <a:tblGrid>
                <a:gridCol w="259200">
                  <a:extLst>
                    <a:ext uri="{9D8B030D-6E8A-4147-A177-3AD203B41FA5}">
                      <a16:colId xmlns:a16="http://schemas.microsoft.com/office/drawing/2014/main" val="9612139"/>
                    </a:ext>
                  </a:extLst>
                </a:gridCol>
                <a:gridCol w="4360585">
                  <a:extLst>
                    <a:ext uri="{9D8B030D-6E8A-4147-A177-3AD203B41FA5}">
                      <a16:colId xmlns:a16="http://schemas.microsoft.com/office/drawing/2014/main" val="4183280094"/>
                    </a:ext>
                  </a:extLst>
                </a:gridCol>
                <a:gridCol w="4360585">
                  <a:extLst>
                    <a:ext uri="{9D8B030D-6E8A-4147-A177-3AD203B41FA5}">
                      <a16:colId xmlns:a16="http://schemas.microsoft.com/office/drawing/2014/main" val="3366292390"/>
                    </a:ext>
                  </a:extLst>
                </a:gridCol>
              </a:tblGrid>
              <a:tr h="0">
                <a:tc rowSpan="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bg1"/>
                          </a:solidFill>
                          <a:latin typeface="Meiryo UI" panose="020B0604030504040204" pitchFamily="50" charset="-128"/>
                          <a:ea typeface="Meiryo UI" panose="020B0604030504040204" pitchFamily="50" charset="-128"/>
                        </a:rPr>
                        <a:t>見直しの経過（つづき）</a:t>
                      </a:r>
                      <a:endParaRPr kumimoji="1" lang="en-US" altLang="ja-JP" sz="1000" dirty="0">
                        <a:solidFill>
                          <a:schemeClr val="bg1"/>
                        </a:solidFill>
                        <a:latin typeface="Meiryo UI" panose="020B0604030504040204" pitchFamily="50" charset="-128"/>
                        <a:ea typeface="Meiryo UI" panose="020B0604030504040204" pitchFamily="50" charset="-128"/>
                      </a:endParaRPr>
                    </a:p>
                  </a:txBody>
                  <a:tcPr marL="72000" marR="72000" marT="36000" marB="36000" vert="eaVert" anchor="ct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rgbClr val="D0D8E8"/>
                      </a:solidFill>
                      <a:prstDash val="solid"/>
                      <a:round/>
                      <a:headEnd type="none" w="med" len="med"/>
                      <a:tailEnd type="none" w="med" len="med"/>
                    </a:lnB>
                    <a:solidFill>
                      <a:schemeClr val="accent1"/>
                    </a:solidFill>
                  </a:tcPr>
                </a:tc>
                <a:tc gridSpan="2">
                  <a:txBody>
                    <a:bodyPr/>
                    <a:lstStyle/>
                    <a:p>
                      <a:pPr marL="133350" indent="-133350" algn="just">
                        <a:spcAft>
                          <a:spcPts val="0"/>
                        </a:spcAft>
                      </a:pPr>
                      <a:r>
                        <a:rPr lang="ja-JP" altLang="en-US" sz="1000" b="1" kern="100" dirty="0">
                          <a:solidFill>
                            <a:schemeClr val="tx1"/>
                          </a:solidFill>
                          <a:effectLst/>
                          <a:latin typeface="Meiryo UI" panose="020B0604030504040204" pitchFamily="50" charset="-128"/>
                          <a:ea typeface="Meiryo UI" panose="020B0604030504040204" pitchFamily="50" charset="-128"/>
                        </a:rPr>
                        <a:t>＜平成</a:t>
                      </a:r>
                      <a:r>
                        <a:rPr lang="en-US" altLang="ja-JP" sz="1000" b="1" kern="100" dirty="0">
                          <a:solidFill>
                            <a:schemeClr val="tx1"/>
                          </a:solidFill>
                          <a:effectLst/>
                          <a:latin typeface="Meiryo UI" panose="020B0604030504040204" pitchFamily="50" charset="-128"/>
                          <a:ea typeface="Meiryo UI" panose="020B0604030504040204" pitchFamily="50" charset="-128"/>
                        </a:rPr>
                        <a:t>26</a:t>
                      </a:r>
                      <a:r>
                        <a:rPr lang="ja-JP" altLang="en-US" sz="1000" b="1" kern="100" dirty="0">
                          <a:solidFill>
                            <a:schemeClr val="tx1"/>
                          </a:solidFill>
                          <a:effectLst/>
                          <a:latin typeface="Meiryo UI" panose="020B0604030504040204" pitchFamily="50" charset="-128"/>
                          <a:ea typeface="Meiryo UI" panose="020B0604030504040204" pitchFamily="50" charset="-128"/>
                        </a:rPr>
                        <a:t>年度行財政改革の取組みにおける見直し＞</a:t>
                      </a:r>
                      <a:endParaRPr lang="ja-JP" sz="1000" b="1" kern="100" dirty="0">
                        <a:solidFill>
                          <a:schemeClr val="tx1"/>
                        </a:solidFill>
                        <a:effectLst/>
                        <a:latin typeface="Meiryo UI" panose="020B0604030504040204" pitchFamily="50" charset="-128"/>
                        <a:ea typeface="Meiryo UI" panose="020B0604030504040204" pitchFamily="50" charset="-128"/>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0D8E8"/>
                    </a:solidFill>
                  </a:tcPr>
                </a:tc>
                <a:tc hMerge="1">
                  <a:txBody>
                    <a:bodyPr/>
                    <a:lstStyle/>
                    <a:p>
                      <a:endParaRPr kumimoji="1" lang="ja-JP" altLang="en-US"/>
                    </a:p>
                  </a:txBody>
                  <a:tcPr/>
                </a:tc>
                <a:extLst>
                  <a:ext uri="{0D108BD9-81ED-4DB2-BD59-A6C34878D82A}">
                    <a16:rowId xmlns:a16="http://schemas.microsoft.com/office/drawing/2014/main" val="1650196717"/>
                  </a:ext>
                </a:extLst>
              </a:tr>
              <a:tr h="149482">
                <a:tc vMerge="1">
                  <a:txBody>
                    <a:bodyPr/>
                    <a:lstStyle/>
                    <a:p>
                      <a:endParaRPr kumimoji="1" lang="ja-JP" altLang="en-US"/>
                    </a:p>
                  </a:txBody>
                  <a:tcPr/>
                </a:tc>
                <a:tc>
                  <a:txBody>
                    <a:bodyPr/>
                    <a:lstStyle/>
                    <a:p>
                      <a:pPr marL="133350" indent="-133350" algn="just">
                        <a:spcAft>
                          <a:spcPts val="0"/>
                        </a:spcAft>
                      </a:pPr>
                      <a:r>
                        <a:rPr lang="ja-JP" altLang="en-US" sz="1000" b="1" kern="100" dirty="0">
                          <a:solidFill>
                            <a:schemeClr val="tx1"/>
                          </a:solidFill>
                          <a:effectLst/>
                          <a:latin typeface="Meiryo UI" panose="020B0604030504040204" pitchFamily="50" charset="-128"/>
                          <a:ea typeface="Meiryo UI" panose="020B0604030504040204" pitchFamily="50" charset="-128"/>
                        </a:rPr>
                        <a:t>○取組方針</a:t>
                      </a:r>
                      <a:endParaRPr lang="en-US" altLang="ja-JP" sz="1000" b="1" kern="100" dirty="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kern="100" dirty="0">
                          <a:solidFill>
                            <a:schemeClr val="tx1"/>
                          </a:solidFill>
                          <a:effectLst/>
                          <a:latin typeface="Meiryo UI" panose="020B0604030504040204" pitchFamily="50" charset="-128"/>
                          <a:ea typeface="Meiryo UI" panose="020B0604030504040204" pitchFamily="50" charset="-128"/>
                        </a:rPr>
                        <a:t>　 平成</a:t>
                      </a:r>
                      <a:r>
                        <a:rPr lang="en-US" altLang="ja-JP" sz="1000" b="0" kern="100" dirty="0">
                          <a:solidFill>
                            <a:schemeClr val="tx1"/>
                          </a:solidFill>
                          <a:effectLst/>
                          <a:latin typeface="Meiryo UI" panose="020B0604030504040204" pitchFamily="50" charset="-128"/>
                          <a:ea typeface="Meiryo UI" panose="020B0604030504040204" pitchFamily="50" charset="-128"/>
                        </a:rPr>
                        <a:t>28</a:t>
                      </a:r>
                      <a:r>
                        <a:rPr lang="ja-JP" altLang="en-US" sz="1000" b="0" kern="100" dirty="0">
                          <a:solidFill>
                            <a:schemeClr val="tx1"/>
                          </a:solidFill>
                          <a:effectLst/>
                          <a:latin typeface="Meiryo UI" panose="020B0604030504040204" pitchFamily="50" charset="-128"/>
                          <a:ea typeface="Meiryo UI" panose="020B0604030504040204" pitchFamily="50" charset="-128"/>
                        </a:rPr>
                        <a:t>年度交付金額を年</a:t>
                      </a:r>
                      <a:r>
                        <a:rPr lang="en-US" altLang="ja-JP" sz="1000" b="0" kern="100" dirty="0">
                          <a:solidFill>
                            <a:schemeClr val="tx1"/>
                          </a:solidFill>
                          <a:effectLst/>
                          <a:latin typeface="Meiryo UI" panose="020B0604030504040204" pitchFamily="50" charset="-128"/>
                          <a:ea typeface="Meiryo UI" panose="020B0604030504040204" pitchFamily="50" charset="-128"/>
                        </a:rPr>
                        <a:t>90</a:t>
                      </a:r>
                      <a:r>
                        <a:rPr lang="ja-JP" altLang="en-US" sz="1000" b="0" kern="100" dirty="0">
                          <a:solidFill>
                            <a:schemeClr val="tx1"/>
                          </a:solidFill>
                          <a:effectLst/>
                          <a:latin typeface="Meiryo UI" panose="020B0604030504040204" pitchFamily="50" charset="-128"/>
                          <a:ea typeface="Meiryo UI" panose="020B0604030504040204" pitchFamily="50" charset="-128"/>
                        </a:rPr>
                        <a:t>億円を基本に運営費に占める割合を</a:t>
                      </a:r>
                      <a:r>
                        <a:rPr lang="en-US" altLang="ja-JP" sz="1000" b="0" kern="100" dirty="0">
                          <a:solidFill>
                            <a:schemeClr val="tx1"/>
                          </a:solidFill>
                          <a:effectLst/>
                          <a:latin typeface="Meiryo UI" panose="020B0604030504040204" pitchFamily="50" charset="-128"/>
                          <a:ea typeface="Meiryo UI" panose="020B0604030504040204" pitchFamily="50" charset="-128"/>
                        </a:rPr>
                        <a:t>50</a:t>
                      </a:r>
                      <a:r>
                        <a:rPr lang="ja-JP" altLang="en-US" sz="1000" b="0" kern="100" dirty="0">
                          <a:solidFill>
                            <a:schemeClr val="tx1"/>
                          </a:solidFill>
                          <a:effectLst/>
                          <a:latin typeface="Meiryo UI" panose="020B0604030504040204" pitchFamily="50" charset="-128"/>
                          <a:ea typeface="Meiryo UI" panose="020B0604030504040204" pitchFamily="50" charset="-128"/>
                        </a:rPr>
                        <a:t>％とする。（中期目標期間平成</a:t>
                      </a:r>
                      <a:r>
                        <a:rPr lang="en-US" altLang="ja-JP" sz="1000" b="0" kern="100" dirty="0">
                          <a:solidFill>
                            <a:schemeClr val="tx1"/>
                          </a:solidFill>
                          <a:effectLst/>
                          <a:latin typeface="Meiryo UI" panose="020B0604030504040204" pitchFamily="50" charset="-128"/>
                          <a:ea typeface="Meiryo UI" panose="020B0604030504040204" pitchFamily="50" charset="-128"/>
                        </a:rPr>
                        <a:t>23</a:t>
                      </a:r>
                      <a:r>
                        <a:rPr lang="ja-JP" altLang="en-US" sz="1000" b="0" kern="100" dirty="0">
                          <a:solidFill>
                            <a:schemeClr val="tx1"/>
                          </a:solidFill>
                          <a:effectLst/>
                          <a:latin typeface="Meiryo UI" panose="020B0604030504040204" pitchFamily="50" charset="-128"/>
                          <a:ea typeface="Meiryo UI" panose="020B0604030504040204" pitchFamily="50" charset="-128"/>
                        </a:rPr>
                        <a:t>～</a:t>
                      </a:r>
                      <a:r>
                        <a:rPr lang="en-US" altLang="ja-JP" sz="1000" b="0" kern="100" dirty="0">
                          <a:solidFill>
                            <a:schemeClr val="tx1"/>
                          </a:solidFill>
                          <a:effectLst/>
                          <a:latin typeface="Meiryo UI" panose="020B0604030504040204" pitchFamily="50" charset="-128"/>
                          <a:ea typeface="Meiryo UI" panose="020B0604030504040204" pitchFamily="50" charset="-128"/>
                        </a:rPr>
                        <a:t>28</a:t>
                      </a:r>
                      <a:r>
                        <a:rPr lang="ja-JP" altLang="en-US" sz="1000" b="0" kern="100" dirty="0">
                          <a:solidFill>
                            <a:schemeClr val="tx1"/>
                          </a:solidFill>
                          <a:effectLst/>
                          <a:latin typeface="Meiryo UI" panose="020B0604030504040204" pitchFamily="50" charset="-128"/>
                          <a:ea typeface="Meiryo UI" panose="020B0604030504040204" pitchFamily="50" charset="-128"/>
                        </a:rPr>
                        <a:t>年度で順次実施）</a:t>
                      </a:r>
                      <a:endParaRPr lang="ja-JP" altLang="ja-JP" sz="1000" b="1" strike="sngStrike"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endParaRPr lang="ja-JP" sz="1000" b="0" kern="100" dirty="0">
                        <a:solidFill>
                          <a:schemeClr val="tx1"/>
                        </a:solidFill>
                        <a:effectLst/>
                        <a:latin typeface="Meiryo UI" panose="020B0604030504040204" pitchFamily="50" charset="-128"/>
                        <a:ea typeface="Meiryo UI" panose="020B0604030504040204" pitchFamily="50" charset="-128"/>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solidFill>
                  </a:tcPr>
                </a:tc>
                <a:tc>
                  <a:txBody>
                    <a:bodyPr/>
                    <a:lstStyle/>
                    <a:p>
                      <a:pPr marL="133350" indent="-133350" algn="just">
                        <a:spcAft>
                          <a:spcPts val="0"/>
                        </a:spcAft>
                      </a:pPr>
                      <a:r>
                        <a:rPr lang="ja-JP" altLang="en-US" sz="1000" b="1" kern="100" dirty="0">
                          <a:solidFill>
                            <a:schemeClr val="tx1"/>
                          </a:solidFill>
                          <a:effectLst/>
                          <a:latin typeface="Meiryo UI" panose="020B0604030504040204" pitchFamily="50" charset="-128"/>
                          <a:ea typeface="Meiryo UI" panose="020B0604030504040204" pitchFamily="50" charset="-128"/>
                        </a:rPr>
                        <a:t>◆見直しの経過（取組実績）</a:t>
                      </a:r>
                      <a:endParaRPr lang="en-US" altLang="ja-JP" sz="1000" b="1"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1" kern="100" dirty="0">
                          <a:solidFill>
                            <a:schemeClr val="tx1"/>
                          </a:solidFill>
                          <a:effectLst/>
                          <a:latin typeface="Meiryo UI" panose="020B0604030504040204" pitchFamily="50" charset="-128"/>
                          <a:ea typeface="Meiryo UI" panose="020B0604030504040204" pitchFamily="50" charset="-128"/>
                        </a:rPr>
                        <a:t>　</a:t>
                      </a:r>
                      <a:r>
                        <a:rPr lang="ja-JP" altLang="en-US" sz="1000" b="0" kern="100" dirty="0">
                          <a:solidFill>
                            <a:schemeClr val="tx1"/>
                          </a:solidFill>
                          <a:effectLst/>
                          <a:latin typeface="Meiryo UI" panose="020B0604030504040204" pitchFamily="50" charset="-128"/>
                          <a:ea typeface="Meiryo UI" panose="020B0604030504040204" pitchFamily="50" charset="-128"/>
                        </a:rPr>
                        <a:t>・平成</a:t>
                      </a:r>
                      <a:r>
                        <a:rPr lang="en-US" altLang="ja-JP" sz="1000" b="0" kern="100" dirty="0">
                          <a:solidFill>
                            <a:schemeClr val="tx1"/>
                          </a:solidFill>
                          <a:effectLst/>
                          <a:latin typeface="Meiryo UI" panose="020B0604030504040204" pitchFamily="50" charset="-128"/>
                          <a:ea typeface="Meiryo UI" panose="020B0604030504040204" pitchFamily="50" charset="-128"/>
                        </a:rPr>
                        <a:t>25</a:t>
                      </a:r>
                      <a:r>
                        <a:rPr lang="ja-JP" altLang="en-US" sz="1000" b="0" kern="100" dirty="0">
                          <a:solidFill>
                            <a:schemeClr val="tx1"/>
                          </a:solidFill>
                          <a:effectLst/>
                          <a:latin typeface="Meiryo UI" panose="020B0604030504040204" pitchFamily="50" charset="-128"/>
                          <a:ea typeface="Meiryo UI" panose="020B0604030504040204" pitchFamily="50" charset="-128"/>
                        </a:rPr>
                        <a:t>年度当初予算に比べ、一般財源ベースで約</a:t>
                      </a:r>
                      <a:r>
                        <a:rPr lang="en-US" altLang="ja-JP" sz="1000" b="0" kern="100" dirty="0">
                          <a:solidFill>
                            <a:schemeClr val="tx1"/>
                          </a:solidFill>
                          <a:effectLst/>
                          <a:latin typeface="Meiryo UI" panose="020B0604030504040204" pitchFamily="50" charset="-128"/>
                          <a:ea typeface="Meiryo UI" panose="020B0604030504040204" pitchFamily="50" charset="-128"/>
                        </a:rPr>
                        <a:t>40</a:t>
                      </a:r>
                      <a:r>
                        <a:rPr lang="ja-JP" altLang="en-US" sz="1000" b="0" kern="100" dirty="0">
                          <a:solidFill>
                            <a:schemeClr val="tx1"/>
                          </a:solidFill>
                          <a:effectLst/>
                          <a:latin typeface="Meiryo UI" panose="020B0604030504040204" pitchFamily="50" charset="-128"/>
                          <a:ea typeface="Meiryo UI" panose="020B0604030504040204" pitchFamily="50" charset="-128"/>
                        </a:rPr>
                        <a:t>百万円の歳出を削減。</a:t>
                      </a:r>
                      <a:endParaRPr lang="en-US" altLang="ja-JP" sz="1000" b="0"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rPr>
                        <a:t>　　</a:t>
                      </a:r>
                      <a:r>
                        <a:rPr lang="en-US" altLang="ja-JP" sz="1000" b="0" kern="100" dirty="0">
                          <a:solidFill>
                            <a:schemeClr val="tx1"/>
                          </a:solidFill>
                          <a:effectLst/>
                          <a:latin typeface="Meiryo UI" panose="020B0604030504040204" pitchFamily="50" charset="-128"/>
                          <a:ea typeface="Meiryo UI" panose="020B0604030504040204" pitchFamily="50" charset="-128"/>
                        </a:rPr>
                        <a:t>【</a:t>
                      </a:r>
                      <a:r>
                        <a:rPr lang="ja-JP" altLang="en-US" sz="1000" b="0" kern="100" dirty="0">
                          <a:solidFill>
                            <a:schemeClr val="tx1"/>
                          </a:solidFill>
                          <a:effectLst/>
                          <a:latin typeface="Meiryo UI" panose="020B0604030504040204" pitchFamily="50" charset="-128"/>
                          <a:ea typeface="Meiryo UI" panose="020B0604030504040204" pitchFamily="50" charset="-128"/>
                        </a:rPr>
                        <a:t>効果額（百万円）</a:t>
                      </a:r>
                      <a:r>
                        <a:rPr lang="en-US" altLang="ja-JP" sz="1000" b="0" kern="100" dirty="0">
                          <a:solidFill>
                            <a:schemeClr val="tx1"/>
                          </a:solidFill>
                          <a:effectLst/>
                          <a:latin typeface="Meiryo UI" panose="020B0604030504040204" pitchFamily="50" charset="-128"/>
                          <a:ea typeface="Meiryo UI" panose="020B0604030504040204" pitchFamily="50" charset="-128"/>
                        </a:rPr>
                        <a:t>】</a:t>
                      </a:r>
                      <a:r>
                        <a:rPr lang="ja-JP" altLang="en-US" sz="1000" b="0" kern="100" dirty="0">
                          <a:solidFill>
                            <a:schemeClr val="tx1"/>
                          </a:solidFill>
                          <a:effectLst/>
                          <a:latin typeface="Meiryo UI" panose="020B0604030504040204" pitchFamily="50" charset="-128"/>
                          <a:ea typeface="Meiryo UI" panose="020B0604030504040204" pitchFamily="50" charset="-128"/>
                        </a:rPr>
                        <a:t>　㉖</a:t>
                      </a:r>
                      <a:r>
                        <a:rPr lang="en-US" altLang="ja-JP" sz="1000" b="0" kern="100" dirty="0">
                          <a:solidFill>
                            <a:schemeClr val="tx1"/>
                          </a:solidFill>
                          <a:effectLst/>
                          <a:latin typeface="Meiryo UI" panose="020B0604030504040204" pitchFamily="50" charset="-128"/>
                          <a:ea typeface="Meiryo UI" panose="020B0604030504040204" pitchFamily="50" charset="-128"/>
                        </a:rPr>
                        <a:t>40</a:t>
                      </a:r>
                      <a:endParaRPr lang="ja-JP" altLang="ja-JP" sz="1000" b="1" kern="100" dirty="0">
                        <a:solidFill>
                          <a:schemeClr val="tx1"/>
                        </a:solidFill>
                        <a:effectLst/>
                        <a:latin typeface="Meiryo UI" panose="020B0604030504040204" pitchFamily="50" charset="-128"/>
                        <a:ea typeface="Meiryo UI" panose="020B0604030504040204" pitchFamily="50" charset="-128"/>
                      </a:endParaRPr>
                    </a:p>
                  </a:txBody>
                  <a:tcPr marL="72000" marR="72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solidFill>
                  </a:tcPr>
                </a:tc>
                <a:extLst>
                  <a:ext uri="{0D108BD9-81ED-4DB2-BD59-A6C34878D82A}">
                    <a16:rowId xmlns:a16="http://schemas.microsoft.com/office/drawing/2014/main" val="4205446265"/>
                  </a:ext>
                </a:extLst>
              </a:tr>
              <a:tr h="0">
                <a:tc vMerge="1">
                  <a:txBody>
                    <a:bodyPr/>
                    <a:lstStyle/>
                    <a:p>
                      <a:endParaRPr kumimoji="1" lang="ja-JP" altLang="en-US"/>
                    </a:p>
                  </a:txBody>
                  <a:tcPr/>
                </a:tc>
                <a:tc gridSpan="2">
                  <a:txBody>
                    <a:bodyPr/>
                    <a:lstStyle/>
                    <a:p>
                      <a:pPr marL="133350" marR="0" lvl="0" indent="-133350" algn="just" defTabSz="914400" rtl="0" eaLnBrk="1" fontAlgn="auto" latinLnBrk="0" hangingPunct="1">
                        <a:lnSpc>
                          <a:spcPct val="100000"/>
                        </a:lnSpc>
                        <a:spcBef>
                          <a:spcPts val="0"/>
                        </a:spcBef>
                        <a:spcAft>
                          <a:spcPts val="0"/>
                        </a:spcAft>
                        <a:buClrTx/>
                        <a:buSzTx/>
                        <a:buFontTx/>
                        <a:buNone/>
                        <a:tabLst/>
                        <a:defRPr/>
                      </a:pPr>
                      <a:r>
                        <a:rPr lang="en-US" altLang="ja-JP" sz="1000" kern="100" dirty="0">
                          <a:solidFill>
                            <a:schemeClr val="tx1"/>
                          </a:solidFill>
                          <a:effectLst/>
                          <a:latin typeface="Meiryo UI" panose="020B0604030504040204" pitchFamily="50" charset="-128"/>
                          <a:ea typeface="Meiryo UI" panose="020B0604030504040204" pitchFamily="50" charset="-128"/>
                        </a:rPr>
                        <a:t> </a:t>
                      </a:r>
                      <a:r>
                        <a:rPr lang="ja-JP" altLang="ja-JP" sz="1000" b="1" kern="100" dirty="0">
                          <a:solidFill>
                            <a:schemeClr val="tx1"/>
                          </a:solidFill>
                          <a:effectLst/>
                          <a:latin typeface="Meiryo UI" panose="020B0604030504040204" pitchFamily="50" charset="-128"/>
                          <a:ea typeface="Meiryo UI" panose="020B0604030504040204" pitchFamily="50" charset="-128"/>
                        </a:rPr>
                        <a:t>＜</a:t>
                      </a:r>
                      <a:r>
                        <a:rPr lang="ja-JP" altLang="en-US" sz="1000" b="1" kern="100" dirty="0">
                          <a:solidFill>
                            <a:schemeClr val="tx1"/>
                          </a:solidFill>
                          <a:effectLst/>
                          <a:latin typeface="Meiryo UI" panose="020B0604030504040204" pitchFamily="50" charset="-128"/>
                          <a:ea typeface="Meiryo UI" panose="020B0604030504040204" pitchFamily="50" charset="-128"/>
                        </a:rPr>
                        <a:t>行財政</a:t>
                      </a:r>
                      <a:r>
                        <a:rPr lang="ja-JP" altLang="ja-JP" sz="1000" b="1" kern="100" dirty="0">
                          <a:solidFill>
                            <a:schemeClr val="tx1"/>
                          </a:solidFill>
                          <a:effectLst/>
                          <a:latin typeface="Meiryo UI" panose="020B0604030504040204" pitchFamily="50" charset="-128"/>
                          <a:ea typeface="Meiryo UI" panose="020B0604030504040204" pitchFamily="50" charset="-128"/>
                        </a:rPr>
                        <a:t>改革推進プラン</a:t>
                      </a:r>
                      <a:r>
                        <a:rPr lang="ja-JP" altLang="en-US" sz="1000" b="1" kern="100" dirty="0">
                          <a:solidFill>
                            <a:schemeClr val="tx1"/>
                          </a:solidFill>
                          <a:effectLst/>
                          <a:latin typeface="Meiryo UI" panose="020B0604030504040204" pitchFamily="50" charset="-128"/>
                          <a:ea typeface="Meiryo UI" panose="020B0604030504040204" pitchFamily="50" charset="-128"/>
                        </a:rPr>
                        <a:t>（</a:t>
                      </a:r>
                      <a:r>
                        <a:rPr lang="ja-JP" altLang="ja-JP" sz="1000" b="1" kern="100" dirty="0">
                          <a:solidFill>
                            <a:schemeClr val="tx1"/>
                          </a:solidFill>
                          <a:effectLst/>
                          <a:latin typeface="Meiryo UI" panose="020B0604030504040204" pitchFamily="50" charset="-128"/>
                          <a:ea typeface="Meiryo UI" panose="020B0604030504040204" pitchFamily="50" charset="-128"/>
                        </a:rPr>
                        <a:t>案）</a:t>
                      </a:r>
                      <a:r>
                        <a:rPr lang="ja-JP" altLang="en-US" sz="1000" b="1" kern="100" dirty="0">
                          <a:solidFill>
                            <a:schemeClr val="tx1"/>
                          </a:solidFill>
                          <a:effectLst/>
                          <a:latin typeface="Meiryo UI" panose="020B0604030504040204" pitchFamily="50" charset="-128"/>
                          <a:ea typeface="Meiryo UI" panose="020B0604030504040204" pitchFamily="50" charset="-128"/>
                        </a:rPr>
                        <a:t>における見直し</a:t>
                      </a:r>
                      <a:r>
                        <a:rPr lang="ja-JP" altLang="ja-JP" sz="1000" b="1" kern="100" dirty="0">
                          <a:solidFill>
                            <a:schemeClr val="tx1"/>
                          </a:solidFill>
                          <a:effectLst/>
                          <a:latin typeface="Meiryo UI" panose="020B0604030504040204" pitchFamily="50" charset="-128"/>
                          <a:ea typeface="Meiryo UI" panose="020B0604030504040204" pitchFamily="50" charset="-128"/>
                        </a:rPr>
                        <a:t>＞</a:t>
                      </a: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0D8E8"/>
                    </a:solidFill>
                  </a:tcPr>
                </a:tc>
                <a:tc hMerge="1">
                  <a:txBody>
                    <a:bodyPr/>
                    <a:lstStyle/>
                    <a:p>
                      <a:endParaRPr kumimoji="1" lang="ja-JP" altLang="en-US"/>
                    </a:p>
                  </a:txBody>
                  <a:tcPr>
                    <a:lnT w="6350" cap="flat" cmpd="sng" algn="ctr">
                      <a:solidFill>
                        <a:schemeClr val="accent1"/>
                      </a:solidFill>
                      <a:prstDash val="solid"/>
                      <a:round/>
                      <a:headEnd type="none" w="med" len="med"/>
                      <a:tailEnd type="none" w="med" len="med"/>
                    </a:lnT>
                  </a:tcPr>
                </a:tc>
                <a:extLst>
                  <a:ext uri="{0D108BD9-81ED-4DB2-BD59-A6C34878D82A}">
                    <a16:rowId xmlns:a16="http://schemas.microsoft.com/office/drawing/2014/main" val="2932200937"/>
                  </a:ext>
                </a:extLst>
              </a:tr>
              <a:tr h="585336">
                <a:tc vMerge="1">
                  <a:txBody>
                    <a:bodyPr/>
                    <a:lstStyle/>
                    <a:p>
                      <a:endParaRPr kumimoji="1" lang="ja-JP" altLang="en-US"/>
                    </a:p>
                  </a:txBody>
                  <a:tcPr/>
                </a:tc>
                <a:tc>
                  <a:txBody>
                    <a:bodyPr/>
                    <a:lstStyle/>
                    <a:p>
                      <a:pPr marL="133350" indent="-133350" algn="just">
                        <a:spcAft>
                          <a:spcPts val="0"/>
                        </a:spcAft>
                      </a:pPr>
                      <a:r>
                        <a:rPr lang="ja-JP" altLang="en-US" sz="1000" b="1" kern="100" dirty="0">
                          <a:solidFill>
                            <a:schemeClr val="tx1"/>
                          </a:solidFill>
                          <a:effectLst/>
                          <a:latin typeface="Meiryo UI" panose="020B0604030504040204" pitchFamily="50" charset="-128"/>
                          <a:ea typeface="Meiryo UI" panose="020B0604030504040204" pitchFamily="50" charset="-128"/>
                        </a:rPr>
                        <a:t>○見直しの方向性</a:t>
                      </a:r>
                      <a:endParaRPr lang="en-US" altLang="ja-JP" sz="1000" b="1"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kern="100" dirty="0">
                          <a:solidFill>
                            <a:schemeClr val="tx1"/>
                          </a:solidFill>
                          <a:effectLst/>
                          <a:latin typeface="Meiryo UI" panose="020B0604030504040204" pitchFamily="50" charset="-128"/>
                          <a:ea typeface="Meiryo UI" panose="020B0604030504040204" pitchFamily="50" charset="-128"/>
                        </a:rPr>
                        <a:t>　 </a:t>
                      </a:r>
                      <a:r>
                        <a:rPr lang="ja-JP" altLang="en-US" sz="1000" kern="100" baseline="0" dirty="0">
                          <a:solidFill>
                            <a:schemeClr val="tx1"/>
                          </a:solidFill>
                          <a:effectLst/>
                          <a:latin typeface="Meiryo UI" panose="020B0604030504040204" pitchFamily="50" charset="-128"/>
                          <a:ea typeface="Meiryo UI" panose="020B0604030504040204" pitchFamily="50" charset="-128"/>
                        </a:rPr>
                        <a:t>平成</a:t>
                      </a:r>
                      <a:r>
                        <a:rPr lang="en-US" altLang="ja-JP" sz="1000" kern="100" baseline="0" dirty="0">
                          <a:solidFill>
                            <a:schemeClr val="tx1"/>
                          </a:solidFill>
                          <a:effectLst/>
                          <a:latin typeface="Meiryo UI" panose="020B0604030504040204" pitchFamily="50" charset="-128"/>
                          <a:ea typeface="Meiryo UI" panose="020B0604030504040204" pitchFamily="50" charset="-128"/>
                        </a:rPr>
                        <a:t>24</a:t>
                      </a:r>
                      <a:r>
                        <a:rPr lang="ja-JP" altLang="en-US" sz="1000" kern="100" baseline="0" dirty="0">
                          <a:solidFill>
                            <a:schemeClr val="tx1"/>
                          </a:solidFill>
                          <a:effectLst/>
                          <a:latin typeface="Meiryo UI" panose="020B0604030504040204" pitchFamily="50" charset="-128"/>
                          <a:ea typeface="Meiryo UI" panose="020B0604030504040204" pitchFamily="50" charset="-128"/>
                        </a:rPr>
                        <a:t>年度から導入した「学域制」をはじめ、現中期計画（平成</a:t>
                      </a:r>
                      <a:r>
                        <a:rPr lang="en-US" altLang="ja-JP" sz="1000" kern="100" baseline="0" dirty="0">
                          <a:solidFill>
                            <a:schemeClr val="tx1"/>
                          </a:solidFill>
                          <a:effectLst/>
                          <a:latin typeface="Meiryo UI" panose="020B0604030504040204" pitchFamily="50" charset="-128"/>
                          <a:ea typeface="Meiryo UI" panose="020B0604030504040204" pitchFamily="50" charset="-128"/>
                        </a:rPr>
                        <a:t>23</a:t>
                      </a:r>
                      <a:r>
                        <a:rPr lang="ja-JP" altLang="en-US" sz="1000" kern="100" baseline="0" dirty="0">
                          <a:solidFill>
                            <a:schemeClr val="tx1"/>
                          </a:solidFill>
                          <a:effectLst/>
                          <a:latin typeface="Meiryo UI" panose="020B0604030504040204" pitchFamily="50" charset="-128"/>
                          <a:ea typeface="Meiryo UI" panose="020B0604030504040204" pitchFamily="50" charset="-128"/>
                        </a:rPr>
                        <a:t>年度～</a:t>
                      </a:r>
                      <a:r>
                        <a:rPr lang="en-US" altLang="ja-JP" sz="1000" kern="100" baseline="0" dirty="0">
                          <a:solidFill>
                            <a:schemeClr val="tx1"/>
                          </a:solidFill>
                          <a:effectLst/>
                          <a:latin typeface="Meiryo UI" panose="020B0604030504040204" pitchFamily="50" charset="-128"/>
                          <a:ea typeface="Meiryo UI" panose="020B0604030504040204" pitchFamily="50" charset="-128"/>
                        </a:rPr>
                        <a:t>28</a:t>
                      </a:r>
                      <a:r>
                        <a:rPr lang="ja-JP" altLang="en-US" sz="1000" kern="100" baseline="0" dirty="0">
                          <a:solidFill>
                            <a:schemeClr val="tx1"/>
                          </a:solidFill>
                          <a:effectLst/>
                          <a:latin typeface="Meiryo UI" panose="020B0604030504040204" pitchFamily="50" charset="-128"/>
                          <a:ea typeface="Meiryo UI" panose="020B0604030504040204" pitchFamily="50" charset="-128"/>
                        </a:rPr>
                        <a:t>年度）における取組状況を踏まえ、次期計画期間中においても更なる効率的な運営や自主財源の確保に取り組む。</a:t>
                      </a:r>
                    </a:p>
                    <a:p>
                      <a:pPr marL="133350" indent="-133350" algn="just">
                        <a:spcAft>
                          <a:spcPts val="0"/>
                        </a:spcAft>
                      </a:pPr>
                      <a:r>
                        <a:rPr lang="ja-JP" altLang="en-US" sz="1000" kern="100" baseline="0" dirty="0">
                          <a:solidFill>
                            <a:schemeClr val="tx1"/>
                          </a:solidFill>
                          <a:effectLst/>
                          <a:latin typeface="Meiryo UI" panose="020B0604030504040204" pitchFamily="50" charset="-128"/>
                          <a:ea typeface="Meiryo UI" panose="020B0604030504040204" pitchFamily="50" charset="-128"/>
                        </a:rPr>
                        <a:t>   なお、次期計画期間中の運営費交付金については、統合など大学の今後のあり方を踏まえて、改めて検討する。</a:t>
                      </a:r>
                      <a:endParaRPr lang="ja-JP" altLang="en-US" sz="1000" kern="100" dirty="0">
                        <a:solidFill>
                          <a:schemeClr val="tx1"/>
                        </a:solidFill>
                        <a:effectLst/>
                        <a:latin typeface="Meiryo UI" panose="020B0604030504040204" pitchFamily="50" charset="-128"/>
                        <a:ea typeface="Meiryo UI" panose="020B0604030504040204" pitchFamily="50" charset="-128"/>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tc>
                  <a:txBody>
                    <a:bodyPr/>
                    <a:lstStyle/>
                    <a:p>
                      <a:pPr algn="just">
                        <a:spcAft>
                          <a:spcPts val="0"/>
                        </a:spcAft>
                      </a:pPr>
                      <a:r>
                        <a:rPr lang="ja-JP" altLang="en-US" sz="1000" b="1" kern="100" dirty="0">
                          <a:solidFill>
                            <a:schemeClr val="tx1"/>
                          </a:solidFill>
                          <a:effectLst/>
                          <a:latin typeface="Meiryo UI" panose="020B0604030504040204" pitchFamily="50" charset="-128"/>
                          <a:ea typeface="Meiryo UI" panose="020B0604030504040204" pitchFamily="50" charset="-128"/>
                        </a:rPr>
                        <a:t>◆見直しの経過（取組実績）</a:t>
                      </a:r>
                      <a:endParaRPr lang="en-US" altLang="ja-JP" sz="1000" b="1" kern="100" dirty="0">
                        <a:solidFill>
                          <a:schemeClr val="tx1"/>
                        </a:solidFill>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rPr>
                        <a:t>○中期計画期間中（平成</a:t>
                      </a:r>
                      <a:r>
                        <a:rPr lang="en-US" altLang="ja-JP" sz="1000" b="0" kern="100" dirty="0">
                          <a:solidFill>
                            <a:schemeClr val="tx1"/>
                          </a:solidFill>
                          <a:effectLst/>
                          <a:latin typeface="Meiryo UI" panose="020B0604030504040204" pitchFamily="50" charset="-128"/>
                          <a:ea typeface="Meiryo UI" panose="020B0604030504040204" pitchFamily="50" charset="-128"/>
                        </a:rPr>
                        <a:t>29</a:t>
                      </a:r>
                      <a:r>
                        <a:rPr lang="ja-JP" altLang="en-US" sz="1000" b="0" kern="100" dirty="0">
                          <a:solidFill>
                            <a:schemeClr val="tx1"/>
                          </a:solidFill>
                          <a:effectLst/>
                          <a:latin typeface="Meiryo UI" panose="020B0604030504040204" pitchFamily="50" charset="-128"/>
                          <a:ea typeface="Meiryo UI" panose="020B0604030504040204" pitchFamily="50" charset="-128"/>
                        </a:rPr>
                        <a:t>～</a:t>
                      </a:r>
                      <a:r>
                        <a:rPr lang="en-US" altLang="ja-JP" sz="1000" b="0" kern="100" dirty="0">
                          <a:solidFill>
                            <a:schemeClr val="tx1"/>
                          </a:solidFill>
                          <a:effectLst/>
                          <a:latin typeface="Meiryo UI" panose="020B0604030504040204" pitchFamily="50" charset="-128"/>
                          <a:ea typeface="Meiryo UI" panose="020B0604030504040204" pitchFamily="50" charset="-128"/>
                        </a:rPr>
                        <a:t>34</a:t>
                      </a:r>
                      <a:r>
                        <a:rPr lang="ja-JP" altLang="en-US" sz="1000" b="0" kern="100" dirty="0">
                          <a:solidFill>
                            <a:schemeClr val="tx1"/>
                          </a:solidFill>
                          <a:effectLst/>
                          <a:latin typeface="Meiryo UI" panose="020B0604030504040204" pitchFamily="50" charset="-128"/>
                          <a:ea typeface="Meiryo UI" panose="020B0604030504040204" pitchFamily="50" charset="-128"/>
                        </a:rPr>
                        <a:t>年度）の運営費交付金については、現状の水</a:t>
                      </a:r>
                      <a:endParaRPr lang="en-US" altLang="ja-JP" sz="1000" b="0" kern="100" dirty="0">
                        <a:solidFill>
                          <a:schemeClr val="tx1"/>
                        </a:solidFill>
                        <a:effectLst/>
                        <a:latin typeface="Meiryo UI" panose="020B0604030504040204" pitchFamily="50" charset="-128"/>
                        <a:ea typeface="Meiryo UI" panose="020B0604030504040204" pitchFamily="50" charset="-128"/>
                      </a:endParaRPr>
                    </a:p>
                    <a:p>
                      <a:pPr algn="just">
                        <a:spcAft>
                          <a:spcPts val="0"/>
                        </a:spcAft>
                      </a:pPr>
                      <a:r>
                        <a:rPr lang="en-US" altLang="ja-JP" sz="1000" b="0" kern="100" dirty="0">
                          <a:solidFill>
                            <a:schemeClr val="tx1"/>
                          </a:solidFill>
                          <a:effectLst/>
                          <a:latin typeface="Meiryo UI" panose="020B0604030504040204" pitchFamily="50" charset="-128"/>
                          <a:ea typeface="Meiryo UI" panose="020B0604030504040204" pitchFamily="50" charset="-128"/>
                        </a:rPr>
                        <a:t>   </a:t>
                      </a:r>
                      <a:r>
                        <a:rPr lang="ja-JP" altLang="en-US" sz="1000" b="0" kern="100" dirty="0">
                          <a:solidFill>
                            <a:schemeClr val="tx1"/>
                          </a:solidFill>
                          <a:effectLst/>
                          <a:latin typeface="Meiryo UI" panose="020B0604030504040204" pitchFamily="50" charset="-128"/>
                          <a:ea typeface="Meiryo UI" panose="020B0604030504040204" pitchFamily="50" charset="-128"/>
                        </a:rPr>
                        <a:t>準は維持しながら、自己収入の確保と経費の抑制の取組みを継続することなどに</a:t>
                      </a:r>
                      <a:endParaRPr lang="en-US" altLang="ja-JP" sz="1000" b="0" kern="100" dirty="0">
                        <a:solidFill>
                          <a:schemeClr val="tx1"/>
                        </a:solidFill>
                        <a:effectLst/>
                        <a:latin typeface="Meiryo UI" panose="020B0604030504040204" pitchFamily="50" charset="-128"/>
                        <a:ea typeface="Meiryo UI" panose="020B0604030504040204" pitchFamily="50" charset="-128"/>
                      </a:endParaRPr>
                    </a:p>
                    <a:p>
                      <a:pPr algn="just">
                        <a:spcAft>
                          <a:spcPts val="0"/>
                        </a:spcAft>
                      </a:pPr>
                      <a:r>
                        <a:rPr lang="en-US" altLang="ja-JP" sz="1000" b="0" kern="100" dirty="0">
                          <a:solidFill>
                            <a:schemeClr val="tx1"/>
                          </a:solidFill>
                          <a:effectLst/>
                          <a:latin typeface="Meiryo UI" panose="020B0604030504040204" pitchFamily="50" charset="-128"/>
                          <a:ea typeface="Meiryo UI" panose="020B0604030504040204" pitchFamily="50" charset="-128"/>
                        </a:rPr>
                        <a:t>   </a:t>
                      </a:r>
                      <a:r>
                        <a:rPr lang="ja-JP" altLang="en-US" sz="1000" b="0" kern="100" dirty="0">
                          <a:solidFill>
                            <a:schemeClr val="tx1"/>
                          </a:solidFill>
                          <a:effectLst/>
                          <a:latin typeface="Meiryo UI" panose="020B0604030504040204" pitchFamily="50" charset="-128"/>
                          <a:ea typeface="Meiryo UI" panose="020B0604030504040204" pitchFamily="50" charset="-128"/>
                        </a:rPr>
                        <a:t>より、引き続き適正化に努め、教育研究に必要となる運営費を確保していく。</a:t>
                      </a:r>
                      <a:endParaRPr kumimoji="1" lang="ja-JP" altLang="en-US" b="0" dirty="0">
                        <a:solidFill>
                          <a:schemeClr val="tx1"/>
                        </a:solidFill>
                      </a:endParaRPr>
                    </a:p>
                  </a:txBody>
                  <a:tcPr marL="72000" marR="72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73703372"/>
                  </a:ext>
                </a:extLst>
              </a:tr>
              <a:tr h="224754">
                <a:tc vMerge="1">
                  <a:txBody>
                    <a:bodyPr/>
                    <a:lstStyle/>
                    <a:p>
                      <a:endParaRPr kumimoji="1" lang="ja-JP" altLang="en-US"/>
                    </a:p>
                  </a:txBody>
                  <a:tcPr/>
                </a:tc>
                <a:tc gridSpan="2">
                  <a:txBody>
                    <a:bodyPr/>
                    <a:lstStyle/>
                    <a:p>
                      <a:pPr marL="133350" indent="-133350" algn="just">
                        <a:spcAft>
                          <a:spcPts val="0"/>
                        </a:spcAft>
                      </a:pPr>
                      <a:r>
                        <a:rPr lang="ja-JP" altLang="en-US" sz="1000" b="1" kern="100" dirty="0">
                          <a:solidFill>
                            <a:schemeClr val="tx1"/>
                          </a:solidFill>
                          <a:effectLst/>
                          <a:latin typeface="Meiryo UI" panose="020B0604030504040204" pitchFamily="50" charset="-128"/>
                          <a:ea typeface="Meiryo UI" panose="020B0604030504040204" pitchFamily="50" charset="-128"/>
                        </a:rPr>
                        <a:t>＜上記以外の見直し（部局長マネジメント等）＞</a:t>
                      </a:r>
                      <a:endParaRPr lang="ja-JP" altLang="en-US"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0D8E8"/>
                    </a:solidFill>
                  </a:tcPr>
                </a:tc>
                <a:tc hMerge="1">
                  <a:txBody>
                    <a:bodyPr/>
                    <a:lstStyle/>
                    <a:p>
                      <a:endParaRPr kumimoji="1" lang="ja-JP" altLang="en-US"/>
                    </a:p>
                  </a:txBody>
                  <a:tcPr/>
                </a:tc>
                <a:extLst>
                  <a:ext uri="{0D108BD9-81ED-4DB2-BD59-A6C34878D82A}">
                    <a16:rowId xmlns:a16="http://schemas.microsoft.com/office/drawing/2014/main" val="1092690852"/>
                  </a:ext>
                </a:extLst>
              </a:tr>
              <a:tr h="462890">
                <a:tc vMerge="1">
                  <a:txBody>
                    <a:bodyPr/>
                    <a:lstStyle/>
                    <a:p>
                      <a:endParaRPr kumimoji="1" lang="ja-JP" altLang="en-US"/>
                    </a:p>
                  </a:txBody>
                  <a:tcPr/>
                </a:tc>
                <a:tc gridSpan="2">
                  <a:txBody>
                    <a:bodyPr/>
                    <a:lstStyle/>
                    <a:p>
                      <a:pPr marL="133350" indent="-133350" algn="just">
                        <a:spcAft>
                          <a:spcPts val="0"/>
                        </a:spcAft>
                      </a:pPr>
                      <a:r>
                        <a:rPr lang="en-US" altLang="ja-JP" sz="1000" b="0" kern="100" dirty="0">
                          <a:solidFill>
                            <a:schemeClr val="tx1"/>
                          </a:solidFill>
                          <a:effectLst/>
                          <a:latin typeface="Meiryo UI" panose="020B0604030504040204" pitchFamily="50" charset="-128"/>
                          <a:ea typeface="Meiryo UI" panose="020B0604030504040204" pitchFamily="50" charset="-128"/>
                        </a:rPr>
                        <a:t>【</a:t>
                      </a:r>
                      <a:r>
                        <a:rPr lang="ja-JP" altLang="en-US" sz="1000" b="0" kern="100" dirty="0">
                          <a:solidFill>
                            <a:schemeClr val="tx1"/>
                          </a:solidFill>
                          <a:effectLst/>
                          <a:latin typeface="Meiryo UI" panose="020B0604030504040204" pitchFamily="50" charset="-128"/>
                          <a:ea typeface="Meiryo UI" panose="020B0604030504040204" pitchFamily="50" charset="-128"/>
                        </a:rPr>
                        <a:t>平成</a:t>
                      </a:r>
                      <a:r>
                        <a:rPr lang="en-US" altLang="ja-JP" sz="1000" b="0" kern="100" dirty="0">
                          <a:solidFill>
                            <a:schemeClr val="tx1"/>
                          </a:solidFill>
                          <a:effectLst/>
                          <a:latin typeface="Meiryo UI" panose="020B0604030504040204" pitchFamily="50" charset="-128"/>
                          <a:ea typeface="Meiryo UI" panose="020B0604030504040204" pitchFamily="50" charset="-128"/>
                        </a:rPr>
                        <a:t>30</a:t>
                      </a:r>
                      <a:r>
                        <a:rPr lang="ja-JP" altLang="en-US" sz="1000" b="0" kern="100" dirty="0">
                          <a:solidFill>
                            <a:schemeClr val="tx1"/>
                          </a:solidFill>
                          <a:effectLst/>
                          <a:latin typeface="Meiryo UI" panose="020B0604030504040204" pitchFamily="50" charset="-128"/>
                          <a:ea typeface="Meiryo UI" panose="020B0604030504040204" pitchFamily="50" charset="-128"/>
                        </a:rPr>
                        <a:t>年度</a:t>
                      </a:r>
                      <a:r>
                        <a:rPr lang="en-US" altLang="ja-JP" sz="1000" b="0" kern="100" dirty="0">
                          <a:solidFill>
                            <a:schemeClr val="tx1"/>
                          </a:solidFill>
                          <a:effectLst/>
                          <a:latin typeface="Meiryo UI" panose="020B0604030504040204" pitchFamily="50" charset="-128"/>
                          <a:ea typeface="Meiryo UI" panose="020B0604030504040204" pitchFamily="50" charset="-128"/>
                        </a:rPr>
                        <a:t>】</a:t>
                      </a:r>
                      <a:r>
                        <a:rPr lang="ja-JP" altLang="en-US" sz="1000" b="0" kern="100" dirty="0">
                          <a:solidFill>
                            <a:schemeClr val="tx1"/>
                          </a:solidFill>
                          <a:effectLst/>
                          <a:latin typeface="Meiryo UI" panose="020B0604030504040204" pitchFamily="50" charset="-128"/>
                          <a:ea typeface="Meiryo UI" panose="020B0604030504040204" pitchFamily="50" charset="-128"/>
                        </a:rPr>
                        <a:t>　府立大学運営費交付金</a:t>
                      </a:r>
                      <a:r>
                        <a:rPr lang="ja-JP" altLang="en-US" sz="1000" kern="100" dirty="0">
                          <a:solidFill>
                            <a:schemeClr val="tx1"/>
                          </a:solidFill>
                          <a:effectLst/>
                          <a:latin typeface="Meiryo UI" panose="020B0604030504040204" pitchFamily="50" charset="-128"/>
                          <a:ea typeface="Meiryo UI" panose="020B0604030504040204" pitchFamily="50" charset="-128"/>
                        </a:rPr>
                        <a:t>に統合準備経費を含める</a:t>
                      </a:r>
                      <a:endParaRPr lang="ja-JP" altLang="en-US" sz="10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solidFill>
                      <a:schemeClr val="bg1">
                        <a:alpha val="20000"/>
                      </a:schemeClr>
                    </a:solidFill>
                  </a:tcPr>
                </a:tc>
                <a:tc hMerge="1">
                  <a:txBody>
                    <a:bodyPr/>
                    <a:lstStyle/>
                    <a:p>
                      <a:endParaRPr kumimoji="1" lang="ja-JP" altLang="en-US"/>
                    </a:p>
                  </a:txBody>
                  <a:tcPr/>
                </a:tc>
                <a:extLst>
                  <a:ext uri="{0D108BD9-81ED-4DB2-BD59-A6C34878D82A}">
                    <a16:rowId xmlns:a16="http://schemas.microsoft.com/office/drawing/2014/main" val="3072107019"/>
                  </a:ext>
                </a:extLst>
              </a:tr>
              <a:tr h="166101">
                <a:tc rowSpan="2">
                  <a:txBody>
                    <a:bodyPr/>
                    <a:lstStyle/>
                    <a:p>
                      <a:pPr algn="ctr"/>
                      <a:r>
                        <a:rPr kumimoji="1" lang="ja-JP" altLang="en-US" sz="1000" dirty="0">
                          <a:solidFill>
                            <a:schemeClr val="bg1"/>
                          </a:solidFill>
                          <a:latin typeface="Meiryo UI" panose="020B0604030504040204" pitchFamily="50" charset="-128"/>
                          <a:ea typeface="Meiryo UI" panose="020B0604030504040204" pitchFamily="50" charset="-128"/>
                        </a:rPr>
                        <a:t>現在の事業</a:t>
                      </a:r>
                      <a:endParaRPr kumimoji="1" lang="ja-JP" altLang="en-US" sz="1000" b="1" dirty="0">
                        <a:solidFill>
                          <a:schemeClr val="bg1"/>
                        </a:solidFill>
                        <a:latin typeface="Meiryo UI" panose="020B0604030504040204" pitchFamily="50" charset="-128"/>
                        <a:ea typeface="Meiryo UI" panose="020B0604030504040204" pitchFamily="50" charset="-128"/>
                      </a:endParaRPr>
                    </a:p>
                  </a:txBody>
                  <a:tcPr marL="72000" marR="72000" marT="36000" marB="36000" vert="eaVert" anchor="ctr">
                    <a:lnL w="12700" cap="flat" cmpd="sng" algn="ctr">
                      <a:solidFill>
                        <a:schemeClr val="accent1"/>
                      </a:solidFill>
                      <a:prstDash val="solid"/>
                      <a:round/>
                      <a:headEnd type="none" w="med" len="med"/>
                      <a:tailEnd type="none" w="med" len="med"/>
                    </a:lnL>
                    <a:lnT w="12700" cap="flat" cmpd="sng" algn="ctr">
                      <a:solidFill>
                        <a:srgbClr val="D0D8E8"/>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gridSpan="2">
                  <a:txBody>
                    <a:bodyPr/>
                    <a:lstStyle/>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1" i="0" u="none" kern="100" dirty="0">
                          <a:solidFill>
                            <a:schemeClr val="tx1"/>
                          </a:solidFill>
                          <a:effectLst/>
                          <a:latin typeface="Meiryo UI" panose="020B0604030504040204" pitchFamily="50" charset="-128"/>
                          <a:ea typeface="Meiryo UI" panose="020B0604030504040204" pitchFamily="50" charset="-128"/>
                        </a:rPr>
                        <a:t>＜主な事業（見直し後の事業、新たに取り組んでいる事業等）＞</a:t>
                      </a:r>
                      <a:endParaRPr lang="en-US" altLang="ja-JP" sz="10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R w="12700" cap="flat" cmpd="sng" algn="ctr">
                      <a:solidFill>
                        <a:schemeClr val="accent1"/>
                      </a:solidFill>
                      <a:prstDash val="solid"/>
                      <a:round/>
                      <a:headEnd type="none" w="med" len="med"/>
                      <a:tailEnd type="none" w="med" len="med"/>
                    </a:lnR>
                    <a:solidFill>
                      <a:srgbClr val="D0D8E8"/>
                    </a:solidFill>
                  </a:tcPr>
                </a:tc>
                <a:tc hMerge="1">
                  <a:txBody>
                    <a:bodyPr/>
                    <a:lstStyle/>
                    <a:p>
                      <a:endParaRPr kumimoji="1" lang="ja-JP" altLang="en-US"/>
                    </a:p>
                  </a:txBody>
                  <a:tcPr/>
                </a:tc>
                <a:extLst>
                  <a:ext uri="{0D108BD9-81ED-4DB2-BD59-A6C34878D82A}">
                    <a16:rowId xmlns:a16="http://schemas.microsoft.com/office/drawing/2014/main" val="2560349723"/>
                  </a:ext>
                </a:extLst>
              </a:tr>
              <a:tr h="1986720">
                <a:tc vMerge="1">
                  <a:txBody>
                    <a:bodyPr/>
                    <a:lstStyle/>
                    <a:p>
                      <a:endParaRPr kumimoji="1" lang="ja-JP" altLang="en-US"/>
                    </a:p>
                  </a:txBody>
                  <a:tcPr/>
                </a:tc>
                <a:tc gridSpan="2">
                  <a:txBody>
                    <a:bodyPr/>
                    <a:lstStyle/>
                    <a:p>
                      <a:pPr marL="133350" marR="0" lvl="0" indent="-133350" algn="just" defTabSz="914400" rtl="0" eaLnBrk="1" fontAlgn="auto" latinLnBrk="0" hangingPunct="1">
                        <a:lnSpc>
                          <a:spcPts val="400"/>
                        </a:lnSpc>
                        <a:spcBef>
                          <a:spcPts val="0"/>
                        </a:spcBef>
                        <a:spcAft>
                          <a:spcPts val="0"/>
                        </a:spcAft>
                        <a:buClrTx/>
                        <a:buSzTx/>
                        <a:buFontTx/>
                        <a:buNone/>
                        <a:tabLst/>
                        <a:defRPr/>
                      </a:pPr>
                      <a:endParaRPr lang="en-US" altLang="ja-JP" sz="1050" b="1" i="0" u="none" kern="100" dirty="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en-US" altLang="ja-JP" sz="1050" b="1" i="0" u="none" kern="100" dirty="0">
                          <a:solidFill>
                            <a:schemeClr val="tx1"/>
                          </a:solidFill>
                          <a:effectLst/>
                          <a:latin typeface="Meiryo UI" panose="020B0604030504040204" pitchFamily="50" charset="-128"/>
                          <a:ea typeface="Meiryo UI" panose="020B0604030504040204" pitchFamily="50" charset="-128"/>
                        </a:rPr>
                        <a:t>《</a:t>
                      </a:r>
                      <a:r>
                        <a:rPr lang="ja-JP" altLang="en-US" sz="1050" b="1" i="0" u="none" kern="100" dirty="0">
                          <a:solidFill>
                            <a:schemeClr val="tx1"/>
                          </a:solidFill>
                          <a:effectLst/>
                          <a:latin typeface="Meiryo UI" panose="020B0604030504040204" pitchFamily="50" charset="-128"/>
                          <a:ea typeface="Meiryo UI" panose="020B0604030504040204" pitchFamily="50" charset="-128"/>
                        </a:rPr>
                        <a:t>見直し後の事業</a:t>
                      </a:r>
                      <a:r>
                        <a:rPr lang="en-US" altLang="ja-JP" sz="1050" b="1" i="0" u="none" kern="100" dirty="0">
                          <a:solidFill>
                            <a:schemeClr val="tx1"/>
                          </a:solidFill>
                          <a:effectLst/>
                          <a:latin typeface="Meiryo UI" panose="020B0604030504040204" pitchFamily="50" charset="-128"/>
                          <a:ea typeface="Meiryo UI" panose="020B0604030504040204" pitchFamily="50" charset="-128"/>
                        </a:rPr>
                        <a:t>》</a:t>
                      </a:r>
                    </a:p>
                    <a:p>
                      <a:pPr marL="133350" marR="0" lvl="0" indent="-133350" algn="just" defTabSz="914400" rtl="0" eaLnBrk="1" fontAlgn="auto" latinLnBrk="0" hangingPunct="1">
                        <a:lnSpc>
                          <a:spcPts val="400"/>
                        </a:lnSpc>
                        <a:spcBef>
                          <a:spcPts val="0"/>
                        </a:spcBef>
                        <a:spcAft>
                          <a:spcPts val="0"/>
                        </a:spcAft>
                        <a:buClrTx/>
                        <a:buSzTx/>
                        <a:buFontTx/>
                        <a:buNone/>
                        <a:tabLst/>
                        <a:defRPr/>
                      </a:pPr>
                      <a:endParaRPr lang="en-US" altLang="ja-JP" sz="1050" b="1" i="0" u="none" kern="100" dirty="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50" b="1" i="0" kern="100" dirty="0">
                          <a:solidFill>
                            <a:schemeClr val="tx1"/>
                          </a:solidFill>
                          <a:effectLst/>
                          <a:latin typeface="Meiryo UI" panose="020B0604030504040204" pitchFamily="50" charset="-128"/>
                          <a:ea typeface="Meiryo UI" panose="020B0604030504040204" pitchFamily="50" charset="-128"/>
                        </a:rPr>
                        <a:t>　</a:t>
                      </a:r>
                      <a:r>
                        <a:rPr lang="ja-JP" altLang="en-US" sz="1100" b="1" i="0" kern="100" dirty="0">
                          <a:solidFill>
                            <a:schemeClr val="tx1"/>
                          </a:solidFill>
                          <a:effectLst/>
                          <a:latin typeface="Meiryo UI" panose="020B0604030504040204" pitchFamily="50" charset="-128"/>
                          <a:ea typeface="Meiryo UI" panose="020B0604030504040204" pitchFamily="50" charset="-128"/>
                        </a:rPr>
                        <a:t>◆</a:t>
                      </a:r>
                      <a:r>
                        <a:rPr lang="ja-JP" altLang="en-US" sz="1100" b="1" i="0" u="sng" kern="100" dirty="0">
                          <a:solidFill>
                            <a:schemeClr val="tx1"/>
                          </a:solidFill>
                          <a:effectLst/>
                          <a:latin typeface="Meiryo UI" panose="020B0604030504040204" pitchFamily="50" charset="-128"/>
                          <a:ea typeface="Meiryo UI" panose="020B0604030504040204" pitchFamily="50" charset="-128"/>
                        </a:rPr>
                        <a:t>大阪府立大学運営費交付金</a:t>
                      </a:r>
                      <a:endParaRPr lang="zh-TW" altLang="en-US" sz="1100" b="1" i="0" u="sng"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50" b="1" i="0" kern="100" dirty="0">
                          <a:solidFill>
                            <a:schemeClr val="tx1"/>
                          </a:solidFill>
                          <a:effectLst/>
                          <a:latin typeface="Meiryo UI" panose="020B0604030504040204" pitchFamily="50" charset="-128"/>
                          <a:ea typeface="Meiryo UI" panose="020B0604030504040204" pitchFamily="50" charset="-128"/>
                        </a:rPr>
                        <a:t>　　</a:t>
                      </a:r>
                      <a:r>
                        <a:rPr lang="ja-JP" altLang="en-US" sz="1000" b="1" i="0" kern="100" dirty="0">
                          <a:solidFill>
                            <a:schemeClr val="tx1"/>
                          </a:solidFill>
                          <a:effectLst/>
                          <a:latin typeface="Meiryo UI" panose="020B0604030504040204" pitchFamily="50" charset="-128"/>
                          <a:ea typeface="Meiryo UI" panose="020B0604030504040204" pitchFamily="50" charset="-128"/>
                        </a:rPr>
                        <a:t>１　目的</a:t>
                      </a:r>
                      <a:endParaRPr lang="en-US" altLang="ja-JP" sz="1000" b="1" i="0"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0" i="0" kern="100" dirty="0">
                          <a:solidFill>
                            <a:schemeClr val="tx1"/>
                          </a:solidFill>
                          <a:effectLst/>
                          <a:latin typeface="Meiryo UI" panose="020B0604030504040204" pitchFamily="50" charset="-128"/>
                          <a:ea typeface="Meiryo UI" panose="020B0604030504040204" pitchFamily="50" charset="-128"/>
                        </a:rPr>
                        <a:t>　　　　 高度研究型大学としての教育研究水準の向上、社会をリードする人材の育成、産学官連携等の社会貢献など、公立大学法人大阪の活動を支援するため</a:t>
                      </a:r>
                      <a:endParaRPr lang="en-US" altLang="ja-JP" sz="1000" b="0" i="0"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0" i="0" kern="100" dirty="0">
                          <a:solidFill>
                            <a:schemeClr val="tx1"/>
                          </a:solidFill>
                          <a:effectLst/>
                          <a:latin typeface="Meiryo UI" panose="020B0604030504040204" pitchFamily="50" charset="-128"/>
                          <a:ea typeface="Meiryo UI" panose="020B0604030504040204" pitchFamily="50" charset="-128"/>
                        </a:rPr>
                        <a:t>　　　　</a:t>
                      </a:r>
                      <a:r>
                        <a:rPr lang="ja-JP" altLang="en-US" sz="1000" b="0" i="0" kern="100" baseline="0" dirty="0">
                          <a:solidFill>
                            <a:schemeClr val="tx1"/>
                          </a:solidFill>
                          <a:effectLst/>
                          <a:latin typeface="Meiryo UI" panose="020B0604030504040204" pitchFamily="50" charset="-128"/>
                          <a:ea typeface="Meiryo UI" panose="020B0604030504040204" pitchFamily="50" charset="-128"/>
                        </a:rPr>
                        <a:t> </a:t>
                      </a:r>
                      <a:r>
                        <a:rPr lang="ja-JP" altLang="en-US" sz="1000" b="0" i="0" kern="100" dirty="0">
                          <a:solidFill>
                            <a:schemeClr val="tx1"/>
                          </a:solidFill>
                          <a:effectLst/>
                          <a:latin typeface="Meiryo UI" panose="020B0604030504040204" pitchFamily="50" charset="-128"/>
                          <a:ea typeface="Meiryo UI" panose="020B0604030504040204" pitchFamily="50" charset="-128"/>
                        </a:rPr>
                        <a:t>必要な経費を交付する。</a:t>
                      </a:r>
                      <a:endParaRPr lang="en-US" altLang="ja-JP" sz="1000" b="0" i="0"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0" i="0" kern="100" dirty="0">
                          <a:solidFill>
                            <a:schemeClr val="tx1"/>
                          </a:solidFill>
                          <a:effectLst/>
                          <a:latin typeface="Meiryo UI" panose="020B0604030504040204" pitchFamily="50" charset="-128"/>
                          <a:ea typeface="Meiryo UI" panose="020B0604030504040204" pitchFamily="50" charset="-128"/>
                        </a:rPr>
                        <a:t>　　　　 開始終了年度：平成１７年度～</a:t>
                      </a:r>
                      <a:endParaRPr lang="en-US" altLang="ja-JP" sz="1000" b="0" i="0"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0" i="0" kern="100" dirty="0">
                          <a:solidFill>
                            <a:schemeClr val="tx1"/>
                          </a:solidFill>
                          <a:effectLst/>
                          <a:latin typeface="Meiryo UI" panose="020B0604030504040204" pitchFamily="50" charset="-128"/>
                          <a:ea typeface="Meiryo UI" panose="020B0604030504040204" pitchFamily="50" charset="-128"/>
                        </a:rPr>
                        <a:t>　　　　 根拠法令：地方独立行政法人法、公立大学法人大阪定款、大阪府公立大学法人大阪運営費交付金交付要綱</a:t>
                      </a:r>
                      <a:endParaRPr lang="en-US" altLang="ja-JP" sz="1000" b="0" i="0" kern="100" dirty="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1" i="0" kern="100" dirty="0">
                          <a:solidFill>
                            <a:schemeClr val="tx1"/>
                          </a:solidFill>
                          <a:effectLst/>
                          <a:latin typeface="Meiryo UI" panose="020B0604030504040204" pitchFamily="50" charset="-128"/>
                          <a:ea typeface="Meiryo UI" panose="020B0604030504040204" pitchFamily="50" charset="-128"/>
                        </a:rPr>
                        <a:t> 　 ２　内容　</a:t>
                      </a:r>
                    </a:p>
                    <a:p>
                      <a:pPr marL="133350" indent="-133350" algn="just">
                        <a:spcAft>
                          <a:spcPts val="0"/>
                        </a:spcAft>
                      </a:pPr>
                      <a:r>
                        <a:rPr lang="en-US" altLang="ja-JP" sz="1000" b="1" i="0" kern="100" dirty="0">
                          <a:solidFill>
                            <a:schemeClr val="tx1"/>
                          </a:solidFill>
                          <a:effectLst/>
                          <a:latin typeface="Meiryo UI" panose="020B0604030504040204" pitchFamily="50" charset="-128"/>
                          <a:ea typeface="Meiryo UI" panose="020B0604030504040204" pitchFamily="50" charset="-128"/>
                        </a:rPr>
                        <a:t>         </a:t>
                      </a:r>
                      <a:r>
                        <a:rPr lang="ja-JP" altLang="en-US" sz="1000" b="0" i="0" kern="100" dirty="0">
                          <a:solidFill>
                            <a:schemeClr val="tx1"/>
                          </a:solidFill>
                          <a:effectLst/>
                          <a:latin typeface="Meiryo UI" panose="020B0604030504040204" pitchFamily="50" charset="-128"/>
                          <a:ea typeface="Meiryo UI" panose="020B0604030504040204" pitchFamily="50" charset="-128"/>
                        </a:rPr>
                        <a:t>公立大学法人大阪の運営に要する経費を交付する。　</a:t>
                      </a:r>
                    </a:p>
                    <a:p>
                      <a:pPr marL="133350" indent="-133350" algn="just">
                        <a:spcAft>
                          <a:spcPts val="0"/>
                        </a:spcAft>
                      </a:pPr>
                      <a:r>
                        <a:rPr lang="ja-JP" altLang="en-US" sz="1000" b="0" i="0" kern="100" dirty="0">
                          <a:solidFill>
                            <a:schemeClr val="tx1"/>
                          </a:solidFill>
                          <a:effectLst/>
                          <a:latin typeface="Meiryo UI" panose="020B0604030504040204" pitchFamily="50" charset="-128"/>
                          <a:ea typeface="Meiryo UI" panose="020B0604030504040204" pitchFamily="50" charset="-128"/>
                        </a:rPr>
                        <a:t>　　　　　</a:t>
                      </a:r>
                      <a:r>
                        <a:rPr lang="en-US" altLang="ja-JP" sz="1000" b="0" i="0" kern="100" dirty="0">
                          <a:solidFill>
                            <a:schemeClr val="tx1"/>
                          </a:solidFill>
                          <a:effectLst/>
                          <a:latin typeface="Meiryo UI" panose="020B0604030504040204" pitchFamily="50" charset="-128"/>
                          <a:ea typeface="Meiryo UI" panose="020B0604030504040204" pitchFamily="50" charset="-128"/>
                        </a:rPr>
                        <a:t>【</a:t>
                      </a:r>
                      <a:r>
                        <a:rPr lang="ja-JP" altLang="en-US" sz="1000" b="0" i="0" kern="100" dirty="0">
                          <a:solidFill>
                            <a:schemeClr val="tx1"/>
                          </a:solidFill>
                          <a:effectLst/>
                          <a:latin typeface="Meiryo UI" panose="020B0604030504040204" pitchFamily="50" charset="-128"/>
                          <a:ea typeface="Meiryo UI" panose="020B0604030504040204" pitchFamily="50" charset="-128"/>
                        </a:rPr>
                        <a:t>事業目標</a:t>
                      </a:r>
                      <a:r>
                        <a:rPr lang="en-US" altLang="ja-JP" sz="1000" b="0" i="0" kern="100" dirty="0">
                          <a:solidFill>
                            <a:schemeClr val="tx1"/>
                          </a:solidFill>
                          <a:effectLst/>
                          <a:latin typeface="Meiryo UI" panose="020B0604030504040204" pitchFamily="50" charset="-128"/>
                          <a:ea typeface="Meiryo UI" panose="020B0604030504040204" pitchFamily="50" charset="-128"/>
                        </a:rPr>
                        <a:t>】</a:t>
                      </a:r>
                      <a:r>
                        <a:rPr lang="ja-JP" altLang="en-US" sz="1000" b="0" i="0" kern="100" dirty="0">
                          <a:solidFill>
                            <a:schemeClr val="tx1"/>
                          </a:solidFill>
                          <a:effectLst/>
                          <a:latin typeface="Meiryo UI" panose="020B0604030504040204" pitchFamily="50" charset="-128"/>
                          <a:ea typeface="Meiryo UI" panose="020B0604030504040204" pitchFamily="50" charset="-128"/>
                        </a:rPr>
                        <a:t>公立大学法人大阪に係る中期目標          　　　　　</a:t>
                      </a:r>
                      <a:r>
                        <a:rPr lang="en-US" altLang="ja-JP" sz="1000" b="0" i="0" kern="100" dirty="0">
                          <a:solidFill>
                            <a:schemeClr val="tx1"/>
                          </a:solidFill>
                          <a:effectLst/>
                          <a:latin typeface="Meiryo UI" panose="020B0604030504040204" pitchFamily="50" charset="-128"/>
                          <a:ea typeface="Meiryo UI" panose="020B0604030504040204" pitchFamily="50" charset="-128"/>
                        </a:rPr>
                        <a:t>【</a:t>
                      </a:r>
                      <a:r>
                        <a:rPr lang="ja-JP" altLang="en-US" sz="1000" b="0" i="0" kern="100" dirty="0">
                          <a:solidFill>
                            <a:schemeClr val="tx1"/>
                          </a:solidFill>
                          <a:effectLst/>
                          <a:latin typeface="Meiryo UI" panose="020B0604030504040204" pitchFamily="50" charset="-128"/>
                          <a:ea typeface="Meiryo UI" panose="020B0604030504040204" pitchFamily="50" charset="-128"/>
                        </a:rPr>
                        <a:t>目標期間</a:t>
                      </a:r>
                      <a:r>
                        <a:rPr lang="en-US" altLang="ja-JP" sz="1000" b="0" i="0" kern="100" dirty="0">
                          <a:solidFill>
                            <a:schemeClr val="tx1"/>
                          </a:solidFill>
                          <a:effectLst/>
                          <a:latin typeface="Meiryo UI" panose="020B0604030504040204" pitchFamily="50" charset="-128"/>
                          <a:ea typeface="Meiryo UI" panose="020B0604030504040204" pitchFamily="50" charset="-128"/>
                        </a:rPr>
                        <a:t>】</a:t>
                      </a:r>
                      <a:r>
                        <a:rPr lang="ja-JP" altLang="en-US" sz="1000" b="0" i="0" kern="100" dirty="0">
                          <a:solidFill>
                            <a:schemeClr val="tx1"/>
                          </a:solidFill>
                          <a:effectLst/>
                          <a:latin typeface="Meiryo UI" panose="020B0604030504040204" pitchFamily="50" charset="-128"/>
                          <a:ea typeface="Meiryo UI" panose="020B0604030504040204" pitchFamily="50" charset="-128"/>
                        </a:rPr>
                        <a:t>中期計画：令和元年度～令和６年度</a:t>
                      </a:r>
                    </a:p>
                    <a:p>
                      <a:pPr marL="133350" indent="-133350" algn="just">
                        <a:spcAft>
                          <a:spcPts val="0"/>
                        </a:spcAft>
                      </a:pPr>
                      <a:r>
                        <a:rPr lang="ja-JP" altLang="en-US" sz="1000" b="0" i="0" kern="100" dirty="0">
                          <a:solidFill>
                            <a:schemeClr val="tx1"/>
                          </a:solidFill>
                          <a:effectLst/>
                          <a:latin typeface="Meiryo UI" panose="020B0604030504040204" pitchFamily="50" charset="-128"/>
                          <a:ea typeface="Meiryo UI" panose="020B0604030504040204" pitchFamily="50" charset="-128"/>
                        </a:rPr>
                        <a:t>　　　　　</a:t>
                      </a:r>
                      <a:r>
                        <a:rPr lang="en-US" altLang="ja-JP" sz="1000" b="0" i="0" kern="100" dirty="0">
                          <a:solidFill>
                            <a:schemeClr val="tx1"/>
                          </a:solidFill>
                          <a:effectLst/>
                          <a:latin typeface="Meiryo UI" panose="020B0604030504040204" pitchFamily="50" charset="-128"/>
                          <a:ea typeface="Meiryo UI" panose="020B0604030504040204" pitchFamily="50" charset="-128"/>
                        </a:rPr>
                        <a:t>【</a:t>
                      </a:r>
                      <a:r>
                        <a:rPr lang="ja-JP" altLang="en-US" sz="1000" b="0" i="0" kern="100" dirty="0">
                          <a:solidFill>
                            <a:schemeClr val="tx1"/>
                          </a:solidFill>
                          <a:effectLst/>
                          <a:latin typeface="Meiryo UI" panose="020B0604030504040204" pitchFamily="50" charset="-128"/>
                          <a:ea typeface="Meiryo UI" panose="020B0604030504040204" pitchFamily="50" charset="-128"/>
                        </a:rPr>
                        <a:t>評価方法</a:t>
                      </a:r>
                      <a:r>
                        <a:rPr lang="en-US" altLang="ja-JP" sz="1000" b="0" i="0" kern="100" dirty="0">
                          <a:solidFill>
                            <a:schemeClr val="tx1"/>
                          </a:solidFill>
                          <a:effectLst/>
                          <a:latin typeface="Meiryo UI" panose="020B0604030504040204" pitchFamily="50" charset="-128"/>
                          <a:ea typeface="Meiryo UI" panose="020B0604030504040204" pitchFamily="50" charset="-128"/>
                        </a:rPr>
                        <a:t>】</a:t>
                      </a:r>
                      <a:r>
                        <a:rPr lang="ja-JP" altLang="en-US" sz="1000" b="0" i="0" kern="100" dirty="0">
                          <a:solidFill>
                            <a:schemeClr val="tx1"/>
                          </a:solidFill>
                          <a:effectLst/>
                          <a:latin typeface="Meiryo UI" panose="020B0604030504040204" pitchFamily="50" charset="-128"/>
                          <a:ea typeface="Meiryo UI" panose="020B0604030504040204" pitchFamily="50" charset="-128"/>
                        </a:rPr>
                        <a:t>大阪府市公立大学法人大阪評価委員会において業務の実績を評価</a:t>
                      </a:r>
                      <a:endParaRPr lang="en-US" altLang="ja-JP" sz="1000" b="1" i="0" kern="100" dirty="0">
                        <a:solidFill>
                          <a:schemeClr val="tx1"/>
                        </a:solidFill>
                        <a:effectLst/>
                        <a:latin typeface="Meiryo UI" panose="020B0604030504040204" pitchFamily="50" charset="-128"/>
                        <a:ea typeface="Meiryo UI" panose="020B0604030504040204" pitchFamily="50" charset="-128"/>
                        <a:cs typeface="+mn-cs"/>
                      </a:endParaRPr>
                    </a:p>
                    <a:p>
                      <a:pPr marL="133350" indent="-133350" algn="just">
                        <a:spcAft>
                          <a:spcPts val="0"/>
                        </a:spcAft>
                      </a:pPr>
                      <a:endParaRPr lang="en-US" altLang="ja-JP" sz="1000" b="1" kern="100" dirty="0">
                        <a:solidFill>
                          <a:schemeClr val="tx1"/>
                        </a:solidFill>
                        <a:effectLst/>
                        <a:latin typeface="Meiryo UI" panose="020B0604030504040204" pitchFamily="50" charset="-128"/>
                        <a:ea typeface="Meiryo UI" panose="020B0604030504040204" pitchFamily="50" charset="-128"/>
                        <a:cs typeface="+mn-cs"/>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en-US" altLang="ja-JP" sz="1100" b="1" kern="100" dirty="0">
                          <a:solidFill>
                            <a:schemeClr val="tx1"/>
                          </a:solidFill>
                          <a:effectLst/>
                          <a:latin typeface="Meiryo UI" panose="020B0604030504040204" pitchFamily="50" charset="-128"/>
                          <a:ea typeface="Meiryo UI" panose="020B0604030504040204" pitchFamily="50" charset="-128"/>
                          <a:cs typeface="+mn-cs"/>
                        </a:rPr>
                        <a:t>《</a:t>
                      </a:r>
                      <a:r>
                        <a:rPr lang="ja-JP" altLang="en-US" sz="1100" b="1" kern="100" dirty="0">
                          <a:solidFill>
                            <a:schemeClr val="tx1"/>
                          </a:solidFill>
                          <a:effectLst/>
                          <a:latin typeface="Meiryo UI" panose="020B0604030504040204" pitchFamily="50" charset="-128"/>
                          <a:ea typeface="Meiryo UI" panose="020B0604030504040204" pitchFamily="50" charset="-128"/>
                          <a:cs typeface="+mn-cs"/>
                        </a:rPr>
                        <a:t>上記以外で、財政再建プログラム（案）以降、新たに取り組んでいる事業（主なもの）</a:t>
                      </a:r>
                      <a:r>
                        <a:rPr lang="en-US" altLang="ja-JP" sz="1100" b="1" kern="100" dirty="0">
                          <a:solidFill>
                            <a:schemeClr val="tx1"/>
                          </a:solidFill>
                          <a:effectLst/>
                          <a:latin typeface="Meiryo UI" panose="020B0604030504040204" pitchFamily="50" charset="-128"/>
                          <a:ea typeface="Meiryo UI" panose="020B0604030504040204" pitchFamily="50" charset="-128"/>
                          <a:cs typeface="+mn-cs"/>
                        </a:rPr>
                        <a:t>》</a:t>
                      </a:r>
                      <a:endParaRPr lang="en-US" altLang="ja-JP" sz="1100" b="1" strike="sngStrik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5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①大阪府立大学と大阪市立大学を運営する法人を統合し、公立大学法人大阪を設立 </a:t>
                      </a:r>
                      <a:r>
                        <a:rPr lang="en-US" altLang="ja-JP"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平成</a:t>
                      </a:r>
                      <a:r>
                        <a:rPr lang="en-US" altLang="ja-JP" sz="1000" b="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31</a:t>
                      </a:r>
                      <a:r>
                        <a:rPr lang="ja-JP" altLang="en-US" sz="1000" b="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年</a:t>
                      </a:r>
                      <a:r>
                        <a:rPr lang="ja-JP" altLang="en-US"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４月１日</a:t>
                      </a:r>
                      <a:r>
                        <a:rPr lang="en-US" altLang="ja-JP"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p>
                    <a:p>
                      <a:pPr marL="133350" indent="-133350"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　②大阪府立大学と大阪市立大学の統合による新大学の実現 </a:t>
                      </a:r>
                      <a:r>
                        <a:rPr lang="en-US" altLang="ja-JP"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令和４年度を目途</a:t>
                      </a:r>
                      <a:r>
                        <a:rPr lang="en-US" altLang="ja-JP"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p>
                    <a:p>
                      <a:pPr marL="133350" indent="-133350" algn="just">
                        <a:spcAft>
                          <a:spcPts val="0"/>
                        </a:spcAft>
                      </a:pPr>
                      <a:endParaRPr lang="en-US" altLang="ja-JP"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4234363331"/>
                  </a:ext>
                </a:extLst>
              </a:tr>
            </a:tbl>
          </a:graphicData>
        </a:graphic>
      </p:graphicFrame>
      <p:sp>
        <p:nvSpPr>
          <p:cNvPr id="19" name="正方形/長方形 18"/>
          <p:cNvSpPr/>
          <p:nvPr/>
        </p:nvSpPr>
        <p:spPr>
          <a:xfrm>
            <a:off x="6057165" y="3666825"/>
            <a:ext cx="2821003" cy="257229"/>
          </a:xfrm>
          <a:prstGeom prst="rect">
            <a:avLst/>
          </a:prstGeom>
          <a:ln/>
        </p:spPr>
        <p:style>
          <a:lnRef idx="2">
            <a:schemeClr val="accent1"/>
          </a:lnRef>
          <a:fillRef idx="1">
            <a:schemeClr val="lt1"/>
          </a:fillRef>
          <a:effectRef idx="0">
            <a:schemeClr val="accent1"/>
          </a:effectRef>
          <a:fontRef idx="minor">
            <a:schemeClr val="dk1"/>
          </a:fontRef>
        </p:style>
        <p:txBody>
          <a:bodyPr lIns="36000" rIns="0" rtlCol="0" anchor="ctr"/>
          <a:lstStyle/>
          <a:p>
            <a:pPr algn="ctr"/>
            <a:r>
              <a:rPr lang="en-US" altLang="ja-JP" sz="1050" dirty="0">
                <a:solidFill>
                  <a:schemeClr val="tx1"/>
                </a:solidFill>
                <a:latin typeface="Meiryo UI" panose="020B0604030504040204" pitchFamily="50" charset="-128"/>
                <a:ea typeface="Meiryo UI" panose="020B0604030504040204" pitchFamily="50" charset="-128"/>
              </a:rPr>
              <a:t>R2</a:t>
            </a:r>
            <a:r>
              <a:rPr lang="ja-JP" altLang="en-US" sz="1050" dirty="0">
                <a:solidFill>
                  <a:schemeClr val="tx1"/>
                </a:solidFill>
                <a:latin typeface="Meiryo UI" panose="020B0604030504040204" pitchFamily="50" charset="-128"/>
                <a:ea typeface="Meiryo UI" panose="020B0604030504040204" pitchFamily="50" charset="-128"/>
              </a:rPr>
              <a:t>当初予算額</a:t>
            </a:r>
            <a:r>
              <a:rPr lang="ja-JP" altLang="en-US" sz="1050" dirty="0" smtClean="0">
                <a:solidFill>
                  <a:schemeClr val="tx1"/>
                </a:solidFill>
                <a:latin typeface="Meiryo UI" panose="020B0604030504040204" pitchFamily="50" charset="-128"/>
                <a:ea typeface="Meiryo UI" panose="020B0604030504040204" pitchFamily="50" charset="-128"/>
              </a:rPr>
              <a:t>：</a:t>
            </a:r>
            <a:r>
              <a:rPr lang="en-US" altLang="ja-JP" sz="1050" dirty="0">
                <a:solidFill>
                  <a:schemeClr val="tx1"/>
                </a:solidFill>
                <a:latin typeface="Meiryo UI" panose="020B0604030504040204" pitchFamily="50" charset="-128"/>
                <a:ea typeface="Meiryo UI" panose="020B0604030504040204" pitchFamily="50" charset="-128"/>
              </a:rPr>
              <a:t>10,613</a:t>
            </a:r>
            <a:r>
              <a:rPr lang="ja-JP" altLang="en-US" sz="1050" dirty="0">
                <a:solidFill>
                  <a:schemeClr val="tx1"/>
                </a:solidFill>
                <a:latin typeface="Meiryo UI" panose="020B0604030504040204" pitchFamily="50" charset="-128"/>
                <a:ea typeface="Meiryo UI" panose="020B0604030504040204" pitchFamily="50" charset="-128"/>
              </a:rPr>
              <a:t>（</a:t>
            </a:r>
            <a:r>
              <a:rPr lang="en-US" altLang="ja-JP" sz="1050" dirty="0">
                <a:solidFill>
                  <a:schemeClr val="tx1"/>
                </a:solidFill>
                <a:latin typeface="Meiryo UI" panose="020B0604030504040204" pitchFamily="50" charset="-128"/>
                <a:ea typeface="Meiryo UI" panose="020B0604030504040204" pitchFamily="50" charset="-128"/>
              </a:rPr>
              <a:t>10,563</a:t>
            </a:r>
            <a:r>
              <a:rPr lang="ja-JP" altLang="en-US" sz="1050" dirty="0">
                <a:solidFill>
                  <a:schemeClr val="tx1"/>
                </a:solidFill>
                <a:latin typeface="Meiryo UI" panose="020B0604030504040204" pitchFamily="50" charset="-128"/>
                <a:ea typeface="Meiryo UI" panose="020B0604030504040204" pitchFamily="50" charset="-128"/>
              </a:rPr>
              <a:t>）百万円</a:t>
            </a:r>
            <a:endPar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6" name="二等辺三角形 5">
            <a:extLst>
              <a:ext uri="{FF2B5EF4-FFF2-40B4-BE49-F238E27FC236}">
                <a16:creationId xmlns:a16="http://schemas.microsoft.com/office/drawing/2014/main" id="{82F4E74F-AECC-45F3-968B-63AEA3E09EF3}"/>
              </a:ext>
            </a:extLst>
          </p:cNvPr>
          <p:cNvSpPr/>
          <p:nvPr/>
        </p:nvSpPr>
        <p:spPr>
          <a:xfrm rot="5400000">
            <a:off x="4499473" y="1061218"/>
            <a:ext cx="450051" cy="145052"/>
          </a:xfrm>
          <a:prstGeom prst="triangl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pPr algn="ctr"/>
            <a:endParaRPr kumimoji="1"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二等辺三角形 7">
            <a:extLst>
              <a:ext uri="{FF2B5EF4-FFF2-40B4-BE49-F238E27FC236}">
                <a16:creationId xmlns:a16="http://schemas.microsoft.com/office/drawing/2014/main" id="{6316669B-7555-4A0B-9183-5BC65E5594B9}"/>
              </a:ext>
            </a:extLst>
          </p:cNvPr>
          <p:cNvSpPr/>
          <p:nvPr/>
        </p:nvSpPr>
        <p:spPr>
          <a:xfrm rot="5400000">
            <a:off x="4499473" y="2141340"/>
            <a:ext cx="450051" cy="145052"/>
          </a:xfrm>
          <a:prstGeom prst="triangl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pPr algn="ctr"/>
            <a:endParaRPr kumimoji="1"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正方形/長方形 8"/>
          <p:cNvSpPr/>
          <p:nvPr/>
        </p:nvSpPr>
        <p:spPr>
          <a:xfrm>
            <a:off x="5832140" y="222378"/>
            <a:ext cx="1935215" cy="208186"/>
          </a:xfrm>
          <a:prstGeom prst="rect">
            <a:avLst/>
          </a:prstGeom>
          <a:ln w="6350"/>
        </p:spPr>
        <p:style>
          <a:lnRef idx="2">
            <a:schemeClr val="accent1"/>
          </a:lnRef>
          <a:fillRef idx="1">
            <a:schemeClr val="lt1"/>
          </a:fillRef>
          <a:effectRef idx="0">
            <a:schemeClr val="accent1"/>
          </a:effectRef>
          <a:fontRef idx="minor">
            <a:schemeClr val="dk1"/>
          </a:fontRef>
        </p:style>
        <p:txBody>
          <a:bodyPr lIns="36000" rIns="36000" rtlCol="0" anchor="ctr"/>
          <a:lstStyle/>
          <a:p>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予算の記載</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）：一般財源</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スライド番号プレースホルダー 4"/>
          <p:cNvSpPr txBox="1">
            <a:spLocks/>
          </p:cNvSpPr>
          <p:nvPr/>
        </p:nvSpPr>
        <p:spPr>
          <a:xfrm>
            <a:off x="7010400" y="6584035"/>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smtClean="0">
                <a:solidFill>
                  <a:schemeClr val="tx1"/>
                </a:solidFill>
                <a:latin typeface="Meiryo UI" panose="020B0604030504040204" pitchFamily="50" charset="-128"/>
                <a:ea typeface="Meiryo UI" panose="020B0604030504040204" pitchFamily="50" charset="-128"/>
              </a:rPr>
              <a:t>23</a:t>
            </a:r>
            <a:endParaRPr lang="ja-JP" altLang="en-US"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86216593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表 24"/>
          <p:cNvGraphicFramePr>
            <a:graphicFrameLocks noGrp="1"/>
          </p:cNvGraphicFramePr>
          <p:nvPr/>
        </p:nvGraphicFramePr>
        <p:xfrm>
          <a:off x="83583" y="86048"/>
          <a:ext cx="9003329" cy="415976"/>
        </p:xfrm>
        <a:graphic>
          <a:graphicData uri="http://schemas.openxmlformats.org/drawingml/2006/table">
            <a:tbl>
              <a:tblPr firstRow="1" firstCol="1" bandRow="1">
                <a:tableStyleId>{5C22544A-7EE6-4342-B048-85BDC9FD1C3A}</a:tableStyleId>
              </a:tblPr>
              <a:tblGrid>
                <a:gridCol w="318753">
                  <a:extLst>
                    <a:ext uri="{9D8B030D-6E8A-4147-A177-3AD203B41FA5}">
                      <a16:colId xmlns:a16="http://schemas.microsoft.com/office/drawing/2014/main" val="1996567682"/>
                    </a:ext>
                  </a:extLst>
                </a:gridCol>
                <a:gridCol w="4325931">
                  <a:extLst>
                    <a:ext uri="{9D8B030D-6E8A-4147-A177-3AD203B41FA5}">
                      <a16:colId xmlns:a16="http://schemas.microsoft.com/office/drawing/2014/main" val="1743959686"/>
                    </a:ext>
                  </a:extLst>
                </a:gridCol>
                <a:gridCol w="1913963">
                  <a:extLst>
                    <a:ext uri="{9D8B030D-6E8A-4147-A177-3AD203B41FA5}">
                      <a16:colId xmlns:a16="http://schemas.microsoft.com/office/drawing/2014/main" val="4142861234"/>
                    </a:ext>
                  </a:extLst>
                </a:gridCol>
                <a:gridCol w="2444682">
                  <a:extLst>
                    <a:ext uri="{9D8B030D-6E8A-4147-A177-3AD203B41FA5}">
                      <a16:colId xmlns:a16="http://schemas.microsoft.com/office/drawing/2014/main" val="2440904912"/>
                    </a:ext>
                  </a:extLst>
                </a:gridCol>
              </a:tblGrid>
              <a:tr h="415976">
                <a:tc gridSpan="3">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100" kern="100" dirty="0">
                          <a:solidFill>
                            <a:schemeClr val="tx1"/>
                          </a:solidFill>
                          <a:effectLst/>
                          <a:latin typeface="Meiryo UI" panose="020B0604030504040204" pitchFamily="50" charset="-128"/>
                          <a:ea typeface="Meiryo UI" panose="020B0604030504040204" pitchFamily="50" charset="-128"/>
                        </a:rPr>
                        <a:t>【</a:t>
                      </a:r>
                      <a:r>
                        <a:rPr lang="ja-JP" altLang="en-US" sz="1100" kern="100" dirty="0">
                          <a:solidFill>
                            <a:schemeClr val="tx1"/>
                          </a:solidFill>
                          <a:effectLst/>
                          <a:latin typeface="Meiryo UI" panose="020B0604030504040204" pitchFamily="50" charset="-128"/>
                          <a:ea typeface="Meiryo UI" panose="020B0604030504040204" pitchFamily="50" charset="-128"/>
                        </a:rPr>
                        <a:t>主要検討事業</a:t>
                      </a:r>
                      <a:r>
                        <a:rPr lang="en-US" altLang="ja-JP" sz="1100" kern="100" dirty="0">
                          <a:solidFill>
                            <a:schemeClr val="tx1"/>
                          </a:solidFill>
                          <a:effectLst/>
                          <a:latin typeface="Meiryo UI" panose="020B0604030504040204" pitchFamily="50" charset="-128"/>
                          <a:ea typeface="Meiryo UI" panose="020B0604030504040204" pitchFamily="50" charset="-128"/>
                        </a:rPr>
                        <a:t>11】</a:t>
                      </a:r>
                      <a:r>
                        <a:rPr lang="ja-JP" altLang="en-US" sz="1100" kern="100" dirty="0">
                          <a:solidFill>
                            <a:schemeClr val="tx1"/>
                          </a:solidFill>
                          <a:effectLst/>
                          <a:latin typeface="Meiryo UI" panose="020B0604030504040204" pitchFamily="50" charset="-128"/>
                          <a:ea typeface="Meiryo UI" panose="020B0604030504040204" pitchFamily="50" charset="-128"/>
                        </a:rPr>
                        <a:t>　</a:t>
                      </a:r>
                      <a:r>
                        <a:rPr lang="ja-JP" altLang="en-US" sz="1400" kern="100" dirty="0">
                          <a:solidFill>
                            <a:schemeClr val="tx1"/>
                          </a:solidFill>
                          <a:effectLst/>
                          <a:latin typeface="Meiryo UI" panose="020B0604030504040204" pitchFamily="50" charset="-128"/>
                          <a:ea typeface="Meiryo UI" panose="020B0604030504040204" pitchFamily="50" charset="-128"/>
                        </a:rPr>
                        <a:t>文化関係事業　　</a:t>
                      </a:r>
                      <a:endParaRPr lang="en-US" altLang="ja-JP" sz="14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spcAft>
                          <a:spcPts val="0"/>
                        </a:spcAft>
                      </a:pPr>
                      <a:endParaRPr 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tc>
                <a:tc hMerge="1">
                  <a:txBody>
                    <a:bodyPr/>
                    <a:lstStyle/>
                    <a:p>
                      <a:endParaRPr kumimoji="1" lang="ja-JP" altLang="en-US"/>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effectLst/>
                          <a:latin typeface="Meiryo UI" panose="020B0604030504040204" pitchFamily="50" charset="-128"/>
                          <a:ea typeface="Meiryo UI" panose="020B0604030504040204" pitchFamily="50" charset="-128"/>
                        </a:rPr>
                        <a:t>＜府民文化部＞</a:t>
                      </a:r>
                      <a:endParaRPr lang="ja-JP" alt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09406796"/>
                  </a:ext>
                </a:extLst>
              </a:tr>
            </a:tbl>
          </a:graphicData>
        </a:graphic>
      </p:graphicFrame>
      <p:graphicFrame>
        <p:nvGraphicFramePr>
          <p:cNvPr id="2" name="表 1"/>
          <p:cNvGraphicFramePr>
            <a:graphicFrameLocks noGrp="1"/>
          </p:cNvGraphicFramePr>
          <p:nvPr/>
        </p:nvGraphicFramePr>
        <p:xfrm>
          <a:off x="41792" y="502024"/>
          <a:ext cx="9060417" cy="2887200"/>
        </p:xfrm>
        <a:graphic>
          <a:graphicData uri="http://schemas.openxmlformats.org/drawingml/2006/table">
            <a:tbl>
              <a:tblPr firstRow="1" firstCol="1" bandRow="1">
                <a:tableStyleId>{BC89EF96-8CEA-46FF-86C4-4CE0E7609802}</a:tableStyleId>
              </a:tblPr>
              <a:tblGrid>
                <a:gridCol w="257947">
                  <a:extLst>
                    <a:ext uri="{9D8B030D-6E8A-4147-A177-3AD203B41FA5}">
                      <a16:colId xmlns:a16="http://schemas.microsoft.com/office/drawing/2014/main" val="9612139"/>
                    </a:ext>
                  </a:extLst>
                </a:gridCol>
                <a:gridCol w="8802470">
                  <a:extLst>
                    <a:ext uri="{9D8B030D-6E8A-4147-A177-3AD203B41FA5}">
                      <a16:colId xmlns:a16="http://schemas.microsoft.com/office/drawing/2014/main" val="4183280094"/>
                    </a:ext>
                  </a:extLst>
                </a:gridCol>
              </a:tblGrid>
              <a:tr h="207432">
                <a:tc rowSpan="2">
                  <a:txBody>
                    <a:bodyPr/>
                    <a:lstStyle/>
                    <a:p>
                      <a:pPr algn="ctr">
                        <a:spcAft>
                          <a:spcPts val="0"/>
                        </a:spcAft>
                      </a:pPr>
                      <a:r>
                        <a:rPr lang="ja-JP" altLang="en-US" sz="1000" kern="100" dirty="0">
                          <a:solidFill>
                            <a:schemeClr val="bg1"/>
                          </a:solidFill>
                          <a:effectLst/>
                          <a:latin typeface="Meiryo UI" panose="020B0604030504040204" pitchFamily="50" charset="-128"/>
                          <a:ea typeface="Meiryo UI" panose="020B0604030504040204" pitchFamily="50" charset="-128"/>
                        </a:rPr>
                        <a:t>当時の事業概要</a:t>
                      </a:r>
                      <a:endParaRPr lang="en-US" altLang="ja-JP" sz="1000"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vert="eaVert" anchor="ct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rPr>
                        <a:t>＜財政再建プログラム（案）策定当時＞</a:t>
                      </a:r>
                      <a:endParaRPr lang="en-US" altLang="ja-JP"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0D8E8"/>
                    </a:solidFill>
                  </a:tcPr>
                </a:tc>
                <a:extLst>
                  <a:ext uri="{0D108BD9-81ED-4DB2-BD59-A6C34878D82A}">
                    <a16:rowId xmlns:a16="http://schemas.microsoft.com/office/drawing/2014/main" val="1809098311"/>
                  </a:ext>
                </a:extLst>
              </a:tr>
              <a:tr h="1854407">
                <a:tc vMerge="1">
                  <a:txBody>
                    <a:bodyPr/>
                    <a:lstStyle/>
                    <a:p>
                      <a:endParaRPr kumimoji="1" lang="ja-JP" altLang="en-US"/>
                    </a:p>
                  </a:txBody>
                  <a:tcPr/>
                </a:tc>
                <a:tc>
                  <a:txBody>
                    <a:bodyPr/>
                    <a:lstStyle/>
                    <a:p>
                      <a:pPr algn="just">
                        <a:spcAft>
                          <a:spcPts val="0"/>
                        </a:spcAft>
                      </a:pPr>
                      <a:endParaRPr lang="en-US" altLang="ja-JP" sz="1000" b="1"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effectLst/>
                          <a:latin typeface="Meiryo UI" panose="020B0604030504040204" pitchFamily="50" charset="-128"/>
                          <a:ea typeface="Meiryo UI" panose="020B0604030504040204" pitchFamily="50" charset="-128"/>
                        </a:rPr>
                        <a:t>○事業目的及び事業内容（主なもの）</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①文化芸術へのアクセスの確保</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・大阪センチュリー交響楽団の運営支援</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文化振興財団運営事業費</a:t>
                      </a:r>
                      <a:r>
                        <a:rPr lang="en-US" altLang="ja-JP" sz="1000" b="0" kern="100" dirty="0">
                          <a:effectLst/>
                          <a:latin typeface="Meiryo UI" panose="020B0604030504040204" pitchFamily="50" charset="-128"/>
                          <a:ea typeface="Meiryo UI" panose="020B0604030504040204" pitchFamily="50" charset="-128"/>
                        </a:rPr>
                        <a:t>〕 </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・現代美術センターの運営 </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現代美術振興事業費</a:t>
                      </a: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など</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②文化芸術の情報発信</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・ワッハ上方の運営</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上方演芸資料館運営費</a:t>
                      </a:r>
                      <a:r>
                        <a:rPr lang="en-US" altLang="ja-JP" sz="1000" b="0" kern="100" dirty="0">
                          <a:effectLst/>
                          <a:latin typeface="Meiryo UI" panose="020B0604030504040204" pitchFamily="50" charset="-128"/>
                          <a:ea typeface="Meiryo UI" panose="020B0604030504040204" pitchFamily="50" charset="-128"/>
                        </a:rPr>
                        <a:t>〕                     </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・大阪文化再発見事業、新なにわ塾叢書制作等</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文化情報センター事業費</a:t>
                      </a:r>
                      <a:r>
                        <a:rPr lang="en-US" altLang="ja-JP" sz="1000" b="0" kern="100" dirty="0">
                          <a:effectLst/>
                          <a:latin typeface="Meiryo UI" panose="020B0604030504040204" pitchFamily="50" charset="-128"/>
                          <a:ea typeface="Meiryo UI" panose="020B0604030504040204" pitchFamily="50" charset="-128"/>
                        </a:rPr>
                        <a:t>〕</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・大阪２１世紀計画事業推進費</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・水都大阪２００９ など</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③文化芸術活動の支援</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・市町村文化振興支援事業</a:t>
                      </a:r>
                      <a:r>
                        <a:rPr lang="ja-JP" altLang="en-US" sz="1000" b="0" kern="100" baseline="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市町村立文化ホール等での文化芸術活動の促進</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・芸術文化振興補助金</a:t>
                      </a:r>
                      <a:r>
                        <a:rPr lang="ja-JP" altLang="en-US" sz="1000" b="0" kern="100" baseline="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民間の芸術文化団体の活動育成を促進</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・大阪楽座事業</a:t>
                      </a:r>
                      <a:r>
                        <a:rPr lang="ja-JP" altLang="en-US" sz="1000" b="0" kern="100" baseline="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民間団体が実施する歴史的建造物を活用した文化的活動への支援</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・芸術文化顕彰事業    大阪文化賞、大阪芸術賞、大阪文化祭賞</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・（社）大阪フィルハーモニー協会への支援</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endParaRPr lang="en-US" altLang="ja-JP" sz="1000" b="0" kern="100" dirty="0">
                        <a:effectLst/>
                        <a:latin typeface="Meiryo UI" panose="020B0604030504040204" pitchFamily="50" charset="-128"/>
                        <a:ea typeface="Meiryo UI" panose="020B0604030504040204" pitchFamily="50" charset="-128"/>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584442172"/>
                  </a:ext>
                </a:extLst>
              </a:tr>
            </a:tbl>
          </a:graphicData>
        </a:graphic>
      </p:graphicFrame>
      <p:sp>
        <p:nvSpPr>
          <p:cNvPr id="37" name="正方形/長方形 36"/>
          <p:cNvSpPr/>
          <p:nvPr/>
        </p:nvSpPr>
        <p:spPr>
          <a:xfrm>
            <a:off x="5726291" y="800511"/>
            <a:ext cx="3281430" cy="234978"/>
          </a:xfrm>
          <a:prstGeom prst="rect">
            <a:avLst/>
          </a:prstGeom>
          <a:ln/>
        </p:spPr>
        <p:style>
          <a:lnRef idx="2">
            <a:schemeClr val="accent1"/>
          </a:lnRef>
          <a:fillRef idx="1">
            <a:schemeClr val="lt1"/>
          </a:fillRef>
          <a:effectRef idx="0">
            <a:schemeClr val="accent1"/>
          </a:effectRef>
          <a:fontRef idx="minor">
            <a:schemeClr val="dk1"/>
          </a:fontRef>
        </p:style>
        <p:txBody>
          <a:bodyPr lIns="36000" rIns="0" rtlCol="0" anchor="ctr"/>
          <a:lstStyle/>
          <a:p>
            <a:pPr algn="ctr"/>
            <a:r>
              <a:rPr lang="ja-JP" altLang="en-US" sz="1050" dirty="0">
                <a:solidFill>
                  <a:schemeClr val="tx1"/>
                </a:solidFill>
                <a:latin typeface="Meiryo UI" panose="020B0604030504040204" pitchFamily="50" charset="-128"/>
                <a:ea typeface="Meiryo UI" panose="020B0604030504040204" pitchFamily="50" charset="-128"/>
              </a:rPr>
              <a:t>見直し前額</a:t>
            </a:r>
            <a:r>
              <a:rPr lang="en-US" altLang="ja-JP" sz="1050" dirty="0">
                <a:solidFill>
                  <a:schemeClr val="tx1"/>
                </a:solidFill>
                <a:latin typeface="Meiryo UI" panose="020B0604030504040204" pitchFamily="50" charset="-128"/>
                <a:ea typeface="Meiryo UI" panose="020B0604030504040204" pitchFamily="50" charset="-128"/>
              </a:rPr>
              <a:t> (H20</a:t>
            </a:r>
            <a:r>
              <a:rPr lang="ja-JP" altLang="en-US" sz="1050" dirty="0">
                <a:solidFill>
                  <a:schemeClr val="tx1"/>
                </a:solidFill>
                <a:latin typeface="Meiryo UI" panose="020B0604030504040204" pitchFamily="50" charset="-128"/>
                <a:ea typeface="Meiryo UI" panose="020B0604030504040204" pitchFamily="50" charset="-128"/>
              </a:rPr>
              <a:t>通年ベース</a:t>
            </a:r>
            <a:r>
              <a:rPr lang="en-US" altLang="ja-JP" sz="1050" dirty="0">
                <a:solidFill>
                  <a:schemeClr val="tx1"/>
                </a:solidFill>
                <a:latin typeface="Meiryo UI" panose="020B0604030504040204" pitchFamily="50" charset="-128"/>
                <a:ea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rPr>
              <a:t>：</a:t>
            </a:r>
            <a:r>
              <a:rPr lang="en-US" altLang="ja-JP" sz="1050" dirty="0">
                <a:solidFill>
                  <a:schemeClr val="tx1"/>
                </a:solidFill>
                <a:latin typeface="Meiryo UI" panose="020B0604030504040204" pitchFamily="50" charset="-128"/>
                <a:ea typeface="Meiryo UI" panose="020B0604030504040204" pitchFamily="50" charset="-128"/>
              </a:rPr>
              <a:t>1,573</a:t>
            </a:r>
            <a:r>
              <a:rPr lang="ja-JP" altLang="en-US" sz="1050" dirty="0">
                <a:solidFill>
                  <a:schemeClr val="tx1"/>
                </a:solidFill>
                <a:latin typeface="Meiryo UI" panose="020B0604030504040204" pitchFamily="50" charset="-128"/>
                <a:ea typeface="Meiryo UI" panose="020B0604030504040204" pitchFamily="50" charset="-128"/>
              </a:rPr>
              <a:t>（</a:t>
            </a:r>
            <a:r>
              <a:rPr lang="en-US" altLang="ja-JP" sz="1050" dirty="0">
                <a:solidFill>
                  <a:schemeClr val="tx1"/>
                </a:solidFill>
                <a:latin typeface="Meiryo UI" panose="020B0604030504040204" pitchFamily="50" charset="-128"/>
                <a:ea typeface="Meiryo UI" panose="020B0604030504040204" pitchFamily="50" charset="-128"/>
              </a:rPr>
              <a:t>1,054</a:t>
            </a:r>
            <a:r>
              <a:rPr lang="ja-JP" altLang="en-US" sz="1050" dirty="0">
                <a:solidFill>
                  <a:schemeClr val="tx1"/>
                </a:solidFill>
                <a:latin typeface="Meiryo UI" panose="020B0604030504040204" pitchFamily="50" charset="-128"/>
                <a:ea typeface="Meiryo UI" panose="020B0604030504040204" pitchFamily="50" charset="-128"/>
              </a:rPr>
              <a:t>）百万円</a:t>
            </a:r>
            <a:endPar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7" name="正方形/長方形 6"/>
          <p:cNvSpPr/>
          <p:nvPr/>
        </p:nvSpPr>
        <p:spPr>
          <a:xfrm>
            <a:off x="5877145" y="204505"/>
            <a:ext cx="1935215" cy="208186"/>
          </a:xfrm>
          <a:prstGeom prst="rect">
            <a:avLst/>
          </a:prstGeom>
          <a:ln w="6350"/>
        </p:spPr>
        <p:style>
          <a:lnRef idx="2">
            <a:schemeClr val="accent1"/>
          </a:lnRef>
          <a:fillRef idx="1">
            <a:schemeClr val="lt1"/>
          </a:fillRef>
          <a:effectRef idx="0">
            <a:schemeClr val="accent1"/>
          </a:effectRef>
          <a:fontRef idx="minor">
            <a:schemeClr val="dk1"/>
          </a:fontRef>
        </p:style>
        <p:txBody>
          <a:bodyPr lIns="36000" rIns="36000" rtlCol="0" anchor="ctr"/>
          <a:lstStyle/>
          <a:p>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予算の記載</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）：一般財源</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スライド番号プレースホルダー 4"/>
          <p:cNvSpPr txBox="1">
            <a:spLocks/>
          </p:cNvSpPr>
          <p:nvPr/>
        </p:nvSpPr>
        <p:spPr>
          <a:xfrm>
            <a:off x="7010400" y="6584035"/>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smtClean="0">
                <a:solidFill>
                  <a:schemeClr val="tx1"/>
                </a:solidFill>
                <a:latin typeface="Meiryo UI" panose="020B0604030504040204" pitchFamily="50" charset="-128"/>
                <a:ea typeface="Meiryo UI" panose="020B0604030504040204" pitchFamily="50" charset="-128"/>
              </a:rPr>
              <a:t>24</a:t>
            </a:r>
            <a:endParaRPr lang="ja-JP" altLang="en-US"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15852608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表 24"/>
          <p:cNvGraphicFramePr>
            <a:graphicFrameLocks noGrp="1"/>
          </p:cNvGraphicFramePr>
          <p:nvPr/>
        </p:nvGraphicFramePr>
        <p:xfrm>
          <a:off x="83583" y="86048"/>
          <a:ext cx="9003329" cy="415976"/>
        </p:xfrm>
        <a:graphic>
          <a:graphicData uri="http://schemas.openxmlformats.org/drawingml/2006/table">
            <a:tbl>
              <a:tblPr firstRow="1" firstCol="1" bandRow="1">
                <a:tableStyleId>{5C22544A-7EE6-4342-B048-85BDC9FD1C3A}</a:tableStyleId>
              </a:tblPr>
              <a:tblGrid>
                <a:gridCol w="6558647">
                  <a:extLst>
                    <a:ext uri="{9D8B030D-6E8A-4147-A177-3AD203B41FA5}">
                      <a16:colId xmlns:a16="http://schemas.microsoft.com/office/drawing/2014/main" val="1996567682"/>
                    </a:ext>
                  </a:extLst>
                </a:gridCol>
                <a:gridCol w="2444682">
                  <a:extLst>
                    <a:ext uri="{9D8B030D-6E8A-4147-A177-3AD203B41FA5}">
                      <a16:colId xmlns:a16="http://schemas.microsoft.com/office/drawing/2014/main" val="2440904912"/>
                    </a:ext>
                  </a:extLst>
                </a:gridCol>
              </a:tblGrid>
              <a:tr h="41597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100" kern="100" dirty="0">
                          <a:solidFill>
                            <a:schemeClr val="tx1"/>
                          </a:solidFill>
                          <a:effectLst/>
                          <a:latin typeface="Meiryo UI" panose="020B0604030504040204" pitchFamily="50" charset="-128"/>
                          <a:ea typeface="Meiryo UI" panose="020B0604030504040204" pitchFamily="50" charset="-128"/>
                        </a:rPr>
                        <a:t>【</a:t>
                      </a:r>
                      <a:r>
                        <a:rPr lang="ja-JP" altLang="en-US" sz="1100" kern="100" dirty="0">
                          <a:solidFill>
                            <a:schemeClr val="tx1"/>
                          </a:solidFill>
                          <a:effectLst/>
                          <a:latin typeface="Meiryo UI" panose="020B0604030504040204" pitchFamily="50" charset="-128"/>
                          <a:ea typeface="Meiryo UI" panose="020B0604030504040204" pitchFamily="50" charset="-128"/>
                        </a:rPr>
                        <a:t>主要検討事業</a:t>
                      </a:r>
                      <a:r>
                        <a:rPr lang="en-US" altLang="ja-JP" sz="1100" kern="100" dirty="0">
                          <a:solidFill>
                            <a:schemeClr val="tx1"/>
                          </a:solidFill>
                          <a:effectLst/>
                          <a:latin typeface="Meiryo UI" panose="020B0604030504040204" pitchFamily="50" charset="-128"/>
                          <a:ea typeface="Meiryo UI" panose="020B0604030504040204" pitchFamily="50" charset="-128"/>
                        </a:rPr>
                        <a:t>11】</a:t>
                      </a:r>
                      <a:r>
                        <a:rPr lang="ja-JP" altLang="en-US" sz="1100" kern="100" dirty="0">
                          <a:solidFill>
                            <a:schemeClr val="tx1"/>
                          </a:solidFill>
                          <a:effectLst/>
                          <a:latin typeface="Meiryo UI" panose="020B0604030504040204" pitchFamily="50" charset="-128"/>
                          <a:ea typeface="Meiryo UI" panose="020B0604030504040204" pitchFamily="50" charset="-128"/>
                        </a:rPr>
                        <a:t>　</a:t>
                      </a:r>
                      <a:r>
                        <a:rPr lang="ja-JP" altLang="en-US" sz="1400" kern="100" dirty="0">
                          <a:solidFill>
                            <a:schemeClr val="tx1"/>
                          </a:solidFill>
                          <a:effectLst/>
                          <a:latin typeface="Meiryo UI" panose="020B0604030504040204" pitchFamily="50" charset="-128"/>
                          <a:ea typeface="Meiryo UI" panose="020B0604030504040204" pitchFamily="50" charset="-128"/>
                        </a:rPr>
                        <a:t>文化関係事業（つづき）　</a:t>
                      </a:r>
                      <a:r>
                        <a:rPr lang="ja-JP" altLang="en-US" sz="1000" kern="100" dirty="0">
                          <a:solidFill>
                            <a:schemeClr val="tx1"/>
                          </a:solidFill>
                          <a:effectLst/>
                          <a:latin typeface="Meiryo UI" panose="020B0604030504040204" pitchFamily="50" charset="-128"/>
                          <a:ea typeface="Meiryo UI" panose="020B0604030504040204" pitchFamily="50" charset="-128"/>
                        </a:rPr>
                        <a:t>　</a:t>
                      </a:r>
                      <a:endParaRPr lang="en-US" altLang="ja-JP" sz="10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effectLst/>
                          <a:latin typeface="Meiryo UI" panose="020B0604030504040204" pitchFamily="50" charset="-128"/>
                          <a:ea typeface="Meiryo UI" panose="020B0604030504040204" pitchFamily="50" charset="-128"/>
                        </a:rPr>
                        <a:t>＜府民文化部＞</a:t>
                      </a:r>
                      <a:endParaRPr lang="ja-JP" alt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09406796"/>
                  </a:ext>
                </a:extLst>
              </a:tr>
            </a:tbl>
          </a:graphicData>
        </a:graphic>
      </p:graphicFrame>
      <p:graphicFrame>
        <p:nvGraphicFramePr>
          <p:cNvPr id="2" name="表 1"/>
          <p:cNvGraphicFramePr>
            <a:graphicFrameLocks noGrp="1"/>
          </p:cNvGraphicFramePr>
          <p:nvPr/>
        </p:nvGraphicFramePr>
        <p:xfrm>
          <a:off x="41792" y="502024"/>
          <a:ext cx="9060417" cy="6087600"/>
        </p:xfrm>
        <a:graphic>
          <a:graphicData uri="http://schemas.openxmlformats.org/drawingml/2006/table">
            <a:tbl>
              <a:tblPr firstRow="1" firstCol="1" bandRow="1">
                <a:tableStyleId>{BC89EF96-8CEA-46FF-86C4-4CE0E7609802}</a:tableStyleId>
              </a:tblPr>
              <a:tblGrid>
                <a:gridCol w="257947">
                  <a:extLst>
                    <a:ext uri="{9D8B030D-6E8A-4147-A177-3AD203B41FA5}">
                      <a16:colId xmlns:a16="http://schemas.microsoft.com/office/drawing/2014/main" val="9612139"/>
                    </a:ext>
                  </a:extLst>
                </a:gridCol>
                <a:gridCol w="4242553">
                  <a:extLst>
                    <a:ext uri="{9D8B030D-6E8A-4147-A177-3AD203B41FA5}">
                      <a16:colId xmlns:a16="http://schemas.microsoft.com/office/drawing/2014/main" val="4183280094"/>
                    </a:ext>
                  </a:extLst>
                </a:gridCol>
                <a:gridCol w="4559917">
                  <a:extLst>
                    <a:ext uri="{9D8B030D-6E8A-4147-A177-3AD203B41FA5}">
                      <a16:colId xmlns:a16="http://schemas.microsoft.com/office/drawing/2014/main" val="2315497615"/>
                    </a:ext>
                  </a:extLst>
                </a:gridCol>
              </a:tblGrid>
              <a:tr h="207432">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bg1"/>
                          </a:solidFill>
                          <a:latin typeface="Meiryo UI" panose="020B0604030504040204" pitchFamily="50" charset="-128"/>
                          <a:ea typeface="Meiryo UI" panose="020B0604030504040204" pitchFamily="50" charset="-128"/>
                        </a:rPr>
                        <a:t>見直しの経過</a:t>
                      </a:r>
                      <a:endParaRPr kumimoji="1" lang="ja-JP" altLang="en-US" dirty="0">
                        <a:solidFill>
                          <a:schemeClr val="bg1"/>
                        </a:solidFill>
                        <a:latin typeface="Meiryo UI" panose="020B0604030504040204" pitchFamily="50" charset="-128"/>
                        <a:ea typeface="Meiryo UI" panose="020B0604030504040204" pitchFamily="50" charset="-128"/>
                      </a:endParaRPr>
                    </a:p>
                  </a:txBody>
                  <a:tcPr marL="72000" marR="72000" marT="36000" marB="36000" vert="eaVert" anchor="ct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grid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ja-JP" sz="1000" b="1" kern="100" dirty="0">
                          <a:effectLst/>
                          <a:latin typeface="Meiryo UI" panose="020B0604030504040204" pitchFamily="50" charset="-128"/>
                          <a:ea typeface="Meiryo UI" panose="020B0604030504040204" pitchFamily="50" charset="-128"/>
                        </a:rPr>
                        <a:t>＜財政再建プログラム（案）</a:t>
                      </a:r>
                      <a:r>
                        <a:rPr lang="ja-JP" altLang="en-US" sz="1000" b="1" kern="100" dirty="0">
                          <a:effectLst/>
                          <a:latin typeface="Meiryo UI" panose="020B0604030504040204" pitchFamily="50" charset="-128"/>
                          <a:ea typeface="Meiryo UI" panose="020B0604030504040204" pitchFamily="50" charset="-128"/>
                        </a:rPr>
                        <a:t>における見直し</a:t>
                      </a:r>
                      <a:r>
                        <a:rPr lang="ja-JP" altLang="ja-JP" sz="1000" b="1" kern="100" dirty="0">
                          <a:effectLst/>
                          <a:latin typeface="Meiryo UI" panose="020B0604030504040204" pitchFamily="50" charset="-128"/>
                          <a:ea typeface="Meiryo UI" panose="020B0604030504040204" pitchFamily="50" charset="-128"/>
                        </a:rPr>
                        <a:t>＞</a:t>
                      </a:r>
                      <a:endParaRPr lang="ja-JP"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0D8E8"/>
                    </a:solidFill>
                  </a:tcPr>
                </a:tc>
                <a:tc hMerge="1">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ja-JP"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solidFill>
                      <a:srgbClr val="D0D8E8"/>
                    </a:solidFill>
                  </a:tcPr>
                </a:tc>
                <a:extLst>
                  <a:ext uri="{0D108BD9-81ED-4DB2-BD59-A6C34878D82A}">
                    <a16:rowId xmlns:a16="http://schemas.microsoft.com/office/drawing/2014/main" val="652200874"/>
                  </a:ext>
                </a:extLst>
              </a:tr>
              <a:tr h="4374162">
                <a:tc vMerge="1">
                  <a:txBody>
                    <a:bodyPr/>
                    <a:lstStyle/>
                    <a:p>
                      <a:endParaRPr kumimoji="1" lang="ja-JP" altLang="en-US" dirty="0"/>
                    </a:p>
                  </a:txBody>
                  <a:tcPr marL="72000" marR="72000" marT="36000" marB="36000" vert="eaVert">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just">
                        <a:spcAft>
                          <a:spcPts val="0"/>
                        </a:spcAft>
                      </a:pPr>
                      <a:r>
                        <a:rPr lang="ja-JP" altLang="en-US" sz="1000" b="1" kern="100" dirty="0">
                          <a:effectLst/>
                          <a:latin typeface="Meiryo UI" panose="020B0604030504040204" pitchFamily="50" charset="-128"/>
                          <a:ea typeface="Meiryo UI" panose="020B0604030504040204" pitchFamily="50" charset="-128"/>
                        </a:rPr>
                        <a:t>１ 見直しの考え方</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・これまでの府の文化施策を府が果たすべき役割や事業効果等の観点から総括</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した上で事業を重点化することにより、今後の文化行政を戦略的に展開</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endParaRPr lang="ja-JP" altLang="en-US"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effectLst/>
                          <a:latin typeface="Meiryo UI" panose="020B0604030504040204" pitchFamily="50" charset="-128"/>
                          <a:ea typeface="Meiryo UI" panose="020B0604030504040204" pitchFamily="50" charset="-128"/>
                        </a:rPr>
                        <a:t>２ 見直し内容（主なもの）</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・大阪センチュリー交響楽団に対する補助金</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“府民が支える楽団”の考え方のもと、会費収入、自主公演収入を十分確保し、</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自主性が十分高まることを前提に府の運営補助金は大幅に縮減（平成</a:t>
                      </a:r>
                      <a:r>
                        <a:rPr lang="en-US" altLang="ja-JP" sz="1000" b="0" kern="100" dirty="0">
                          <a:effectLst/>
                          <a:latin typeface="Meiryo UI" panose="020B0604030504040204" pitchFamily="50" charset="-128"/>
                          <a:ea typeface="Meiryo UI" panose="020B0604030504040204" pitchFamily="50" charset="-128"/>
                        </a:rPr>
                        <a:t>21 </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年度）</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・府が有する文化施設の抜本的見直し</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文化情報センター：廃止（平成</a:t>
                      </a:r>
                      <a:r>
                        <a:rPr lang="en-US" altLang="ja-JP" sz="1000" b="0" kern="100" dirty="0">
                          <a:effectLst/>
                          <a:latin typeface="Meiryo UI" panose="020B0604030504040204" pitchFamily="50" charset="-128"/>
                          <a:ea typeface="Meiryo UI" panose="020B0604030504040204" pitchFamily="50" charset="-128"/>
                        </a:rPr>
                        <a:t>20 </a:t>
                      </a:r>
                      <a:r>
                        <a:rPr lang="ja-JP" altLang="en-US" sz="1000" b="0" kern="100" dirty="0">
                          <a:effectLst/>
                          <a:latin typeface="Meiryo UI" panose="020B0604030504040204" pitchFamily="50" charset="-128"/>
                          <a:ea typeface="Meiryo UI" panose="020B0604030504040204" pitchFamily="50" charset="-128"/>
                        </a:rPr>
                        <a:t>年度中）</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事業内容を精査の上、必要な事業を引き続き実施</a:t>
                      </a:r>
                      <a:r>
                        <a:rPr lang="en-US" altLang="ja-JP" sz="1000" b="0" kern="100" dirty="0">
                          <a:effectLst/>
                          <a:latin typeface="Meiryo UI" panose="020B0604030504040204" pitchFamily="50" charset="-128"/>
                          <a:ea typeface="Meiryo UI" panose="020B0604030504040204" pitchFamily="50" charset="-128"/>
                        </a:rPr>
                        <a:t>〕</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現代美術センター：廃止</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新展開により別途検討</a:t>
                      </a:r>
                      <a:r>
                        <a:rPr lang="en-US" altLang="ja-JP" sz="1000" b="0" kern="100" dirty="0">
                          <a:effectLst/>
                          <a:latin typeface="Meiryo UI" panose="020B0604030504040204" pitchFamily="50" charset="-128"/>
                          <a:ea typeface="Meiryo UI" panose="020B0604030504040204" pitchFamily="50" charset="-128"/>
                        </a:rPr>
                        <a:t>〕</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ワッハ上方：府有施設等への移転（平成</a:t>
                      </a:r>
                      <a:r>
                        <a:rPr lang="en-US" altLang="ja-JP" sz="1000" b="0" kern="100" dirty="0">
                          <a:effectLst/>
                          <a:latin typeface="Meiryo UI" panose="020B0604030504040204" pitchFamily="50" charset="-128"/>
                          <a:ea typeface="Meiryo UI" panose="020B0604030504040204" pitchFamily="50" charset="-128"/>
                        </a:rPr>
                        <a:t>22 </a:t>
                      </a:r>
                      <a:r>
                        <a:rPr lang="ja-JP" altLang="en-US" sz="1000" b="0" kern="100" dirty="0">
                          <a:effectLst/>
                          <a:latin typeface="Meiryo UI" panose="020B0604030504040204" pitchFamily="50" charset="-128"/>
                          <a:ea typeface="Meiryo UI" panose="020B0604030504040204" pitchFamily="50" charset="-128"/>
                        </a:rPr>
                        <a:t>年度）</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・府の役割や事業効果等の観点から、一部の補助金等を廃止、縮小等</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（例）市町村文化振興支援事業（廃止）、芸術文化振興補助金（重点</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化、再構築）</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・イベントの事業内容、効果等の再精査</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（例）大阪文化賞・大阪芸術賞（休止）、大阪</a:t>
                      </a:r>
                      <a:r>
                        <a:rPr lang="en-US" altLang="ja-JP" sz="1000" b="0" kern="100" dirty="0">
                          <a:effectLst/>
                          <a:latin typeface="Meiryo UI" panose="020B0604030504040204" pitchFamily="50" charset="-128"/>
                          <a:ea typeface="Meiryo UI" panose="020B0604030504040204" pitchFamily="50" charset="-128"/>
                        </a:rPr>
                        <a:t>21 </a:t>
                      </a:r>
                      <a:r>
                        <a:rPr lang="ja-JP" altLang="en-US" sz="1000" b="0" kern="100" dirty="0">
                          <a:effectLst/>
                          <a:latin typeface="Meiryo UI" panose="020B0604030504040204" pitchFamily="50" charset="-128"/>
                          <a:ea typeface="Meiryo UI" panose="020B0604030504040204" pitchFamily="50" charset="-128"/>
                        </a:rPr>
                        <a:t>世紀計画事業推進費・　　</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a:t>
                      </a:r>
                      <a:r>
                        <a:rPr lang="ja-JP" altLang="en-US" sz="1000" b="0" kern="100" baseline="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水都大阪２００９（関係者等と調整中）</a:t>
                      </a:r>
                    </a:p>
                    <a:p>
                      <a:pPr algn="just">
                        <a:spcAft>
                          <a:spcPts val="0"/>
                        </a:spcAft>
                      </a:pPr>
                      <a:endParaRPr lang="en-US" altLang="ja-JP" sz="1000" b="1"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effectLst/>
                          <a:latin typeface="Meiryo UI" panose="020B0604030504040204" pitchFamily="50" charset="-128"/>
                          <a:ea typeface="Meiryo UI" panose="020B0604030504040204" pitchFamily="50" charset="-128"/>
                        </a:rPr>
                        <a:t>３ 実施時期</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平成</a:t>
                      </a:r>
                      <a:r>
                        <a:rPr lang="en-US" altLang="ja-JP" sz="1000" b="0" kern="100" dirty="0">
                          <a:effectLst/>
                          <a:latin typeface="Meiryo UI" panose="020B0604030504040204" pitchFamily="50" charset="-128"/>
                          <a:ea typeface="Meiryo UI" panose="020B0604030504040204" pitchFamily="50" charset="-128"/>
                        </a:rPr>
                        <a:t>20 </a:t>
                      </a:r>
                      <a:r>
                        <a:rPr lang="ja-JP" altLang="en-US" sz="1000" b="0" kern="100" dirty="0">
                          <a:effectLst/>
                          <a:latin typeface="Meiryo UI" panose="020B0604030504040204" pitchFamily="50" charset="-128"/>
                          <a:ea typeface="Meiryo UI" panose="020B0604030504040204" pitchFamily="50" charset="-128"/>
                        </a:rPr>
                        <a:t>年度から順次実施</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endParaRPr lang="en-US" altLang="ja-JP" sz="1000" b="0" kern="100" dirty="0">
                        <a:solidFill>
                          <a:schemeClr val="tx1"/>
                        </a:solidFill>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rPr>
                        <a:t>＜</a:t>
                      </a:r>
                      <a:r>
                        <a:rPr lang="ja-JP" altLang="en-US" sz="1000" b="1" kern="100" dirty="0">
                          <a:solidFill>
                            <a:schemeClr val="tx1"/>
                          </a:solidFill>
                          <a:effectLst/>
                          <a:latin typeface="Meiryo UI" panose="020B0604030504040204" pitchFamily="50" charset="-128"/>
                          <a:ea typeface="Meiryo UI" panose="020B0604030504040204" pitchFamily="50" charset="-128"/>
                        </a:rPr>
                        <a:t>公の施設改革＞</a:t>
                      </a:r>
                      <a:endParaRPr lang="en-US" altLang="ja-JP" sz="1000" b="1" kern="100" dirty="0">
                        <a:solidFill>
                          <a:schemeClr val="tx1"/>
                        </a:solidFill>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rPr>
                        <a:t>  ○文化情報センター</a:t>
                      </a:r>
                      <a:r>
                        <a:rPr lang="en-US" altLang="ja-JP" sz="1000" b="0" kern="100" dirty="0">
                          <a:solidFill>
                            <a:schemeClr val="tx1"/>
                          </a:solidFill>
                          <a:effectLst/>
                          <a:latin typeface="Meiryo UI" panose="020B0604030504040204" pitchFamily="50" charset="-128"/>
                          <a:ea typeface="Meiryo UI" panose="020B0604030504040204" pitchFamily="50" charset="-128"/>
                        </a:rPr>
                        <a:t>【</a:t>
                      </a:r>
                      <a:r>
                        <a:rPr lang="ja-JP" altLang="en-US" sz="1000" b="0" kern="100" dirty="0">
                          <a:solidFill>
                            <a:schemeClr val="tx1"/>
                          </a:solidFill>
                          <a:effectLst/>
                          <a:latin typeface="Meiryo UI" panose="020B0604030504040204" pitchFamily="50" charset="-128"/>
                          <a:ea typeface="Meiryo UI" panose="020B0604030504040204" pitchFamily="50" charset="-128"/>
                        </a:rPr>
                        <a:t>廃止</a:t>
                      </a:r>
                      <a:r>
                        <a:rPr lang="en-US" altLang="ja-JP" sz="1000" b="0" kern="100" dirty="0">
                          <a:solidFill>
                            <a:schemeClr val="tx1"/>
                          </a:solidFill>
                          <a:effectLst/>
                          <a:latin typeface="Meiryo UI" panose="020B0604030504040204" pitchFamily="50" charset="-128"/>
                          <a:ea typeface="Meiryo UI" panose="020B0604030504040204" pitchFamily="50" charset="-128"/>
                        </a:rPr>
                        <a:t>】</a:t>
                      </a:r>
                      <a:r>
                        <a:rPr lang="ja-JP" altLang="en-US" sz="1000" b="0" kern="100" dirty="0">
                          <a:solidFill>
                            <a:schemeClr val="tx1"/>
                          </a:solidFill>
                          <a:effectLst/>
                          <a:latin typeface="Meiryo UI" panose="020B0604030504040204" pitchFamily="50" charset="-128"/>
                          <a:ea typeface="Meiryo UI" panose="020B0604030504040204" pitchFamily="50" charset="-128"/>
                        </a:rPr>
                        <a:t>（Ｈ</a:t>
                      </a:r>
                      <a:r>
                        <a:rPr lang="en-US" altLang="ja-JP" sz="1000" b="0" kern="100" dirty="0">
                          <a:solidFill>
                            <a:schemeClr val="tx1"/>
                          </a:solidFill>
                          <a:effectLst/>
                          <a:latin typeface="Meiryo UI" panose="020B0604030504040204" pitchFamily="50" charset="-128"/>
                          <a:ea typeface="Meiryo UI" panose="020B0604030504040204" pitchFamily="50" charset="-128"/>
                        </a:rPr>
                        <a:t>20</a:t>
                      </a:r>
                      <a:r>
                        <a:rPr lang="ja-JP" altLang="en-US" sz="1000" b="0" kern="100" dirty="0">
                          <a:solidFill>
                            <a:schemeClr val="tx1"/>
                          </a:solidFill>
                          <a:effectLst/>
                          <a:latin typeface="Meiryo UI" panose="020B0604030504040204" pitchFamily="50" charset="-128"/>
                          <a:ea typeface="Meiryo UI" panose="020B0604030504040204" pitchFamily="50" charset="-128"/>
                        </a:rPr>
                        <a:t>年度中に実施）</a:t>
                      </a:r>
                      <a:endParaRPr lang="en-US" altLang="ja-JP" sz="1000" b="0" kern="100" dirty="0">
                        <a:solidFill>
                          <a:schemeClr val="tx1"/>
                        </a:solidFill>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rPr>
                        <a:t>　　・公の施設としては廃止する</a:t>
                      </a:r>
                    </a:p>
                    <a:p>
                      <a:pPr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rPr>
                        <a:t>　　・事業については内容を精査の上、必要な事業を引き続き実施</a:t>
                      </a:r>
                      <a:endParaRPr lang="en-US" altLang="ja-JP" sz="1000" b="0" kern="100" dirty="0">
                        <a:solidFill>
                          <a:schemeClr val="tx1"/>
                        </a:solidFill>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rPr>
                        <a:t>  ○現代美術センター</a:t>
                      </a:r>
                      <a:r>
                        <a:rPr lang="en-US" altLang="ja-JP" sz="1000" b="0" kern="100" dirty="0">
                          <a:solidFill>
                            <a:schemeClr val="tx1"/>
                          </a:solidFill>
                          <a:effectLst/>
                          <a:latin typeface="Meiryo UI" panose="020B0604030504040204" pitchFamily="50" charset="-128"/>
                          <a:ea typeface="Meiryo UI" panose="020B0604030504040204" pitchFamily="50" charset="-128"/>
                        </a:rPr>
                        <a:t>【</a:t>
                      </a:r>
                      <a:r>
                        <a:rPr lang="ja-JP" altLang="en-US" sz="1000" b="0" kern="100" dirty="0">
                          <a:solidFill>
                            <a:schemeClr val="tx1"/>
                          </a:solidFill>
                          <a:effectLst/>
                          <a:latin typeface="Meiryo UI" panose="020B0604030504040204" pitchFamily="50" charset="-128"/>
                          <a:ea typeface="Meiryo UI" panose="020B0604030504040204" pitchFamily="50" charset="-128"/>
                        </a:rPr>
                        <a:t>廃止</a:t>
                      </a:r>
                      <a:r>
                        <a:rPr lang="en-US" altLang="ja-JP" sz="1000" b="0" kern="100" dirty="0">
                          <a:solidFill>
                            <a:schemeClr val="tx1"/>
                          </a:solidFill>
                          <a:effectLst/>
                          <a:latin typeface="Meiryo UI" panose="020B0604030504040204" pitchFamily="50" charset="-128"/>
                          <a:ea typeface="Meiryo UI" panose="020B0604030504040204" pitchFamily="50" charset="-128"/>
                        </a:rPr>
                        <a:t>(</a:t>
                      </a:r>
                      <a:r>
                        <a:rPr lang="ja-JP" altLang="en-US" sz="1000" b="0" kern="100" dirty="0">
                          <a:solidFill>
                            <a:schemeClr val="tx1"/>
                          </a:solidFill>
                          <a:effectLst/>
                          <a:latin typeface="Meiryo UI" panose="020B0604030504040204" pitchFamily="50" charset="-128"/>
                          <a:ea typeface="Meiryo UI" panose="020B0604030504040204" pitchFamily="50" charset="-128"/>
                        </a:rPr>
                        <a:t>新展開により別途検討</a:t>
                      </a:r>
                      <a:r>
                        <a:rPr lang="en-US" altLang="ja-JP" sz="1000" b="0" kern="100" dirty="0">
                          <a:solidFill>
                            <a:schemeClr val="tx1"/>
                          </a:solidFill>
                          <a:effectLst/>
                          <a:latin typeface="Meiryo UI" panose="020B0604030504040204" pitchFamily="50" charset="-128"/>
                          <a:ea typeface="Meiryo UI" panose="020B0604030504040204" pitchFamily="50" charset="-128"/>
                        </a:rPr>
                        <a:t>)】</a:t>
                      </a:r>
                      <a:r>
                        <a:rPr lang="ja-JP" altLang="en-US" sz="1000" b="0" kern="100" dirty="0">
                          <a:solidFill>
                            <a:schemeClr val="tx1"/>
                          </a:solidFill>
                          <a:effectLst/>
                          <a:latin typeface="Meiryo UI" panose="020B0604030504040204" pitchFamily="50" charset="-128"/>
                          <a:ea typeface="Meiryo UI" panose="020B0604030504040204" pitchFamily="50" charset="-128"/>
                        </a:rPr>
                        <a:t>（</a:t>
                      </a:r>
                      <a:r>
                        <a:rPr lang="en-US" altLang="ja-JP" sz="1000" b="0" kern="100" dirty="0">
                          <a:solidFill>
                            <a:schemeClr val="tx1"/>
                          </a:solidFill>
                          <a:effectLst/>
                          <a:latin typeface="Meiryo UI" panose="020B0604030504040204" pitchFamily="50" charset="-128"/>
                          <a:ea typeface="Meiryo UI" panose="020B0604030504040204" pitchFamily="50" charset="-128"/>
                        </a:rPr>
                        <a:t>H22</a:t>
                      </a:r>
                      <a:r>
                        <a:rPr lang="ja-JP" altLang="en-US" sz="1000" b="0" kern="100" dirty="0">
                          <a:solidFill>
                            <a:schemeClr val="tx1"/>
                          </a:solidFill>
                          <a:effectLst/>
                          <a:latin typeface="Meiryo UI" panose="020B0604030504040204" pitchFamily="50" charset="-128"/>
                          <a:ea typeface="Meiryo UI" panose="020B0604030504040204" pitchFamily="50" charset="-128"/>
                        </a:rPr>
                        <a:t>年度末に実施）</a:t>
                      </a:r>
                      <a:endParaRPr lang="en-US" altLang="ja-JP" sz="1000" b="0" kern="100" dirty="0">
                        <a:solidFill>
                          <a:schemeClr val="tx1"/>
                        </a:solidFill>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rPr>
                        <a:t>　 　機能を大阪市西区江之子島（旧産業技術総合研究所跡地）に移転する</a:t>
                      </a:r>
                      <a:endParaRPr lang="en-US" altLang="ja-JP" sz="1000" b="0" kern="100" dirty="0">
                        <a:solidFill>
                          <a:schemeClr val="tx1"/>
                        </a:solidFill>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rPr>
                        <a:t>　 （</a:t>
                      </a:r>
                      <a:r>
                        <a:rPr lang="en-US" altLang="ja-JP" sz="1000" b="0" kern="100" dirty="0">
                          <a:solidFill>
                            <a:schemeClr val="tx1"/>
                          </a:solidFill>
                          <a:effectLst/>
                          <a:latin typeface="Meiryo UI" panose="020B0604030504040204" pitchFamily="50" charset="-128"/>
                          <a:ea typeface="Meiryo UI" panose="020B0604030504040204" pitchFamily="50" charset="-128"/>
                        </a:rPr>
                        <a:t>H23 </a:t>
                      </a:r>
                      <a:r>
                        <a:rPr lang="ja-JP" altLang="en-US" sz="1000" b="0" kern="100" dirty="0">
                          <a:solidFill>
                            <a:schemeClr val="tx1"/>
                          </a:solidFill>
                          <a:effectLst/>
                          <a:latin typeface="Meiryo UI" panose="020B0604030504040204" pitchFamily="50" charset="-128"/>
                          <a:ea typeface="Meiryo UI" panose="020B0604030504040204" pitchFamily="50" charset="-128"/>
                        </a:rPr>
                        <a:t>年度当初予定）とともに、各地の倉庫にある収蔵品を集約化し、経費</a:t>
                      </a:r>
                      <a:endParaRPr lang="en-US" altLang="ja-JP" sz="1000" b="0" kern="100" dirty="0">
                        <a:solidFill>
                          <a:schemeClr val="tx1"/>
                        </a:solidFill>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rPr>
                        <a:t>　　 を節減</a:t>
                      </a:r>
                      <a:endParaRPr lang="en-US" altLang="ja-JP" sz="1000" b="0" kern="100" dirty="0">
                        <a:solidFill>
                          <a:schemeClr val="tx1"/>
                        </a:solidFill>
                        <a:effectLst/>
                        <a:latin typeface="Meiryo UI" panose="020B0604030504040204" pitchFamily="50" charset="-128"/>
                        <a:ea typeface="Meiryo UI" panose="020B0604030504040204" pitchFamily="50" charset="-128"/>
                      </a:endParaRPr>
                    </a:p>
                    <a:p>
                      <a:pPr algn="just">
                        <a:spcAft>
                          <a:spcPts val="0"/>
                        </a:spcAft>
                      </a:pPr>
                      <a:r>
                        <a:rPr lang="ja-JP" altLang="en-US" sz="1000" b="0" kern="100" spc="-80" baseline="0" dirty="0">
                          <a:solidFill>
                            <a:schemeClr val="tx1"/>
                          </a:solidFill>
                          <a:effectLst/>
                          <a:latin typeface="Meiryo UI" panose="020B0604030504040204" pitchFamily="50" charset="-128"/>
                          <a:ea typeface="Meiryo UI" panose="020B0604030504040204" pitchFamily="50" charset="-128"/>
                        </a:rPr>
                        <a:t>  ○上方演芸資料館</a:t>
                      </a:r>
                      <a:r>
                        <a:rPr lang="en-US" altLang="ja-JP" sz="1000" b="0" kern="100" spc="-80" baseline="0" dirty="0">
                          <a:solidFill>
                            <a:schemeClr val="tx1"/>
                          </a:solidFill>
                          <a:effectLst/>
                          <a:latin typeface="Meiryo UI" panose="020B0604030504040204" pitchFamily="50" charset="-128"/>
                          <a:ea typeface="Meiryo UI" panose="020B0604030504040204" pitchFamily="50" charset="-128"/>
                        </a:rPr>
                        <a:t>【</a:t>
                      </a:r>
                      <a:r>
                        <a:rPr lang="ja-JP" altLang="en-US" sz="1000" b="0" kern="100" spc="-80" baseline="0" dirty="0">
                          <a:solidFill>
                            <a:schemeClr val="tx1"/>
                          </a:solidFill>
                          <a:effectLst/>
                          <a:latin typeface="Meiryo UI" panose="020B0604030504040204" pitchFamily="50" charset="-128"/>
                          <a:ea typeface="Meiryo UI" panose="020B0604030504040204" pitchFamily="50" charset="-128"/>
                        </a:rPr>
                        <a:t>他の府有施設等に移転、規模縮小</a:t>
                      </a:r>
                      <a:r>
                        <a:rPr lang="en-US" altLang="ja-JP" sz="1000" b="0" kern="100" spc="-80" baseline="0" dirty="0">
                          <a:solidFill>
                            <a:schemeClr val="tx1"/>
                          </a:solidFill>
                          <a:effectLst/>
                          <a:latin typeface="Meiryo UI" panose="020B0604030504040204" pitchFamily="50" charset="-128"/>
                          <a:ea typeface="Meiryo UI" panose="020B0604030504040204" pitchFamily="50" charset="-128"/>
                        </a:rPr>
                        <a:t>】</a:t>
                      </a:r>
                      <a:r>
                        <a:rPr lang="ja-JP" altLang="en-US" sz="1000" b="0" kern="100" spc="-80" baseline="0" dirty="0">
                          <a:solidFill>
                            <a:schemeClr val="tx1"/>
                          </a:solidFill>
                          <a:effectLst/>
                          <a:latin typeface="Meiryo UI" panose="020B0604030504040204" pitchFamily="50" charset="-128"/>
                          <a:ea typeface="Meiryo UI" panose="020B0604030504040204" pitchFamily="50" charset="-128"/>
                        </a:rPr>
                        <a:t>（</a:t>
                      </a:r>
                      <a:r>
                        <a:rPr lang="en-US" altLang="ja-JP" sz="1000" b="0" kern="100" spc="-80" baseline="0" dirty="0">
                          <a:solidFill>
                            <a:schemeClr val="tx1"/>
                          </a:solidFill>
                          <a:effectLst/>
                          <a:latin typeface="Meiryo UI" panose="020B0604030504040204" pitchFamily="50" charset="-128"/>
                          <a:ea typeface="Meiryo UI" panose="020B0604030504040204" pitchFamily="50" charset="-128"/>
                        </a:rPr>
                        <a:t>H22</a:t>
                      </a:r>
                      <a:r>
                        <a:rPr lang="ja-JP" altLang="en-US" sz="1000" b="0" kern="100" spc="-80" baseline="0" dirty="0">
                          <a:solidFill>
                            <a:schemeClr val="tx1"/>
                          </a:solidFill>
                          <a:effectLst/>
                          <a:latin typeface="Meiryo UI" panose="020B0604030504040204" pitchFamily="50" charset="-128"/>
                          <a:ea typeface="Meiryo UI" panose="020B0604030504040204" pitchFamily="50" charset="-128"/>
                        </a:rPr>
                        <a:t>年度末までに実施）</a:t>
                      </a:r>
                      <a:endParaRPr lang="en-US" altLang="ja-JP" sz="1000" b="0" kern="100" spc="-80" baseline="0" dirty="0">
                        <a:solidFill>
                          <a:schemeClr val="tx1"/>
                        </a:solidFill>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rPr>
                        <a:t>　 　・展示機能及び演芸ライブラリー機能のみ存続</a:t>
                      </a:r>
                    </a:p>
                    <a:p>
                      <a:pPr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rPr>
                        <a:t>　　 ・貸主との契約期間であるＨ</a:t>
                      </a:r>
                      <a:r>
                        <a:rPr lang="en-US" altLang="ja-JP" sz="1000" b="0" kern="100" dirty="0">
                          <a:solidFill>
                            <a:schemeClr val="tx1"/>
                          </a:solidFill>
                          <a:effectLst/>
                          <a:latin typeface="Meiryo UI" panose="020B0604030504040204" pitchFamily="50" charset="-128"/>
                          <a:ea typeface="Meiryo UI" panose="020B0604030504040204" pitchFamily="50" charset="-128"/>
                        </a:rPr>
                        <a:t>22</a:t>
                      </a:r>
                      <a:r>
                        <a:rPr lang="ja-JP" altLang="en-US" sz="1000" b="0" kern="100" dirty="0">
                          <a:solidFill>
                            <a:schemeClr val="tx1"/>
                          </a:solidFill>
                          <a:effectLst/>
                          <a:latin typeface="Meiryo UI" panose="020B0604030504040204" pitchFamily="50" charset="-128"/>
                          <a:ea typeface="Meiryo UI" panose="020B0604030504040204" pitchFamily="50" charset="-128"/>
                        </a:rPr>
                        <a:t>年度末までに移転</a:t>
                      </a: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tc>
                  <a:txBody>
                    <a:bodyPr/>
                    <a:lstStyle/>
                    <a:p>
                      <a:pPr algn="just">
                        <a:spcAft>
                          <a:spcPts val="0"/>
                        </a:spcAft>
                      </a:pPr>
                      <a:r>
                        <a:rPr lang="ja-JP" altLang="en-US" sz="1000" b="1" u="none" strike="noStrike" baseline="0" dirty="0">
                          <a:latin typeface="Meiryo UI" panose="020B0604030504040204" pitchFamily="50" charset="-128"/>
                          <a:ea typeface="Meiryo UI" panose="020B0604030504040204" pitchFamily="50" charset="-128"/>
                        </a:rPr>
                        <a:t>◆見直しの経過（改革工程表）</a:t>
                      </a:r>
                      <a:endParaRPr lang="ja-JP" altLang="en-US" sz="1000" b="0" i="0" u="none" strike="noStrike" baseline="0" dirty="0">
                        <a:solidFill>
                          <a:srgbClr val="000000"/>
                        </a:solidFill>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（センチュリー交響楽団）</a:t>
                      </a: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21</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4</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月～　府民や企業の支援を得て、府補助金のみに依存しない自立的経営を</a:t>
                      </a: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めざし、補助金を大幅に削減</a:t>
                      </a: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22</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年度　    自立的経営への移行措置として、運営補助を</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22</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年度限りで実施</a:t>
                      </a: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（文化情報センター）</a:t>
                      </a: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20</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年度末  施設を廃止。大阪文化再発見事業は、内容を精査の上、文化課事業</a:t>
                      </a: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として実施</a:t>
                      </a: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（現代美術センター）</a:t>
                      </a:r>
                    </a:p>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＜移転＞　</a:t>
                      </a: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20</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年度　    移転後機能について検討</a:t>
                      </a:r>
                    </a:p>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21</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年度   　 移転後機能の方針を決定</a:t>
                      </a:r>
                    </a:p>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22</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年度　    民間事業者が改修工事に着手</a:t>
                      </a:r>
                    </a:p>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23</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年度　    工事完了後（</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23</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年度中）移転予定</a:t>
                      </a: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000" b="0" i="0" u="none" strike="noStrike" baseline="0" dirty="0">
                          <a:solidFill>
                            <a:srgbClr val="0000FF"/>
                          </a:solidFill>
                          <a:latin typeface="Meiryo UI" panose="020B0604030504040204" pitchFamily="50" charset="-128"/>
                          <a:ea typeface="Meiryo UI" panose="020B0604030504040204" pitchFamily="50" charset="-128"/>
                        </a:rPr>
                        <a:t>  </a:t>
                      </a:r>
                      <a:r>
                        <a:rPr lang="ja-JP" altLang="en-US" sz="1000" b="0" i="0" u="none" strike="noStrike" baseline="0" dirty="0">
                          <a:solidFill>
                            <a:schemeClr val="tx1"/>
                          </a:solidFill>
                          <a:latin typeface="Meiryo UI" panose="020B0604030504040204" pitchFamily="50" charset="-128"/>
                          <a:ea typeface="Meiryo UI" panose="020B0604030504040204" pitchFamily="50" charset="-128"/>
                        </a:rPr>
                        <a:t>＜収蔵品集約＞ </a:t>
                      </a:r>
                      <a:r>
                        <a:rPr lang="en-US" altLang="ja-JP" sz="1000" b="0" i="0" u="none" strike="noStrike" baseline="0" dirty="0">
                          <a:solidFill>
                            <a:schemeClr val="tx1"/>
                          </a:solidFill>
                          <a:latin typeface="Meiryo UI" panose="020B0604030504040204" pitchFamily="50" charset="-128"/>
                          <a:ea typeface="Meiryo UI" panose="020B0604030504040204" pitchFamily="50" charset="-128"/>
                        </a:rPr>
                        <a:t>※</a:t>
                      </a:r>
                      <a:r>
                        <a:rPr lang="ja-JP" altLang="en-US" sz="1000" b="0" i="0" u="none" strike="noStrike" baseline="0" dirty="0">
                          <a:solidFill>
                            <a:schemeClr val="tx1"/>
                          </a:solidFill>
                          <a:latin typeface="Meiryo UI" panose="020B0604030504040204" pitchFamily="50" charset="-128"/>
                          <a:ea typeface="Meiryo UI" panose="020B0604030504040204" pitchFamily="50" charset="-128"/>
                        </a:rPr>
                        <a:t>公の施設改革</a:t>
                      </a:r>
                      <a:endParaRPr lang="en-US" altLang="ja-JP" sz="1000" b="0" i="0" u="none" strike="noStrike" baseline="0" dirty="0">
                        <a:solidFill>
                          <a:schemeClr val="tx1"/>
                        </a:solidFill>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b="0" i="0" u="none" strike="noStrike" baseline="0" dirty="0">
                          <a:solidFill>
                            <a:schemeClr val="tx1"/>
                          </a:solidFill>
                          <a:latin typeface="Meiryo UI" panose="020B0604030504040204" pitchFamily="50" charset="-128"/>
                          <a:ea typeface="Meiryo UI" panose="020B0604030504040204" pitchFamily="50" charset="-128"/>
                        </a:rPr>
                        <a:t>　　</a:t>
                      </a:r>
                      <a:r>
                        <a:rPr lang="en-US" altLang="ja-JP" sz="1000" b="0" i="0" u="none" strike="noStrike" baseline="0" dirty="0">
                          <a:solidFill>
                            <a:schemeClr val="tx1"/>
                          </a:solidFill>
                          <a:latin typeface="Meiryo UI" panose="020B0604030504040204" pitchFamily="50" charset="-128"/>
                          <a:ea typeface="Meiryo UI" panose="020B0604030504040204" pitchFamily="50" charset="-128"/>
                        </a:rPr>
                        <a:t>20</a:t>
                      </a:r>
                      <a:r>
                        <a:rPr lang="ja-JP" altLang="en-US" sz="1000" b="0" i="0" u="none" strike="noStrike" baseline="0" dirty="0">
                          <a:solidFill>
                            <a:schemeClr val="tx1"/>
                          </a:solidFill>
                          <a:latin typeface="Meiryo UI" panose="020B0604030504040204" pitchFamily="50" charset="-128"/>
                          <a:ea typeface="Meiryo UI" panose="020B0604030504040204" pitchFamily="50" charset="-128"/>
                        </a:rPr>
                        <a:t>年</a:t>
                      </a:r>
                      <a:r>
                        <a:rPr lang="en-US" altLang="ja-JP" sz="1000" b="0" i="0" u="none" strike="noStrike" baseline="0" dirty="0">
                          <a:solidFill>
                            <a:schemeClr val="tx1"/>
                          </a:solidFill>
                          <a:latin typeface="Meiryo UI" panose="020B0604030504040204" pitchFamily="50" charset="-128"/>
                          <a:ea typeface="Meiryo UI" panose="020B0604030504040204" pitchFamily="50" charset="-128"/>
                        </a:rPr>
                        <a:t>8</a:t>
                      </a:r>
                      <a:r>
                        <a:rPr lang="ja-JP" altLang="en-US" sz="1000" b="0" i="0" u="none" strike="noStrike" baseline="0" dirty="0">
                          <a:solidFill>
                            <a:schemeClr val="tx1"/>
                          </a:solidFill>
                          <a:latin typeface="Meiryo UI" panose="020B0604030504040204" pitchFamily="50" charset="-128"/>
                          <a:ea typeface="Meiryo UI" panose="020B0604030504040204" pitchFamily="50" charset="-128"/>
                        </a:rPr>
                        <a:t>月～　賃料の交渉を行い、移転までの間は集約を上回る経費節減を実現</a:t>
                      </a: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b="0" i="0" u="none" strike="noStrike" baseline="0" dirty="0">
                          <a:solidFill>
                            <a:schemeClr val="tx1"/>
                          </a:solidFill>
                          <a:latin typeface="Meiryo UI" panose="020B0604030504040204" pitchFamily="50" charset="-128"/>
                          <a:ea typeface="Meiryo UI" panose="020B0604030504040204" pitchFamily="50" charset="-128"/>
                        </a:rPr>
                        <a:t>　　</a:t>
                      </a:r>
                      <a:r>
                        <a:rPr lang="en-US" altLang="ja-JP" sz="1000" b="0" i="0" u="none" strike="noStrike" baseline="0" dirty="0">
                          <a:solidFill>
                            <a:schemeClr val="tx1"/>
                          </a:solidFill>
                          <a:latin typeface="Meiryo UI" panose="020B0604030504040204" pitchFamily="50" charset="-128"/>
                          <a:ea typeface="Meiryo UI" panose="020B0604030504040204" pitchFamily="50" charset="-128"/>
                        </a:rPr>
                        <a:t>23</a:t>
                      </a:r>
                      <a:r>
                        <a:rPr lang="ja-JP" altLang="en-US" sz="1000" b="0" i="0" u="none" strike="noStrike" baseline="0" dirty="0">
                          <a:solidFill>
                            <a:schemeClr val="tx1"/>
                          </a:solidFill>
                          <a:latin typeface="Meiryo UI" panose="020B0604030504040204" pitchFamily="50" charset="-128"/>
                          <a:ea typeface="Meiryo UI" panose="020B0604030504040204" pitchFamily="50" charset="-128"/>
                        </a:rPr>
                        <a:t>年</a:t>
                      </a:r>
                      <a:r>
                        <a:rPr lang="en-US" altLang="ja-JP" sz="1000" b="0" i="0" u="none" strike="noStrike" baseline="0" dirty="0">
                          <a:solidFill>
                            <a:schemeClr val="tx1"/>
                          </a:solidFill>
                          <a:latin typeface="Meiryo UI" panose="020B0604030504040204" pitchFamily="50" charset="-128"/>
                          <a:ea typeface="Meiryo UI" panose="020B0604030504040204" pitchFamily="50" charset="-128"/>
                        </a:rPr>
                        <a:t>3</a:t>
                      </a:r>
                      <a:r>
                        <a:rPr lang="ja-JP" altLang="en-US" sz="1000" b="0" i="0" u="none" strike="noStrike" baseline="0" dirty="0">
                          <a:solidFill>
                            <a:schemeClr val="tx1"/>
                          </a:solidFill>
                          <a:latin typeface="Meiryo UI" panose="020B0604030504040204" pitchFamily="50" charset="-128"/>
                          <a:ea typeface="Meiryo UI" panose="020B0604030504040204" pitchFamily="50" charset="-128"/>
                        </a:rPr>
                        <a:t>月　　 賃貸収蔵庫を集約（２か所→１か所）し、更なる経費節減及び事</a:t>
                      </a:r>
                      <a:endParaRPr lang="en-US" altLang="ja-JP" sz="1000" b="0" i="0" u="none" strike="noStrike" baseline="0" dirty="0">
                        <a:solidFill>
                          <a:schemeClr val="tx1"/>
                        </a:solidFill>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000" b="0" i="0" u="none" strike="noStrike" baseline="0" dirty="0">
                          <a:solidFill>
                            <a:schemeClr val="tx1"/>
                          </a:solidFill>
                          <a:latin typeface="Meiryo UI" panose="020B0604030504040204" pitchFamily="50" charset="-128"/>
                          <a:ea typeface="Meiryo UI" panose="020B0604030504040204" pitchFamily="50" charset="-128"/>
                        </a:rPr>
                        <a:t>                    </a:t>
                      </a:r>
                      <a:r>
                        <a:rPr lang="ja-JP" altLang="en-US" sz="1000" b="0" i="0" u="none" strike="noStrike" baseline="0" dirty="0">
                          <a:solidFill>
                            <a:schemeClr val="tx1"/>
                          </a:solidFill>
                          <a:latin typeface="Meiryo UI" panose="020B0604030504040204" pitchFamily="50" charset="-128"/>
                          <a:ea typeface="Meiryo UI" panose="020B0604030504040204" pitchFamily="50" charset="-128"/>
                        </a:rPr>
                        <a:t>務の効率化を図る</a:t>
                      </a: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b="0" i="0" u="none" strike="noStrike" baseline="0" dirty="0">
                          <a:solidFill>
                            <a:schemeClr val="tx1"/>
                          </a:solidFill>
                          <a:latin typeface="Meiryo UI" panose="020B0604030504040204" pitchFamily="50" charset="-128"/>
                          <a:ea typeface="Meiryo UI" panose="020B0604030504040204" pitchFamily="50" charset="-128"/>
                        </a:rPr>
                        <a:t>　　</a:t>
                      </a:r>
                      <a:r>
                        <a:rPr lang="en-US" altLang="ja-JP" sz="1000" b="0" i="0" u="none" strike="noStrike" baseline="0" dirty="0">
                          <a:solidFill>
                            <a:schemeClr val="tx1"/>
                          </a:solidFill>
                          <a:latin typeface="Meiryo UI" panose="020B0604030504040204" pitchFamily="50" charset="-128"/>
                          <a:ea typeface="Meiryo UI" panose="020B0604030504040204" pitchFamily="50" charset="-128"/>
                        </a:rPr>
                        <a:t>23</a:t>
                      </a:r>
                      <a:r>
                        <a:rPr lang="ja-JP" altLang="en-US" sz="1000" b="0" i="0" u="none" strike="noStrike" baseline="0" dirty="0">
                          <a:solidFill>
                            <a:schemeClr val="tx1"/>
                          </a:solidFill>
                          <a:latin typeface="Meiryo UI" panose="020B0604030504040204" pitchFamily="50" charset="-128"/>
                          <a:ea typeface="Meiryo UI" panose="020B0604030504040204" pitchFamily="50" charset="-128"/>
                        </a:rPr>
                        <a:t>年度末まで 各地の倉庫にある収蔵品は、江之子島の移転にあわせて集約を図る</a:t>
                      </a:r>
                      <a:r>
                        <a:rPr lang="ja-JP" altLang="en-US" sz="1000" b="0" i="0" u="none" strike="noStrike" baseline="0" dirty="0">
                          <a:solidFill>
                            <a:srgbClr val="0000FF"/>
                          </a:solidFill>
                          <a:latin typeface="Meiryo UI" panose="020B0604030504040204" pitchFamily="50" charset="-128"/>
                          <a:ea typeface="Meiryo UI" panose="020B0604030504040204" pitchFamily="50" charset="-128"/>
                        </a:rPr>
                        <a:t>　</a:t>
                      </a: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（ワッハ上方）</a:t>
                      </a:r>
                    </a:p>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20</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6</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月～　 機能のあり方について検討</a:t>
                      </a:r>
                    </a:p>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21</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7</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月　　  移転後の機能及び移転先を通天閣とする方針を固める</a:t>
                      </a:r>
                    </a:p>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21</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12</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月　  官民協働を強力に進めることや運営経費縮減の提案を受け、改めて現</a:t>
                      </a: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地存続とする方針を決定</a:t>
                      </a:r>
                    </a:p>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22</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12</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月　   </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23</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24</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年度の指定管理者を指定</a:t>
                      </a:r>
                    </a:p>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23</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24</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年度　入場者目標の達成状況等の効果検証を実施するとともに、</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25</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年度</a:t>
                      </a: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以降の官民協力による新たな運営方針を検討</a:t>
                      </a: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（芸術文化振興補助金）</a:t>
                      </a:r>
                    </a:p>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20</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年度       文化を通じた次世代育成に特化</a:t>
                      </a: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（大阪文化賞）</a:t>
                      </a:r>
                    </a:p>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21</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4</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月～  大阪文化賞・大阪芸術賞、大阪文化特別賞・大阪芸術賞特別賞・大</a:t>
                      </a: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阪文化発信賞を「大阪文化賞」として再構築</a:t>
                      </a: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（大阪</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21</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世紀計画事業推進費）</a:t>
                      </a:r>
                    </a:p>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20</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12</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月  （財）大阪</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21</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世紀協会に改革プロジェクトチームを設置</a:t>
                      </a:r>
                    </a:p>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21</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3</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月　    財団理事会において「民主体による自立化」を承認</a:t>
                      </a:r>
                    </a:p>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21</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9</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月    　指定出資法人の指定解除（大阪</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21</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世紀計画事業推進費を廃止）</a:t>
                      </a: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a:t>
                      </a:r>
                      <a:r>
                        <a:rPr lang="en-US" altLang="zh-TW" sz="1000" b="0" i="0" u="none" strike="noStrike" baseline="0" dirty="0">
                          <a:solidFill>
                            <a:srgbClr val="000000"/>
                          </a:solidFill>
                          <a:latin typeface="Meiryo UI" panose="020B0604030504040204" pitchFamily="50" charset="-128"/>
                          <a:ea typeface="Meiryo UI" panose="020B0604030504040204" pitchFamily="50" charset="-128"/>
                        </a:rPr>
                        <a:t>【</a:t>
                      </a:r>
                      <a:r>
                        <a:rPr lang="zh-TW" altLang="en-US" sz="1000" b="0" i="0" u="none" strike="noStrike" baseline="0" dirty="0">
                          <a:solidFill>
                            <a:srgbClr val="000000"/>
                          </a:solidFill>
                          <a:latin typeface="Meiryo UI" panose="020B0604030504040204" pitchFamily="50" charset="-128"/>
                          <a:ea typeface="Meiryo UI" panose="020B0604030504040204" pitchFamily="50" charset="-128"/>
                        </a:rPr>
                        <a:t>効果額（百万円）</a:t>
                      </a:r>
                      <a:r>
                        <a:rPr lang="en-US" altLang="zh-TW" sz="1000" b="0" i="0" u="none" strike="noStrike" baseline="0" dirty="0">
                          <a:solidFill>
                            <a:srgbClr val="000000"/>
                          </a:solidFill>
                          <a:latin typeface="Meiryo UI" panose="020B0604030504040204" pitchFamily="50" charset="-128"/>
                          <a:ea typeface="Meiryo UI" panose="020B0604030504040204" pitchFamily="50" charset="-128"/>
                        </a:rPr>
                        <a:t>】⑳230</a:t>
                      </a:r>
                      <a:r>
                        <a:rPr lang="zh-TW" altLang="en-US" sz="1000" b="0" i="0" u="none" strike="noStrike" baseline="0" dirty="0">
                          <a:solidFill>
                            <a:srgbClr val="000000"/>
                          </a:solidFill>
                          <a:latin typeface="Meiryo UI" panose="020B0604030504040204" pitchFamily="50" charset="-128"/>
                          <a:ea typeface="Meiryo UI" panose="020B0604030504040204" pitchFamily="50" charset="-128"/>
                        </a:rPr>
                        <a:t>　㉑</a:t>
                      </a:r>
                      <a:r>
                        <a:rPr lang="en-US" altLang="zh-TW" sz="1000" b="0" i="0" u="none" strike="noStrike" baseline="0" dirty="0">
                          <a:solidFill>
                            <a:srgbClr val="000000"/>
                          </a:solidFill>
                          <a:latin typeface="Meiryo UI" panose="020B0604030504040204" pitchFamily="50" charset="-128"/>
                          <a:ea typeface="Meiryo UI" panose="020B0604030504040204" pitchFamily="50" charset="-128"/>
                        </a:rPr>
                        <a:t>550</a:t>
                      </a:r>
                      <a:r>
                        <a:rPr lang="zh-TW" altLang="en-US" sz="1000" b="0" i="0" u="none" strike="noStrike" baseline="0" dirty="0">
                          <a:solidFill>
                            <a:srgbClr val="000000"/>
                          </a:solidFill>
                          <a:latin typeface="Meiryo UI" panose="020B0604030504040204" pitchFamily="50" charset="-128"/>
                          <a:ea typeface="Meiryo UI" panose="020B0604030504040204" pitchFamily="50" charset="-128"/>
                        </a:rPr>
                        <a:t>　㉒</a:t>
                      </a:r>
                      <a:r>
                        <a:rPr lang="en-US" altLang="zh-TW" sz="1000" b="0" i="0" u="none" strike="noStrike" baseline="0" dirty="0">
                          <a:solidFill>
                            <a:srgbClr val="000000"/>
                          </a:solidFill>
                          <a:latin typeface="Meiryo UI" panose="020B0604030504040204" pitchFamily="50" charset="-128"/>
                          <a:ea typeface="Meiryo UI" panose="020B0604030504040204" pitchFamily="50" charset="-128"/>
                        </a:rPr>
                        <a:t>548</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a:t>
                      </a:r>
                      <a:endParaRPr lang="ja-JP" altLang="en-US" sz="1000" b="0" i="0" u="none" strike="noStrike" baseline="0" dirty="0">
                        <a:solidFill>
                          <a:srgbClr val="000000"/>
                        </a:solidFill>
                        <a:latin typeface="Meiryo UI" panose="020B0604030504040204" pitchFamily="50" charset="-128"/>
                        <a:ea typeface="Meiryo UI" panose="020B0604030504040204" pitchFamily="50" charset="-128"/>
                      </a:endParaRPr>
                    </a:p>
                  </a:txBody>
                  <a:tcPr marL="72000" marR="72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2089765108"/>
                  </a:ext>
                </a:extLst>
              </a:tr>
            </a:tbl>
          </a:graphicData>
        </a:graphic>
      </p:graphicFrame>
      <p:sp>
        <p:nvSpPr>
          <p:cNvPr id="7" name="二等辺三角形 6"/>
          <p:cNvSpPr/>
          <p:nvPr/>
        </p:nvSpPr>
        <p:spPr>
          <a:xfrm rot="5400000">
            <a:off x="4313688" y="2588426"/>
            <a:ext cx="484002" cy="184930"/>
          </a:xfrm>
          <a:prstGeom prst="triangl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pPr algn="ctr"/>
            <a:endParaRPr kumimoji="1"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正方形/長方形 7"/>
          <p:cNvSpPr/>
          <p:nvPr/>
        </p:nvSpPr>
        <p:spPr>
          <a:xfrm>
            <a:off x="5967155" y="189943"/>
            <a:ext cx="1935215" cy="208186"/>
          </a:xfrm>
          <a:prstGeom prst="rect">
            <a:avLst/>
          </a:prstGeom>
          <a:ln w="6350"/>
        </p:spPr>
        <p:style>
          <a:lnRef idx="2">
            <a:schemeClr val="accent1"/>
          </a:lnRef>
          <a:fillRef idx="1">
            <a:schemeClr val="lt1"/>
          </a:fillRef>
          <a:effectRef idx="0">
            <a:schemeClr val="accent1"/>
          </a:effectRef>
          <a:fontRef idx="minor">
            <a:schemeClr val="dk1"/>
          </a:fontRef>
        </p:style>
        <p:txBody>
          <a:bodyPr lIns="36000" rIns="36000" rtlCol="0" anchor="ctr"/>
          <a:lstStyle/>
          <a:p>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予算の記載</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）：一般財源</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スライド番号プレースホルダー 4"/>
          <p:cNvSpPr txBox="1">
            <a:spLocks/>
          </p:cNvSpPr>
          <p:nvPr/>
        </p:nvSpPr>
        <p:spPr>
          <a:xfrm>
            <a:off x="7010400" y="6584035"/>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smtClean="0">
                <a:solidFill>
                  <a:schemeClr val="tx1"/>
                </a:solidFill>
                <a:latin typeface="Meiryo UI" panose="020B0604030504040204" pitchFamily="50" charset="-128"/>
                <a:ea typeface="Meiryo UI" panose="020B0604030504040204" pitchFamily="50" charset="-128"/>
              </a:rPr>
              <a:t>25</a:t>
            </a:r>
            <a:endParaRPr lang="ja-JP" altLang="en-US"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6088795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nvGraphicFramePr>
        <p:xfrm>
          <a:off x="70604" y="126766"/>
          <a:ext cx="9003329" cy="415976"/>
        </p:xfrm>
        <a:graphic>
          <a:graphicData uri="http://schemas.openxmlformats.org/drawingml/2006/table">
            <a:tbl>
              <a:tblPr firstRow="1" firstCol="1" bandRow="1">
                <a:tableStyleId>{5C22544A-7EE6-4342-B048-85BDC9FD1C3A}</a:tableStyleId>
              </a:tblPr>
              <a:tblGrid>
                <a:gridCol w="6346601">
                  <a:extLst>
                    <a:ext uri="{9D8B030D-6E8A-4147-A177-3AD203B41FA5}">
                      <a16:colId xmlns:a16="http://schemas.microsoft.com/office/drawing/2014/main" val="1996567682"/>
                    </a:ext>
                  </a:extLst>
                </a:gridCol>
                <a:gridCol w="2656728">
                  <a:extLst>
                    <a:ext uri="{9D8B030D-6E8A-4147-A177-3AD203B41FA5}">
                      <a16:colId xmlns:a16="http://schemas.microsoft.com/office/drawing/2014/main" val="2440904912"/>
                    </a:ext>
                  </a:extLst>
                </a:gridCol>
              </a:tblGrid>
              <a:tr h="41597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100" kern="100" dirty="0">
                          <a:solidFill>
                            <a:schemeClr val="tx1"/>
                          </a:solidFill>
                          <a:effectLst/>
                          <a:latin typeface="Meiryo UI" panose="020B0604030504040204" pitchFamily="50" charset="-128"/>
                          <a:ea typeface="Meiryo UI" panose="020B0604030504040204" pitchFamily="50" charset="-128"/>
                        </a:rPr>
                        <a:t>【</a:t>
                      </a:r>
                      <a:r>
                        <a:rPr lang="ja-JP" altLang="en-US" sz="1100" kern="100" dirty="0">
                          <a:solidFill>
                            <a:schemeClr val="tx1"/>
                          </a:solidFill>
                          <a:effectLst/>
                          <a:latin typeface="Meiryo UI" panose="020B0604030504040204" pitchFamily="50" charset="-128"/>
                          <a:ea typeface="Meiryo UI" panose="020B0604030504040204" pitchFamily="50" charset="-128"/>
                        </a:rPr>
                        <a:t>主要検討事業</a:t>
                      </a:r>
                      <a:r>
                        <a:rPr lang="en-US" altLang="ja-JP" sz="1000" kern="100" dirty="0">
                          <a:solidFill>
                            <a:schemeClr val="tx1"/>
                          </a:solidFill>
                          <a:effectLst/>
                          <a:latin typeface="Meiryo UI" panose="020B0604030504040204" pitchFamily="50" charset="-128"/>
                          <a:ea typeface="Meiryo UI" panose="020B0604030504040204" pitchFamily="50" charset="-128"/>
                        </a:rPr>
                        <a:t>11】</a:t>
                      </a:r>
                      <a:r>
                        <a:rPr lang="ja-JP" altLang="en-US" sz="1000" kern="100" dirty="0">
                          <a:solidFill>
                            <a:schemeClr val="tx1"/>
                          </a:solidFill>
                          <a:effectLst/>
                          <a:latin typeface="Meiryo UI" panose="020B0604030504040204" pitchFamily="50" charset="-128"/>
                          <a:ea typeface="Meiryo UI" panose="020B0604030504040204" pitchFamily="50" charset="-128"/>
                        </a:rPr>
                        <a:t>　</a:t>
                      </a:r>
                      <a:r>
                        <a:rPr lang="ja-JP" altLang="en-US" sz="1400" kern="100" dirty="0">
                          <a:solidFill>
                            <a:schemeClr val="tx1"/>
                          </a:solidFill>
                          <a:effectLst/>
                          <a:latin typeface="Meiryo UI" panose="020B0604030504040204" pitchFamily="50" charset="-128"/>
                          <a:ea typeface="Meiryo UI" panose="020B0604030504040204" pitchFamily="50" charset="-128"/>
                        </a:rPr>
                        <a:t>文化関係事業（</a:t>
                      </a:r>
                      <a:r>
                        <a:rPr kumimoji="1" lang="ja-JP" altLang="en-US" sz="1400" u="none" dirty="0">
                          <a:solidFill>
                            <a:schemeClr val="tx1"/>
                          </a:solidFill>
                          <a:latin typeface="Meiryo UI" panose="020B0604030504040204" pitchFamily="50" charset="-128"/>
                          <a:ea typeface="Meiryo UI" panose="020B0604030504040204" pitchFamily="50" charset="-128"/>
                        </a:rPr>
                        <a:t>つづき）</a:t>
                      </a:r>
                      <a:endParaRPr lang="en-US" altLang="ja-JP" sz="12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effectLst/>
                          <a:latin typeface="Meiryo UI" panose="020B0604030504040204" pitchFamily="50" charset="-128"/>
                          <a:ea typeface="Meiryo UI" panose="020B0604030504040204" pitchFamily="50" charset="-128"/>
                        </a:rPr>
                        <a:t>＜府民文化部＞</a:t>
                      </a:r>
                      <a:endParaRPr lang="ja-JP" alt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09406796"/>
                  </a:ext>
                </a:extLst>
              </a:tr>
            </a:tbl>
          </a:graphicData>
        </a:graphic>
      </p:graphicFrame>
      <p:graphicFrame>
        <p:nvGraphicFramePr>
          <p:cNvPr id="2" name="表 1"/>
          <p:cNvGraphicFramePr>
            <a:graphicFrameLocks noGrp="1"/>
          </p:cNvGraphicFramePr>
          <p:nvPr>
            <p:extLst>
              <p:ext uri="{D42A27DB-BD31-4B8C-83A1-F6EECF244321}">
                <p14:modId xmlns:p14="http://schemas.microsoft.com/office/powerpoint/2010/main" val="3345020327"/>
              </p:ext>
            </p:extLst>
          </p:nvPr>
        </p:nvGraphicFramePr>
        <p:xfrm>
          <a:off x="81815" y="548680"/>
          <a:ext cx="8980370" cy="5935200"/>
        </p:xfrm>
        <a:graphic>
          <a:graphicData uri="http://schemas.openxmlformats.org/drawingml/2006/table">
            <a:tbl>
              <a:tblPr firstRow="1" firstCol="1" bandRow="1">
                <a:tableStyleId>{BC89EF96-8CEA-46FF-86C4-4CE0E7609802}</a:tableStyleId>
              </a:tblPr>
              <a:tblGrid>
                <a:gridCol w="259200">
                  <a:extLst>
                    <a:ext uri="{9D8B030D-6E8A-4147-A177-3AD203B41FA5}">
                      <a16:colId xmlns:a16="http://schemas.microsoft.com/office/drawing/2014/main" val="9612139"/>
                    </a:ext>
                  </a:extLst>
                </a:gridCol>
                <a:gridCol w="3696317">
                  <a:extLst>
                    <a:ext uri="{9D8B030D-6E8A-4147-A177-3AD203B41FA5}">
                      <a16:colId xmlns:a16="http://schemas.microsoft.com/office/drawing/2014/main" val="4183280094"/>
                    </a:ext>
                  </a:extLst>
                </a:gridCol>
                <a:gridCol w="5024853">
                  <a:extLst>
                    <a:ext uri="{9D8B030D-6E8A-4147-A177-3AD203B41FA5}">
                      <a16:colId xmlns:a16="http://schemas.microsoft.com/office/drawing/2014/main" val="4223407429"/>
                    </a:ext>
                  </a:extLst>
                </a:gridCol>
              </a:tblGrid>
              <a:tr h="0">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bg1"/>
                          </a:solidFill>
                          <a:latin typeface="Meiryo UI" panose="020B0604030504040204" pitchFamily="50" charset="-128"/>
                          <a:ea typeface="Meiryo UI" panose="020B0604030504040204" pitchFamily="50" charset="-128"/>
                        </a:rPr>
                        <a:t>見直しの経過（つづき）</a:t>
                      </a:r>
                      <a:endParaRPr kumimoji="1" lang="en-US" altLang="ja-JP" sz="1000" dirty="0">
                        <a:solidFill>
                          <a:schemeClr val="bg1"/>
                        </a:solidFill>
                        <a:latin typeface="Meiryo UI" panose="020B0604030504040204" pitchFamily="50" charset="-128"/>
                        <a:ea typeface="Meiryo UI" panose="020B0604030504040204" pitchFamily="50" charset="-128"/>
                      </a:endParaRPr>
                    </a:p>
                  </a:txBody>
                  <a:tcPr marL="72000" marR="72000" marT="36000" marB="36000" vert="eaVert" anchor="ctr">
                    <a:lnB w="12700" cap="flat" cmpd="sng" algn="ctr">
                      <a:solidFill>
                        <a:schemeClr val="accent1"/>
                      </a:solidFill>
                      <a:prstDash val="solid"/>
                      <a:round/>
                      <a:headEnd type="none" w="med" len="med"/>
                      <a:tailEnd type="none" w="med" len="med"/>
                    </a:lnB>
                    <a:solidFill>
                      <a:schemeClr val="accent1"/>
                    </a:solidFill>
                  </a:tcPr>
                </a:tc>
                <a:tc gridSpan="2">
                  <a:txBody>
                    <a:bodyPr/>
                    <a:lstStyle/>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1" kern="100" dirty="0">
                          <a:solidFill>
                            <a:schemeClr val="tx1"/>
                          </a:solidFill>
                          <a:effectLst/>
                          <a:latin typeface="Meiryo UI" panose="020B0604030504040204" pitchFamily="50" charset="-128"/>
                          <a:ea typeface="Meiryo UI" panose="020B0604030504040204" pitchFamily="50" charset="-128"/>
                        </a:rPr>
                        <a:t>＜財政構造改革プラン（案）における見直し＞</a:t>
                      </a:r>
                      <a:endParaRPr lang="ja-JP" altLang="ja-JP" sz="1000" b="1" kern="100" dirty="0">
                        <a:solidFill>
                          <a:schemeClr val="tx1"/>
                        </a:solidFill>
                        <a:effectLst/>
                        <a:latin typeface="Meiryo UI" panose="020B0604030504040204" pitchFamily="50" charset="-128"/>
                        <a:ea typeface="Meiryo UI" panose="020B0604030504040204" pitchFamily="50" charset="-128"/>
                      </a:endParaRPr>
                    </a:p>
                  </a:txBody>
                  <a:tcPr marL="72000" marR="72000" marT="36000" marB="36000">
                    <a:lnB w="12700" cap="flat" cmpd="sng" algn="ctr">
                      <a:solidFill>
                        <a:schemeClr val="accent1"/>
                      </a:solidFill>
                      <a:prstDash val="solid"/>
                      <a:round/>
                      <a:headEnd type="none" w="med" len="med"/>
                      <a:tailEnd type="none" w="med" len="med"/>
                    </a:lnB>
                    <a:solidFill>
                      <a:srgbClr val="D0D8E8"/>
                    </a:solidFill>
                  </a:tcPr>
                </a:tc>
                <a:tc hMerge="1">
                  <a:txBody>
                    <a:bodyPr/>
                    <a:lstStyle/>
                    <a:p>
                      <a:endParaRPr kumimoji="1" lang="ja-JP" altLang="en-US"/>
                    </a:p>
                  </a:txBody>
                  <a:tcPr/>
                </a:tc>
                <a:extLst>
                  <a:ext uri="{0D108BD9-81ED-4DB2-BD59-A6C34878D82A}">
                    <a16:rowId xmlns:a16="http://schemas.microsoft.com/office/drawing/2014/main" val="1650196717"/>
                  </a:ext>
                </a:extLst>
              </a:tr>
              <a:tr h="149600">
                <a:tc vMerge="1">
                  <a:txBody>
                    <a:bodyPr/>
                    <a:lstStyle/>
                    <a:p>
                      <a:endParaRPr kumimoji="1" lang="ja-JP" altLang="en-US"/>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b="1" kern="100" dirty="0">
                          <a:solidFill>
                            <a:schemeClr val="tx1"/>
                          </a:solidFill>
                          <a:effectLst/>
                          <a:latin typeface="Meiryo UI" panose="020B0604030504040204" pitchFamily="50" charset="-128"/>
                          <a:ea typeface="Meiryo UI" panose="020B0604030504040204" pitchFamily="50" charset="-128"/>
                        </a:rPr>
                        <a:t>○見直し方向性</a:t>
                      </a:r>
                      <a:endParaRPr lang="en-US" altLang="ja-JP" sz="1000" b="1" kern="100" dirty="0">
                        <a:solidFill>
                          <a:schemeClr val="tx1"/>
                        </a:solidFill>
                        <a:effectLst/>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b="1" kern="100" dirty="0">
                          <a:solidFill>
                            <a:schemeClr val="tx1"/>
                          </a:solidFill>
                          <a:effectLst/>
                          <a:latin typeface="Meiryo UI" panose="020B0604030504040204" pitchFamily="50" charset="-128"/>
                          <a:ea typeface="Meiryo UI" panose="020B0604030504040204" pitchFamily="50" charset="-128"/>
                        </a:rPr>
                        <a:t>＜上方演芸資料館運営費＞</a:t>
                      </a:r>
                      <a:endParaRPr lang="en-US" altLang="ja-JP" sz="1000" b="1" kern="100" dirty="0">
                        <a:solidFill>
                          <a:schemeClr val="tx1"/>
                        </a:solidFill>
                        <a:effectLst/>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kern="100" dirty="0">
                          <a:solidFill>
                            <a:schemeClr val="tx1"/>
                          </a:solidFill>
                          <a:effectLst/>
                          <a:latin typeface="Meiryo UI" panose="020B0604030504040204" pitchFamily="50" charset="-128"/>
                          <a:ea typeface="Meiryo UI" panose="020B0604030504040204" pitchFamily="50" charset="-128"/>
                        </a:rPr>
                        <a:t>　 </a:t>
                      </a:r>
                      <a:r>
                        <a:rPr lang="en-US" altLang="ja-JP" sz="1000" kern="100" dirty="0">
                          <a:solidFill>
                            <a:schemeClr val="tx1"/>
                          </a:solidFill>
                          <a:effectLst/>
                          <a:latin typeface="Meiryo UI" panose="020B0604030504040204" pitchFamily="50" charset="-128"/>
                          <a:ea typeface="Meiryo UI" panose="020B0604030504040204" pitchFamily="50" charset="-128"/>
                        </a:rPr>
                        <a:t>23</a:t>
                      </a:r>
                      <a:r>
                        <a:rPr lang="ja-JP" altLang="en-US" sz="1000" kern="100" dirty="0">
                          <a:solidFill>
                            <a:schemeClr val="tx1"/>
                          </a:solidFill>
                          <a:effectLst/>
                          <a:latin typeface="Meiryo UI" panose="020B0604030504040204" pitchFamily="50" charset="-128"/>
                          <a:ea typeface="Meiryo UI" panose="020B0604030504040204" pitchFamily="50" charset="-128"/>
                        </a:rPr>
                        <a:t>～</a:t>
                      </a:r>
                      <a:r>
                        <a:rPr lang="en-US" altLang="ja-JP" sz="1000" kern="100" dirty="0">
                          <a:solidFill>
                            <a:schemeClr val="tx1"/>
                          </a:solidFill>
                          <a:effectLst/>
                          <a:latin typeface="Meiryo UI" panose="020B0604030504040204" pitchFamily="50" charset="-128"/>
                          <a:ea typeface="Meiryo UI" panose="020B0604030504040204" pitchFamily="50" charset="-128"/>
                        </a:rPr>
                        <a:t>24</a:t>
                      </a:r>
                      <a:r>
                        <a:rPr lang="ja-JP" altLang="en-US" sz="1000" kern="100" dirty="0">
                          <a:solidFill>
                            <a:schemeClr val="tx1"/>
                          </a:solidFill>
                          <a:effectLst/>
                          <a:latin typeface="Meiryo UI" panose="020B0604030504040204" pitchFamily="50" charset="-128"/>
                          <a:ea typeface="Meiryo UI" panose="020B0604030504040204" pitchFamily="50" charset="-128"/>
                        </a:rPr>
                        <a:t>年度の目標入館者数</a:t>
                      </a:r>
                      <a:r>
                        <a:rPr lang="en-US" altLang="ja-JP" sz="1000" kern="100" dirty="0">
                          <a:solidFill>
                            <a:schemeClr val="tx1"/>
                          </a:solidFill>
                          <a:effectLst/>
                          <a:latin typeface="Meiryo UI" panose="020B0604030504040204" pitchFamily="50" charset="-128"/>
                          <a:ea typeface="Meiryo UI" panose="020B0604030504040204" pitchFamily="50" charset="-128"/>
                        </a:rPr>
                        <a:t>40</a:t>
                      </a:r>
                      <a:r>
                        <a:rPr lang="ja-JP" altLang="en-US" sz="1000" kern="100" dirty="0">
                          <a:solidFill>
                            <a:schemeClr val="tx1"/>
                          </a:solidFill>
                          <a:effectLst/>
                          <a:latin typeface="Meiryo UI" panose="020B0604030504040204" pitchFamily="50" charset="-128"/>
                          <a:ea typeface="Meiryo UI" panose="020B0604030504040204" pitchFamily="50" charset="-128"/>
                        </a:rPr>
                        <a:t>万人／年の達成状況等を見極め、</a:t>
                      </a:r>
                      <a:endParaRPr lang="en-US" altLang="ja-JP" sz="1000" kern="100" dirty="0">
                        <a:solidFill>
                          <a:schemeClr val="tx1"/>
                        </a:solidFill>
                        <a:effectLst/>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000" kern="100" dirty="0">
                          <a:solidFill>
                            <a:schemeClr val="tx1"/>
                          </a:solidFill>
                          <a:effectLst/>
                          <a:latin typeface="Meiryo UI" panose="020B0604030504040204" pitchFamily="50" charset="-128"/>
                          <a:ea typeface="Meiryo UI" panose="020B0604030504040204" pitchFamily="50" charset="-128"/>
                        </a:rPr>
                        <a:t>  </a:t>
                      </a:r>
                      <a:r>
                        <a:rPr lang="ja-JP" altLang="en-US" sz="1000" kern="100" dirty="0">
                          <a:solidFill>
                            <a:schemeClr val="tx1"/>
                          </a:solidFill>
                          <a:effectLst/>
                          <a:latin typeface="Meiryo UI" panose="020B0604030504040204" pitchFamily="50" charset="-128"/>
                          <a:ea typeface="Meiryo UI" panose="020B0604030504040204" pitchFamily="50" charset="-128"/>
                        </a:rPr>
                        <a:t>施設の存続を判断（</a:t>
                      </a:r>
                      <a:r>
                        <a:rPr lang="en-US" altLang="ja-JP" sz="1000" kern="100" dirty="0">
                          <a:solidFill>
                            <a:schemeClr val="tx1"/>
                          </a:solidFill>
                          <a:effectLst/>
                          <a:latin typeface="Meiryo UI" panose="020B0604030504040204" pitchFamily="50" charset="-128"/>
                          <a:ea typeface="Meiryo UI" panose="020B0604030504040204" pitchFamily="50" charset="-128"/>
                        </a:rPr>
                        <a:t>24</a:t>
                      </a:r>
                      <a:r>
                        <a:rPr lang="ja-JP" altLang="en-US" sz="1000" kern="100" dirty="0">
                          <a:solidFill>
                            <a:schemeClr val="tx1"/>
                          </a:solidFill>
                          <a:effectLst/>
                          <a:latin typeface="Meiryo UI" panose="020B0604030504040204" pitchFamily="50" charset="-128"/>
                          <a:ea typeface="Meiryo UI" panose="020B0604030504040204" pitchFamily="50" charset="-128"/>
                        </a:rPr>
                        <a:t>年度）</a:t>
                      </a:r>
                      <a:endParaRPr lang="en-US" altLang="ja-JP" sz="1000" kern="100" dirty="0">
                        <a:solidFill>
                          <a:schemeClr val="tx1"/>
                        </a:solidFill>
                        <a:effectLst/>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dirty="0">
                          <a:solidFill>
                            <a:schemeClr val="tx1"/>
                          </a:solidFill>
                          <a:latin typeface="Meiryo UI" panose="020B0604030504040204" pitchFamily="50" charset="-128"/>
                          <a:ea typeface="Meiryo UI" panose="020B0604030504040204" pitchFamily="50" charset="-128"/>
                        </a:rPr>
                        <a:t> </a:t>
                      </a:r>
                      <a:r>
                        <a:rPr lang="en-US" altLang="ja-JP" sz="1000" dirty="0">
                          <a:solidFill>
                            <a:schemeClr val="tx1"/>
                          </a:solidFill>
                          <a:latin typeface="Meiryo UI" panose="020B0604030504040204" pitchFamily="50" charset="-128"/>
                          <a:ea typeface="Meiryo UI" panose="020B0604030504040204" pitchFamily="50" charset="-128"/>
                        </a:rPr>
                        <a:t>※</a:t>
                      </a:r>
                      <a:r>
                        <a:rPr lang="ja-JP" altLang="en-US" sz="1000" dirty="0">
                          <a:solidFill>
                            <a:schemeClr val="tx1"/>
                          </a:solidFill>
                          <a:latin typeface="Meiryo UI" panose="020B0604030504040204" pitchFamily="50" charset="-128"/>
                          <a:ea typeface="Meiryo UI" panose="020B0604030504040204" pitchFamily="50" charset="-128"/>
                        </a:rPr>
                        <a:t>公の施設改革においても同様の記載</a:t>
                      </a:r>
                      <a:endParaRPr lang="en-US" altLang="ja-JP" sz="1000" dirty="0">
                        <a:solidFill>
                          <a:schemeClr val="tx1"/>
                        </a:solidFill>
                        <a:latin typeface="Meiryo UI" panose="020B0604030504040204" pitchFamily="50" charset="-128"/>
                        <a:ea typeface="Meiryo UI" panose="020B0604030504040204" pitchFamily="50" charset="-128"/>
                      </a:endParaRPr>
                    </a:p>
                    <a:p>
                      <a:pPr marL="133350" indent="-133350" algn="just">
                        <a:spcAft>
                          <a:spcPts val="0"/>
                        </a:spcAft>
                      </a:pPr>
                      <a:endParaRPr lang="ja-JP" sz="1000" b="1" kern="100" dirty="0">
                        <a:solidFill>
                          <a:schemeClr val="tx1"/>
                        </a:solidFill>
                        <a:effectLst/>
                        <a:latin typeface="Meiryo UI" panose="020B0604030504040204" pitchFamily="50" charset="-128"/>
                        <a:ea typeface="Meiryo UI" panose="020B0604030504040204" pitchFamily="50" charset="-128"/>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b="1" kern="100" dirty="0">
                          <a:solidFill>
                            <a:schemeClr val="tx1"/>
                          </a:solidFill>
                          <a:effectLst/>
                          <a:latin typeface="Meiryo UI" panose="020B0604030504040204" pitchFamily="50" charset="-128"/>
                          <a:ea typeface="Meiryo UI" panose="020B0604030504040204" pitchFamily="50" charset="-128"/>
                        </a:rPr>
                        <a:t>◆見直しの経過（改革工程表）</a:t>
                      </a:r>
                      <a:endParaRPr lang="en-US" altLang="ja-JP" sz="1000" b="1" kern="100" dirty="0">
                        <a:solidFill>
                          <a:schemeClr val="tx1"/>
                        </a:solidFill>
                        <a:effectLst/>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b="1" kern="100" dirty="0">
                          <a:solidFill>
                            <a:schemeClr val="tx1"/>
                          </a:solidFill>
                          <a:effectLst/>
                          <a:latin typeface="Meiryo UI" panose="020B0604030504040204" pitchFamily="50" charset="-128"/>
                          <a:ea typeface="Meiryo UI" panose="020B0604030504040204" pitchFamily="50" charset="-128"/>
                        </a:rPr>
                        <a:t>＜上方演芸資料館運営費＞</a:t>
                      </a:r>
                      <a:endParaRPr lang="en-US" altLang="ja-JP" sz="1000" b="1" kern="100" dirty="0">
                        <a:solidFill>
                          <a:schemeClr val="tx1"/>
                        </a:solidFill>
                        <a:effectLst/>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kern="100" baseline="0" dirty="0">
                          <a:solidFill>
                            <a:schemeClr val="tx1"/>
                          </a:solidFill>
                          <a:effectLst/>
                          <a:latin typeface="Meiryo UI" panose="020B0604030504040204" pitchFamily="50" charset="-128"/>
                          <a:ea typeface="Meiryo UI" panose="020B0604030504040204" pitchFamily="50" charset="-128"/>
                        </a:rPr>
                        <a:t>   </a:t>
                      </a:r>
                      <a:r>
                        <a:rPr lang="ja-JP" altLang="en-US" sz="1000" kern="100" dirty="0">
                          <a:solidFill>
                            <a:schemeClr val="tx1"/>
                          </a:solidFill>
                          <a:effectLst/>
                          <a:latin typeface="Meiryo UI" panose="020B0604030504040204" pitchFamily="50" charset="-128"/>
                          <a:ea typeface="Meiryo UI" panose="020B0604030504040204" pitchFamily="50" charset="-128"/>
                        </a:rPr>
                        <a:t>方向性どおり実施済</a:t>
                      </a:r>
                    </a:p>
                    <a:p>
                      <a:pPr marL="133350" indent="-133350" algn="just">
                        <a:spcAft>
                          <a:spcPts val="0"/>
                        </a:spcAft>
                      </a:pPr>
                      <a:r>
                        <a:rPr lang="ja-JP" altLang="en-US" sz="1000" b="1" kern="100" dirty="0">
                          <a:solidFill>
                            <a:schemeClr val="tx1"/>
                          </a:solidFill>
                          <a:effectLst/>
                          <a:latin typeface="Meiryo UI" panose="020B0604030504040204" pitchFamily="50" charset="-128"/>
                          <a:ea typeface="Meiryo UI" panose="020B0604030504040204" pitchFamily="50" charset="-128"/>
                        </a:rPr>
                        <a:t>　</a:t>
                      </a:r>
                      <a:endParaRPr lang="en-US" altLang="ja-JP" sz="1000" b="1"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en-US" altLang="ja-JP" sz="1000" b="1" kern="100" dirty="0">
                          <a:solidFill>
                            <a:schemeClr val="tx1"/>
                          </a:solidFill>
                          <a:effectLst/>
                          <a:latin typeface="Meiryo UI" panose="020B0604030504040204" pitchFamily="50" charset="-128"/>
                          <a:ea typeface="Meiryo UI" panose="020B0604030504040204" pitchFamily="50" charset="-128"/>
                        </a:rPr>
                        <a:t> </a:t>
                      </a:r>
                      <a:r>
                        <a:rPr lang="ja-JP" altLang="en-US" sz="1000" b="1" kern="100" dirty="0">
                          <a:solidFill>
                            <a:schemeClr val="tx1"/>
                          </a:solidFill>
                          <a:effectLst/>
                          <a:latin typeface="Meiryo UI" panose="020B0604030504040204" pitchFamily="50" charset="-128"/>
                          <a:ea typeface="Meiryo UI" panose="020B0604030504040204" pitchFamily="50" charset="-128"/>
                        </a:rPr>
                        <a:t> </a:t>
                      </a:r>
                      <a:r>
                        <a:rPr lang="en-US" altLang="ja-JP" sz="1000" b="1" kern="100" dirty="0">
                          <a:solidFill>
                            <a:schemeClr val="tx1"/>
                          </a:solidFill>
                          <a:effectLst/>
                          <a:latin typeface="Meiryo UI" panose="020B0604030504040204" pitchFamily="50" charset="-128"/>
                          <a:ea typeface="Meiryo UI" panose="020B0604030504040204" pitchFamily="50" charset="-128"/>
                        </a:rPr>
                        <a:t>《</a:t>
                      </a:r>
                      <a:r>
                        <a:rPr lang="ja-JP" altLang="en-US" sz="1000" b="1" kern="100" dirty="0">
                          <a:solidFill>
                            <a:schemeClr val="tx1"/>
                          </a:solidFill>
                          <a:effectLst/>
                          <a:latin typeface="Meiryo UI" panose="020B0604030504040204" pitchFamily="50" charset="-128"/>
                          <a:ea typeface="Meiryo UI" panose="020B0604030504040204" pitchFamily="50" charset="-128"/>
                        </a:rPr>
                        <a:t>公の施設改革</a:t>
                      </a:r>
                      <a:r>
                        <a:rPr lang="en-US" altLang="ja-JP" sz="1000" b="1" kern="100" dirty="0">
                          <a:solidFill>
                            <a:schemeClr val="tx1"/>
                          </a:solidFill>
                          <a:effectLst/>
                          <a:latin typeface="Meiryo UI" panose="020B0604030504040204" pitchFamily="50" charset="-128"/>
                          <a:ea typeface="Meiryo UI" panose="020B0604030504040204" pitchFamily="50" charset="-128"/>
                        </a:rPr>
                        <a:t>》</a:t>
                      </a:r>
                    </a:p>
                    <a:p>
                      <a:pPr marL="133350" indent="-133350" algn="just">
                        <a:spcAft>
                          <a:spcPts val="0"/>
                        </a:spcAft>
                      </a:pPr>
                      <a:r>
                        <a:rPr lang="ja-JP" altLang="en-US" sz="1000" b="1" kern="100" dirty="0">
                          <a:solidFill>
                            <a:schemeClr val="tx1"/>
                          </a:solidFill>
                          <a:effectLst/>
                          <a:latin typeface="Meiryo UI" panose="020B0604030504040204" pitchFamily="50" charset="-128"/>
                          <a:ea typeface="Meiryo UI" panose="020B0604030504040204" pitchFamily="50" charset="-128"/>
                        </a:rPr>
                        <a:t>　</a:t>
                      </a:r>
                      <a:r>
                        <a:rPr lang="ja-JP" altLang="en-US" sz="1000" b="0" kern="100" dirty="0">
                          <a:solidFill>
                            <a:schemeClr val="tx1"/>
                          </a:solidFill>
                          <a:effectLst/>
                          <a:latin typeface="Meiryo UI" panose="020B0604030504040204" pitchFamily="50" charset="-128"/>
                          <a:ea typeface="Meiryo UI" panose="020B0604030504040204" pitchFamily="50" charset="-128"/>
                        </a:rPr>
                        <a:t>（施設利用者数の向上等）</a:t>
                      </a:r>
                      <a:endParaRPr lang="en-US" altLang="ja-JP" sz="1000" b="0"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rPr>
                        <a:t>　</a:t>
                      </a:r>
                      <a:r>
                        <a:rPr lang="ja-JP" altLang="en-US" sz="1000" b="1" kern="100" dirty="0">
                          <a:solidFill>
                            <a:schemeClr val="tx1"/>
                          </a:solidFill>
                          <a:effectLst/>
                          <a:latin typeface="Meiryo UI" panose="020B0604030504040204" pitchFamily="50" charset="-128"/>
                          <a:ea typeface="Meiryo UI" panose="020B0604030504040204" pitchFamily="50" charset="-128"/>
                        </a:rPr>
                        <a:t> </a:t>
                      </a:r>
                      <a:r>
                        <a:rPr lang="ja-JP" altLang="en-US" sz="1000" b="0" kern="100" dirty="0">
                          <a:solidFill>
                            <a:schemeClr val="tx1"/>
                          </a:solidFill>
                          <a:effectLst/>
                          <a:latin typeface="Meiryo UI" panose="020B0604030504040204" pitchFamily="50" charset="-128"/>
                          <a:ea typeface="Meiryo UI" panose="020B0604030504040204" pitchFamily="50" charset="-128"/>
                        </a:rPr>
                        <a:t>　・</a:t>
                      </a:r>
                      <a:r>
                        <a:rPr lang="en-US" altLang="ja-JP" sz="1000" b="0" kern="100" dirty="0">
                          <a:solidFill>
                            <a:schemeClr val="tx1"/>
                          </a:solidFill>
                          <a:effectLst/>
                          <a:latin typeface="Meiryo UI" panose="020B0604030504040204" pitchFamily="50" charset="-128"/>
                          <a:ea typeface="Meiryo UI" panose="020B0604030504040204" pitchFamily="50" charset="-128"/>
                        </a:rPr>
                        <a:t>23</a:t>
                      </a:r>
                      <a:r>
                        <a:rPr lang="ja-JP" altLang="en-US" sz="1000" b="0" kern="100" dirty="0">
                          <a:solidFill>
                            <a:schemeClr val="tx1"/>
                          </a:solidFill>
                          <a:effectLst/>
                          <a:latin typeface="Meiryo UI" panose="020B0604030504040204" pitchFamily="50" charset="-128"/>
                          <a:ea typeface="Meiryo UI" panose="020B0604030504040204" pitchFamily="50" charset="-128"/>
                        </a:rPr>
                        <a:t>年</a:t>
                      </a:r>
                      <a:r>
                        <a:rPr lang="en-US" altLang="ja-JP" sz="1000" b="0" kern="100" dirty="0">
                          <a:solidFill>
                            <a:schemeClr val="tx1"/>
                          </a:solidFill>
                          <a:effectLst/>
                          <a:latin typeface="Meiryo UI" panose="020B0604030504040204" pitchFamily="50" charset="-128"/>
                          <a:ea typeface="Meiryo UI" panose="020B0604030504040204" pitchFamily="50" charset="-128"/>
                        </a:rPr>
                        <a:t>4</a:t>
                      </a:r>
                      <a:r>
                        <a:rPr lang="ja-JP" altLang="en-US" sz="1000" b="0" kern="100" dirty="0">
                          <a:solidFill>
                            <a:schemeClr val="tx1"/>
                          </a:solidFill>
                          <a:effectLst/>
                          <a:latin typeface="Meiryo UI" panose="020B0604030504040204" pitchFamily="50" charset="-128"/>
                          <a:ea typeface="Meiryo UI" panose="020B0604030504040204" pitchFamily="50" charset="-128"/>
                        </a:rPr>
                        <a:t>月から</a:t>
                      </a:r>
                      <a:r>
                        <a:rPr lang="en-US" altLang="ja-JP" sz="1000" b="0" kern="100" dirty="0">
                          <a:solidFill>
                            <a:schemeClr val="tx1"/>
                          </a:solidFill>
                          <a:effectLst/>
                          <a:latin typeface="Meiryo UI" panose="020B0604030504040204" pitchFamily="50" charset="-128"/>
                          <a:ea typeface="Meiryo UI" panose="020B0604030504040204" pitchFamily="50" charset="-128"/>
                        </a:rPr>
                        <a:t>25</a:t>
                      </a:r>
                      <a:r>
                        <a:rPr lang="ja-JP" altLang="en-US" sz="1000" b="0" kern="100" dirty="0">
                          <a:solidFill>
                            <a:schemeClr val="tx1"/>
                          </a:solidFill>
                          <a:effectLst/>
                          <a:latin typeface="Meiryo UI" panose="020B0604030504040204" pitchFamily="50" charset="-128"/>
                          <a:ea typeface="Meiryo UI" panose="020B0604030504040204" pitchFamily="50" charset="-128"/>
                        </a:rPr>
                        <a:t>年</a:t>
                      </a:r>
                      <a:r>
                        <a:rPr lang="en-US" altLang="ja-JP" sz="1000" b="0" kern="100" dirty="0">
                          <a:solidFill>
                            <a:schemeClr val="tx1"/>
                          </a:solidFill>
                          <a:effectLst/>
                          <a:latin typeface="Meiryo UI" panose="020B0604030504040204" pitchFamily="50" charset="-128"/>
                          <a:ea typeface="Meiryo UI" panose="020B0604030504040204" pitchFamily="50" charset="-128"/>
                        </a:rPr>
                        <a:t>3</a:t>
                      </a:r>
                      <a:r>
                        <a:rPr lang="ja-JP" altLang="en-US" sz="1000" b="0" kern="100" dirty="0">
                          <a:solidFill>
                            <a:schemeClr val="tx1"/>
                          </a:solidFill>
                          <a:effectLst/>
                          <a:latin typeface="Meiryo UI" panose="020B0604030504040204" pitchFamily="50" charset="-128"/>
                          <a:ea typeface="Meiryo UI" panose="020B0604030504040204" pitchFamily="50" charset="-128"/>
                        </a:rPr>
                        <a:t>月までは新たな指定管理者による集客の取組み（目標</a:t>
                      </a:r>
                      <a:r>
                        <a:rPr lang="en-US" altLang="ja-JP" sz="1000" b="0" kern="100" dirty="0">
                          <a:solidFill>
                            <a:schemeClr val="tx1"/>
                          </a:solidFill>
                          <a:effectLst/>
                          <a:latin typeface="Meiryo UI" panose="020B0604030504040204" pitchFamily="50" charset="-128"/>
                          <a:ea typeface="Meiryo UI" panose="020B0604030504040204" pitchFamily="50" charset="-128"/>
                        </a:rPr>
                        <a:t>40</a:t>
                      </a:r>
                      <a:r>
                        <a:rPr lang="ja-JP" altLang="en-US" sz="1000" b="0" kern="100" dirty="0">
                          <a:solidFill>
                            <a:schemeClr val="tx1"/>
                          </a:solidFill>
                          <a:effectLst/>
                          <a:latin typeface="Meiryo UI" panose="020B0604030504040204" pitchFamily="50" charset="-128"/>
                          <a:ea typeface="Meiryo UI" panose="020B0604030504040204" pitchFamily="50" charset="-128"/>
                        </a:rPr>
                        <a:t>万人）</a:t>
                      </a:r>
                    </a:p>
                    <a:p>
                      <a:pPr marL="133350" indent="-133350"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rPr>
                        <a:t>      </a:t>
                      </a:r>
                      <a:r>
                        <a:rPr lang="en-US" altLang="ja-JP" sz="1000" b="0" kern="100" dirty="0">
                          <a:solidFill>
                            <a:schemeClr val="tx1"/>
                          </a:solidFill>
                          <a:effectLst/>
                          <a:latin typeface="Meiryo UI" panose="020B0604030504040204" pitchFamily="50" charset="-128"/>
                          <a:ea typeface="Meiryo UI" panose="020B0604030504040204" pitchFamily="50" charset="-128"/>
                        </a:rPr>
                        <a:t>【</a:t>
                      </a:r>
                      <a:r>
                        <a:rPr lang="ja-JP" altLang="en-US" sz="1000" b="0" kern="100" dirty="0">
                          <a:solidFill>
                            <a:schemeClr val="tx1"/>
                          </a:solidFill>
                          <a:effectLst/>
                          <a:latin typeface="Meiryo UI" panose="020B0604030504040204" pitchFamily="50" charset="-128"/>
                          <a:ea typeface="Meiryo UI" panose="020B0604030504040204" pitchFamily="50" charset="-128"/>
                        </a:rPr>
                        <a:t>入館者数の状況</a:t>
                      </a:r>
                      <a:r>
                        <a:rPr lang="en-US" altLang="ja-JP" sz="1000" b="0" kern="100" dirty="0">
                          <a:solidFill>
                            <a:schemeClr val="tx1"/>
                          </a:solidFill>
                          <a:effectLst/>
                          <a:latin typeface="Meiryo UI" panose="020B0604030504040204" pitchFamily="50" charset="-128"/>
                          <a:ea typeface="Meiryo UI" panose="020B0604030504040204" pitchFamily="50" charset="-128"/>
                        </a:rPr>
                        <a:t>】</a:t>
                      </a:r>
                    </a:p>
                    <a:p>
                      <a:pPr marL="133350" indent="-133350"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rPr>
                        <a:t>       ・</a:t>
                      </a:r>
                      <a:r>
                        <a:rPr lang="en-US" altLang="ja-JP" sz="1000" b="0" kern="100" dirty="0">
                          <a:solidFill>
                            <a:schemeClr val="tx1"/>
                          </a:solidFill>
                          <a:effectLst/>
                          <a:latin typeface="Meiryo UI" panose="020B0604030504040204" pitchFamily="50" charset="-128"/>
                          <a:ea typeface="Meiryo UI" panose="020B0604030504040204" pitchFamily="50" charset="-128"/>
                        </a:rPr>
                        <a:t>22</a:t>
                      </a:r>
                      <a:r>
                        <a:rPr lang="ja-JP" altLang="en-US" sz="1000" b="0" kern="100" dirty="0">
                          <a:solidFill>
                            <a:schemeClr val="tx1"/>
                          </a:solidFill>
                          <a:effectLst/>
                          <a:latin typeface="Meiryo UI" panose="020B0604030504040204" pitchFamily="50" charset="-128"/>
                          <a:ea typeface="Meiryo UI" panose="020B0604030504040204" pitchFamily="50" charset="-128"/>
                        </a:rPr>
                        <a:t>年度　</a:t>
                      </a:r>
                      <a:r>
                        <a:rPr lang="en-US" altLang="ja-JP" sz="1000" b="0" kern="100" dirty="0">
                          <a:solidFill>
                            <a:schemeClr val="tx1"/>
                          </a:solidFill>
                          <a:effectLst/>
                          <a:latin typeface="Meiryo UI" panose="020B0604030504040204" pitchFamily="50" charset="-128"/>
                          <a:ea typeface="Meiryo UI" panose="020B0604030504040204" pitchFamily="50" charset="-128"/>
                        </a:rPr>
                        <a:t>28,750</a:t>
                      </a:r>
                      <a:r>
                        <a:rPr lang="ja-JP" altLang="en-US" sz="1000" b="0" kern="100" dirty="0">
                          <a:solidFill>
                            <a:schemeClr val="tx1"/>
                          </a:solidFill>
                          <a:effectLst/>
                          <a:latin typeface="Meiryo UI" panose="020B0604030504040204" pitchFamily="50" charset="-128"/>
                          <a:ea typeface="Meiryo UI" panose="020B0604030504040204" pitchFamily="50" charset="-128"/>
                        </a:rPr>
                        <a:t>人（</a:t>
                      </a:r>
                      <a:r>
                        <a:rPr lang="en-US" altLang="ja-JP" sz="1000" b="0" kern="100" dirty="0">
                          <a:solidFill>
                            <a:schemeClr val="tx1"/>
                          </a:solidFill>
                          <a:effectLst/>
                          <a:latin typeface="Meiryo UI" panose="020B0604030504040204" pitchFamily="50" charset="-128"/>
                          <a:ea typeface="Meiryo UI" panose="020B0604030504040204" pitchFamily="50" charset="-128"/>
                        </a:rPr>
                        <a:t>1</a:t>
                      </a:r>
                      <a:r>
                        <a:rPr lang="ja-JP" altLang="en-US" sz="1000" b="0" kern="100" dirty="0">
                          <a:solidFill>
                            <a:schemeClr val="tx1"/>
                          </a:solidFill>
                          <a:effectLst/>
                          <a:latin typeface="Meiryo UI" panose="020B0604030504040204" pitchFamily="50" charset="-128"/>
                          <a:ea typeface="Meiryo UI" panose="020B0604030504040204" pitchFamily="50" charset="-128"/>
                        </a:rPr>
                        <a:t>月から</a:t>
                      </a:r>
                      <a:r>
                        <a:rPr lang="en-US" altLang="ja-JP" sz="1000" b="0" kern="100" dirty="0">
                          <a:solidFill>
                            <a:schemeClr val="tx1"/>
                          </a:solidFill>
                          <a:effectLst/>
                          <a:latin typeface="Meiryo UI" panose="020B0604030504040204" pitchFamily="50" charset="-128"/>
                          <a:ea typeface="Meiryo UI" panose="020B0604030504040204" pitchFamily="50" charset="-128"/>
                        </a:rPr>
                        <a:t>3</a:t>
                      </a:r>
                      <a:r>
                        <a:rPr lang="ja-JP" altLang="en-US" sz="1000" b="0" kern="100" dirty="0">
                          <a:solidFill>
                            <a:schemeClr val="tx1"/>
                          </a:solidFill>
                          <a:effectLst/>
                          <a:latin typeface="Meiryo UI" panose="020B0604030504040204" pitchFamily="50" charset="-128"/>
                          <a:ea typeface="Meiryo UI" panose="020B0604030504040204" pitchFamily="50" charset="-128"/>
                        </a:rPr>
                        <a:t>月休館）</a:t>
                      </a:r>
                    </a:p>
                    <a:p>
                      <a:pPr marL="133350" indent="-133350"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rPr>
                        <a:t>       ・</a:t>
                      </a:r>
                      <a:r>
                        <a:rPr lang="en-US" altLang="ja-JP" sz="1000" b="0" kern="100" dirty="0">
                          <a:solidFill>
                            <a:schemeClr val="tx1"/>
                          </a:solidFill>
                          <a:effectLst/>
                          <a:latin typeface="Meiryo UI" panose="020B0604030504040204" pitchFamily="50" charset="-128"/>
                          <a:ea typeface="Meiryo UI" panose="020B0604030504040204" pitchFamily="50" charset="-128"/>
                        </a:rPr>
                        <a:t>23</a:t>
                      </a:r>
                      <a:r>
                        <a:rPr lang="ja-JP" altLang="en-US" sz="1000" b="0" kern="100" dirty="0">
                          <a:solidFill>
                            <a:schemeClr val="tx1"/>
                          </a:solidFill>
                          <a:effectLst/>
                          <a:latin typeface="Meiryo UI" panose="020B0604030504040204" pitchFamily="50" charset="-128"/>
                          <a:ea typeface="Meiryo UI" panose="020B0604030504040204" pitchFamily="50" charset="-128"/>
                        </a:rPr>
                        <a:t>年度　</a:t>
                      </a:r>
                      <a:r>
                        <a:rPr lang="en-US" altLang="ja-JP" sz="1000" b="0" kern="100" dirty="0">
                          <a:solidFill>
                            <a:schemeClr val="tx1"/>
                          </a:solidFill>
                          <a:effectLst/>
                          <a:latin typeface="Meiryo UI" panose="020B0604030504040204" pitchFamily="50" charset="-128"/>
                          <a:ea typeface="Meiryo UI" panose="020B0604030504040204" pitchFamily="50" charset="-128"/>
                        </a:rPr>
                        <a:t>163,209</a:t>
                      </a:r>
                      <a:r>
                        <a:rPr lang="ja-JP" altLang="en-US" sz="1000" b="0" kern="100" dirty="0">
                          <a:solidFill>
                            <a:schemeClr val="tx1"/>
                          </a:solidFill>
                          <a:effectLst/>
                          <a:latin typeface="Meiryo UI" panose="020B0604030504040204" pitchFamily="50" charset="-128"/>
                          <a:ea typeface="Meiryo UI" panose="020B0604030504040204" pitchFamily="50" charset="-128"/>
                        </a:rPr>
                        <a:t>人</a:t>
                      </a:r>
                    </a:p>
                    <a:p>
                      <a:pPr marL="133350" indent="-133350"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rPr>
                        <a:t>       ・</a:t>
                      </a:r>
                      <a:r>
                        <a:rPr lang="en-US" altLang="ja-JP" sz="1000" b="0" kern="100" dirty="0">
                          <a:solidFill>
                            <a:schemeClr val="tx1"/>
                          </a:solidFill>
                          <a:effectLst/>
                          <a:latin typeface="Meiryo UI" panose="020B0604030504040204" pitchFamily="50" charset="-128"/>
                          <a:ea typeface="Meiryo UI" panose="020B0604030504040204" pitchFamily="50" charset="-128"/>
                        </a:rPr>
                        <a:t>24</a:t>
                      </a:r>
                      <a:r>
                        <a:rPr lang="ja-JP" altLang="en-US" sz="1000" b="0" kern="100" dirty="0">
                          <a:solidFill>
                            <a:schemeClr val="tx1"/>
                          </a:solidFill>
                          <a:effectLst/>
                          <a:latin typeface="Meiryo UI" panose="020B0604030504040204" pitchFamily="50" charset="-128"/>
                          <a:ea typeface="Meiryo UI" panose="020B0604030504040204" pitchFamily="50" charset="-128"/>
                        </a:rPr>
                        <a:t>年度　</a:t>
                      </a:r>
                      <a:r>
                        <a:rPr lang="en-US" altLang="ja-JP" sz="1000" b="0" kern="100" dirty="0">
                          <a:solidFill>
                            <a:schemeClr val="tx1"/>
                          </a:solidFill>
                          <a:effectLst/>
                          <a:latin typeface="Meiryo UI" panose="020B0604030504040204" pitchFamily="50" charset="-128"/>
                          <a:ea typeface="Meiryo UI" panose="020B0604030504040204" pitchFamily="50" charset="-128"/>
                        </a:rPr>
                        <a:t>140,185</a:t>
                      </a:r>
                      <a:r>
                        <a:rPr lang="ja-JP" altLang="en-US" sz="1000" b="0" kern="100" dirty="0">
                          <a:solidFill>
                            <a:schemeClr val="tx1"/>
                          </a:solidFill>
                          <a:effectLst/>
                          <a:latin typeface="Meiryo UI" panose="020B0604030504040204" pitchFamily="50" charset="-128"/>
                          <a:ea typeface="Meiryo UI" panose="020B0604030504040204" pitchFamily="50" charset="-128"/>
                        </a:rPr>
                        <a:t>人</a:t>
                      </a:r>
                    </a:p>
                    <a:p>
                      <a:pPr marL="133350" indent="-133350"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rPr>
                        <a:t>       ・</a:t>
                      </a:r>
                      <a:r>
                        <a:rPr lang="en-US" altLang="ja-JP" sz="1000" b="0" kern="100" dirty="0">
                          <a:solidFill>
                            <a:schemeClr val="tx1"/>
                          </a:solidFill>
                          <a:effectLst/>
                          <a:latin typeface="Meiryo UI" panose="020B0604030504040204" pitchFamily="50" charset="-128"/>
                          <a:ea typeface="Meiryo UI" panose="020B0604030504040204" pitchFamily="50" charset="-128"/>
                        </a:rPr>
                        <a:t>25</a:t>
                      </a:r>
                      <a:r>
                        <a:rPr lang="ja-JP" altLang="en-US" sz="1000" b="0" kern="100" dirty="0">
                          <a:solidFill>
                            <a:schemeClr val="tx1"/>
                          </a:solidFill>
                          <a:effectLst/>
                          <a:latin typeface="Meiryo UI" panose="020B0604030504040204" pitchFamily="50" charset="-128"/>
                          <a:ea typeface="Meiryo UI" panose="020B0604030504040204" pitchFamily="50" charset="-128"/>
                        </a:rPr>
                        <a:t>年度　</a:t>
                      </a:r>
                      <a:r>
                        <a:rPr lang="en-US" altLang="ja-JP" sz="1000" b="0" kern="100" dirty="0">
                          <a:solidFill>
                            <a:schemeClr val="tx1"/>
                          </a:solidFill>
                          <a:effectLst/>
                          <a:latin typeface="Meiryo UI" panose="020B0604030504040204" pitchFamily="50" charset="-128"/>
                          <a:ea typeface="Meiryo UI" panose="020B0604030504040204" pitchFamily="50" charset="-128"/>
                        </a:rPr>
                        <a:t>10,621</a:t>
                      </a:r>
                      <a:r>
                        <a:rPr lang="ja-JP" altLang="en-US" sz="1000" b="0" kern="100" dirty="0">
                          <a:solidFill>
                            <a:schemeClr val="tx1"/>
                          </a:solidFill>
                          <a:effectLst/>
                          <a:latin typeface="Meiryo UI" panose="020B0604030504040204" pitchFamily="50" charset="-128"/>
                          <a:ea typeface="Meiryo UI" panose="020B0604030504040204" pitchFamily="50" charset="-128"/>
                        </a:rPr>
                        <a:t>人（</a:t>
                      </a:r>
                      <a:r>
                        <a:rPr lang="en-US" altLang="ja-JP" sz="1000" b="0" kern="100" dirty="0">
                          <a:solidFill>
                            <a:schemeClr val="tx1"/>
                          </a:solidFill>
                          <a:effectLst/>
                          <a:latin typeface="Meiryo UI" panose="020B0604030504040204" pitchFamily="50" charset="-128"/>
                          <a:ea typeface="Meiryo UI" panose="020B0604030504040204" pitchFamily="50" charset="-128"/>
                        </a:rPr>
                        <a:t>12</a:t>
                      </a:r>
                      <a:r>
                        <a:rPr lang="ja-JP" altLang="en-US" sz="1000" b="0" kern="100" dirty="0">
                          <a:solidFill>
                            <a:schemeClr val="tx1"/>
                          </a:solidFill>
                          <a:effectLst/>
                          <a:latin typeface="Meiryo UI" panose="020B0604030504040204" pitchFamily="50" charset="-128"/>
                          <a:ea typeface="Meiryo UI" panose="020B0604030504040204" pitchFamily="50" charset="-128"/>
                        </a:rPr>
                        <a:t>月末現在）（</a:t>
                      </a:r>
                      <a:r>
                        <a:rPr lang="en-US" altLang="ja-JP" sz="1000" b="0" kern="100" dirty="0">
                          <a:solidFill>
                            <a:schemeClr val="tx1"/>
                          </a:solidFill>
                          <a:effectLst/>
                          <a:latin typeface="Meiryo UI" panose="020B0604030504040204" pitchFamily="50" charset="-128"/>
                          <a:ea typeface="Meiryo UI" panose="020B0604030504040204" pitchFamily="50" charset="-128"/>
                        </a:rPr>
                        <a:t>4</a:t>
                      </a:r>
                      <a:r>
                        <a:rPr lang="ja-JP" altLang="en-US" sz="1000" b="0" kern="100" dirty="0">
                          <a:solidFill>
                            <a:schemeClr val="tx1"/>
                          </a:solidFill>
                          <a:effectLst/>
                          <a:latin typeface="Meiryo UI" panose="020B0604030504040204" pitchFamily="50" charset="-128"/>
                          <a:ea typeface="Meiryo UI" panose="020B0604030504040204" pitchFamily="50" charset="-128"/>
                        </a:rPr>
                        <a:t>月</a:t>
                      </a:r>
                      <a:r>
                        <a:rPr lang="en-US" altLang="ja-JP" sz="1000" b="0" kern="100" dirty="0">
                          <a:solidFill>
                            <a:schemeClr val="tx1"/>
                          </a:solidFill>
                          <a:effectLst/>
                          <a:latin typeface="Meiryo UI" panose="020B0604030504040204" pitchFamily="50" charset="-128"/>
                          <a:ea typeface="Meiryo UI" panose="020B0604030504040204" pitchFamily="50" charset="-128"/>
                        </a:rPr>
                        <a:t>1</a:t>
                      </a:r>
                      <a:r>
                        <a:rPr lang="ja-JP" altLang="en-US" sz="1000" b="0" kern="100" dirty="0">
                          <a:solidFill>
                            <a:schemeClr val="tx1"/>
                          </a:solidFill>
                          <a:effectLst/>
                          <a:latin typeface="Meiryo UI" panose="020B0604030504040204" pitchFamily="50" charset="-128"/>
                          <a:ea typeface="Meiryo UI" panose="020B0604030504040204" pitchFamily="50" charset="-128"/>
                        </a:rPr>
                        <a:t>日から</a:t>
                      </a:r>
                      <a:r>
                        <a:rPr lang="en-US" altLang="ja-JP" sz="1000" b="0" kern="100" dirty="0">
                          <a:solidFill>
                            <a:schemeClr val="tx1"/>
                          </a:solidFill>
                          <a:effectLst/>
                          <a:latin typeface="Meiryo UI" panose="020B0604030504040204" pitchFamily="50" charset="-128"/>
                          <a:ea typeface="Meiryo UI" panose="020B0604030504040204" pitchFamily="50" charset="-128"/>
                        </a:rPr>
                        <a:t>5</a:t>
                      </a:r>
                      <a:r>
                        <a:rPr lang="ja-JP" altLang="en-US" sz="1000" b="0" kern="100" dirty="0">
                          <a:solidFill>
                            <a:schemeClr val="tx1"/>
                          </a:solidFill>
                          <a:effectLst/>
                          <a:latin typeface="Meiryo UI" panose="020B0604030504040204" pitchFamily="50" charset="-128"/>
                          <a:ea typeface="Meiryo UI" panose="020B0604030504040204" pitchFamily="50" charset="-128"/>
                        </a:rPr>
                        <a:t>月</a:t>
                      </a:r>
                      <a:r>
                        <a:rPr lang="en-US" altLang="ja-JP" sz="1000" b="0" kern="100" dirty="0">
                          <a:solidFill>
                            <a:schemeClr val="tx1"/>
                          </a:solidFill>
                          <a:effectLst/>
                          <a:latin typeface="Meiryo UI" panose="020B0604030504040204" pitchFamily="50" charset="-128"/>
                          <a:ea typeface="Meiryo UI" panose="020B0604030504040204" pitchFamily="50" charset="-128"/>
                        </a:rPr>
                        <a:t>24</a:t>
                      </a:r>
                      <a:r>
                        <a:rPr lang="ja-JP" altLang="en-US" sz="1000" b="0" kern="100" dirty="0">
                          <a:solidFill>
                            <a:schemeClr val="tx1"/>
                          </a:solidFill>
                          <a:effectLst/>
                          <a:latin typeface="Meiryo UI" panose="020B0604030504040204" pitchFamily="50" charset="-128"/>
                          <a:ea typeface="Meiryo UI" panose="020B0604030504040204" pitchFamily="50" charset="-128"/>
                        </a:rPr>
                        <a:t>日まで休館）</a:t>
                      </a:r>
                      <a:endParaRPr lang="en-US" altLang="ja-JP" sz="1000" b="0"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en-US" altLang="ja-JP" sz="1000" b="0" kern="100" dirty="0">
                          <a:solidFill>
                            <a:schemeClr val="tx1"/>
                          </a:solidFill>
                          <a:effectLst/>
                          <a:latin typeface="Meiryo UI" panose="020B0604030504040204" pitchFamily="50" charset="-128"/>
                          <a:ea typeface="Meiryo UI" panose="020B0604030504040204" pitchFamily="50" charset="-128"/>
                        </a:rPr>
                        <a:t>         ※</a:t>
                      </a:r>
                      <a:r>
                        <a:rPr lang="ja-JP" altLang="en-US" sz="1000" b="0" kern="100" dirty="0">
                          <a:solidFill>
                            <a:schemeClr val="tx1"/>
                          </a:solidFill>
                          <a:effectLst/>
                          <a:latin typeface="Meiryo UI" panose="020B0604030504040204" pitchFamily="50" charset="-128"/>
                          <a:ea typeface="Meiryo UI" panose="020B0604030504040204" pitchFamily="50" charset="-128"/>
                        </a:rPr>
                        <a:t>常設展示を縮小し、７階に集約した演芸ライブラリーの入館者数</a:t>
                      </a:r>
                      <a:endParaRPr lang="en-US" altLang="ja-JP" sz="1000" b="0"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endParaRPr lang="en-US" altLang="ja-JP" sz="1000" b="0"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en-US" altLang="ja-JP" sz="1000" b="0" kern="100" dirty="0">
                          <a:solidFill>
                            <a:schemeClr val="tx1"/>
                          </a:solidFill>
                          <a:effectLst/>
                          <a:latin typeface="Meiryo UI" panose="020B0604030504040204" pitchFamily="50" charset="-128"/>
                          <a:ea typeface="Meiryo UI" panose="020B0604030504040204" pitchFamily="50" charset="-128"/>
                        </a:rPr>
                        <a:t>  </a:t>
                      </a:r>
                      <a:r>
                        <a:rPr lang="ja-JP" altLang="en-US" sz="1000" b="0" kern="100" dirty="0">
                          <a:solidFill>
                            <a:schemeClr val="tx1"/>
                          </a:solidFill>
                          <a:effectLst/>
                          <a:latin typeface="Meiryo UI" panose="020B0604030504040204" pitchFamily="50" charset="-128"/>
                          <a:ea typeface="Meiryo UI" panose="020B0604030504040204" pitchFamily="50" charset="-128"/>
                        </a:rPr>
                        <a:t>（新たな運営方針の検討）</a:t>
                      </a:r>
                      <a:endParaRPr lang="en-US" altLang="ja-JP" sz="1000" b="0"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rPr>
                        <a:t>　  （</a:t>
                      </a:r>
                      <a:r>
                        <a:rPr lang="en-US" altLang="ja-JP" sz="1000" b="0" kern="100" dirty="0">
                          <a:solidFill>
                            <a:schemeClr val="tx1"/>
                          </a:solidFill>
                          <a:effectLst/>
                          <a:latin typeface="Meiryo UI" panose="020B0604030504040204" pitchFamily="50" charset="-128"/>
                          <a:ea typeface="Meiryo UI" panose="020B0604030504040204" pitchFamily="50" charset="-128"/>
                        </a:rPr>
                        <a:t>23</a:t>
                      </a:r>
                      <a:r>
                        <a:rPr lang="ja-JP" altLang="en-US" sz="1000" b="0" kern="100" dirty="0">
                          <a:solidFill>
                            <a:schemeClr val="tx1"/>
                          </a:solidFill>
                          <a:effectLst/>
                          <a:latin typeface="Meiryo UI" panose="020B0604030504040204" pitchFamily="50" charset="-128"/>
                          <a:ea typeface="Meiryo UI" panose="020B0604030504040204" pitchFamily="50" charset="-128"/>
                        </a:rPr>
                        <a:t>年度）</a:t>
                      </a:r>
                    </a:p>
                    <a:p>
                      <a:pPr marL="133350" indent="-133350"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rPr>
                        <a:t>      ・入館者数の達成状況等の見極めを行いつつ、</a:t>
                      </a:r>
                      <a:r>
                        <a:rPr lang="en-US" altLang="ja-JP" sz="1000" b="0" kern="100" dirty="0">
                          <a:solidFill>
                            <a:schemeClr val="tx1"/>
                          </a:solidFill>
                          <a:effectLst/>
                          <a:latin typeface="Meiryo UI" panose="020B0604030504040204" pitchFamily="50" charset="-128"/>
                          <a:ea typeface="Meiryo UI" panose="020B0604030504040204" pitchFamily="50" charset="-128"/>
                        </a:rPr>
                        <a:t>25</a:t>
                      </a:r>
                      <a:r>
                        <a:rPr lang="ja-JP" altLang="en-US" sz="1000" b="0" kern="100" dirty="0">
                          <a:solidFill>
                            <a:schemeClr val="tx1"/>
                          </a:solidFill>
                          <a:effectLst/>
                          <a:latin typeface="Meiryo UI" panose="020B0604030504040204" pitchFamily="50" charset="-128"/>
                          <a:ea typeface="Meiryo UI" panose="020B0604030504040204" pitchFamily="50" charset="-128"/>
                        </a:rPr>
                        <a:t>年度以降の官民協力による新たな運営</a:t>
                      </a:r>
                      <a:endParaRPr lang="en-US" altLang="ja-JP" sz="1000" b="0"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en-US" altLang="ja-JP" sz="1000" b="0" kern="100" dirty="0">
                          <a:solidFill>
                            <a:schemeClr val="tx1"/>
                          </a:solidFill>
                          <a:effectLst/>
                          <a:latin typeface="Meiryo UI" panose="020B0604030504040204" pitchFamily="50" charset="-128"/>
                          <a:ea typeface="Meiryo UI" panose="020B0604030504040204" pitchFamily="50" charset="-128"/>
                        </a:rPr>
                        <a:t>       </a:t>
                      </a:r>
                      <a:r>
                        <a:rPr lang="ja-JP" altLang="en-US" sz="1000" b="0" kern="100" dirty="0">
                          <a:solidFill>
                            <a:schemeClr val="tx1"/>
                          </a:solidFill>
                          <a:effectLst/>
                          <a:latin typeface="Meiryo UI" panose="020B0604030504040204" pitchFamily="50" charset="-128"/>
                          <a:ea typeface="Meiryo UI" panose="020B0604030504040204" pitchFamily="50" charset="-128"/>
                        </a:rPr>
                        <a:t>方針の検討会議を立ち上げ、検討開始</a:t>
                      </a:r>
                    </a:p>
                    <a:p>
                      <a:pPr marL="133350" indent="-133350"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rPr>
                        <a:t>    （</a:t>
                      </a:r>
                      <a:r>
                        <a:rPr lang="en-US" altLang="ja-JP" sz="1000" b="0" kern="100" dirty="0">
                          <a:solidFill>
                            <a:schemeClr val="tx1"/>
                          </a:solidFill>
                          <a:effectLst/>
                          <a:latin typeface="Meiryo UI" panose="020B0604030504040204" pitchFamily="50" charset="-128"/>
                          <a:ea typeface="Meiryo UI" panose="020B0604030504040204" pitchFamily="50" charset="-128"/>
                        </a:rPr>
                        <a:t>24</a:t>
                      </a:r>
                      <a:r>
                        <a:rPr lang="ja-JP" altLang="en-US" sz="1000" b="0" kern="100" dirty="0">
                          <a:solidFill>
                            <a:schemeClr val="tx1"/>
                          </a:solidFill>
                          <a:effectLst/>
                          <a:latin typeface="Meiryo UI" panose="020B0604030504040204" pitchFamily="50" charset="-128"/>
                          <a:ea typeface="Meiryo UI" panose="020B0604030504040204" pitchFamily="50" charset="-128"/>
                        </a:rPr>
                        <a:t>年度）</a:t>
                      </a:r>
                    </a:p>
                    <a:p>
                      <a:pPr marL="133350" indent="-133350"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rPr>
                        <a:t>      ・</a:t>
                      </a:r>
                      <a:r>
                        <a:rPr lang="en-US" altLang="ja-JP" sz="1000" b="0" kern="100" dirty="0">
                          <a:solidFill>
                            <a:schemeClr val="tx1"/>
                          </a:solidFill>
                          <a:effectLst/>
                          <a:latin typeface="Meiryo UI" panose="020B0604030504040204" pitchFamily="50" charset="-128"/>
                          <a:ea typeface="Meiryo UI" panose="020B0604030504040204" pitchFamily="50" charset="-128"/>
                        </a:rPr>
                        <a:t>23</a:t>
                      </a:r>
                      <a:r>
                        <a:rPr lang="ja-JP" altLang="en-US" sz="1000" b="0" kern="100" dirty="0">
                          <a:solidFill>
                            <a:schemeClr val="tx1"/>
                          </a:solidFill>
                          <a:effectLst/>
                          <a:latin typeface="Meiryo UI" panose="020B0604030504040204" pitchFamily="50" charset="-128"/>
                          <a:ea typeface="Meiryo UI" panose="020B0604030504040204" pitchFamily="50" charset="-128"/>
                        </a:rPr>
                        <a:t>年度から</a:t>
                      </a:r>
                      <a:r>
                        <a:rPr lang="en-US" altLang="ja-JP" sz="1000" b="0" kern="100" dirty="0">
                          <a:solidFill>
                            <a:schemeClr val="tx1"/>
                          </a:solidFill>
                          <a:effectLst/>
                          <a:latin typeface="Meiryo UI" panose="020B0604030504040204" pitchFamily="50" charset="-128"/>
                          <a:ea typeface="Meiryo UI" panose="020B0604030504040204" pitchFamily="50" charset="-128"/>
                        </a:rPr>
                        <a:t>24</a:t>
                      </a:r>
                      <a:r>
                        <a:rPr lang="ja-JP" altLang="en-US" sz="1000" b="0" kern="100" dirty="0">
                          <a:solidFill>
                            <a:schemeClr val="tx1"/>
                          </a:solidFill>
                          <a:effectLst/>
                          <a:latin typeface="Meiryo UI" panose="020B0604030504040204" pitchFamily="50" charset="-128"/>
                          <a:ea typeface="Meiryo UI" panose="020B0604030504040204" pitchFamily="50" charset="-128"/>
                        </a:rPr>
                        <a:t>年度の目標入館者数の実績等から現行形態のままでの現地存続は困難と</a:t>
                      </a:r>
                      <a:endParaRPr lang="en-US" altLang="ja-JP" sz="1000" b="0"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en-US" altLang="ja-JP" sz="1000" b="0" kern="100" dirty="0">
                          <a:solidFill>
                            <a:schemeClr val="tx1"/>
                          </a:solidFill>
                          <a:effectLst/>
                          <a:latin typeface="Meiryo UI" panose="020B0604030504040204" pitchFamily="50" charset="-128"/>
                          <a:ea typeface="Meiryo UI" panose="020B0604030504040204" pitchFamily="50" charset="-128"/>
                        </a:rPr>
                        <a:t>       </a:t>
                      </a:r>
                      <a:r>
                        <a:rPr lang="ja-JP" altLang="en-US" sz="1000" b="0" kern="100" dirty="0">
                          <a:solidFill>
                            <a:schemeClr val="tx1"/>
                          </a:solidFill>
                          <a:effectLst/>
                          <a:latin typeface="Meiryo UI" panose="020B0604030504040204" pitchFamily="50" charset="-128"/>
                          <a:ea typeface="Meiryo UI" panose="020B0604030504040204" pitchFamily="50" charset="-128"/>
                        </a:rPr>
                        <a:t>判断</a:t>
                      </a:r>
                    </a:p>
                    <a:p>
                      <a:pPr marL="133350" indent="-133350" algn="just">
                        <a:spcAft>
                          <a:spcPts val="0"/>
                        </a:spcAft>
                      </a:pPr>
                      <a:r>
                        <a:rPr lang="en-US" altLang="ja-JP" sz="1000" b="0" kern="100" dirty="0">
                          <a:solidFill>
                            <a:schemeClr val="tx1"/>
                          </a:solidFill>
                          <a:effectLst/>
                          <a:latin typeface="Meiryo UI" panose="020B0604030504040204" pitchFamily="50" charset="-128"/>
                          <a:ea typeface="Meiryo UI" panose="020B0604030504040204" pitchFamily="50" charset="-128"/>
                        </a:rPr>
                        <a:t>      </a:t>
                      </a:r>
                      <a:r>
                        <a:rPr lang="ja-JP" altLang="en-US" sz="1000" b="0" kern="100" dirty="0">
                          <a:solidFill>
                            <a:schemeClr val="tx1"/>
                          </a:solidFill>
                          <a:effectLst/>
                          <a:latin typeface="Meiryo UI" panose="020B0604030504040204" pitchFamily="50" charset="-128"/>
                          <a:ea typeface="Meiryo UI" panose="020B0604030504040204" pitchFamily="50" charset="-128"/>
                        </a:rPr>
                        <a:t>・文化振興会議の意見や議会での議論を踏まえ、当面（</a:t>
                      </a:r>
                      <a:r>
                        <a:rPr lang="en-US" altLang="ja-JP" sz="1000" b="0" kern="100" dirty="0">
                          <a:solidFill>
                            <a:schemeClr val="tx1"/>
                          </a:solidFill>
                          <a:effectLst/>
                          <a:latin typeface="Meiryo UI" panose="020B0604030504040204" pitchFamily="50" charset="-128"/>
                          <a:ea typeface="Meiryo UI" panose="020B0604030504040204" pitchFamily="50" charset="-128"/>
                        </a:rPr>
                        <a:t>2</a:t>
                      </a:r>
                      <a:r>
                        <a:rPr lang="ja-JP" altLang="en-US" sz="1000" b="0" kern="100" dirty="0">
                          <a:solidFill>
                            <a:schemeClr val="tx1"/>
                          </a:solidFill>
                          <a:effectLst/>
                          <a:latin typeface="Meiryo UI" panose="020B0604030504040204" pitchFamily="50" charset="-128"/>
                          <a:ea typeface="Meiryo UI" panose="020B0604030504040204" pitchFamily="50" charset="-128"/>
                        </a:rPr>
                        <a:t>年間）は現地において効率的な</a:t>
                      </a:r>
                      <a:endParaRPr lang="en-US" altLang="ja-JP" sz="1000" b="0"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en-US" altLang="ja-JP" sz="1000" b="0" kern="100" dirty="0">
                          <a:solidFill>
                            <a:schemeClr val="tx1"/>
                          </a:solidFill>
                          <a:effectLst/>
                          <a:latin typeface="Meiryo UI" panose="020B0604030504040204" pitchFamily="50" charset="-128"/>
                          <a:ea typeface="Meiryo UI" panose="020B0604030504040204" pitchFamily="50" charset="-128"/>
                        </a:rPr>
                        <a:t>       </a:t>
                      </a:r>
                      <a:r>
                        <a:rPr lang="ja-JP" altLang="en-US" sz="1000" b="0" kern="100" dirty="0">
                          <a:solidFill>
                            <a:schemeClr val="tx1"/>
                          </a:solidFill>
                          <a:effectLst/>
                          <a:latin typeface="Meiryo UI" panose="020B0604030504040204" pitchFamily="50" charset="-128"/>
                          <a:ea typeface="Meiryo UI" panose="020B0604030504040204" pitchFamily="50" charset="-128"/>
                        </a:rPr>
                        <a:t>運営を行うとともに、巡回展示や大学との連携等によりさらなる資料等の活用を図る。</a:t>
                      </a:r>
                    </a:p>
                    <a:p>
                      <a:pPr marL="133350" indent="-133350"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rPr>
                        <a:t>      ・上記運営の状況を見極め、将来的なあり方について今後検討する。</a:t>
                      </a:r>
                    </a:p>
                    <a:p>
                      <a:pPr marL="133350" indent="-133350"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rPr>
                        <a:t>    （</a:t>
                      </a:r>
                      <a:r>
                        <a:rPr lang="en-US" altLang="ja-JP" sz="1000" b="0" kern="100" dirty="0">
                          <a:solidFill>
                            <a:schemeClr val="tx1"/>
                          </a:solidFill>
                          <a:effectLst/>
                          <a:latin typeface="Meiryo UI" panose="020B0604030504040204" pitchFamily="50" charset="-128"/>
                          <a:ea typeface="Meiryo UI" panose="020B0604030504040204" pitchFamily="50" charset="-128"/>
                        </a:rPr>
                        <a:t>25</a:t>
                      </a:r>
                      <a:r>
                        <a:rPr lang="ja-JP" altLang="en-US" sz="1000" b="0" kern="100" dirty="0">
                          <a:solidFill>
                            <a:schemeClr val="tx1"/>
                          </a:solidFill>
                          <a:effectLst/>
                          <a:latin typeface="Meiryo UI" panose="020B0604030504040204" pitchFamily="50" charset="-128"/>
                          <a:ea typeface="Meiryo UI" panose="020B0604030504040204" pitchFamily="50" charset="-128"/>
                        </a:rPr>
                        <a:t>年度）　</a:t>
                      </a:r>
                    </a:p>
                    <a:p>
                      <a:pPr marL="133350" indent="-133350" algn="just">
                        <a:spcAft>
                          <a:spcPts val="0"/>
                        </a:spcAft>
                      </a:pPr>
                      <a:r>
                        <a:rPr lang="en-US" altLang="ja-JP" sz="1000" b="0" kern="100" dirty="0">
                          <a:solidFill>
                            <a:schemeClr val="tx1"/>
                          </a:solidFill>
                          <a:effectLst/>
                          <a:latin typeface="Meiryo UI" panose="020B0604030504040204" pitchFamily="50" charset="-128"/>
                          <a:ea typeface="Meiryo UI" panose="020B0604030504040204" pitchFamily="50" charset="-128"/>
                        </a:rPr>
                        <a:t>      【</a:t>
                      </a:r>
                      <a:r>
                        <a:rPr lang="ja-JP" altLang="en-US" sz="1000" b="0" kern="100" dirty="0">
                          <a:solidFill>
                            <a:schemeClr val="tx1"/>
                          </a:solidFill>
                          <a:effectLst/>
                          <a:latin typeface="Meiryo UI" panose="020B0604030504040204" pitchFamily="50" charset="-128"/>
                          <a:ea typeface="Meiryo UI" panose="020B0604030504040204" pitchFamily="50" charset="-128"/>
                        </a:rPr>
                        <a:t>運営状況</a:t>
                      </a:r>
                      <a:r>
                        <a:rPr lang="en-US" altLang="ja-JP" sz="1000" b="0" kern="100" dirty="0">
                          <a:solidFill>
                            <a:schemeClr val="tx1"/>
                          </a:solidFill>
                          <a:effectLst/>
                          <a:latin typeface="Meiryo UI" panose="020B0604030504040204" pitchFamily="50" charset="-128"/>
                          <a:ea typeface="Meiryo UI" panose="020B0604030504040204" pitchFamily="50" charset="-128"/>
                        </a:rPr>
                        <a:t>】</a:t>
                      </a:r>
                    </a:p>
                    <a:p>
                      <a:pPr marL="133350" indent="-133350"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rPr>
                        <a:t>       ・常設展示を縮小（４階・６階・７階→ワンフロア（７階）に集約）し、演芸ライブラリー</a:t>
                      </a:r>
                    </a:p>
                    <a:p>
                      <a:pPr marL="133350" indent="-133350"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rPr>
                        <a:t>　     （７階）の運営により、映像・音声等の演芸番組を無料にて公開 </a:t>
                      </a:r>
                    </a:p>
                    <a:p>
                      <a:pPr marL="133350" indent="-133350" algn="just">
                        <a:spcAft>
                          <a:spcPts val="0"/>
                        </a:spcAft>
                      </a:pPr>
                      <a:r>
                        <a:rPr lang="en-US" altLang="ja-JP" sz="1000" b="0" kern="100" dirty="0">
                          <a:solidFill>
                            <a:schemeClr val="tx1"/>
                          </a:solidFill>
                          <a:effectLst/>
                          <a:latin typeface="Meiryo UI" panose="020B0604030504040204" pitchFamily="50" charset="-128"/>
                          <a:ea typeface="Meiryo UI" panose="020B0604030504040204" pitchFamily="50" charset="-128"/>
                        </a:rPr>
                        <a:t>      【</a:t>
                      </a:r>
                      <a:r>
                        <a:rPr lang="ja-JP" altLang="en-US" sz="1000" b="0" kern="100" dirty="0">
                          <a:solidFill>
                            <a:schemeClr val="tx1"/>
                          </a:solidFill>
                          <a:effectLst/>
                          <a:latin typeface="Meiryo UI" panose="020B0604030504040204" pitchFamily="50" charset="-128"/>
                          <a:ea typeface="Meiryo UI" panose="020B0604030504040204" pitchFamily="50" charset="-128"/>
                        </a:rPr>
                        <a:t>資料等活用状況</a:t>
                      </a:r>
                      <a:r>
                        <a:rPr lang="en-US" altLang="ja-JP" sz="1000" b="0" kern="100" dirty="0">
                          <a:solidFill>
                            <a:schemeClr val="tx1"/>
                          </a:solidFill>
                          <a:effectLst/>
                          <a:latin typeface="Meiryo UI" panose="020B0604030504040204" pitchFamily="50" charset="-128"/>
                          <a:ea typeface="Meiryo UI" panose="020B0604030504040204" pitchFamily="50" charset="-128"/>
                        </a:rPr>
                        <a:t>】</a:t>
                      </a:r>
                    </a:p>
                    <a:p>
                      <a:pPr marL="133350" indent="-133350"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rPr>
                        <a:t>       ・</a:t>
                      </a:r>
                      <a:r>
                        <a:rPr lang="en-US" altLang="ja-JP" sz="1000" b="0" kern="100" dirty="0">
                          <a:solidFill>
                            <a:schemeClr val="tx1"/>
                          </a:solidFill>
                          <a:effectLst/>
                          <a:latin typeface="Meiryo UI" panose="020B0604030504040204" pitchFamily="50" charset="-128"/>
                          <a:ea typeface="Meiryo UI" panose="020B0604030504040204" pitchFamily="50" charset="-128"/>
                        </a:rPr>
                        <a:t>25</a:t>
                      </a:r>
                      <a:r>
                        <a:rPr lang="ja-JP" altLang="en-US" sz="1000" b="0" kern="100" dirty="0">
                          <a:solidFill>
                            <a:schemeClr val="tx1"/>
                          </a:solidFill>
                          <a:effectLst/>
                          <a:latin typeface="Meiryo UI" panose="020B0604030504040204" pitchFamily="50" charset="-128"/>
                          <a:ea typeface="Meiryo UI" panose="020B0604030504040204" pitchFamily="50" charset="-128"/>
                        </a:rPr>
                        <a:t>年</a:t>
                      </a:r>
                      <a:r>
                        <a:rPr lang="en-US" altLang="ja-JP" sz="1000" b="0" kern="100" dirty="0">
                          <a:solidFill>
                            <a:schemeClr val="tx1"/>
                          </a:solidFill>
                          <a:effectLst/>
                          <a:latin typeface="Meiryo UI" panose="020B0604030504040204" pitchFamily="50" charset="-128"/>
                          <a:ea typeface="Meiryo UI" panose="020B0604030504040204" pitchFamily="50" charset="-128"/>
                        </a:rPr>
                        <a:t>12</a:t>
                      </a:r>
                      <a:r>
                        <a:rPr lang="ja-JP" altLang="en-US" sz="1000" b="0" kern="100" dirty="0">
                          <a:solidFill>
                            <a:schemeClr val="tx1"/>
                          </a:solidFill>
                          <a:effectLst/>
                          <a:latin typeface="Meiryo UI" panose="020B0604030504040204" pitchFamily="50" charset="-128"/>
                          <a:ea typeface="Meiryo UI" panose="020B0604030504040204" pitchFamily="50" charset="-128"/>
                        </a:rPr>
                        <a:t>月末現在、資料の館外展示を</a:t>
                      </a:r>
                      <a:r>
                        <a:rPr lang="en-US" altLang="ja-JP" sz="1000" b="0" kern="100" dirty="0">
                          <a:solidFill>
                            <a:schemeClr val="tx1"/>
                          </a:solidFill>
                          <a:effectLst/>
                          <a:latin typeface="Meiryo UI" panose="020B0604030504040204" pitchFamily="50" charset="-128"/>
                          <a:ea typeface="Meiryo UI" panose="020B0604030504040204" pitchFamily="50" charset="-128"/>
                        </a:rPr>
                        <a:t>7</a:t>
                      </a:r>
                      <a:r>
                        <a:rPr lang="ja-JP" altLang="en-US" sz="1000" b="0" kern="100" dirty="0">
                          <a:solidFill>
                            <a:schemeClr val="tx1"/>
                          </a:solidFill>
                          <a:effectLst/>
                          <a:latin typeface="Meiryo UI" panose="020B0604030504040204" pitchFamily="50" charset="-128"/>
                          <a:ea typeface="Meiryo UI" panose="020B0604030504040204" pitchFamily="50" charset="-128"/>
                        </a:rPr>
                        <a:t>箇所で実施    </a:t>
                      </a:r>
                    </a:p>
                    <a:p>
                      <a:pPr marL="133350" indent="-133350"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rPr>
                        <a:t>       ・資料の研究分野等での活用について大学と検討を進めている。</a:t>
                      </a:r>
                    </a:p>
                    <a:p>
                      <a:pPr marL="133350" indent="-133350"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rPr>
                        <a:t>      </a:t>
                      </a:r>
                      <a:r>
                        <a:rPr lang="en-US" altLang="ja-JP" sz="1000" b="0" kern="100" dirty="0">
                          <a:solidFill>
                            <a:schemeClr val="tx1"/>
                          </a:solidFill>
                          <a:effectLst/>
                          <a:latin typeface="Meiryo UI" panose="020B0604030504040204" pitchFamily="50" charset="-128"/>
                          <a:ea typeface="Meiryo UI" panose="020B0604030504040204" pitchFamily="50" charset="-128"/>
                        </a:rPr>
                        <a:t>【</a:t>
                      </a:r>
                      <a:r>
                        <a:rPr lang="ja-JP" altLang="en-US" sz="1000" b="0" kern="100" dirty="0">
                          <a:solidFill>
                            <a:schemeClr val="tx1"/>
                          </a:solidFill>
                          <a:effectLst/>
                          <a:latin typeface="Meiryo UI" panose="020B0604030504040204" pitchFamily="50" charset="-128"/>
                          <a:ea typeface="Meiryo UI" panose="020B0604030504040204" pitchFamily="50" charset="-128"/>
                        </a:rPr>
                        <a:t>あり方検討状況及び今後の予定</a:t>
                      </a:r>
                      <a:r>
                        <a:rPr lang="en-US" altLang="ja-JP" sz="1000" b="0" kern="100" dirty="0">
                          <a:solidFill>
                            <a:schemeClr val="tx1"/>
                          </a:solidFill>
                          <a:effectLst/>
                          <a:latin typeface="Meiryo UI" panose="020B0604030504040204" pitchFamily="50" charset="-128"/>
                          <a:ea typeface="Meiryo UI" panose="020B0604030504040204" pitchFamily="50" charset="-128"/>
                        </a:rPr>
                        <a:t>】</a:t>
                      </a:r>
                    </a:p>
                    <a:p>
                      <a:pPr marL="133350" indent="-133350"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rPr>
                        <a:t>       ・</a:t>
                      </a:r>
                      <a:r>
                        <a:rPr lang="en-US" altLang="ja-JP" sz="1000" b="0" kern="100" dirty="0">
                          <a:solidFill>
                            <a:schemeClr val="tx1"/>
                          </a:solidFill>
                          <a:effectLst/>
                          <a:latin typeface="Meiryo UI" panose="020B0604030504040204" pitchFamily="50" charset="-128"/>
                          <a:ea typeface="Meiryo UI" panose="020B0604030504040204" pitchFamily="50" charset="-128"/>
                        </a:rPr>
                        <a:t>25</a:t>
                      </a:r>
                      <a:r>
                        <a:rPr lang="ja-JP" altLang="en-US" sz="1000" b="0" kern="100" dirty="0">
                          <a:solidFill>
                            <a:schemeClr val="tx1"/>
                          </a:solidFill>
                          <a:effectLst/>
                          <a:latin typeface="Meiryo UI" panose="020B0604030504040204" pitchFamily="50" charset="-128"/>
                          <a:ea typeface="Meiryo UI" panose="020B0604030504040204" pitchFamily="50" charset="-128"/>
                        </a:rPr>
                        <a:t>年度実績、</a:t>
                      </a:r>
                      <a:r>
                        <a:rPr lang="en-US" altLang="ja-JP" sz="1000" b="0" kern="100" dirty="0">
                          <a:solidFill>
                            <a:schemeClr val="tx1"/>
                          </a:solidFill>
                          <a:effectLst/>
                          <a:latin typeface="Meiryo UI" panose="020B0604030504040204" pitchFamily="50" charset="-128"/>
                          <a:ea typeface="Meiryo UI" panose="020B0604030504040204" pitchFamily="50" charset="-128"/>
                        </a:rPr>
                        <a:t>26</a:t>
                      </a:r>
                      <a:r>
                        <a:rPr lang="ja-JP" altLang="en-US" sz="1000" b="0" kern="100" dirty="0">
                          <a:solidFill>
                            <a:schemeClr val="tx1"/>
                          </a:solidFill>
                          <a:effectLst/>
                          <a:latin typeface="Meiryo UI" panose="020B0604030504040204" pitchFamily="50" charset="-128"/>
                          <a:ea typeface="Meiryo UI" panose="020B0604030504040204" pitchFamily="50" charset="-128"/>
                        </a:rPr>
                        <a:t>年度計画をもとにあり方検討材料の整理（～</a:t>
                      </a:r>
                      <a:r>
                        <a:rPr lang="en-US" altLang="ja-JP" sz="1000" b="0" kern="100" dirty="0">
                          <a:solidFill>
                            <a:schemeClr val="tx1"/>
                          </a:solidFill>
                          <a:effectLst/>
                          <a:latin typeface="Meiryo UI" panose="020B0604030504040204" pitchFamily="50" charset="-128"/>
                          <a:ea typeface="Meiryo UI" panose="020B0604030504040204" pitchFamily="50" charset="-128"/>
                        </a:rPr>
                        <a:t>26</a:t>
                      </a:r>
                      <a:r>
                        <a:rPr lang="ja-JP" altLang="en-US" sz="1000" b="0" kern="100" dirty="0">
                          <a:solidFill>
                            <a:schemeClr val="tx1"/>
                          </a:solidFill>
                          <a:effectLst/>
                          <a:latin typeface="Meiryo UI" panose="020B0604030504040204" pitchFamily="50" charset="-128"/>
                          <a:ea typeface="Meiryo UI" panose="020B0604030504040204" pitchFamily="50" charset="-128"/>
                        </a:rPr>
                        <a:t>年５月頃） </a:t>
                      </a:r>
                    </a:p>
                    <a:p>
                      <a:pPr marL="133350" indent="-133350"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rPr>
                        <a:t>       ・文化振興会議のアーツカウンシル部会で検討（</a:t>
                      </a:r>
                      <a:r>
                        <a:rPr lang="en-US" altLang="ja-JP" sz="1000" b="0" kern="100" dirty="0">
                          <a:solidFill>
                            <a:schemeClr val="tx1"/>
                          </a:solidFill>
                          <a:effectLst/>
                          <a:latin typeface="Meiryo UI" panose="020B0604030504040204" pitchFamily="50" charset="-128"/>
                          <a:ea typeface="Meiryo UI" panose="020B0604030504040204" pitchFamily="50" charset="-128"/>
                        </a:rPr>
                        <a:t>26</a:t>
                      </a:r>
                      <a:r>
                        <a:rPr lang="ja-JP" altLang="en-US" sz="1000" b="0" kern="100" dirty="0">
                          <a:solidFill>
                            <a:schemeClr val="tx1"/>
                          </a:solidFill>
                          <a:effectLst/>
                          <a:latin typeface="Meiryo UI" panose="020B0604030504040204" pitchFamily="50" charset="-128"/>
                          <a:ea typeface="Meiryo UI" panose="020B0604030504040204" pitchFamily="50" charset="-128"/>
                        </a:rPr>
                        <a:t>年６月～７月頃）</a:t>
                      </a:r>
                    </a:p>
                    <a:p>
                      <a:pPr marL="133350" indent="-133350"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rPr>
                        <a:t>       ・</a:t>
                      </a:r>
                      <a:r>
                        <a:rPr lang="en-US" altLang="ja-JP" sz="1000" b="0" kern="100" dirty="0">
                          <a:solidFill>
                            <a:schemeClr val="tx1"/>
                          </a:solidFill>
                          <a:effectLst/>
                          <a:latin typeface="Meiryo UI" panose="020B0604030504040204" pitchFamily="50" charset="-128"/>
                          <a:ea typeface="Meiryo UI" panose="020B0604030504040204" pitchFamily="50" charset="-128"/>
                        </a:rPr>
                        <a:t>26</a:t>
                      </a:r>
                      <a:r>
                        <a:rPr lang="ja-JP" altLang="en-US" sz="1000" b="0" kern="100" dirty="0">
                          <a:solidFill>
                            <a:schemeClr val="tx1"/>
                          </a:solidFill>
                          <a:effectLst/>
                          <a:latin typeface="Meiryo UI" panose="020B0604030504040204" pitchFamily="50" charset="-128"/>
                          <a:ea typeface="Meiryo UI" panose="020B0604030504040204" pitchFamily="50" charset="-128"/>
                        </a:rPr>
                        <a:t>年</a:t>
                      </a:r>
                      <a:r>
                        <a:rPr lang="en-US" altLang="ja-JP" sz="1000" b="0" kern="100" dirty="0">
                          <a:solidFill>
                            <a:schemeClr val="tx1"/>
                          </a:solidFill>
                          <a:effectLst/>
                          <a:latin typeface="Meiryo UI" panose="020B0604030504040204" pitchFamily="50" charset="-128"/>
                          <a:ea typeface="Meiryo UI" panose="020B0604030504040204" pitchFamily="50" charset="-128"/>
                        </a:rPr>
                        <a:t>9</a:t>
                      </a:r>
                      <a:r>
                        <a:rPr lang="ja-JP" altLang="en-US" sz="1000" b="0" kern="100" dirty="0">
                          <a:solidFill>
                            <a:schemeClr val="tx1"/>
                          </a:solidFill>
                          <a:effectLst/>
                          <a:latin typeface="Meiryo UI" panose="020B0604030504040204" pitchFamily="50" charset="-128"/>
                          <a:ea typeface="Meiryo UI" panose="020B0604030504040204" pitchFamily="50" charset="-128"/>
                        </a:rPr>
                        <a:t>月議会までに府方針（案）を決定</a:t>
                      </a:r>
                      <a:endParaRPr lang="en-US" altLang="ja-JP" sz="1000" b="0"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endParaRPr lang="en-US" altLang="ja-JP" sz="1000" b="0"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en-US" altLang="ja-JP" sz="1000" b="0" kern="100" baseline="0" dirty="0">
                          <a:solidFill>
                            <a:schemeClr val="tx1"/>
                          </a:solidFill>
                          <a:effectLst/>
                          <a:latin typeface="Meiryo UI" panose="020B0604030504040204" pitchFamily="50" charset="-128"/>
                          <a:ea typeface="Meiryo UI" panose="020B0604030504040204" pitchFamily="50" charset="-128"/>
                        </a:rPr>
                        <a:t>  </a:t>
                      </a:r>
                      <a:r>
                        <a:rPr lang="en-US" altLang="zh-TW" sz="1000" b="0" kern="100" baseline="0" dirty="0">
                          <a:solidFill>
                            <a:schemeClr val="tx1"/>
                          </a:solidFill>
                          <a:effectLst/>
                          <a:latin typeface="Meiryo UI" panose="020B0604030504040204" pitchFamily="50" charset="-128"/>
                          <a:ea typeface="Meiryo UI" panose="020B0604030504040204" pitchFamily="50" charset="-128"/>
                        </a:rPr>
                        <a:t>【</a:t>
                      </a:r>
                      <a:r>
                        <a:rPr lang="zh-TW" altLang="en-US" sz="1000" b="0" kern="100" baseline="0" dirty="0">
                          <a:solidFill>
                            <a:schemeClr val="tx1"/>
                          </a:solidFill>
                          <a:effectLst/>
                          <a:latin typeface="Meiryo UI" panose="020B0604030504040204" pitchFamily="50" charset="-128"/>
                          <a:ea typeface="Meiryo UI" panose="020B0604030504040204" pitchFamily="50" charset="-128"/>
                        </a:rPr>
                        <a:t>効果額（</a:t>
                      </a:r>
                      <a:r>
                        <a:rPr lang="ja-JP" altLang="en-US" sz="1000" b="0" kern="100" baseline="0" dirty="0">
                          <a:solidFill>
                            <a:schemeClr val="tx1"/>
                          </a:solidFill>
                          <a:effectLst/>
                          <a:latin typeface="Meiryo UI" panose="020B0604030504040204" pitchFamily="50" charset="-128"/>
                          <a:ea typeface="Meiryo UI" panose="020B0604030504040204" pitchFamily="50" charset="-128"/>
                        </a:rPr>
                        <a:t>百万</a:t>
                      </a:r>
                      <a:r>
                        <a:rPr lang="zh-TW" altLang="en-US" sz="1000" b="0" kern="100" baseline="0" dirty="0">
                          <a:solidFill>
                            <a:schemeClr val="tx1"/>
                          </a:solidFill>
                          <a:effectLst/>
                          <a:latin typeface="Meiryo UI" panose="020B0604030504040204" pitchFamily="50" charset="-128"/>
                          <a:ea typeface="Meiryo UI" panose="020B0604030504040204" pitchFamily="50" charset="-128"/>
                        </a:rPr>
                        <a:t>円）</a:t>
                      </a:r>
                      <a:r>
                        <a:rPr lang="en-US" altLang="zh-TW" sz="1000" b="0" kern="100" baseline="0" dirty="0">
                          <a:solidFill>
                            <a:schemeClr val="tx1"/>
                          </a:solidFill>
                          <a:effectLst/>
                          <a:latin typeface="Meiryo UI" panose="020B0604030504040204" pitchFamily="50" charset="-128"/>
                          <a:ea typeface="Meiryo UI" panose="020B0604030504040204" pitchFamily="50" charset="-128"/>
                        </a:rPr>
                        <a:t>】㉓</a:t>
                      </a:r>
                      <a:r>
                        <a:rPr lang="en-US" altLang="ja-JP" sz="1000" b="0" kern="100" baseline="0" dirty="0">
                          <a:solidFill>
                            <a:schemeClr val="tx1"/>
                          </a:solidFill>
                          <a:effectLst/>
                          <a:latin typeface="Meiryo UI" panose="020B0604030504040204" pitchFamily="50" charset="-128"/>
                          <a:ea typeface="Meiryo UI" panose="020B0604030504040204" pitchFamily="50" charset="-128"/>
                        </a:rPr>
                        <a:t>295</a:t>
                      </a:r>
                      <a:r>
                        <a:rPr lang="zh-TW" altLang="en-US" sz="1000" b="0" kern="100" baseline="0" dirty="0">
                          <a:solidFill>
                            <a:schemeClr val="tx1"/>
                          </a:solidFill>
                          <a:effectLst/>
                          <a:latin typeface="Meiryo UI" panose="020B0604030504040204" pitchFamily="50" charset="-128"/>
                          <a:ea typeface="Meiryo UI" panose="020B0604030504040204" pitchFamily="50" charset="-128"/>
                        </a:rPr>
                        <a:t>　㉔</a:t>
                      </a:r>
                      <a:r>
                        <a:rPr lang="en-US" altLang="ja-JP" sz="1000" b="0" kern="100" baseline="0" dirty="0">
                          <a:solidFill>
                            <a:schemeClr val="tx1"/>
                          </a:solidFill>
                          <a:effectLst/>
                          <a:latin typeface="Meiryo UI" panose="020B0604030504040204" pitchFamily="50" charset="-128"/>
                          <a:ea typeface="Meiryo UI" panose="020B0604030504040204" pitchFamily="50" charset="-128"/>
                        </a:rPr>
                        <a:t>295</a:t>
                      </a:r>
                      <a:r>
                        <a:rPr lang="zh-TW" altLang="en-US" sz="1000" b="0" kern="100" baseline="0" dirty="0">
                          <a:solidFill>
                            <a:schemeClr val="tx1"/>
                          </a:solidFill>
                          <a:effectLst/>
                          <a:latin typeface="Meiryo UI" panose="020B0604030504040204" pitchFamily="50" charset="-128"/>
                          <a:ea typeface="Meiryo UI" panose="020B0604030504040204" pitchFamily="50" charset="-128"/>
                        </a:rPr>
                        <a:t>　㉕</a:t>
                      </a:r>
                      <a:r>
                        <a:rPr lang="en-US" altLang="ja-JP" sz="1000" b="0" kern="100" baseline="0" dirty="0">
                          <a:solidFill>
                            <a:schemeClr val="tx1"/>
                          </a:solidFill>
                          <a:effectLst/>
                          <a:latin typeface="Meiryo UI" panose="020B0604030504040204" pitchFamily="50" charset="-128"/>
                          <a:ea typeface="Meiryo UI" panose="020B0604030504040204" pitchFamily="50" charset="-128"/>
                        </a:rPr>
                        <a:t>301</a:t>
                      </a:r>
                      <a:endParaRPr lang="ja-JP" altLang="en-US" sz="1000" b="0" strike="sngStrike" kern="100" dirty="0">
                        <a:solidFill>
                          <a:schemeClr val="tx1"/>
                        </a:solidFill>
                        <a:effectLst/>
                        <a:latin typeface="Meiryo UI" panose="020B0604030504040204" pitchFamily="50" charset="-128"/>
                        <a:ea typeface="Meiryo UI" panose="020B0604030504040204" pitchFamily="50" charset="-128"/>
                      </a:endParaRPr>
                    </a:p>
                  </a:txBody>
                  <a:tcPr marL="72000" marR="72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solidFill>
                  </a:tcPr>
                </a:tc>
                <a:extLst>
                  <a:ext uri="{0D108BD9-81ED-4DB2-BD59-A6C34878D82A}">
                    <a16:rowId xmlns:a16="http://schemas.microsoft.com/office/drawing/2014/main" val="2915521388"/>
                  </a:ext>
                </a:extLst>
              </a:tr>
            </a:tbl>
          </a:graphicData>
        </a:graphic>
      </p:graphicFrame>
      <p:sp>
        <p:nvSpPr>
          <p:cNvPr id="12" name="二等辺三角形 11"/>
          <p:cNvSpPr/>
          <p:nvPr/>
        </p:nvSpPr>
        <p:spPr>
          <a:xfrm rot="5400000">
            <a:off x="3811933" y="2928928"/>
            <a:ext cx="585066" cy="235062"/>
          </a:xfrm>
          <a:prstGeom prst="triangl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pPr algn="ctr"/>
            <a:endParaRPr kumimoji="1"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正方形/長方形 5"/>
          <p:cNvSpPr/>
          <p:nvPr/>
        </p:nvSpPr>
        <p:spPr>
          <a:xfrm>
            <a:off x="5877145" y="233432"/>
            <a:ext cx="1935215" cy="208186"/>
          </a:xfrm>
          <a:prstGeom prst="rect">
            <a:avLst/>
          </a:prstGeom>
          <a:ln w="6350"/>
        </p:spPr>
        <p:style>
          <a:lnRef idx="2">
            <a:schemeClr val="accent1"/>
          </a:lnRef>
          <a:fillRef idx="1">
            <a:schemeClr val="lt1"/>
          </a:fillRef>
          <a:effectRef idx="0">
            <a:schemeClr val="accent1"/>
          </a:effectRef>
          <a:fontRef idx="minor">
            <a:schemeClr val="dk1"/>
          </a:fontRef>
        </p:style>
        <p:txBody>
          <a:bodyPr lIns="36000" rIns="36000" rtlCol="0" anchor="ctr"/>
          <a:lstStyle/>
          <a:p>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予算の記載</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）：一般財源</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スライド番号プレースホルダー 4"/>
          <p:cNvSpPr txBox="1">
            <a:spLocks/>
          </p:cNvSpPr>
          <p:nvPr/>
        </p:nvSpPr>
        <p:spPr>
          <a:xfrm>
            <a:off x="7010400" y="6584035"/>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smtClean="0">
                <a:solidFill>
                  <a:schemeClr val="tx1"/>
                </a:solidFill>
                <a:latin typeface="Meiryo UI" panose="020B0604030504040204" pitchFamily="50" charset="-128"/>
                <a:ea typeface="Meiryo UI" panose="020B0604030504040204" pitchFamily="50" charset="-128"/>
              </a:rPr>
              <a:t>26</a:t>
            </a:r>
            <a:endParaRPr lang="ja-JP" altLang="en-US"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25178922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nvGraphicFramePr>
        <p:xfrm>
          <a:off x="70604" y="126766"/>
          <a:ext cx="9003329" cy="415976"/>
        </p:xfrm>
        <a:graphic>
          <a:graphicData uri="http://schemas.openxmlformats.org/drawingml/2006/table">
            <a:tbl>
              <a:tblPr firstRow="1" firstCol="1" bandRow="1">
                <a:tableStyleId>{5C22544A-7EE6-4342-B048-85BDC9FD1C3A}</a:tableStyleId>
              </a:tblPr>
              <a:tblGrid>
                <a:gridCol w="6346601">
                  <a:extLst>
                    <a:ext uri="{9D8B030D-6E8A-4147-A177-3AD203B41FA5}">
                      <a16:colId xmlns:a16="http://schemas.microsoft.com/office/drawing/2014/main" val="1996567682"/>
                    </a:ext>
                  </a:extLst>
                </a:gridCol>
                <a:gridCol w="2656728">
                  <a:extLst>
                    <a:ext uri="{9D8B030D-6E8A-4147-A177-3AD203B41FA5}">
                      <a16:colId xmlns:a16="http://schemas.microsoft.com/office/drawing/2014/main" val="2440904912"/>
                    </a:ext>
                  </a:extLst>
                </a:gridCol>
              </a:tblGrid>
              <a:tr h="41597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100" kern="100" dirty="0">
                          <a:solidFill>
                            <a:schemeClr val="tx1"/>
                          </a:solidFill>
                          <a:effectLst/>
                          <a:latin typeface="Meiryo UI" panose="020B0604030504040204" pitchFamily="50" charset="-128"/>
                          <a:ea typeface="Meiryo UI" panose="020B0604030504040204" pitchFamily="50" charset="-128"/>
                        </a:rPr>
                        <a:t>【</a:t>
                      </a:r>
                      <a:r>
                        <a:rPr lang="ja-JP" altLang="en-US" sz="1100" kern="100" dirty="0">
                          <a:solidFill>
                            <a:schemeClr val="tx1"/>
                          </a:solidFill>
                          <a:effectLst/>
                          <a:latin typeface="Meiryo UI" panose="020B0604030504040204" pitchFamily="50" charset="-128"/>
                          <a:ea typeface="Meiryo UI" panose="020B0604030504040204" pitchFamily="50" charset="-128"/>
                        </a:rPr>
                        <a:t>主要検討事業</a:t>
                      </a:r>
                      <a:r>
                        <a:rPr lang="en-US" altLang="ja-JP" sz="1000" kern="100" dirty="0">
                          <a:solidFill>
                            <a:schemeClr val="tx1"/>
                          </a:solidFill>
                          <a:effectLst/>
                          <a:latin typeface="Meiryo UI" panose="020B0604030504040204" pitchFamily="50" charset="-128"/>
                          <a:ea typeface="Meiryo UI" panose="020B0604030504040204" pitchFamily="50" charset="-128"/>
                        </a:rPr>
                        <a:t>11】</a:t>
                      </a:r>
                      <a:r>
                        <a:rPr lang="ja-JP" altLang="en-US" sz="1000" kern="100" dirty="0">
                          <a:solidFill>
                            <a:schemeClr val="tx1"/>
                          </a:solidFill>
                          <a:effectLst/>
                          <a:latin typeface="Meiryo UI" panose="020B0604030504040204" pitchFamily="50" charset="-128"/>
                          <a:ea typeface="Meiryo UI" panose="020B0604030504040204" pitchFamily="50" charset="-128"/>
                        </a:rPr>
                        <a:t>　</a:t>
                      </a:r>
                      <a:r>
                        <a:rPr lang="ja-JP" altLang="en-US" sz="1400" kern="100" dirty="0">
                          <a:solidFill>
                            <a:schemeClr val="tx1"/>
                          </a:solidFill>
                          <a:effectLst/>
                          <a:latin typeface="Meiryo UI" panose="020B0604030504040204" pitchFamily="50" charset="-128"/>
                          <a:ea typeface="Meiryo UI" panose="020B0604030504040204" pitchFamily="50" charset="-128"/>
                        </a:rPr>
                        <a:t>文化関係事業（</a:t>
                      </a:r>
                      <a:r>
                        <a:rPr kumimoji="1" lang="ja-JP" altLang="en-US" sz="1400" u="none" dirty="0">
                          <a:solidFill>
                            <a:schemeClr val="tx1"/>
                          </a:solidFill>
                          <a:latin typeface="Meiryo UI" panose="020B0604030504040204" pitchFamily="50" charset="-128"/>
                          <a:ea typeface="Meiryo UI" panose="020B0604030504040204" pitchFamily="50" charset="-128"/>
                        </a:rPr>
                        <a:t>つづき）</a:t>
                      </a:r>
                      <a:endParaRPr lang="en-US" altLang="ja-JP" sz="12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effectLst/>
                          <a:latin typeface="Meiryo UI" panose="020B0604030504040204" pitchFamily="50" charset="-128"/>
                          <a:ea typeface="Meiryo UI" panose="020B0604030504040204" pitchFamily="50" charset="-128"/>
                        </a:rPr>
                        <a:t>＜府民文化部＞</a:t>
                      </a:r>
                      <a:endParaRPr lang="ja-JP" alt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09406796"/>
                  </a:ext>
                </a:extLst>
              </a:tr>
            </a:tbl>
          </a:graphicData>
        </a:graphic>
      </p:graphicFrame>
      <p:graphicFrame>
        <p:nvGraphicFramePr>
          <p:cNvPr id="2" name="表 1"/>
          <p:cNvGraphicFramePr>
            <a:graphicFrameLocks noGrp="1"/>
          </p:cNvGraphicFramePr>
          <p:nvPr>
            <p:extLst>
              <p:ext uri="{D42A27DB-BD31-4B8C-83A1-F6EECF244321}">
                <p14:modId xmlns:p14="http://schemas.microsoft.com/office/powerpoint/2010/main" val="2866293302"/>
              </p:ext>
            </p:extLst>
          </p:nvPr>
        </p:nvGraphicFramePr>
        <p:xfrm>
          <a:off x="81815" y="548684"/>
          <a:ext cx="8980370" cy="6093963"/>
        </p:xfrm>
        <a:graphic>
          <a:graphicData uri="http://schemas.openxmlformats.org/drawingml/2006/table">
            <a:tbl>
              <a:tblPr firstRow="1" firstCol="1" bandRow="1">
                <a:tableStyleId>{BC89EF96-8CEA-46FF-86C4-4CE0E7609802}</a:tableStyleId>
              </a:tblPr>
              <a:tblGrid>
                <a:gridCol w="259200">
                  <a:extLst>
                    <a:ext uri="{9D8B030D-6E8A-4147-A177-3AD203B41FA5}">
                      <a16:colId xmlns:a16="http://schemas.microsoft.com/office/drawing/2014/main" val="9612139"/>
                    </a:ext>
                  </a:extLst>
                </a:gridCol>
                <a:gridCol w="3330885">
                  <a:extLst>
                    <a:ext uri="{9D8B030D-6E8A-4147-A177-3AD203B41FA5}">
                      <a16:colId xmlns:a16="http://schemas.microsoft.com/office/drawing/2014/main" val="4183280094"/>
                    </a:ext>
                  </a:extLst>
                </a:gridCol>
                <a:gridCol w="5390285">
                  <a:extLst>
                    <a:ext uri="{9D8B030D-6E8A-4147-A177-3AD203B41FA5}">
                      <a16:colId xmlns:a16="http://schemas.microsoft.com/office/drawing/2014/main" val="1771705873"/>
                    </a:ext>
                  </a:extLst>
                </a:gridCol>
              </a:tblGrid>
              <a:tr h="219561">
                <a:tc rowSpan="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bg1"/>
                          </a:solidFill>
                          <a:latin typeface="Meiryo UI" panose="020B0604030504040204" pitchFamily="50" charset="-128"/>
                          <a:ea typeface="Meiryo UI" panose="020B0604030504040204" pitchFamily="50" charset="-128"/>
                        </a:rPr>
                        <a:t>見直しの経過（つづき）</a:t>
                      </a:r>
                      <a:endParaRPr kumimoji="1" lang="en-US" altLang="ja-JP" sz="1000" dirty="0">
                        <a:solidFill>
                          <a:schemeClr val="bg1"/>
                        </a:solidFill>
                        <a:latin typeface="Meiryo UI" panose="020B0604030504040204" pitchFamily="50" charset="-128"/>
                        <a:ea typeface="Meiryo UI" panose="020B0604030504040204" pitchFamily="50" charset="-128"/>
                      </a:endParaRPr>
                    </a:p>
                  </a:txBody>
                  <a:tcPr marL="72000" marR="72000" marT="36000" marB="36000" vert="eaVert" anchor="ct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gridSpan="2">
                  <a:txBody>
                    <a:bodyPr/>
                    <a:lstStyle/>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1" kern="100" dirty="0">
                          <a:solidFill>
                            <a:schemeClr val="tx1"/>
                          </a:solidFill>
                          <a:effectLst/>
                          <a:latin typeface="Meiryo UI" panose="020B0604030504040204" pitchFamily="50" charset="-128"/>
                          <a:ea typeface="Meiryo UI" panose="020B0604030504040204" pitchFamily="50" charset="-128"/>
                        </a:rPr>
                        <a:t>＜平成</a:t>
                      </a:r>
                      <a:r>
                        <a:rPr lang="en-US" altLang="ja-JP" sz="1000" b="1" kern="100" dirty="0">
                          <a:solidFill>
                            <a:schemeClr val="tx1"/>
                          </a:solidFill>
                          <a:effectLst/>
                          <a:latin typeface="Meiryo UI" panose="020B0604030504040204" pitchFamily="50" charset="-128"/>
                          <a:ea typeface="Meiryo UI" panose="020B0604030504040204" pitchFamily="50" charset="-128"/>
                        </a:rPr>
                        <a:t>26</a:t>
                      </a:r>
                      <a:r>
                        <a:rPr lang="ja-JP" altLang="en-US" sz="1000" b="1" kern="100" dirty="0">
                          <a:solidFill>
                            <a:schemeClr val="tx1"/>
                          </a:solidFill>
                          <a:effectLst/>
                          <a:latin typeface="Meiryo UI" panose="020B0604030504040204" pitchFamily="50" charset="-128"/>
                          <a:ea typeface="Meiryo UI" panose="020B0604030504040204" pitchFamily="50" charset="-128"/>
                        </a:rPr>
                        <a:t>年度行財政改革の取組みにおける見直し＞</a:t>
                      </a:r>
                      <a:endParaRPr lang="ja-JP" altLang="ja-JP" sz="1000" b="1" kern="100" dirty="0">
                        <a:solidFill>
                          <a:schemeClr val="tx1"/>
                        </a:solidFill>
                        <a:effectLst/>
                        <a:latin typeface="Meiryo UI" panose="020B0604030504040204" pitchFamily="50" charset="-128"/>
                        <a:ea typeface="Meiryo UI" panose="020B0604030504040204" pitchFamily="50" charset="-128"/>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0D8E8"/>
                    </a:solidFill>
                  </a:tcPr>
                </a:tc>
                <a:tc hMerge="1">
                  <a:txBody>
                    <a:bodyPr/>
                    <a:lstStyle/>
                    <a:p>
                      <a:endParaRPr kumimoji="1" lang="ja-JP" altLang="en-US"/>
                    </a:p>
                  </a:txBody>
                  <a:tcPr/>
                </a:tc>
                <a:extLst>
                  <a:ext uri="{0D108BD9-81ED-4DB2-BD59-A6C34878D82A}">
                    <a16:rowId xmlns:a16="http://schemas.microsoft.com/office/drawing/2014/main" val="877153770"/>
                  </a:ext>
                </a:extLst>
              </a:tr>
              <a:tr h="1263356">
                <a:tc vMerge="1">
                  <a:txBody>
                    <a:bodyPr/>
                    <a:lstStyle/>
                    <a:p>
                      <a:endParaRPr kumimoji="1" lang="ja-JP" altLang="en-US"/>
                    </a:p>
                  </a:txBody>
                  <a:tcPr/>
                </a:tc>
                <a:tc>
                  <a:txBody>
                    <a:bodyPr/>
                    <a:lstStyle/>
                    <a:p>
                      <a:pPr marL="133350" indent="-133350" algn="just">
                        <a:spcAft>
                          <a:spcPts val="0"/>
                        </a:spcAft>
                      </a:pPr>
                      <a:r>
                        <a:rPr lang="ja-JP" altLang="en-US" sz="1000" b="1" kern="100" dirty="0">
                          <a:solidFill>
                            <a:schemeClr val="tx1"/>
                          </a:solidFill>
                          <a:effectLst/>
                          <a:latin typeface="Meiryo UI" panose="020B0604030504040204" pitchFamily="50" charset="-128"/>
                          <a:ea typeface="Meiryo UI" panose="020B0604030504040204" pitchFamily="50" charset="-128"/>
                        </a:rPr>
                        <a:t>○取組みの方向性</a:t>
                      </a:r>
                      <a:endParaRPr lang="en-US" altLang="ja-JP" sz="1000" b="1"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1" kern="100" dirty="0">
                          <a:solidFill>
                            <a:schemeClr val="tx1"/>
                          </a:solidFill>
                          <a:effectLst/>
                          <a:latin typeface="Meiryo UI" panose="020B0604030504040204" pitchFamily="50" charset="-128"/>
                          <a:ea typeface="Meiryo UI" panose="020B0604030504040204" pitchFamily="50" charset="-128"/>
                        </a:rPr>
                        <a:t>＜上方演芸資料館＞　</a:t>
                      </a:r>
                      <a:r>
                        <a:rPr lang="en-US" altLang="ja-JP" sz="1000" b="1" kern="100" dirty="0">
                          <a:solidFill>
                            <a:schemeClr val="tx1"/>
                          </a:solidFill>
                          <a:effectLst/>
                          <a:latin typeface="Meiryo UI" panose="020B0604030504040204" pitchFamily="50" charset="-128"/>
                          <a:ea typeface="Meiryo UI" panose="020B0604030504040204" pitchFamily="50" charset="-128"/>
                        </a:rPr>
                        <a:t>※</a:t>
                      </a:r>
                      <a:r>
                        <a:rPr lang="ja-JP" altLang="en-US" sz="1000" b="1" kern="100" dirty="0">
                          <a:solidFill>
                            <a:schemeClr val="tx1"/>
                          </a:solidFill>
                          <a:effectLst/>
                          <a:latin typeface="Meiryo UI" panose="020B0604030504040204" pitchFamily="50" charset="-128"/>
                          <a:ea typeface="Meiryo UI" panose="020B0604030504040204" pitchFamily="50" charset="-128"/>
                        </a:rPr>
                        <a:t>公の施設改革</a:t>
                      </a:r>
                      <a:endParaRPr lang="en-US" altLang="ja-JP" sz="1000" b="1"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rPr>
                        <a:t>　・平成</a:t>
                      </a:r>
                      <a:r>
                        <a:rPr lang="en-US" altLang="ja-JP" sz="1000" b="0" kern="100" dirty="0">
                          <a:solidFill>
                            <a:schemeClr val="tx1"/>
                          </a:solidFill>
                          <a:effectLst/>
                          <a:latin typeface="Meiryo UI" panose="020B0604030504040204" pitchFamily="50" charset="-128"/>
                          <a:ea typeface="Meiryo UI" panose="020B0604030504040204" pitchFamily="50" charset="-128"/>
                        </a:rPr>
                        <a:t>25</a:t>
                      </a:r>
                      <a:r>
                        <a:rPr lang="ja-JP" altLang="en-US" sz="1000" b="0" kern="100" dirty="0">
                          <a:solidFill>
                            <a:schemeClr val="tx1"/>
                          </a:solidFill>
                          <a:effectLst/>
                          <a:latin typeface="Meiryo UI" panose="020B0604030504040204" pitchFamily="50" charset="-128"/>
                          <a:ea typeface="Meiryo UI" panose="020B0604030504040204" pitchFamily="50" charset="-128"/>
                        </a:rPr>
                        <a:t>～</a:t>
                      </a:r>
                      <a:r>
                        <a:rPr lang="en-US" altLang="ja-JP" sz="1000" b="0" kern="100" dirty="0">
                          <a:solidFill>
                            <a:schemeClr val="tx1"/>
                          </a:solidFill>
                          <a:effectLst/>
                          <a:latin typeface="Meiryo UI" panose="020B0604030504040204" pitchFamily="50" charset="-128"/>
                          <a:ea typeface="Meiryo UI" panose="020B0604030504040204" pitchFamily="50" charset="-128"/>
                        </a:rPr>
                        <a:t>26</a:t>
                      </a:r>
                      <a:r>
                        <a:rPr lang="ja-JP" altLang="en-US" sz="1000" b="0" kern="100" dirty="0">
                          <a:solidFill>
                            <a:schemeClr val="tx1"/>
                          </a:solidFill>
                          <a:effectLst/>
                          <a:latin typeface="Meiryo UI" panose="020B0604030504040204" pitchFamily="50" charset="-128"/>
                          <a:ea typeface="Meiryo UI" panose="020B0604030504040204" pitchFamily="50" charset="-128"/>
                        </a:rPr>
                        <a:t>年度実績（平成</a:t>
                      </a:r>
                      <a:r>
                        <a:rPr lang="en-US" altLang="ja-JP" sz="1000" b="0" kern="100" dirty="0">
                          <a:solidFill>
                            <a:schemeClr val="tx1"/>
                          </a:solidFill>
                          <a:effectLst/>
                          <a:latin typeface="Meiryo UI" panose="020B0604030504040204" pitchFamily="50" charset="-128"/>
                          <a:ea typeface="Meiryo UI" panose="020B0604030504040204" pitchFamily="50" charset="-128"/>
                        </a:rPr>
                        <a:t>26</a:t>
                      </a:r>
                      <a:r>
                        <a:rPr lang="ja-JP" altLang="en-US" sz="1000" b="0" kern="100" dirty="0">
                          <a:solidFill>
                            <a:schemeClr val="tx1"/>
                          </a:solidFill>
                          <a:effectLst/>
                          <a:latin typeface="Meiryo UI" panose="020B0604030504040204" pitchFamily="50" charset="-128"/>
                          <a:ea typeface="Meiryo UI" panose="020B0604030504040204" pitchFamily="50" charset="-128"/>
                        </a:rPr>
                        <a:t>年度は事業計画を含む）を踏まえ、アーツカウンシルで評価</a:t>
                      </a:r>
                    </a:p>
                    <a:p>
                      <a:pPr marL="133350" indent="-133350"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rPr>
                        <a:t> ・アーツカウンシルでの評価を踏まえ、平成</a:t>
                      </a:r>
                      <a:r>
                        <a:rPr lang="en-US" altLang="ja-JP" sz="1000" b="0" kern="100" dirty="0">
                          <a:solidFill>
                            <a:schemeClr val="tx1"/>
                          </a:solidFill>
                          <a:effectLst/>
                          <a:latin typeface="Meiryo UI" panose="020B0604030504040204" pitchFamily="50" charset="-128"/>
                          <a:ea typeface="Meiryo UI" panose="020B0604030504040204" pitchFamily="50" charset="-128"/>
                        </a:rPr>
                        <a:t>27</a:t>
                      </a:r>
                      <a:r>
                        <a:rPr lang="ja-JP" altLang="en-US" sz="1000" b="0" kern="100" dirty="0">
                          <a:solidFill>
                            <a:schemeClr val="tx1"/>
                          </a:solidFill>
                          <a:effectLst/>
                          <a:latin typeface="Meiryo UI" panose="020B0604030504040204" pitchFamily="50" charset="-128"/>
                          <a:ea typeface="Meiryo UI" panose="020B0604030504040204" pitchFamily="50" charset="-128"/>
                        </a:rPr>
                        <a:t>年度以降のあり方について、平成</a:t>
                      </a:r>
                      <a:r>
                        <a:rPr lang="en-US" altLang="ja-JP" sz="1000" b="0" kern="100" dirty="0">
                          <a:solidFill>
                            <a:schemeClr val="tx1"/>
                          </a:solidFill>
                          <a:effectLst/>
                          <a:latin typeface="Meiryo UI" panose="020B0604030504040204" pitchFamily="50" charset="-128"/>
                          <a:ea typeface="Meiryo UI" panose="020B0604030504040204" pitchFamily="50" charset="-128"/>
                        </a:rPr>
                        <a:t>26</a:t>
                      </a:r>
                      <a:r>
                        <a:rPr lang="ja-JP" altLang="en-US" sz="1000" b="0" kern="100" dirty="0">
                          <a:solidFill>
                            <a:schemeClr val="tx1"/>
                          </a:solidFill>
                          <a:effectLst/>
                          <a:latin typeface="Meiryo UI" panose="020B0604030504040204" pitchFamily="50" charset="-128"/>
                          <a:ea typeface="Meiryo UI" panose="020B0604030504040204" pitchFamily="50" charset="-128"/>
                        </a:rPr>
                        <a:t>年</a:t>
                      </a:r>
                      <a:r>
                        <a:rPr lang="en-US" altLang="ja-JP" sz="1000" b="0" kern="100" dirty="0">
                          <a:solidFill>
                            <a:schemeClr val="tx1"/>
                          </a:solidFill>
                          <a:effectLst/>
                          <a:latin typeface="Meiryo UI" panose="020B0604030504040204" pitchFamily="50" charset="-128"/>
                          <a:ea typeface="Meiryo UI" panose="020B0604030504040204" pitchFamily="50" charset="-128"/>
                        </a:rPr>
                        <a:t>9</a:t>
                      </a:r>
                      <a:r>
                        <a:rPr lang="ja-JP" altLang="en-US" sz="1000" b="0" kern="100" dirty="0">
                          <a:solidFill>
                            <a:schemeClr val="tx1"/>
                          </a:solidFill>
                          <a:effectLst/>
                          <a:latin typeface="Meiryo UI" panose="020B0604030504040204" pitchFamily="50" charset="-128"/>
                          <a:ea typeface="Meiryo UI" panose="020B0604030504040204" pitchFamily="50" charset="-128"/>
                        </a:rPr>
                        <a:t>月議会までに府の方針案を決定</a:t>
                      </a:r>
                      <a:endParaRPr lang="en-US" altLang="ja-JP" sz="1000" b="0" kern="100" dirty="0">
                        <a:solidFill>
                          <a:schemeClr val="tx1"/>
                        </a:solidFill>
                        <a:effectLst/>
                        <a:latin typeface="Meiryo UI" panose="020B0604030504040204" pitchFamily="50" charset="-128"/>
                        <a:ea typeface="Meiryo UI" panose="020B0604030504040204" pitchFamily="50" charset="-128"/>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solidFill>
                  </a:tcPr>
                </a:tc>
                <a:tc>
                  <a:txBody>
                    <a:bodyPr/>
                    <a:lstStyle/>
                    <a:p>
                      <a:pPr marL="133350" indent="-133350" algn="just">
                        <a:spcAft>
                          <a:spcPts val="0"/>
                        </a:spcAft>
                      </a:pPr>
                      <a:r>
                        <a:rPr lang="ja-JP" altLang="en-US" sz="1000" b="1" kern="100" dirty="0">
                          <a:solidFill>
                            <a:schemeClr val="tx1"/>
                          </a:solidFill>
                          <a:effectLst/>
                          <a:latin typeface="Meiryo UI" panose="020B0604030504040204" pitchFamily="50" charset="-128"/>
                          <a:ea typeface="Meiryo UI" panose="020B0604030504040204" pitchFamily="50" charset="-128"/>
                        </a:rPr>
                        <a:t>◆見直しの経過（取組実績）</a:t>
                      </a:r>
                      <a:endParaRPr lang="en-US" altLang="ja-JP" sz="1000" b="1"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1" kern="100" dirty="0">
                          <a:solidFill>
                            <a:schemeClr val="tx1"/>
                          </a:solidFill>
                          <a:effectLst/>
                          <a:latin typeface="Meiryo UI" panose="020B0604030504040204" pitchFamily="50" charset="-128"/>
                          <a:ea typeface="Meiryo UI" panose="020B0604030504040204" pitchFamily="50" charset="-128"/>
                        </a:rPr>
                        <a:t>＜上方演芸資料館＞　</a:t>
                      </a:r>
                      <a:r>
                        <a:rPr lang="en-US" altLang="ja-JP" sz="1000" b="1" kern="100" dirty="0">
                          <a:solidFill>
                            <a:schemeClr val="tx1"/>
                          </a:solidFill>
                          <a:effectLst/>
                          <a:latin typeface="Meiryo UI" panose="020B0604030504040204" pitchFamily="50" charset="-128"/>
                          <a:ea typeface="Meiryo UI" panose="020B0604030504040204" pitchFamily="50" charset="-128"/>
                        </a:rPr>
                        <a:t>※</a:t>
                      </a:r>
                      <a:r>
                        <a:rPr lang="ja-JP" altLang="en-US" sz="1000" b="1" kern="100" dirty="0">
                          <a:solidFill>
                            <a:schemeClr val="tx1"/>
                          </a:solidFill>
                          <a:effectLst/>
                          <a:latin typeface="Meiryo UI" panose="020B0604030504040204" pitchFamily="50" charset="-128"/>
                          <a:ea typeface="Meiryo UI" panose="020B0604030504040204" pitchFamily="50" charset="-128"/>
                        </a:rPr>
                        <a:t>公の施設改革</a:t>
                      </a:r>
                      <a:endParaRPr lang="en-US" altLang="ja-JP" sz="1000" b="1"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rPr>
                        <a:t>　・平成</a:t>
                      </a:r>
                      <a:r>
                        <a:rPr lang="en-US" altLang="ja-JP" sz="1000" b="0" kern="100" dirty="0">
                          <a:solidFill>
                            <a:schemeClr val="tx1"/>
                          </a:solidFill>
                          <a:effectLst/>
                          <a:latin typeface="Meiryo UI" panose="020B0604030504040204" pitchFamily="50" charset="-128"/>
                          <a:ea typeface="Meiryo UI" panose="020B0604030504040204" pitchFamily="50" charset="-128"/>
                        </a:rPr>
                        <a:t>26</a:t>
                      </a:r>
                      <a:r>
                        <a:rPr lang="ja-JP" altLang="en-US" sz="1000" b="0" kern="100" dirty="0">
                          <a:solidFill>
                            <a:schemeClr val="tx1"/>
                          </a:solidFill>
                          <a:effectLst/>
                          <a:latin typeface="Meiryo UI" panose="020B0604030504040204" pitchFamily="50" charset="-128"/>
                          <a:ea typeface="Meiryo UI" panose="020B0604030504040204" pitchFamily="50" charset="-128"/>
                        </a:rPr>
                        <a:t>年</a:t>
                      </a:r>
                      <a:r>
                        <a:rPr lang="en-US" altLang="ja-JP" sz="1000" b="0" kern="100" dirty="0">
                          <a:solidFill>
                            <a:schemeClr val="tx1"/>
                          </a:solidFill>
                          <a:effectLst/>
                          <a:latin typeface="Meiryo UI" panose="020B0604030504040204" pitchFamily="50" charset="-128"/>
                          <a:ea typeface="Meiryo UI" panose="020B0604030504040204" pitchFamily="50" charset="-128"/>
                        </a:rPr>
                        <a:t>7</a:t>
                      </a:r>
                      <a:r>
                        <a:rPr lang="ja-JP" altLang="en-US" sz="1000" b="0" kern="100" dirty="0">
                          <a:solidFill>
                            <a:schemeClr val="tx1"/>
                          </a:solidFill>
                          <a:effectLst/>
                          <a:latin typeface="Meiryo UI" panose="020B0604030504040204" pitchFamily="50" charset="-128"/>
                          <a:ea typeface="Meiryo UI" panose="020B0604030504040204" pitchFamily="50" charset="-128"/>
                        </a:rPr>
                        <a:t>月</a:t>
                      </a:r>
                      <a:r>
                        <a:rPr lang="en-US" altLang="ja-JP" sz="1000" b="0" kern="100" dirty="0">
                          <a:solidFill>
                            <a:schemeClr val="tx1"/>
                          </a:solidFill>
                          <a:effectLst/>
                          <a:latin typeface="Meiryo UI" panose="020B0604030504040204" pitchFamily="50" charset="-128"/>
                          <a:ea typeface="Meiryo UI" panose="020B0604030504040204" pitchFamily="50" charset="-128"/>
                        </a:rPr>
                        <a:t>28</a:t>
                      </a:r>
                      <a:r>
                        <a:rPr lang="ja-JP" altLang="en-US" sz="1000" b="0" kern="100" dirty="0">
                          <a:solidFill>
                            <a:schemeClr val="tx1"/>
                          </a:solidFill>
                          <a:effectLst/>
                          <a:latin typeface="Meiryo UI" panose="020B0604030504040204" pitchFamily="50" charset="-128"/>
                          <a:ea typeface="Meiryo UI" panose="020B0604030504040204" pitchFamily="50" charset="-128"/>
                        </a:rPr>
                        <a:t>日、文化振興会議アーツカウンシル部会から府に対し、大阪独自の文化である上方演芸を後世に伝えていくことは、府の⽂化⾏政の担うべき役割の一つであり、現時点では、その仕事は「ワッハ上方」が果たすことが望ましいこと、当面は現在地でワッハ上方の使命を果たすことや、資料の蓄積、閲覧、研究により適した場所がある場合は移転を検討することなどの提言あり</a:t>
                      </a:r>
                    </a:p>
                    <a:p>
                      <a:pPr marL="133350" indent="-133350"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rPr>
                        <a:t>  ・アーツカウンシルの提言を踏まえ、資料の整理・活用等の充実を図る取組みや運営体制等について検討</a:t>
                      </a:r>
                      <a:endParaRPr lang="ja-JP" sz="1000" b="0" kern="100" dirty="0">
                        <a:solidFill>
                          <a:schemeClr val="tx1"/>
                        </a:solidFill>
                        <a:effectLst/>
                        <a:latin typeface="Meiryo UI" panose="020B0604030504040204" pitchFamily="50" charset="-128"/>
                        <a:ea typeface="Meiryo UI" panose="020B0604030504040204" pitchFamily="50" charset="-128"/>
                      </a:endParaRPr>
                    </a:p>
                  </a:txBody>
                  <a:tcPr marL="72000" marR="72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solidFill>
                  </a:tcPr>
                </a:tc>
                <a:extLst>
                  <a:ext uri="{0D108BD9-81ED-4DB2-BD59-A6C34878D82A}">
                    <a16:rowId xmlns:a16="http://schemas.microsoft.com/office/drawing/2014/main" val="4205446265"/>
                  </a:ext>
                </a:extLst>
              </a:tr>
              <a:tr h="219561">
                <a:tc vMerge="1">
                  <a:txBody>
                    <a:bodyPr/>
                    <a:lstStyle/>
                    <a:p>
                      <a:endParaRPr kumimoji="1" lang="ja-JP" altLang="en-US"/>
                    </a:p>
                  </a:txBody>
                  <a:tcPr/>
                </a:tc>
                <a:tc gridSpan="2">
                  <a:txBody>
                    <a:bodyPr/>
                    <a:lstStyle/>
                    <a:p>
                      <a:pPr marL="133350" marR="0" lvl="0" indent="-133350" algn="just" defTabSz="914400" rtl="0" eaLnBrk="1" fontAlgn="auto" latinLnBrk="0" hangingPunct="1">
                        <a:lnSpc>
                          <a:spcPct val="100000"/>
                        </a:lnSpc>
                        <a:spcBef>
                          <a:spcPts val="0"/>
                        </a:spcBef>
                        <a:spcAft>
                          <a:spcPts val="0"/>
                        </a:spcAft>
                        <a:buClrTx/>
                        <a:buSzTx/>
                        <a:buFontTx/>
                        <a:buNone/>
                        <a:tabLst/>
                        <a:defRPr/>
                      </a:pPr>
                      <a:r>
                        <a:rPr lang="en-US" altLang="ja-JP" sz="1000" kern="100" dirty="0">
                          <a:solidFill>
                            <a:schemeClr val="tx1"/>
                          </a:solidFill>
                          <a:effectLst/>
                          <a:latin typeface="Meiryo UI" panose="020B0604030504040204" pitchFamily="50" charset="-128"/>
                          <a:ea typeface="Meiryo UI" panose="020B0604030504040204" pitchFamily="50" charset="-128"/>
                        </a:rPr>
                        <a:t> </a:t>
                      </a:r>
                      <a:r>
                        <a:rPr lang="ja-JP" altLang="ja-JP" sz="1000" b="1" kern="100" dirty="0">
                          <a:solidFill>
                            <a:schemeClr val="tx1"/>
                          </a:solidFill>
                          <a:effectLst/>
                          <a:latin typeface="Meiryo UI" panose="020B0604030504040204" pitchFamily="50" charset="-128"/>
                          <a:ea typeface="Meiryo UI" panose="020B0604030504040204" pitchFamily="50" charset="-128"/>
                        </a:rPr>
                        <a:t>＜</a:t>
                      </a:r>
                      <a:r>
                        <a:rPr lang="ja-JP" altLang="en-US" sz="1000" b="1" kern="100" dirty="0">
                          <a:solidFill>
                            <a:schemeClr val="tx1"/>
                          </a:solidFill>
                          <a:effectLst/>
                          <a:latin typeface="Meiryo UI" panose="020B0604030504040204" pitchFamily="50" charset="-128"/>
                          <a:ea typeface="Meiryo UI" panose="020B0604030504040204" pitchFamily="50" charset="-128"/>
                        </a:rPr>
                        <a:t>行財政</a:t>
                      </a:r>
                      <a:r>
                        <a:rPr lang="ja-JP" altLang="ja-JP" sz="1000" b="1" kern="100" dirty="0">
                          <a:solidFill>
                            <a:schemeClr val="tx1"/>
                          </a:solidFill>
                          <a:effectLst/>
                          <a:latin typeface="Meiryo UI" panose="020B0604030504040204" pitchFamily="50" charset="-128"/>
                          <a:ea typeface="Meiryo UI" panose="020B0604030504040204" pitchFamily="50" charset="-128"/>
                        </a:rPr>
                        <a:t>改革推進プラン</a:t>
                      </a:r>
                      <a:r>
                        <a:rPr lang="ja-JP" altLang="en-US" sz="1000" b="1" kern="100" dirty="0">
                          <a:solidFill>
                            <a:schemeClr val="tx1"/>
                          </a:solidFill>
                          <a:effectLst/>
                          <a:latin typeface="Meiryo UI" panose="020B0604030504040204" pitchFamily="50" charset="-128"/>
                          <a:ea typeface="Meiryo UI" panose="020B0604030504040204" pitchFamily="50" charset="-128"/>
                        </a:rPr>
                        <a:t>（</a:t>
                      </a:r>
                      <a:r>
                        <a:rPr lang="ja-JP" altLang="ja-JP" sz="1000" b="1" kern="100" dirty="0">
                          <a:solidFill>
                            <a:schemeClr val="tx1"/>
                          </a:solidFill>
                          <a:effectLst/>
                          <a:latin typeface="Meiryo UI" panose="020B0604030504040204" pitchFamily="50" charset="-128"/>
                          <a:ea typeface="Meiryo UI" panose="020B0604030504040204" pitchFamily="50" charset="-128"/>
                        </a:rPr>
                        <a:t>案）</a:t>
                      </a:r>
                      <a:r>
                        <a:rPr lang="ja-JP" altLang="en-US" sz="1000" b="1" kern="100" dirty="0">
                          <a:solidFill>
                            <a:schemeClr val="tx1"/>
                          </a:solidFill>
                          <a:effectLst/>
                          <a:latin typeface="Meiryo UI" panose="020B0604030504040204" pitchFamily="50" charset="-128"/>
                          <a:ea typeface="Meiryo UI" panose="020B0604030504040204" pitchFamily="50" charset="-128"/>
                        </a:rPr>
                        <a:t>における見直し</a:t>
                      </a:r>
                      <a:r>
                        <a:rPr lang="ja-JP" altLang="ja-JP" sz="1000" b="1" kern="100" dirty="0">
                          <a:solidFill>
                            <a:schemeClr val="tx1"/>
                          </a:solidFill>
                          <a:effectLst/>
                          <a:latin typeface="Meiryo UI" panose="020B0604030504040204" pitchFamily="50" charset="-128"/>
                          <a:ea typeface="Meiryo UI" panose="020B0604030504040204" pitchFamily="50" charset="-128"/>
                        </a:rPr>
                        <a:t>＞</a:t>
                      </a: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0D8E8"/>
                    </a:solidFill>
                  </a:tcPr>
                </a:tc>
                <a:tc hMerge="1">
                  <a:txBody>
                    <a:bodyPr/>
                    <a:lstStyle/>
                    <a:p>
                      <a:endParaRPr kumimoji="1" lang="ja-JP" altLang="en-US"/>
                    </a:p>
                  </a:txBody>
                  <a:tcPr/>
                </a:tc>
                <a:extLst>
                  <a:ext uri="{0D108BD9-81ED-4DB2-BD59-A6C34878D82A}">
                    <a16:rowId xmlns:a16="http://schemas.microsoft.com/office/drawing/2014/main" val="974612997"/>
                  </a:ext>
                </a:extLst>
              </a:tr>
              <a:tr h="1373470">
                <a:tc vMerge="1">
                  <a:txBody>
                    <a:bodyPr/>
                    <a:lstStyle/>
                    <a:p>
                      <a:endParaRPr kumimoji="1" lang="ja-JP" altLang="en-US"/>
                    </a:p>
                  </a:txBody>
                  <a:tcPr/>
                </a:tc>
                <a:tc>
                  <a:txBody>
                    <a:bodyPr/>
                    <a:lstStyle/>
                    <a:p>
                      <a:pPr marL="133350" indent="-133350" algn="just">
                        <a:spcAft>
                          <a:spcPts val="0"/>
                        </a:spcAft>
                      </a:pPr>
                      <a:r>
                        <a:rPr lang="ja-JP" altLang="en-US" sz="1000" b="1" kern="100" dirty="0">
                          <a:solidFill>
                            <a:schemeClr val="tx1"/>
                          </a:solidFill>
                          <a:effectLst/>
                          <a:latin typeface="Meiryo UI" panose="020B0604030504040204" pitchFamily="50" charset="-128"/>
                          <a:ea typeface="Meiryo UI" panose="020B0604030504040204" pitchFamily="50" charset="-128"/>
                        </a:rPr>
                        <a:t>○見直しの方向性</a:t>
                      </a:r>
                      <a:endParaRPr lang="en-US" altLang="ja-JP" sz="1000" b="1"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1" kern="100" dirty="0">
                          <a:solidFill>
                            <a:schemeClr val="tx1"/>
                          </a:solidFill>
                          <a:effectLst/>
                          <a:latin typeface="Meiryo UI" panose="020B0604030504040204" pitchFamily="50" charset="-128"/>
                          <a:ea typeface="Meiryo UI" panose="020B0604030504040204" pitchFamily="50" charset="-128"/>
                        </a:rPr>
                        <a:t>＜上方演芸資料館＞　</a:t>
                      </a:r>
                      <a:r>
                        <a:rPr lang="en-US" altLang="ja-JP" sz="1000" b="1" kern="100" dirty="0">
                          <a:solidFill>
                            <a:schemeClr val="tx1"/>
                          </a:solidFill>
                          <a:effectLst/>
                          <a:latin typeface="Meiryo UI" panose="020B0604030504040204" pitchFamily="50" charset="-128"/>
                          <a:ea typeface="Meiryo UI" panose="020B0604030504040204" pitchFamily="50" charset="-128"/>
                        </a:rPr>
                        <a:t>※</a:t>
                      </a:r>
                      <a:r>
                        <a:rPr lang="ja-JP" altLang="en-US" sz="1000" b="1" kern="100" dirty="0">
                          <a:solidFill>
                            <a:schemeClr val="tx1"/>
                          </a:solidFill>
                          <a:effectLst/>
                          <a:latin typeface="Meiryo UI" panose="020B0604030504040204" pitchFamily="50" charset="-128"/>
                          <a:ea typeface="Meiryo UI" panose="020B0604030504040204" pitchFamily="50" charset="-128"/>
                        </a:rPr>
                        <a:t>公の施設改革</a:t>
                      </a:r>
                      <a:endParaRPr lang="en-US" altLang="ja-JP" sz="1000" b="1"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kern="100" dirty="0">
                          <a:solidFill>
                            <a:schemeClr val="tx1"/>
                          </a:solidFill>
                          <a:effectLst/>
                          <a:latin typeface="Meiryo UI" panose="020B0604030504040204" pitchFamily="50" charset="-128"/>
                          <a:ea typeface="Meiryo UI" panose="020B0604030504040204" pitchFamily="50" charset="-128"/>
                        </a:rPr>
                        <a:t>　・提言を踏まえ、平成</a:t>
                      </a:r>
                      <a:r>
                        <a:rPr lang="en-US" altLang="ja-JP" sz="1000" kern="100" dirty="0">
                          <a:solidFill>
                            <a:schemeClr val="tx1"/>
                          </a:solidFill>
                          <a:effectLst/>
                          <a:latin typeface="Meiryo UI" panose="020B0604030504040204" pitchFamily="50" charset="-128"/>
                          <a:ea typeface="Meiryo UI" panose="020B0604030504040204" pitchFamily="50" charset="-128"/>
                        </a:rPr>
                        <a:t>27</a:t>
                      </a:r>
                      <a:r>
                        <a:rPr lang="ja-JP" altLang="en-US" sz="1000" kern="100" dirty="0">
                          <a:solidFill>
                            <a:schemeClr val="tx1"/>
                          </a:solidFill>
                          <a:effectLst/>
                          <a:latin typeface="Meiryo UI" panose="020B0604030504040204" pitchFamily="50" charset="-128"/>
                          <a:ea typeface="Meiryo UI" panose="020B0604030504040204" pitchFamily="50" charset="-128"/>
                        </a:rPr>
                        <a:t>年</a:t>
                      </a:r>
                      <a:r>
                        <a:rPr lang="en-US" altLang="ja-JP" sz="1000" kern="100" dirty="0">
                          <a:solidFill>
                            <a:schemeClr val="tx1"/>
                          </a:solidFill>
                          <a:effectLst/>
                          <a:latin typeface="Meiryo UI" panose="020B0604030504040204" pitchFamily="50" charset="-128"/>
                          <a:ea typeface="Meiryo UI" panose="020B0604030504040204" pitchFamily="50" charset="-128"/>
                        </a:rPr>
                        <a:t>4</a:t>
                      </a:r>
                      <a:r>
                        <a:rPr lang="ja-JP" altLang="en-US" sz="1000" kern="100" dirty="0">
                          <a:solidFill>
                            <a:schemeClr val="tx1"/>
                          </a:solidFill>
                          <a:effectLst/>
                          <a:latin typeface="Meiryo UI" panose="020B0604030504040204" pitchFamily="50" charset="-128"/>
                          <a:ea typeface="Meiryo UI" panose="020B0604030504040204" pitchFamily="50" charset="-128"/>
                        </a:rPr>
                        <a:t>月から府の直営施設とし、収蔵資料をしっかりと整理活用し、その魅力を十分に引き出せる資料館とするための取組みを推進</a:t>
                      </a:r>
                      <a:endParaRPr lang="en-US" altLang="ja-JP" sz="1000"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endParaRPr lang="en-US" altLang="ja-JP" sz="1000"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endParaRPr lang="en-US" altLang="ja-JP" sz="1000"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endParaRPr lang="ja-JP" altLang="en-US" sz="1000" kern="100" dirty="0">
                        <a:solidFill>
                          <a:schemeClr val="tx1"/>
                        </a:solidFill>
                        <a:effectLst/>
                        <a:latin typeface="Meiryo UI" panose="020B0604030504040204" pitchFamily="50" charset="-128"/>
                        <a:ea typeface="Meiryo UI" panose="020B0604030504040204" pitchFamily="50" charset="-128"/>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tc>
                  <a:txBody>
                    <a:bodyPr/>
                    <a:lstStyle/>
                    <a:p>
                      <a:pPr algn="just">
                        <a:spcAft>
                          <a:spcPts val="0"/>
                        </a:spcAft>
                      </a:pPr>
                      <a:r>
                        <a:rPr kumimoji="1" lang="ja-JP" altLang="en-US" sz="1000" b="1" dirty="0">
                          <a:solidFill>
                            <a:schemeClr val="tx1"/>
                          </a:solidFill>
                          <a:latin typeface="Meiryo UI" panose="020B0604030504040204" pitchFamily="50" charset="-128"/>
                          <a:ea typeface="Meiryo UI" panose="020B0604030504040204" pitchFamily="50" charset="-128"/>
                        </a:rPr>
                        <a:t>◆見直しの経過（取組実績）</a:t>
                      </a:r>
                      <a:endParaRPr kumimoji="1" lang="en-US" altLang="ja-JP" sz="1000" b="1" dirty="0">
                        <a:solidFill>
                          <a:schemeClr val="tx1"/>
                        </a:solidFill>
                        <a:latin typeface="Meiryo UI" panose="020B0604030504040204" pitchFamily="50" charset="-128"/>
                        <a:ea typeface="Meiryo UI" panose="020B0604030504040204" pitchFamily="50" charset="-128"/>
                      </a:endParaRPr>
                    </a:p>
                    <a:p>
                      <a:pPr algn="just">
                        <a:spcAft>
                          <a:spcPts val="0"/>
                        </a:spcAft>
                      </a:pPr>
                      <a:r>
                        <a:rPr kumimoji="1" lang="ja-JP" altLang="en-US" sz="1000" b="1" dirty="0">
                          <a:solidFill>
                            <a:schemeClr val="tx1"/>
                          </a:solidFill>
                          <a:latin typeface="Meiryo UI" panose="020B0604030504040204" pitchFamily="50" charset="-128"/>
                          <a:ea typeface="Meiryo UI" panose="020B0604030504040204" pitchFamily="50" charset="-128"/>
                        </a:rPr>
                        <a:t>＜上方演芸資料館＞</a:t>
                      </a:r>
                      <a:endParaRPr kumimoji="1" lang="en-US" altLang="ja-JP" sz="1000" b="1" dirty="0">
                        <a:solidFill>
                          <a:schemeClr val="tx1"/>
                        </a:solidFill>
                        <a:latin typeface="Meiryo UI" panose="020B0604030504040204" pitchFamily="50" charset="-128"/>
                        <a:ea typeface="Meiryo UI" panose="020B0604030504040204" pitchFamily="50" charset="-128"/>
                      </a:endParaRPr>
                    </a:p>
                    <a:p>
                      <a:pPr algn="just">
                        <a:spcAft>
                          <a:spcPts val="0"/>
                        </a:spcAft>
                      </a:pPr>
                      <a:r>
                        <a:rPr kumimoji="1" lang="ja-JP" altLang="en-US" sz="1000" b="0" dirty="0">
                          <a:solidFill>
                            <a:schemeClr val="tx1"/>
                          </a:solidFill>
                          <a:latin typeface="Meiryo UI" panose="020B0604030504040204" pitchFamily="50" charset="-128"/>
                          <a:ea typeface="Meiryo UI" panose="020B0604030504040204" pitchFamily="50" charset="-128"/>
                        </a:rPr>
                        <a:t>　○平成</a:t>
                      </a:r>
                      <a:r>
                        <a:rPr kumimoji="1" lang="en-US" altLang="ja-JP" sz="1000" b="0" dirty="0">
                          <a:solidFill>
                            <a:schemeClr val="tx1"/>
                          </a:solidFill>
                          <a:latin typeface="Meiryo UI" panose="020B0604030504040204" pitchFamily="50" charset="-128"/>
                          <a:ea typeface="Meiryo UI" panose="020B0604030504040204" pitchFamily="50" charset="-128"/>
                        </a:rPr>
                        <a:t>27</a:t>
                      </a:r>
                      <a:r>
                        <a:rPr kumimoji="1" lang="ja-JP" altLang="en-US" sz="1000" b="0" dirty="0">
                          <a:solidFill>
                            <a:schemeClr val="tx1"/>
                          </a:solidFill>
                          <a:latin typeface="Meiryo UI" panose="020B0604030504040204" pitchFamily="50" charset="-128"/>
                          <a:ea typeface="Meiryo UI" panose="020B0604030504040204" pitchFamily="50" charset="-128"/>
                        </a:rPr>
                        <a:t>年</a:t>
                      </a:r>
                      <a:r>
                        <a:rPr kumimoji="1" lang="en-US" altLang="ja-JP" sz="1000" b="0" dirty="0">
                          <a:solidFill>
                            <a:schemeClr val="tx1"/>
                          </a:solidFill>
                          <a:latin typeface="Meiryo UI" panose="020B0604030504040204" pitchFamily="50" charset="-128"/>
                          <a:ea typeface="Meiryo UI" panose="020B0604030504040204" pitchFamily="50" charset="-128"/>
                        </a:rPr>
                        <a:t>4</a:t>
                      </a:r>
                      <a:r>
                        <a:rPr kumimoji="1" lang="ja-JP" altLang="en-US" sz="1000" b="0" dirty="0">
                          <a:solidFill>
                            <a:schemeClr val="tx1"/>
                          </a:solidFill>
                          <a:latin typeface="Meiryo UI" panose="020B0604030504040204" pitchFamily="50" charset="-128"/>
                          <a:ea typeface="Meiryo UI" panose="020B0604030504040204" pitchFamily="50" charset="-128"/>
                        </a:rPr>
                        <a:t>月から直営化。</a:t>
                      </a:r>
                    </a:p>
                    <a:p>
                      <a:pPr algn="just">
                        <a:spcAft>
                          <a:spcPts val="0"/>
                        </a:spcAft>
                      </a:pPr>
                      <a:r>
                        <a:rPr kumimoji="1" lang="ja-JP" altLang="en-US" sz="1000" b="0" dirty="0">
                          <a:solidFill>
                            <a:schemeClr val="tx1"/>
                          </a:solidFill>
                          <a:latin typeface="Meiryo UI" panose="020B0604030504040204" pitchFamily="50" charset="-128"/>
                          <a:ea typeface="Meiryo UI" panose="020B0604030504040204" pitchFamily="50" charset="-128"/>
                        </a:rPr>
                        <a:t>　○有識者からなる資料活用検討委員会（部会を含む）を開催し、収蔵資料の整理を体系的に実施。</a:t>
                      </a:r>
                    </a:p>
                    <a:p>
                      <a:pPr algn="just">
                        <a:spcAft>
                          <a:spcPts val="0"/>
                        </a:spcAft>
                      </a:pPr>
                      <a:r>
                        <a:rPr kumimoji="1" lang="ja-JP" altLang="en-US" sz="1000" b="0" dirty="0">
                          <a:solidFill>
                            <a:schemeClr val="tx1"/>
                          </a:solidFill>
                          <a:latin typeface="Meiryo UI" panose="020B0604030504040204" pitchFamily="50" charset="-128"/>
                          <a:ea typeface="Meiryo UI" panose="020B0604030504040204" pitchFamily="50" charset="-128"/>
                        </a:rPr>
                        <a:t>　○収蔵資料の展示や諸機関との連携による研究活動等、その魅力を十分に引き出せる資料館と</a:t>
                      </a:r>
                      <a:r>
                        <a:rPr kumimoji="1" lang="ja-JP" altLang="en-US" sz="1000" b="0" dirty="0" err="1">
                          <a:solidFill>
                            <a:schemeClr val="tx1"/>
                          </a:solidFill>
                          <a:latin typeface="Meiryo UI" panose="020B0604030504040204" pitchFamily="50" charset="-128"/>
                          <a:ea typeface="Meiryo UI" panose="020B0604030504040204" pitchFamily="50" charset="-128"/>
                        </a:rPr>
                        <a:t>するた</a:t>
                      </a:r>
                      <a:r>
                        <a:rPr kumimoji="1" lang="ja-JP" altLang="en-US" sz="1000" b="0" dirty="0">
                          <a:solidFill>
                            <a:schemeClr val="tx1"/>
                          </a:solidFill>
                          <a:latin typeface="Meiryo UI" panose="020B0604030504040204" pitchFamily="50" charset="-128"/>
                          <a:ea typeface="Meiryo UI" panose="020B0604030504040204" pitchFamily="50" charset="-128"/>
                        </a:rPr>
                        <a:t>   </a:t>
                      </a:r>
                      <a:endParaRPr kumimoji="1" lang="en-US" altLang="ja-JP" sz="1000" b="0" dirty="0">
                        <a:solidFill>
                          <a:schemeClr val="tx1"/>
                        </a:solidFill>
                        <a:latin typeface="Meiryo UI" panose="020B0604030504040204" pitchFamily="50" charset="-128"/>
                        <a:ea typeface="Meiryo UI" panose="020B0604030504040204" pitchFamily="50" charset="-128"/>
                      </a:endParaRPr>
                    </a:p>
                    <a:p>
                      <a:pPr algn="just">
                        <a:spcAft>
                          <a:spcPts val="0"/>
                        </a:spcAft>
                      </a:pPr>
                      <a:r>
                        <a:rPr kumimoji="1" lang="en-US" altLang="ja-JP" sz="1000" b="0" dirty="0">
                          <a:solidFill>
                            <a:schemeClr val="tx1"/>
                          </a:solidFill>
                          <a:latin typeface="Meiryo UI" panose="020B0604030504040204" pitchFamily="50" charset="-128"/>
                          <a:ea typeface="Meiryo UI" panose="020B0604030504040204" pitchFamily="50" charset="-128"/>
                        </a:rPr>
                        <a:t>     </a:t>
                      </a:r>
                      <a:r>
                        <a:rPr kumimoji="1" lang="ja-JP" altLang="en-US" sz="1000" b="0" dirty="0" err="1">
                          <a:solidFill>
                            <a:schemeClr val="tx1"/>
                          </a:solidFill>
                          <a:latin typeface="Meiryo UI" panose="020B0604030504040204" pitchFamily="50" charset="-128"/>
                          <a:ea typeface="Meiryo UI" panose="020B0604030504040204" pitchFamily="50" charset="-128"/>
                        </a:rPr>
                        <a:t>めの</a:t>
                      </a:r>
                      <a:r>
                        <a:rPr kumimoji="1" lang="ja-JP" altLang="en-US" sz="1000" b="0" dirty="0">
                          <a:solidFill>
                            <a:schemeClr val="tx1"/>
                          </a:solidFill>
                          <a:latin typeface="Meiryo UI" panose="020B0604030504040204" pitchFamily="50" charset="-128"/>
                          <a:ea typeface="Meiryo UI" panose="020B0604030504040204" pitchFamily="50" charset="-128"/>
                        </a:rPr>
                        <a:t>取組みを実施。   　　 平成</a:t>
                      </a:r>
                      <a:r>
                        <a:rPr kumimoji="1" lang="en-US" altLang="ja-JP" sz="1000" b="0" dirty="0">
                          <a:solidFill>
                            <a:schemeClr val="tx1"/>
                          </a:solidFill>
                          <a:latin typeface="Meiryo UI" panose="020B0604030504040204" pitchFamily="50" charset="-128"/>
                          <a:ea typeface="Meiryo UI" panose="020B0604030504040204" pitchFamily="50" charset="-128"/>
                        </a:rPr>
                        <a:t>29</a:t>
                      </a:r>
                      <a:r>
                        <a:rPr kumimoji="1" lang="ja-JP" altLang="en-US" sz="1000" b="0" dirty="0">
                          <a:solidFill>
                            <a:schemeClr val="tx1"/>
                          </a:solidFill>
                          <a:latin typeface="Meiryo UI" panose="020B0604030504040204" pitchFamily="50" charset="-128"/>
                          <a:ea typeface="Meiryo UI" panose="020B0604030504040204" pitchFamily="50" charset="-128"/>
                        </a:rPr>
                        <a:t>年度　展示　３回</a:t>
                      </a:r>
                    </a:p>
                  </a:txBody>
                  <a:tcPr marL="72000" marR="72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73703372"/>
                  </a:ext>
                </a:extLst>
              </a:tr>
              <a:tr h="219561">
                <a:tc vMerge="1">
                  <a:txBody>
                    <a:bodyPr/>
                    <a:lstStyle/>
                    <a:p>
                      <a:endParaRPr kumimoji="1" lang="ja-JP" altLang="en-US"/>
                    </a:p>
                  </a:txBody>
                  <a:tcPr/>
                </a:tc>
                <a:tc gridSpan="2">
                  <a:txBody>
                    <a:bodyPr/>
                    <a:lstStyle/>
                    <a:p>
                      <a:pPr marL="133350" marR="0" lvl="0" indent="-133350" algn="just" defTabSz="914400" rtl="0" eaLnBrk="1" fontAlgn="auto" latinLnBrk="0" hangingPunct="1">
                        <a:lnSpc>
                          <a:spcPct val="100000"/>
                        </a:lnSpc>
                        <a:spcBef>
                          <a:spcPts val="0"/>
                        </a:spcBef>
                        <a:spcAft>
                          <a:spcPts val="0"/>
                        </a:spcAft>
                        <a:buClrTx/>
                        <a:buSzTx/>
                        <a:buFontTx/>
                        <a:buNone/>
                        <a:tabLst/>
                        <a:defRPr/>
                      </a:pPr>
                      <a:r>
                        <a:rPr lang="en-US" altLang="ja-JP" sz="1000" kern="100" dirty="0">
                          <a:solidFill>
                            <a:schemeClr val="tx1"/>
                          </a:solidFill>
                          <a:effectLst/>
                          <a:latin typeface="Meiryo UI" panose="020B0604030504040204" pitchFamily="50" charset="-128"/>
                          <a:ea typeface="Meiryo UI" panose="020B0604030504040204" pitchFamily="50" charset="-128"/>
                        </a:rPr>
                        <a:t> </a:t>
                      </a:r>
                      <a:r>
                        <a:rPr lang="ja-JP" altLang="ja-JP" sz="1000" b="1" kern="100" dirty="0">
                          <a:solidFill>
                            <a:schemeClr val="tx1"/>
                          </a:solidFill>
                          <a:effectLst/>
                          <a:latin typeface="Meiryo UI" panose="020B0604030504040204" pitchFamily="50" charset="-128"/>
                          <a:ea typeface="Meiryo UI" panose="020B0604030504040204" pitchFamily="50" charset="-128"/>
                        </a:rPr>
                        <a:t>＜</a:t>
                      </a:r>
                      <a:r>
                        <a:rPr lang="ja-JP" altLang="en-US" sz="1000" b="1" kern="100" dirty="0">
                          <a:solidFill>
                            <a:schemeClr val="tx1"/>
                          </a:solidFill>
                          <a:effectLst/>
                          <a:latin typeface="Meiryo UI" panose="020B0604030504040204" pitchFamily="50" charset="-128"/>
                          <a:ea typeface="Meiryo UI" panose="020B0604030504040204" pitchFamily="50" charset="-128"/>
                        </a:rPr>
                        <a:t>上記以外の見直し（部局長マネジメント等）</a:t>
                      </a:r>
                      <a:r>
                        <a:rPr lang="ja-JP" altLang="ja-JP" sz="1000" b="1" kern="100" dirty="0">
                          <a:solidFill>
                            <a:schemeClr val="tx1"/>
                          </a:solidFill>
                          <a:effectLst/>
                          <a:latin typeface="Meiryo UI" panose="020B0604030504040204" pitchFamily="50" charset="-128"/>
                          <a:ea typeface="Meiryo UI" panose="020B0604030504040204" pitchFamily="50" charset="-128"/>
                        </a:rPr>
                        <a:t>＞</a:t>
                      </a: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alpha val="20000"/>
                      </a:schemeClr>
                    </a:solidFill>
                  </a:tcPr>
                </a:tc>
                <a:tc hMerge="1">
                  <a:txBody>
                    <a:bodyPr/>
                    <a:lstStyle/>
                    <a:p>
                      <a:endParaRPr kumimoji="1" lang="ja-JP" altLang="en-US"/>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2846302482"/>
                  </a:ext>
                </a:extLst>
              </a:tr>
              <a:tr h="517788">
                <a:tc vMerge="1">
                  <a:txBody>
                    <a:bodyPr/>
                    <a:lstStyle/>
                    <a:p>
                      <a:endParaRPr kumimoji="1" lang="ja-JP" altLang="en-US"/>
                    </a:p>
                  </a:txBody>
                  <a:tcPr/>
                </a:tc>
                <a:tc gridSpan="2">
                  <a:txBody>
                    <a:bodyPr/>
                    <a:lstStyle/>
                    <a:p>
                      <a:pPr marL="133350" indent="-133350" algn="just">
                        <a:spcAft>
                          <a:spcPts val="0"/>
                        </a:spcAft>
                      </a:pPr>
                      <a:r>
                        <a:rPr lang="ja-JP" altLang="en-US" sz="1000" b="1" kern="100" dirty="0">
                          <a:solidFill>
                            <a:schemeClr val="tx1"/>
                          </a:solidFill>
                          <a:effectLst/>
                          <a:latin typeface="Meiryo UI" panose="020B0604030504040204" pitchFamily="50" charset="-128"/>
                          <a:ea typeface="Meiryo UI" panose="020B0604030504040204" pitchFamily="50" charset="-128"/>
                        </a:rPr>
                        <a:t>　＜上方演芸資料館＞　</a:t>
                      </a:r>
                      <a:endParaRPr lang="en-US" altLang="ja-JP" sz="1000" b="1"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kern="100" dirty="0">
                          <a:solidFill>
                            <a:schemeClr val="tx1"/>
                          </a:solidFill>
                          <a:effectLst/>
                          <a:latin typeface="Meiryo UI" panose="020B0604030504040204" pitchFamily="50" charset="-128"/>
                          <a:ea typeface="Meiryo UI" panose="020B0604030504040204" pitchFamily="50" charset="-128"/>
                        </a:rPr>
                        <a:t>　　・平成</a:t>
                      </a:r>
                      <a:r>
                        <a:rPr lang="en-US" altLang="ja-JP" sz="1000" kern="100" dirty="0">
                          <a:solidFill>
                            <a:schemeClr val="tx1"/>
                          </a:solidFill>
                          <a:effectLst/>
                          <a:latin typeface="Meiryo UI" panose="020B0604030504040204" pitchFamily="50" charset="-128"/>
                          <a:ea typeface="Meiryo UI" panose="020B0604030504040204" pitchFamily="50" charset="-128"/>
                        </a:rPr>
                        <a:t>30</a:t>
                      </a:r>
                      <a:r>
                        <a:rPr lang="ja-JP" altLang="en-US" sz="1000" kern="100" dirty="0">
                          <a:solidFill>
                            <a:schemeClr val="tx1"/>
                          </a:solidFill>
                          <a:effectLst/>
                          <a:latin typeface="Meiryo UI" panose="020B0604030504040204" pitchFamily="50" charset="-128"/>
                          <a:ea typeface="Meiryo UI" panose="020B0604030504040204" pitchFamily="50" charset="-128"/>
                        </a:rPr>
                        <a:t>年</a:t>
                      </a:r>
                      <a:r>
                        <a:rPr lang="en-US" altLang="ja-JP" sz="1000" kern="100" dirty="0">
                          <a:solidFill>
                            <a:schemeClr val="tx1"/>
                          </a:solidFill>
                          <a:effectLst/>
                          <a:latin typeface="Meiryo UI" panose="020B0604030504040204" pitchFamily="50" charset="-128"/>
                          <a:ea typeface="Meiryo UI" panose="020B0604030504040204" pitchFamily="50" charset="-128"/>
                        </a:rPr>
                        <a:t>7</a:t>
                      </a:r>
                      <a:r>
                        <a:rPr lang="ja-JP" altLang="en-US" sz="1000" kern="100" dirty="0">
                          <a:solidFill>
                            <a:schemeClr val="tx1"/>
                          </a:solidFill>
                          <a:effectLst/>
                          <a:latin typeface="Meiryo UI" panose="020B0604030504040204" pitchFamily="50" charset="-128"/>
                          <a:ea typeface="Meiryo UI" panose="020B0604030504040204" pitchFamily="50" charset="-128"/>
                        </a:rPr>
                        <a:t>月　　咲洲庁舎に収蔵資料を移設</a:t>
                      </a:r>
                    </a:p>
                    <a:p>
                      <a:pPr marL="133350" indent="-133350" algn="just">
                        <a:spcAft>
                          <a:spcPts val="0"/>
                        </a:spcAft>
                      </a:pPr>
                      <a:r>
                        <a:rPr lang="ja-JP" altLang="en-US" sz="1000" kern="100" dirty="0">
                          <a:solidFill>
                            <a:schemeClr val="tx1"/>
                          </a:solidFill>
                          <a:effectLst/>
                          <a:latin typeface="Meiryo UI" panose="020B0604030504040204" pitchFamily="50" charset="-128"/>
                          <a:ea typeface="Meiryo UI" panose="020B0604030504040204" pitchFamily="50" charset="-128"/>
                        </a:rPr>
                        <a:t>　　・平成</a:t>
                      </a:r>
                      <a:r>
                        <a:rPr lang="en-US" altLang="ja-JP" sz="1000" kern="100" dirty="0">
                          <a:solidFill>
                            <a:schemeClr val="tx1"/>
                          </a:solidFill>
                          <a:effectLst/>
                          <a:latin typeface="Meiryo UI" panose="020B0604030504040204" pitchFamily="50" charset="-128"/>
                          <a:ea typeface="Meiryo UI" panose="020B0604030504040204" pitchFamily="50" charset="-128"/>
                        </a:rPr>
                        <a:t>31</a:t>
                      </a:r>
                      <a:r>
                        <a:rPr lang="ja-JP" altLang="en-US" sz="1000" kern="100" dirty="0">
                          <a:solidFill>
                            <a:schemeClr val="tx1"/>
                          </a:solidFill>
                          <a:effectLst/>
                          <a:latin typeface="Meiryo UI" panose="020B0604030504040204" pitchFamily="50" charset="-128"/>
                          <a:ea typeface="Meiryo UI" panose="020B0604030504040204" pitchFamily="50" charset="-128"/>
                        </a:rPr>
                        <a:t>年</a:t>
                      </a:r>
                      <a:r>
                        <a:rPr lang="en-US" altLang="ja-JP" sz="1000" kern="100" dirty="0">
                          <a:solidFill>
                            <a:schemeClr val="tx1"/>
                          </a:solidFill>
                          <a:effectLst/>
                          <a:latin typeface="Meiryo UI" panose="020B0604030504040204" pitchFamily="50" charset="-128"/>
                          <a:ea typeface="Meiryo UI" panose="020B0604030504040204" pitchFamily="50" charset="-128"/>
                        </a:rPr>
                        <a:t>4</a:t>
                      </a:r>
                      <a:r>
                        <a:rPr lang="ja-JP" altLang="en-US" sz="1000" kern="100" dirty="0">
                          <a:solidFill>
                            <a:schemeClr val="tx1"/>
                          </a:solidFill>
                          <a:effectLst/>
                          <a:latin typeface="Meiryo UI" panose="020B0604030504040204" pitchFamily="50" charset="-128"/>
                          <a:ea typeface="Meiryo UI" panose="020B0604030504040204" pitchFamily="50" charset="-128"/>
                        </a:rPr>
                        <a:t>月　　リニューアルオープン（常設展示エリア・企画展示エリア・体験エリアを新設）　</a:t>
                      </a:r>
                      <a:endParaRPr lang="en-US" altLang="ja-JP" sz="1000" kern="100" dirty="0">
                        <a:solidFill>
                          <a:schemeClr val="tx1"/>
                        </a:solidFill>
                        <a:effectLst/>
                        <a:latin typeface="Meiryo UI" panose="020B0604030504040204" pitchFamily="50" charset="-128"/>
                        <a:ea typeface="Meiryo UI" panose="020B0604030504040204" pitchFamily="50" charset="-128"/>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tc hMerge="1">
                  <a:txBody>
                    <a:bodyPr/>
                    <a:lstStyle/>
                    <a:p>
                      <a:pPr algn="just">
                        <a:spcAft>
                          <a:spcPts val="0"/>
                        </a:spcAft>
                      </a:pPr>
                      <a:endParaRPr kumimoji="1" lang="ja-JP" altLang="en-US" sz="1000" b="0" dirty="0">
                        <a:latin typeface="Meiryo UI" panose="020B0604030504040204" pitchFamily="50" charset="-128"/>
                        <a:ea typeface="Meiryo UI" panose="020B0604030504040204" pitchFamily="50" charset="-128"/>
                      </a:endParaRPr>
                    </a:p>
                  </a:txBody>
                  <a:tcPr marL="72000" marR="72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1543399963"/>
                  </a:ext>
                </a:extLst>
              </a:tr>
              <a:tr h="219561">
                <a:tc rowSpan="2">
                  <a:txBody>
                    <a:bodyPr/>
                    <a:lstStyle/>
                    <a:p>
                      <a:pPr algn="ctr"/>
                      <a:r>
                        <a:rPr kumimoji="1" lang="ja-JP" altLang="en-US" sz="1000" dirty="0">
                          <a:solidFill>
                            <a:schemeClr val="bg1"/>
                          </a:solidFill>
                          <a:latin typeface="Meiryo UI" panose="020B0604030504040204" pitchFamily="50" charset="-128"/>
                          <a:ea typeface="Meiryo UI" panose="020B0604030504040204" pitchFamily="50" charset="-128"/>
                        </a:rPr>
                        <a:t>現在の事業</a:t>
                      </a:r>
                      <a:endParaRPr kumimoji="1" lang="ja-JP" altLang="en-US" sz="1000" b="1" dirty="0">
                        <a:solidFill>
                          <a:schemeClr val="bg1"/>
                        </a:solidFill>
                        <a:latin typeface="Meiryo UI" panose="020B0604030504040204" pitchFamily="50" charset="-128"/>
                        <a:ea typeface="Meiryo UI" panose="020B0604030504040204" pitchFamily="50" charset="-128"/>
                      </a:endParaRPr>
                    </a:p>
                  </a:txBody>
                  <a:tcPr marL="72000" marR="72000" marT="36000" marB="36000" vert="eaVert" anchor="ctr">
                    <a:lnL w="12700" cap="flat" cmpd="sng" algn="ctr">
                      <a:solidFill>
                        <a:schemeClr val="accent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gridSpan="2">
                  <a:txBody>
                    <a:bodyPr/>
                    <a:lstStyle/>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1" i="0" u="none" kern="100" dirty="0">
                          <a:solidFill>
                            <a:schemeClr val="tx1"/>
                          </a:solidFill>
                          <a:effectLst/>
                          <a:latin typeface="Meiryo UI" panose="020B0604030504040204" pitchFamily="50" charset="-128"/>
                          <a:ea typeface="Meiryo UI" panose="020B0604030504040204" pitchFamily="50" charset="-128"/>
                        </a:rPr>
                        <a:t>＜主な事業（見直し後の事業、新たに取り組んでいる事業等）＞</a:t>
                      </a:r>
                      <a:endParaRPr lang="en-US" altLang="ja-JP" sz="10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solidFill>
                      <a:srgbClr val="D0D8E8"/>
                    </a:solidFill>
                  </a:tcPr>
                </a:tc>
                <a:tc hMerge="1">
                  <a:txBody>
                    <a:bodyPr/>
                    <a:lstStyle/>
                    <a:p>
                      <a:endParaRPr kumimoji="1" lang="ja-JP" altLang="en-US"/>
                    </a:p>
                  </a:txBody>
                  <a:tcPr/>
                </a:tc>
                <a:extLst>
                  <a:ext uri="{0D108BD9-81ED-4DB2-BD59-A6C34878D82A}">
                    <a16:rowId xmlns:a16="http://schemas.microsoft.com/office/drawing/2014/main" val="2560349723"/>
                  </a:ext>
                </a:extLst>
              </a:tr>
              <a:tr h="2002493">
                <a:tc vMerge="1">
                  <a:txBody>
                    <a:bodyPr/>
                    <a:lstStyle/>
                    <a:p>
                      <a:endParaRPr kumimoji="1" lang="ja-JP" altLang="en-US"/>
                    </a:p>
                  </a:txBody>
                  <a:tcPr/>
                </a:tc>
                <a:tc gridSpan="2">
                  <a:txBody>
                    <a:bodyPr/>
                    <a:lstStyle/>
                    <a:p>
                      <a:pPr marL="133350" marR="0" lvl="0" indent="-133350" algn="just" defTabSz="914400" rtl="0" eaLnBrk="1" fontAlgn="auto" latinLnBrk="0" hangingPunct="1">
                        <a:lnSpc>
                          <a:spcPts val="400"/>
                        </a:lnSpc>
                        <a:spcBef>
                          <a:spcPts val="0"/>
                        </a:spcBef>
                        <a:spcAft>
                          <a:spcPts val="0"/>
                        </a:spcAft>
                        <a:buClrTx/>
                        <a:buSzTx/>
                        <a:buFontTx/>
                        <a:buNone/>
                        <a:tabLst/>
                        <a:defRPr/>
                      </a:pPr>
                      <a:endParaRPr lang="en-US" altLang="ja-JP" sz="1050" b="1" i="0" u="none" kern="100" dirty="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en-US" altLang="ja-JP" sz="1050" b="1" i="0" u="none" kern="100" dirty="0">
                          <a:solidFill>
                            <a:schemeClr val="tx1"/>
                          </a:solidFill>
                          <a:effectLst/>
                          <a:latin typeface="Meiryo UI" panose="020B0604030504040204" pitchFamily="50" charset="-128"/>
                          <a:ea typeface="Meiryo UI" panose="020B0604030504040204" pitchFamily="50" charset="-128"/>
                        </a:rPr>
                        <a:t>《</a:t>
                      </a:r>
                      <a:r>
                        <a:rPr lang="ja-JP" altLang="en-US" sz="1050" b="1" i="0" u="none" kern="100" dirty="0">
                          <a:solidFill>
                            <a:schemeClr val="tx1"/>
                          </a:solidFill>
                          <a:effectLst/>
                          <a:latin typeface="Meiryo UI" panose="020B0604030504040204" pitchFamily="50" charset="-128"/>
                          <a:ea typeface="Meiryo UI" panose="020B0604030504040204" pitchFamily="50" charset="-128"/>
                        </a:rPr>
                        <a:t>見直し後の事業（主なもの）</a:t>
                      </a:r>
                      <a:r>
                        <a:rPr lang="en-US" altLang="ja-JP" sz="1050" b="1" i="0" u="none" kern="100" dirty="0">
                          <a:solidFill>
                            <a:schemeClr val="tx1"/>
                          </a:solidFill>
                          <a:effectLst/>
                          <a:latin typeface="Meiryo UI" panose="020B0604030504040204" pitchFamily="50" charset="-128"/>
                          <a:ea typeface="Meiryo UI" panose="020B0604030504040204" pitchFamily="50" charset="-128"/>
                        </a:rPr>
                        <a:t>》</a:t>
                      </a:r>
                    </a:p>
                    <a:p>
                      <a:pPr marL="133350" marR="0" lvl="0" indent="-133350" algn="just" defTabSz="914400" rtl="0" eaLnBrk="1" fontAlgn="auto" latinLnBrk="0" hangingPunct="1">
                        <a:lnSpc>
                          <a:spcPts val="400"/>
                        </a:lnSpc>
                        <a:spcBef>
                          <a:spcPts val="0"/>
                        </a:spcBef>
                        <a:spcAft>
                          <a:spcPts val="0"/>
                        </a:spcAft>
                        <a:buClrTx/>
                        <a:buSzTx/>
                        <a:buFontTx/>
                        <a:buNone/>
                        <a:tabLst/>
                        <a:defRPr/>
                      </a:pPr>
                      <a:endParaRPr lang="en-US" altLang="ja-JP" sz="1050" b="1" i="0" u="none" kern="100" dirty="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50" b="1" i="0" kern="100" dirty="0" smtClean="0">
                          <a:solidFill>
                            <a:schemeClr val="tx1"/>
                          </a:solidFill>
                          <a:effectLst/>
                          <a:latin typeface="Meiryo UI" panose="020B0604030504040204" pitchFamily="50" charset="-128"/>
                          <a:ea typeface="Meiryo UI" panose="020B0604030504040204" pitchFamily="50" charset="-128"/>
                        </a:rPr>
                        <a:t>◆</a:t>
                      </a:r>
                      <a:r>
                        <a:rPr lang="ja-JP" altLang="en-US" sz="1050" b="1" i="0" u="sng" kern="100" dirty="0" smtClean="0">
                          <a:solidFill>
                            <a:schemeClr val="tx1"/>
                          </a:solidFill>
                          <a:effectLst/>
                          <a:latin typeface="Meiryo UI" panose="020B0604030504040204" pitchFamily="50" charset="-128"/>
                          <a:ea typeface="Meiryo UI" panose="020B0604030504040204" pitchFamily="50" charset="-128"/>
                        </a:rPr>
                        <a:t>オーケストラハウス管理費</a:t>
                      </a:r>
                      <a:r>
                        <a:rPr lang="ja-JP" altLang="en-US" sz="1050" b="1" i="0" u="none" kern="100" dirty="0" smtClean="0">
                          <a:solidFill>
                            <a:schemeClr val="tx1"/>
                          </a:solidFill>
                          <a:effectLst/>
                          <a:latin typeface="Meiryo UI" panose="020B0604030504040204" pitchFamily="50" charset="-128"/>
                          <a:ea typeface="Meiryo UI" panose="020B0604030504040204" pitchFamily="50" charset="-128"/>
                        </a:rPr>
                        <a:t>　</a:t>
                      </a:r>
                      <a:r>
                        <a:rPr lang="en-US" altLang="ja-JP" sz="1050" b="1" i="0" u="none" kern="100" dirty="0" smtClean="0">
                          <a:solidFill>
                            <a:schemeClr val="tx1"/>
                          </a:solidFill>
                          <a:effectLst/>
                          <a:latin typeface="Meiryo UI" panose="020B0604030504040204" pitchFamily="50" charset="-128"/>
                          <a:ea typeface="Meiryo UI" panose="020B0604030504040204" pitchFamily="50" charset="-128"/>
                        </a:rPr>
                        <a:t>7</a:t>
                      </a:r>
                      <a:r>
                        <a:rPr lang="ja-JP" altLang="en-US" sz="1050" b="1" i="0" u="none" kern="100" dirty="0" smtClean="0">
                          <a:solidFill>
                            <a:schemeClr val="tx1"/>
                          </a:solidFill>
                          <a:effectLst/>
                          <a:latin typeface="Meiryo UI" panose="020B0604030504040204" pitchFamily="50" charset="-128"/>
                          <a:ea typeface="Meiryo UI" panose="020B0604030504040204" pitchFamily="50" charset="-128"/>
                        </a:rPr>
                        <a:t>（▲</a:t>
                      </a:r>
                      <a:r>
                        <a:rPr lang="en-US" altLang="ja-JP" sz="1050" b="1" i="0" u="none" kern="100" dirty="0" smtClean="0">
                          <a:solidFill>
                            <a:schemeClr val="tx1"/>
                          </a:solidFill>
                          <a:effectLst/>
                          <a:latin typeface="Meiryo UI" panose="020B0604030504040204" pitchFamily="50" charset="-128"/>
                          <a:ea typeface="Meiryo UI" panose="020B0604030504040204" pitchFamily="50" charset="-128"/>
                        </a:rPr>
                        <a:t>1</a:t>
                      </a:r>
                      <a:r>
                        <a:rPr lang="ja-JP" altLang="en-US" sz="1050" b="1" i="0" u="none" kern="100" dirty="0" smtClean="0">
                          <a:solidFill>
                            <a:schemeClr val="tx1"/>
                          </a:solidFill>
                          <a:effectLst/>
                          <a:latin typeface="Meiryo UI" panose="020B0604030504040204" pitchFamily="50" charset="-128"/>
                          <a:ea typeface="Meiryo UI" panose="020B0604030504040204" pitchFamily="50" charset="-128"/>
                        </a:rPr>
                        <a:t>）百万円</a:t>
                      </a:r>
                      <a:r>
                        <a:rPr lang="ja-JP" altLang="en-US" sz="1050" b="0" i="0" kern="100" dirty="0" smtClean="0">
                          <a:solidFill>
                            <a:schemeClr val="tx1"/>
                          </a:solidFill>
                          <a:effectLst/>
                          <a:latin typeface="Meiryo UI" panose="020B0604030504040204" pitchFamily="50" charset="-128"/>
                          <a:ea typeface="Meiryo UI" panose="020B0604030504040204" pitchFamily="50" charset="-128"/>
                        </a:rPr>
                        <a:t>　</a:t>
                      </a:r>
                      <a:endParaRPr lang="en-US" altLang="ja-JP" sz="1050" b="0" i="0" kern="100" dirty="0" smtClean="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50" b="0" i="0" kern="100" dirty="0" smtClean="0">
                          <a:solidFill>
                            <a:schemeClr val="tx1"/>
                          </a:solidFill>
                          <a:effectLst/>
                          <a:latin typeface="Meiryo UI" panose="020B0604030504040204" pitchFamily="50" charset="-128"/>
                          <a:ea typeface="Meiryo UI" panose="020B0604030504040204" pitchFamily="50" charset="-128"/>
                        </a:rPr>
                        <a:t>　</a:t>
                      </a:r>
                      <a:r>
                        <a:rPr lang="ja-JP" altLang="en-US" sz="1050" b="1" i="0" kern="100" dirty="0" smtClean="0">
                          <a:solidFill>
                            <a:schemeClr val="tx1"/>
                          </a:solidFill>
                          <a:effectLst/>
                          <a:latin typeface="Meiryo UI" panose="020B0604030504040204" pitchFamily="50" charset="-128"/>
                          <a:ea typeface="Meiryo UI" panose="020B0604030504040204" pitchFamily="50" charset="-128"/>
                        </a:rPr>
                        <a:t>　</a:t>
                      </a:r>
                      <a:r>
                        <a:rPr lang="ja-JP" altLang="en-US" sz="1000" b="1" i="0" kern="100" dirty="0" smtClean="0">
                          <a:solidFill>
                            <a:schemeClr val="tx1"/>
                          </a:solidFill>
                          <a:effectLst/>
                          <a:latin typeface="Meiryo UI" panose="020B0604030504040204" pitchFamily="50" charset="-128"/>
                          <a:ea typeface="Meiryo UI" panose="020B0604030504040204" pitchFamily="50" charset="-128"/>
                        </a:rPr>
                        <a:t>１　事業目的</a:t>
                      </a:r>
                      <a:endParaRPr lang="en-US" altLang="ja-JP" sz="1000" b="1" i="0" kern="100" dirty="0" smtClean="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1" i="0" kern="100" dirty="0" smtClean="0">
                          <a:solidFill>
                            <a:schemeClr val="tx1"/>
                          </a:solidFill>
                          <a:effectLst/>
                          <a:latin typeface="Meiryo UI" panose="020B0604030504040204" pitchFamily="50" charset="-128"/>
                          <a:ea typeface="Meiryo UI" panose="020B0604030504040204" pitchFamily="50" charset="-128"/>
                        </a:rPr>
                        <a:t>　　　　 </a:t>
                      </a:r>
                      <a:r>
                        <a:rPr lang="ja-JP" altLang="en-US" sz="1000" b="0" i="0" kern="100" dirty="0" smtClean="0">
                          <a:solidFill>
                            <a:schemeClr val="tx1"/>
                          </a:solidFill>
                          <a:effectLst/>
                          <a:latin typeface="Meiryo UI" panose="020B0604030504040204" pitchFamily="50" charset="-128"/>
                          <a:ea typeface="Meiryo UI" panose="020B0604030504040204" pitchFamily="50" charset="-128"/>
                        </a:rPr>
                        <a:t>大阪センチュリー交響楽団を運営する（財）大阪府文化振興財団が大阪府から自立化し、平成２３年度から「公益財団法人日本センチュリー交響楽団」に移行。</a:t>
                      </a:r>
                      <a:endParaRPr lang="en-US" altLang="ja-JP" sz="1000" b="0" i="0" kern="100" dirty="0" smtClean="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en-US" altLang="ja-JP" sz="1000" b="0" i="0" kern="100" dirty="0" smtClean="0">
                          <a:solidFill>
                            <a:schemeClr val="tx1"/>
                          </a:solidFill>
                          <a:effectLst/>
                          <a:latin typeface="Meiryo UI" panose="020B0604030504040204" pitchFamily="50" charset="-128"/>
                          <a:ea typeface="Meiryo UI" panose="020B0604030504040204" pitchFamily="50" charset="-128"/>
                        </a:rPr>
                        <a:t>         </a:t>
                      </a:r>
                      <a:r>
                        <a:rPr lang="ja-JP" altLang="en-US" sz="1000" b="0" i="0" kern="100" dirty="0" smtClean="0">
                          <a:solidFill>
                            <a:schemeClr val="tx1"/>
                          </a:solidFill>
                          <a:effectLst/>
                          <a:latin typeface="Meiryo UI" panose="020B0604030504040204" pitchFamily="50" charset="-128"/>
                          <a:ea typeface="Meiryo UI" panose="020B0604030504040204" pitchFamily="50" charset="-128"/>
                        </a:rPr>
                        <a:t>その法人に対し「オーケストラハウス」を貸し付けるとともに、施設の維持管理を行う。</a:t>
                      </a:r>
                      <a:endParaRPr lang="en-US" altLang="ja-JP" sz="1000" b="0" i="0" kern="100" dirty="0" smtClean="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i="0" kern="100" dirty="0" smtClean="0">
                          <a:solidFill>
                            <a:schemeClr val="tx1"/>
                          </a:solidFill>
                          <a:effectLst/>
                          <a:latin typeface="Meiryo UI" panose="020B0604030504040204" pitchFamily="50" charset="-128"/>
                          <a:ea typeface="Meiryo UI" panose="020B0604030504040204" pitchFamily="50" charset="-128"/>
                        </a:rPr>
                        <a:t>　　　    開始終了年度：平成２３年度～</a:t>
                      </a:r>
                      <a:endParaRPr lang="en-US" altLang="ja-JP" sz="1000" b="0" i="0" kern="100" dirty="0" smtClean="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i="0" kern="100" dirty="0" smtClean="0">
                          <a:solidFill>
                            <a:schemeClr val="tx1"/>
                          </a:solidFill>
                          <a:effectLst/>
                          <a:latin typeface="Meiryo UI" panose="020B0604030504040204" pitchFamily="50" charset="-128"/>
                          <a:ea typeface="Meiryo UI" panose="020B0604030504040204" pitchFamily="50" charset="-128"/>
                        </a:rPr>
                        <a:t>　　</a:t>
                      </a:r>
                      <a:r>
                        <a:rPr lang="ja-JP" altLang="en-US" sz="1000" b="1" i="0" kern="100" dirty="0" smtClean="0">
                          <a:solidFill>
                            <a:schemeClr val="tx1"/>
                          </a:solidFill>
                          <a:effectLst/>
                          <a:latin typeface="Meiryo UI" panose="020B0604030504040204" pitchFamily="50" charset="-128"/>
                          <a:ea typeface="Meiryo UI" panose="020B0604030504040204" pitchFamily="50" charset="-128"/>
                        </a:rPr>
                        <a:t>２　事業内容</a:t>
                      </a:r>
                      <a:endParaRPr lang="en-US" altLang="ja-JP" sz="1000" b="1" i="0" kern="100" dirty="0" smtClean="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i="0" kern="100" dirty="0" smtClean="0">
                          <a:solidFill>
                            <a:schemeClr val="tx1"/>
                          </a:solidFill>
                          <a:effectLst/>
                          <a:latin typeface="Meiryo UI" panose="020B0604030504040204" pitchFamily="50" charset="-128"/>
                          <a:ea typeface="Meiryo UI" panose="020B0604030504040204" pitchFamily="50" charset="-128"/>
                        </a:rPr>
                        <a:t>　　　　</a:t>
                      </a:r>
                      <a:r>
                        <a:rPr lang="ja-JP" altLang="en-US" sz="1000" b="0" i="0" kern="100" baseline="0" dirty="0" smtClean="0">
                          <a:solidFill>
                            <a:schemeClr val="tx1"/>
                          </a:solidFill>
                          <a:effectLst/>
                          <a:latin typeface="Meiryo UI" panose="020B0604030504040204" pitchFamily="50" charset="-128"/>
                          <a:ea typeface="Meiryo UI" panose="020B0604030504040204" pitchFamily="50" charset="-128"/>
                        </a:rPr>
                        <a:t> </a:t>
                      </a:r>
                      <a:r>
                        <a:rPr lang="ja-JP" altLang="en-US" sz="1000" b="0" i="0" kern="100" dirty="0" smtClean="0">
                          <a:solidFill>
                            <a:schemeClr val="tx1"/>
                          </a:solidFill>
                          <a:effectLst/>
                          <a:latin typeface="Meiryo UI" panose="020B0604030504040204" pitchFamily="50" charset="-128"/>
                          <a:ea typeface="Meiryo UI" panose="020B0604030504040204" pitchFamily="50" charset="-128"/>
                        </a:rPr>
                        <a:t>公益財団法人 日本センチュリー交響楽団に対し普通財産「オーケストラハウス」を貸し付けるとともに、貸付物件として保持するために施設の維持管理を行う。</a:t>
                      </a:r>
                      <a:endParaRPr lang="en-US" altLang="ja-JP" sz="1000" b="0" i="0" kern="100" dirty="0" smtClean="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en-US" altLang="ja-JP" sz="1000" b="0" i="0" kern="100" dirty="0" smtClean="0">
                          <a:solidFill>
                            <a:schemeClr val="tx1"/>
                          </a:solidFill>
                          <a:effectLst/>
                          <a:latin typeface="Meiryo UI" panose="020B0604030504040204" pitchFamily="50" charset="-128"/>
                          <a:ea typeface="Meiryo UI" panose="020B0604030504040204" pitchFamily="50" charset="-128"/>
                        </a:rPr>
                        <a:t>       </a:t>
                      </a:r>
                      <a:r>
                        <a:rPr lang="ja-JP" altLang="en-US" sz="1000" b="0" i="0" kern="100" dirty="0" smtClean="0">
                          <a:solidFill>
                            <a:schemeClr val="tx1"/>
                          </a:solidFill>
                          <a:effectLst/>
                          <a:latin typeface="Meiryo UI" panose="020B0604030504040204" pitchFamily="50" charset="-128"/>
                          <a:ea typeface="Meiryo UI" panose="020B0604030504040204" pitchFamily="50" charset="-128"/>
                        </a:rPr>
                        <a:t>　</a:t>
                      </a:r>
                      <a:r>
                        <a:rPr lang="en-US" altLang="ja-JP" sz="1000" b="0" i="0" kern="100" dirty="0" smtClean="0">
                          <a:solidFill>
                            <a:schemeClr val="tx1"/>
                          </a:solidFill>
                          <a:effectLst/>
                          <a:latin typeface="Meiryo UI" panose="020B0604030504040204" pitchFamily="50" charset="-128"/>
                          <a:ea typeface="Meiryo UI" panose="020B0604030504040204" pitchFamily="50" charset="-128"/>
                        </a:rPr>
                        <a:t>【</a:t>
                      </a:r>
                      <a:r>
                        <a:rPr lang="ja-JP" altLang="en-US" sz="1000" b="0" i="0" kern="100" dirty="0" smtClean="0">
                          <a:solidFill>
                            <a:schemeClr val="tx1"/>
                          </a:solidFill>
                          <a:effectLst/>
                          <a:latin typeface="Meiryo UI" panose="020B0604030504040204" pitchFamily="50" charset="-128"/>
                          <a:ea typeface="Meiryo UI" panose="020B0604030504040204" pitchFamily="50" charset="-128"/>
                        </a:rPr>
                        <a:t>貸付物件</a:t>
                      </a:r>
                      <a:r>
                        <a:rPr lang="en-US" altLang="ja-JP" sz="1000" b="0" i="0" kern="100" dirty="0" smtClean="0">
                          <a:solidFill>
                            <a:schemeClr val="tx1"/>
                          </a:solidFill>
                          <a:effectLst/>
                          <a:latin typeface="Meiryo UI" panose="020B0604030504040204" pitchFamily="50" charset="-128"/>
                          <a:ea typeface="Meiryo UI" panose="020B0604030504040204" pitchFamily="50" charset="-128"/>
                        </a:rPr>
                        <a:t>】</a:t>
                      </a:r>
                      <a:r>
                        <a:rPr lang="en-US" altLang="ja-JP" sz="1000" b="0" i="0" kern="100" baseline="0" dirty="0" smtClean="0">
                          <a:solidFill>
                            <a:schemeClr val="tx1"/>
                          </a:solidFill>
                          <a:effectLst/>
                          <a:latin typeface="Meiryo UI" panose="020B0604030504040204" pitchFamily="50" charset="-128"/>
                          <a:ea typeface="Meiryo UI" panose="020B0604030504040204" pitchFamily="50" charset="-128"/>
                        </a:rPr>
                        <a:t> </a:t>
                      </a:r>
                      <a:r>
                        <a:rPr lang="en-US" altLang="ja-JP" sz="1000" b="0" i="0" kern="100" dirty="0" smtClean="0">
                          <a:solidFill>
                            <a:schemeClr val="tx1"/>
                          </a:solidFill>
                          <a:effectLst/>
                          <a:latin typeface="Meiryo UI" panose="020B0604030504040204" pitchFamily="50" charset="-128"/>
                          <a:ea typeface="Meiryo UI" panose="020B0604030504040204" pitchFamily="50" charset="-128"/>
                        </a:rPr>
                        <a:t>〈</a:t>
                      </a:r>
                      <a:r>
                        <a:rPr lang="ja-JP" altLang="en-US" sz="1000" b="0" i="0" kern="100" dirty="0" smtClean="0">
                          <a:solidFill>
                            <a:schemeClr val="tx1"/>
                          </a:solidFill>
                          <a:effectLst/>
                          <a:latin typeface="Meiryo UI" panose="020B0604030504040204" pitchFamily="50" charset="-128"/>
                          <a:ea typeface="Meiryo UI" panose="020B0604030504040204" pitchFamily="50" charset="-128"/>
                        </a:rPr>
                        <a:t>施設名</a:t>
                      </a:r>
                      <a:r>
                        <a:rPr lang="en-US" altLang="ja-JP" sz="1000" b="0" i="0" kern="100" dirty="0" smtClean="0">
                          <a:solidFill>
                            <a:schemeClr val="tx1"/>
                          </a:solidFill>
                          <a:effectLst/>
                          <a:latin typeface="Meiryo UI" panose="020B0604030504040204" pitchFamily="50" charset="-128"/>
                          <a:ea typeface="Meiryo UI" panose="020B0604030504040204" pitchFamily="50" charset="-128"/>
                        </a:rPr>
                        <a:t>〉 </a:t>
                      </a:r>
                      <a:r>
                        <a:rPr lang="ja-JP" altLang="en-US" sz="1000" b="0" i="0" kern="100" dirty="0" smtClean="0">
                          <a:solidFill>
                            <a:schemeClr val="tx1"/>
                          </a:solidFill>
                          <a:effectLst/>
                          <a:latin typeface="Meiryo UI" panose="020B0604030504040204" pitchFamily="50" charset="-128"/>
                          <a:ea typeface="Meiryo UI" panose="020B0604030504040204" pitchFamily="50" charset="-128"/>
                        </a:rPr>
                        <a:t>オーケストラハウス　　</a:t>
                      </a:r>
                      <a:r>
                        <a:rPr lang="en-US" altLang="ja-JP" sz="1000" b="0" i="0" kern="100" dirty="0" smtClean="0">
                          <a:solidFill>
                            <a:schemeClr val="tx1"/>
                          </a:solidFill>
                          <a:effectLst/>
                          <a:latin typeface="Meiryo UI" panose="020B0604030504040204" pitchFamily="50" charset="-128"/>
                          <a:ea typeface="Meiryo UI" panose="020B0604030504040204" pitchFamily="50" charset="-128"/>
                        </a:rPr>
                        <a:t>〈</a:t>
                      </a:r>
                      <a:r>
                        <a:rPr lang="ja-JP" altLang="en-US" sz="1000" b="0" i="0" kern="100" dirty="0" smtClean="0">
                          <a:solidFill>
                            <a:schemeClr val="tx1"/>
                          </a:solidFill>
                          <a:effectLst/>
                          <a:latin typeface="Meiryo UI" panose="020B0604030504040204" pitchFamily="50" charset="-128"/>
                          <a:ea typeface="Meiryo UI" panose="020B0604030504040204" pitchFamily="50" charset="-128"/>
                        </a:rPr>
                        <a:t>種別</a:t>
                      </a:r>
                      <a:r>
                        <a:rPr lang="en-US" altLang="ja-JP" sz="1000" b="0" i="0" kern="100" dirty="0" smtClean="0">
                          <a:solidFill>
                            <a:schemeClr val="tx1"/>
                          </a:solidFill>
                          <a:effectLst/>
                          <a:latin typeface="Meiryo UI" panose="020B0604030504040204" pitchFamily="50" charset="-128"/>
                          <a:ea typeface="Meiryo UI" panose="020B0604030504040204" pitchFamily="50" charset="-128"/>
                        </a:rPr>
                        <a:t>〉</a:t>
                      </a:r>
                      <a:r>
                        <a:rPr lang="ja-JP" altLang="en-US" sz="1000" b="0" i="0" kern="100" dirty="0" smtClean="0">
                          <a:solidFill>
                            <a:schemeClr val="tx1"/>
                          </a:solidFill>
                          <a:effectLst/>
                          <a:latin typeface="Meiryo UI" panose="020B0604030504040204" pitchFamily="50" charset="-128"/>
                          <a:ea typeface="Meiryo UI" panose="020B0604030504040204" pitchFamily="50" charset="-128"/>
                        </a:rPr>
                        <a:t>建物（普通財産）  </a:t>
                      </a:r>
                      <a:r>
                        <a:rPr lang="en-US" altLang="ja-JP" sz="1000" b="0" i="0" kern="100" dirty="0" smtClean="0">
                          <a:solidFill>
                            <a:schemeClr val="tx1"/>
                          </a:solidFill>
                          <a:effectLst/>
                          <a:latin typeface="Meiryo UI" panose="020B0604030504040204" pitchFamily="50" charset="-128"/>
                          <a:ea typeface="Meiryo UI" panose="020B0604030504040204" pitchFamily="50" charset="-128"/>
                        </a:rPr>
                        <a:t>〈</a:t>
                      </a:r>
                      <a:r>
                        <a:rPr lang="ja-JP" altLang="en-US" sz="1000" b="0" i="0" kern="100" dirty="0" smtClean="0">
                          <a:solidFill>
                            <a:schemeClr val="tx1"/>
                          </a:solidFill>
                          <a:effectLst/>
                          <a:latin typeface="Meiryo UI" panose="020B0604030504040204" pitchFamily="50" charset="-128"/>
                          <a:ea typeface="Meiryo UI" panose="020B0604030504040204" pitchFamily="50" charset="-128"/>
                        </a:rPr>
                        <a:t>貸付面積</a:t>
                      </a:r>
                      <a:r>
                        <a:rPr lang="en-US" altLang="ja-JP" sz="1000" b="0" i="0" kern="100" dirty="0" smtClean="0">
                          <a:solidFill>
                            <a:schemeClr val="tx1"/>
                          </a:solidFill>
                          <a:effectLst/>
                          <a:latin typeface="Meiryo UI" panose="020B0604030504040204" pitchFamily="50" charset="-128"/>
                          <a:ea typeface="Meiryo UI" panose="020B0604030504040204" pitchFamily="50" charset="-128"/>
                        </a:rPr>
                        <a:t>〉</a:t>
                      </a:r>
                      <a:r>
                        <a:rPr lang="ja-JP" altLang="en-US" sz="1000" b="0" i="0" kern="100" dirty="0" smtClean="0">
                          <a:solidFill>
                            <a:schemeClr val="tx1"/>
                          </a:solidFill>
                          <a:effectLst/>
                          <a:latin typeface="Meiryo UI" panose="020B0604030504040204" pitchFamily="50" charset="-128"/>
                          <a:ea typeface="Meiryo UI" panose="020B0604030504040204" pitchFamily="50" charset="-128"/>
                        </a:rPr>
                        <a:t>延</a:t>
                      </a:r>
                      <a:r>
                        <a:rPr lang="en-US" altLang="ja-JP" sz="1000" b="0" i="0" kern="100" dirty="0" smtClean="0">
                          <a:solidFill>
                            <a:schemeClr val="tx1"/>
                          </a:solidFill>
                          <a:effectLst/>
                          <a:latin typeface="Meiryo UI" panose="020B0604030504040204" pitchFamily="50" charset="-128"/>
                          <a:ea typeface="Meiryo UI" panose="020B0604030504040204" pitchFamily="50" charset="-128"/>
                        </a:rPr>
                        <a:t>1,234.44㎡   〈</a:t>
                      </a:r>
                      <a:r>
                        <a:rPr lang="ja-JP" altLang="en-US" sz="1000" b="0" i="0" kern="100" dirty="0" smtClean="0">
                          <a:solidFill>
                            <a:schemeClr val="tx1"/>
                          </a:solidFill>
                          <a:effectLst/>
                          <a:latin typeface="Meiryo UI" panose="020B0604030504040204" pitchFamily="50" charset="-128"/>
                          <a:ea typeface="Meiryo UI" panose="020B0604030504040204" pitchFamily="50" charset="-128"/>
                        </a:rPr>
                        <a:t>貸付料</a:t>
                      </a:r>
                      <a:r>
                        <a:rPr lang="en-US" altLang="ja-JP" sz="1000" b="0" i="0" kern="100" dirty="0" smtClean="0">
                          <a:solidFill>
                            <a:schemeClr val="tx1"/>
                          </a:solidFill>
                          <a:effectLst/>
                          <a:latin typeface="Meiryo UI" panose="020B0604030504040204" pitchFamily="50" charset="-128"/>
                          <a:ea typeface="Meiryo UI" panose="020B0604030504040204" pitchFamily="50" charset="-128"/>
                        </a:rPr>
                        <a:t>〉 8,268</a:t>
                      </a:r>
                      <a:r>
                        <a:rPr lang="ja-JP" altLang="en-US" sz="1000" b="0" i="0" kern="100" dirty="0" smtClean="0">
                          <a:solidFill>
                            <a:schemeClr val="tx1"/>
                          </a:solidFill>
                          <a:effectLst/>
                          <a:latin typeface="Meiryo UI" panose="020B0604030504040204" pitchFamily="50" charset="-128"/>
                          <a:ea typeface="Meiryo UI" panose="020B0604030504040204" pitchFamily="50" charset="-128"/>
                        </a:rPr>
                        <a:t>千円（</a:t>
                      </a:r>
                      <a:r>
                        <a:rPr lang="en-US" altLang="ja-JP" sz="1000" b="0" i="0" kern="100" baseline="0" dirty="0" smtClean="0">
                          <a:solidFill>
                            <a:schemeClr val="tx1"/>
                          </a:solidFill>
                          <a:effectLst/>
                          <a:latin typeface="Meiryo UI" panose="020B0604030504040204" pitchFamily="50" charset="-128"/>
                          <a:ea typeface="Meiryo UI" panose="020B0604030504040204" pitchFamily="50" charset="-128"/>
                        </a:rPr>
                        <a:t>R2</a:t>
                      </a:r>
                      <a:r>
                        <a:rPr lang="ja-JP" altLang="en-US" sz="1000" b="0" i="0" kern="100" dirty="0" smtClean="0">
                          <a:solidFill>
                            <a:schemeClr val="tx1"/>
                          </a:solidFill>
                          <a:effectLst/>
                          <a:latin typeface="Meiryo UI" panose="020B0604030504040204" pitchFamily="50" charset="-128"/>
                          <a:ea typeface="Meiryo UI" panose="020B0604030504040204" pitchFamily="50" charset="-128"/>
                        </a:rPr>
                        <a:t>年度）</a:t>
                      </a:r>
                      <a:endParaRPr lang="en-US" altLang="ja-JP" sz="1000" b="0" i="0" kern="100" dirty="0" smtClean="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i="0" kern="100" dirty="0" smtClean="0">
                          <a:solidFill>
                            <a:schemeClr val="tx1"/>
                          </a:solidFill>
                          <a:effectLst/>
                          <a:latin typeface="Meiryo UI" panose="020B0604030504040204" pitchFamily="50" charset="-128"/>
                          <a:ea typeface="Meiryo UI" panose="020B0604030504040204" pitchFamily="50" charset="-128"/>
                        </a:rPr>
                        <a:t>　　                     </a:t>
                      </a:r>
                      <a:r>
                        <a:rPr lang="en-US" altLang="ja-JP" sz="1000" b="0" i="0" kern="100" dirty="0" smtClean="0">
                          <a:solidFill>
                            <a:schemeClr val="tx1"/>
                          </a:solidFill>
                          <a:effectLst/>
                          <a:latin typeface="Meiryo UI" panose="020B0604030504040204" pitchFamily="50" charset="-128"/>
                          <a:ea typeface="Meiryo UI" panose="020B0604030504040204" pitchFamily="50" charset="-128"/>
                        </a:rPr>
                        <a:t>〈</a:t>
                      </a:r>
                      <a:r>
                        <a:rPr lang="ja-JP" altLang="en-US" sz="1000" b="0" i="0" kern="100" dirty="0" smtClean="0">
                          <a:solidFill>
                            <a:schemeClr val="tx1"/>
                          </a:solidFill>
                          <a:effectLst/>
                          <a:latin typeface="Meiryo UI" panose="020B0604030504040204" pitchFamily="50" charset="-128"/>
                          <a:ea typeface="Meiryo UI" panose="020B0604030504040204" pitchFamily="50" charset="-128"/>
                        </a:rPr>
                        <a:t>所在地</a:t>
                      </a:r>
                      <a:r>
                        <a:rPr lang="en-US" altLang="ja-JP" sz="1000" b="0" i="0" kern="100" dirty="0" smtClean="0">
                          <a:solidFill>
                            <a:schemeClr val="tx1"/>
                          </a:solidFill>
                          <a:effectLst/>
                          <a:latin typeface="Meiryo UI" panose="020B0604030504040204" pitchFamily="50" charset="-128"/>
                          <a:ea typeface="Meiryo UI" panose="020B0604030504040204" pitchFamily="50" charset="-128"/>
                        </a:rPr>
                        <a:t>〉</a:t>
                      </a:r>
                      <a:r>
                        <a:rPr lang="ja-JP" altLang="en-US" sz="1000" b="0" i="0" kern="100" dirty="0" smtClean="0">
                          <a:solidFill>
                            <a:schemeClr val="tx1"/>
                          </a:solidFill>
                          <a:effectLst/>
                          <a:latin typeface="Meiryo UI" panose="020B0604030504040204" pitchFamily="50" charset="-128"/>
                          <a:ea typeface="Meiryo UI" panose="020B0604030504040204" pitchFamily="50" charset="-128"/>
                        </a:rPr>
                        <a:t>豊中市服部緑地</a:t>
                      </a:r>
                      <a:r>
                        <a:rPr lang="en-US" altLang="ja-JP" sz="1000" b="0" i="0" kern="100" dirty="0" smtClean="0">
                          <a:solidFill>
                            <a:schemeClr val="tx1"/>
                          </a:solidFill>
                          <a:effectLst/>
                          <a:latin typeface="Meiryo UI" panose="020B0604030504040204" pitchFamily="50" charset="-128"/>
                          <a:ea typeface="Meiryo UI" panose="020B0604030504040204" pitchFamily="50" charset="-128"/>
                        </a:rPr>
                        <a:t>1-7</a:t>
                      </a:r>
                      <a:r>
                        <a:rPr lang="ja-JP" altLang="en-US" sz="1000" b="0" i="0" kern="100" dirty="0" smtClean="0">
                          <a:solidFill>
                            <a:schemeClr val="tx1"/>
                          </a:solidFill>
                          <a:effectLst/>
                          <a:latin typeface="Meiryo UI" panose="020B0604030504040204" pitchFamily="50" charset="-128"/>
                          <a:ea typeface="Meiryo UI" panose="020B0604030504040204" pitchFamily="50" charset="-128"/>
                        </a:rPr>
                        <a:t>　　　　　　　　　　　　　　　　　　　　　　　　　　　　　　　　　　　　 </a:t>
                      </a: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i="0" kern="100" dirty="0" smtClean="0">
                          <a:solidFill>
                            <a:schemeClr val="tx1"/>
                          </a:solidFill>
                          <a:effectLst/>
                          <a:latin typeface="Meiryo UI" panose="020B0604030504040204" pitchFamily="50" charset="-128"/>
                          <a:ea typeface="Meiryo UI" panose="020B0604030504040204" pitchFamily="50" charset="-128"/>
                        </a:rPr>
                        <a:t> 　　    なお、オーケストラハウスの維持管理については、更新計画に基づき、電気・機械設備を順次更新し、毎年度の更新経費の平準化を図っているところである。</a:t>
                      </a:r>
                      <a:r>
                        <a:rPr lang="ja-JP" altLang="en-US" sz="1000" b="0" i="0" kern="100" dirty="0">
                          <a:solidFill>
                            <a:schemeClr val="tx1"/>
                          </a:solidFill>
                          <a:effectLst/>
                          <a:latin typeface="Meiryo UI" panose="020B0604030504040204" pitchFamily="50" charset="-128"/>
                          <a:ea typeface="Meiryo UI" panose="020B0604030504040204" pitchFamily="50" charset="-128"/>
                        </a:rPr>
                        <a:t>　　　　 </a:t>
                      </a:r>
                    </a:p>
                  </a:txBody>
                  <a:tcPr marL="72000" marR="72000" marT="36000" marB="36000" anchor="ctr">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4234363331"/>
                  </a:ext>
                </a:extLst>
              </a:tr>
            </a:tbl>
          </a:graphicData>
        </a:graphic>
      </p:graphicFrame>
      <p:sp>
        <p:nvSpPr>
          <p:cNvPr id="12" name="二等辺三角形 11"/>
          <p:cNvSpPr/>
          <p:nvPr/>
        </p:nvSpPr>
        <p:spPr>
          <a:xfrm rot="5400000">
            <a:off x="3424372" y="1381273"/>
            <a:ext cx="585066" cy="180020"/>
          </a:xfrm>
          <a:prstGeom prst="triangl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pPr algn="ctr"/>
            <a:endParaRPr kumimoji="1"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二等辺三角形 5">
            <a:extLst>
              <a:ext uri="{FF2B5EF4-FFF2-40B4-BE49-F238E27FC236}">
                <a16:creationId xmlns:a16="http://schemas.microsoft.com/office/drawing/2014/main" id="{82F4E74F-AECC-45F3-968B-63AEA3E09EF3}"/>
              </a:ext>
            </a:extLst>
          </p:cNvPr>
          <p:cNvSpPr/>
          <p:nvPr/>
        </p:nvSpPr>
        <p:spPr>
          <a:xfrm rot="5400000">
            <a:off x="3421373" y="2953722"/>
            <a:ext cx="565022" cy="180020"/>
          </a:xfrm>
          <a:prstGeom prst="triangl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pPr algn="ctr"/>
            <a:endParaRPr kumimoji="1"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正方形/長方形 7"/>
          <p:cNvSpPr/>
          <p:nvPr/>
        </p:nvSpPr>
        <p:spPr>
          <a:xfrm>
            <a:off x="5757476" y="233432"/>
            <a:ext cx="1935215" cy="208186"/>
          </a:xfrm>
          <a:prstGeom prst="rect">
            <a:avLst/>
          </a:prstGeom>
          <a:ln w="6350"/>
        </p:spPr>
        <p:style>
          <a:lnRef idx="2">
            <a:schemeClr val="accent1"/>
          </a:lnRef>
          <a:fillRef idx="1">
            <a:schemeClr val="lt1"/>
          </a:fillRef>
          <a:effectRef idx="0">
            <a:schemeClr val="accent1"/>
          </a:effectRef>
          <a:fontRef idx="minor">
            <a:schemeClr val="dk1"/>
          </a:fontRef>
        </p:style>
        <p:txBody>
          <a:bodyPr lIns="36000" rIns="36000" rtlCol="0" anchor="ctr"/>
          <a:lstStyle/>
          <a:p>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予算の記載</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）：一般財源</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スライド番号プレースホルダー 4"/>
          <p:cNvSpPr txBox="1">
            <a:spLocks/>
          </p:cNvSpPr>
          <p:nvPr/>
        </p:nvSpPr>
        <p:spPr>
          <a:xfrm>
            <a:off x="7010400" y="6584035"/>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smtClean="0">
                <a:solidFill>
                  <a:schemeClr val="tx1"/>
                </a:solidFill>
                <a:latin typeface="Meiryo UI" panose="020B0604030504040204" pitchFamily="50" charset="-128"/>
                <a:ea typeface="Meiryo UI" panose="020B0604030504040204" pitchFamily="50" charset="-128"/>
              </a:rPr>
              <a:t>27</a:t>
            </a:r>
            <a:endParaRPr lang="ja-JP" altLang="en-US" dirty="0">
              <a:solidFill>
                <a:schemeClr val="tx1"/>
              </a:solidFill>
              <a:latin typeface="Meiryo UI" panose="020B0604030504040204" pitchFamily="50" charset="-128"/>
              <a:ea typeface="Meiryo UI" panose="020B0604030504040204" pitchFamily="50" charset="-128"/>
            </a:endParaRPr>
          </a:p>
        </p:txBody>
      </p:sp>
      <p:sp>
        <p:nvSpPr>
          <p:cNvPr id="9" name="正方形/長方形 8"/>
          <p:cNvSpPr/>
          <p:nvPr/>
        </p:nvSpPr>
        <p:spPr>
          <a:xfrm>
            <a:off x="6725083" y="4779150"/>
            <a:ext cx="2280943" cy="234978"/>
          </a:xfrm>
          <a:prstGeom prst="rect">
            <a:avLst/>
          </a:prstGeom>
          <a:ln/>
        </p:spPr>
        <p:style>
          <a:lnRef idx="2">
            <a:schemeClr val="accent1"/>
          </a:lnRef>
          <a:fillRef idx="1">
            <a:schemeClr val="lt1"/>
          </a:fillRef>
          <a:effectRef idx="0">
            <a:schemeClr val="accent1"/>
          </a:effectRef>
          <a:fontRef idx="minor">
            <a:schemeClr val="dk1"/>
          </a:fontRef>
        </p:style>
        <p:txBody>
          <a:bodyPr lIns="36000" rIns="0" rtlCol="0" anchor="ctr"/>
          <a:lstStyle/>
          <a:p>
            <a:pPr algn="ctr"/>
            <a:r>
              <a:rPr lang="en-US" altLang="ja-JP" sz="1050" dirty="0">
                <a:solidFill>
                  <a:schemeClr val="tx1"/>
                </a:solidFill>
                <a:latin typeface="Meiryo UI" panose="020B0604030504040204" pitchFamily="50" charset="-128"/>
                <a:ea typeface="Meiryo UI" panose="020B0604030504040204" pitchFamily="50" charset="-128"/>
              </a:rPr>
              <a:t>R2</a:t>
            </a:r>
            <a:r>
              <a:rPr lang="ja-JP" altLang="en-US" sz="1050" dirty="0">
                <a:solidFill>
                  <a:schemeClr val="tx1"/>
                </a:solidFill>
                <a:latin typeface="Meiryo UI" panose="020B0604030504040204" pitchFamily="50" charset="-128"/>
                <a:ea typeface="Meiryo UI" panose="020B0604030504040204" pitchFamily="50" charset="-128"/>
              </a:rPr>
              <a:t>当初予算額：</a:t>
            </a:r>
            <a:r>
              <a:rPr lang="en-US" altLang="ja-JP" sz="1050" dirty="0" smtClean="0">
                <a:solidFill>
                  <a:schemeClr val="tx1"/>
                </a:solidFill>
                <a:latin typeface="Meiryo UI" panose="020B0604030504040204" pitchFamily="50" charset="-128"/>
                <a:ea typeface="Meiryo UI" panose="020B0604030504040204" pitchFamily="50" charset="-128"/>
              </a:rPr>
              <a:t>493</a:t>
            </a:r>
            <a:r>
              <a:rPr lang="ja-JP" altLang="en-US" sz="1050" dirty="0" smtClean="0">
                <a:solidFill>
                  <a:schemeClr val="tx1"/>
                </a:solidFill>
                <a:latin typeface="Meiryo UI" panose="020B0604030504040204" pitchFamily="50" charset="-128"/>
                <a:ea typeface="Meiryo UI" panose="020B0604030504040204" pitchFamily="50" charset="-128"/>
              </a:rPr>
              <a:t>（</a:t>
            </a:r>
            <a:r>
              <a:rPr lang="en-US" altLang="ja-JP" sz="1050" dirty="0" smtClean="0">
                <a:solidFill>
                  <a:schemeClr val="tx1"/>
                </a:solidFill>
                <a:latin typeface="Meiryo UI" panose="020B0604030504040204" pitchFamily="50" charset="-128"/>
                <a:ea typeface="Meiryo UI" panose="020B0604030504040204" pitchFamily="50" charset="-128"/>
              </a:rPr>
              <a:t>361</a:t>
            </a:r>
            <a:r>
              <a:rPr lang="ja-JP" altLang="en-US" sz="1050" dirty="0" smtClean="0">
                <a:solidFill>
                  <a:schemeClr val="tx1"/>
                </a:solidFill>
                <a:latin typeface="Meiryo UI" panose="020B0604030504040204" pitchFamily="50" charset="-128"/>
                <a:ea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rPr>
              <a:t>百万円</a:t>
            </a:r>
            <a:endPar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22147117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表 24"/>
          <p:cNvGraphicFramePr>
            <a:graphicFrameLocks noGrp="1"/>
          </p:cNvGraphicFramePr>
          <p:nvPr/>
        </p:nvGraphicFramePr>
        <p:xfrm>
          <a:off x="83583" y="143833"/>
          <a:ext cx="9003329" cy="415976"/>
        </p:xfrm>
        <a:graphic>
          <a:graphicData uri="http://schemas.openxmlformats.org/drawingml/2006/table">
            <a:tbl>
              <a:tblPr firstRow="1" firstCol="1" bandRow="1">
                <a:tableStyleId>{5C22544A-7EE6-4342-B048-85BDC9FD1C3A}</a:tableStyleId>
              </a:tblPr>
              <a:tblGrid>
                <a:gridCol w="318753">
                  <a:extLst>
                    <a:ext uri="{9D8B030D-6E8A-4147-A177-3AD203B41FA5}">
                      <a16:colId xmlns:a16="http://schemas.microsoft.com/office/drawing/2014/main" val="1996567682"/>
                    </a:ext>
                  </a:extLst>
                </a:gridCol>
                <a:gridCol w="4325931">
                  <a:extLst>
                    <a:ext uri="{9D8B030D-6E8A-4147-A177-3AD203B41FA5}">
                      <a16:colId xmlns:a16="http://schemas.microsoft.com/office/drawing/2014/main" val="1743959686"/>
                    </a:ext>
                  </a:extLst>
                </a:gridCol>
                <a:gridCol w="2466024">
                  <a:extLst>
                    <a:ext uri="{9D8B030D-6E8A-4147-A177-3AD203B41FA5}">
                      <a16:colId xmlns:a16="http://schemas.microsoft.com/office/drawing/2014/main" val="4142861234"/>
                    </a:ext>
                  </a:extLst>
                </a:gridCol>
                <a:gridCol w="1892621">
                  <a:extLst>
                    <a:ext uri="{9D8B030D-6E8A-4147-A177-3AD203B41FA5}">
                      <a16:colId xmlns:a16="http://schemas.microsoft.com/office/drawing/2014/main" val="2440904912"/>
                    </a:ext>
                  </a:extLst>
                </a:gridCol>
              </a:tblGrid>
              <a:tr h="415976">
                <a:tc gridSpan="3">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100" kern="100" dirty="0">
                          <a:solidFill>
                            <a:schemeClr val="tx1"/>
                          </a:solidFill>
                          <a:effectLst/>
                          <a:latin typeface="Meiryo UI" panose="020B0604030504040204" pitchFamily="50" charset="-128"/>
                          <a:ea typeface="Meiryo UI" panose="020B0604030504040204" pitchFamily="50" charset="-128"/>
                        </a:rPr>
                        <a:t>【</a:t>
                      </a:r>
                      <a:r>
                        <a:rPr lang="ja-JP" altLang="en-US" sz="1100" kern="100" dirty="0">
                          <a:solidFill>
                            <a:schemeClr val="tx1"/>
                          </a:solidFill>
                          <a:effectLst/>
                          <a:latin typeface="Meiryo UI" panose="020B0604030504040204" pitchFamily="50" charset="-128"/>
                          <a:ea typeface="Meiryo UI" panose="020B0604030504040204" pitchFamily="50" charset="-128"/>
                        </a:rPr>
                        <a:t>主要検討事業１</a:t>
                      </a:r>
                      <a:r>
                        <a:rPr lang="en-US" altLang="ja-JP" sz="1100" kern="100" dirty="0">
                          <a:solidFill>
                            <a:schemeClr val="tx1"/>
                          </a:solidFill>
                          <a:effectLst/>
                          <a:latin typeface="Meiryo UI" panose="020B0604030504040204" pitchFamily="50" charset="-128"/>
                          <a:ea typeface="Meiryo UI" panose="020B0604030504040204" pitchFamily="50" charset="-128"/>
                        </a:rPr>
                        <a:t>】</a:t>
                      </a:r>
                      <a:r>
                        <a:rPr lang="ja-JP" altLang="en-US" sz="1400" kern="100" dirty="0">
                          <a:solidFill>
                            <a:schemeClr val="tx1"/>
                          </a:solidFill>
                          <a:effectLst/>
                          <a:latin typeface="Meiryo UI" panose="020B0604030504040204" pitchFamily="50" charset="-128"/>
                          <a:ea typeface="Meiryo UI" panose="020B0604030504040204" pitchFamily="50" charset="-128"/>
                        </a:rPr>
                        <a:t>（財）大阪府人権協会補助金　</a:t>
                      </a:r>
                      <a:r>
                        <a:rPr lang="ja-JP" altLang="en-US" sz="1000" kern="100" dirty="0">
                          <a:solidFill>
                            <a:schemeClr val="tx1"/>
                          </a:solidFill>
                          <a:effectLst/>
                          <a:latin typeface="Meiryo UI" panose="020B0604030504040204" pitchFamily="50" charset="-128"/>
                          <a:ea typeface="Meiryo UI" panose="020B0604030504040204" pitchFamily="50" charset="-128"/>
                        </a:rPr>
                        <a:t>　</a:t>
                      </a:r>
                      <a:endParaRPr lang="en-US" altLang="ja-JP" sz="10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B w="12700" cap="flat" cmpd="sng" algn="ctr">
                      <a:solidFill>
                        <a:schemeClr val="accent1"/>
                      </a:solidFill>
                      <a:prstDash val="solid"/>
                      <a:round/>
                      <a:headEnd type="none" w="med" len="med"/>
                      <a:tailEnd type="none" w="med" len="med"/>
                    </a:lnB>
                    <a:solidFill>
                      <a:schemeClr val="bg1"/>
                    </a:solidFill>
                  </a:tcPr>
                </a:tc>
                <a:tc hMerge="1">
                  <a:txBody>
                    <a:bodyPr/>
                    <a:lstStyle/>
                    <a:p>
                      <a:pPr algn="ctr">
                        <a:spcAft>
                          <a:spcPts val="0"/>
                        </a:spcAft>
                      </a:pPr>
                      <a:endParaRPr 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tc>
                <a:tc hMerge="1">
                  <a:txBody>
                    <a:bodyPr/>
                    <a:lstStyle/>
                    <a:p>
                      <a:endParaRPr kumimoji="1" lang="ja-JP" altLang="en-US"/>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effectLst/>
                          <a:latin typeface="Meiryo UI" panose="020B0604030504040204" pitchFamily="50" charset="-128"/>
                          <a:ea typeface="Meiryo UI" panose="020B0604030504040204" pitchFamily="50" charset="-128"/>
                        </a:rPr>
                        <a:t>＜府民文化部＞</a:t>
                      </a:r>
                      <a:endParaRPr lang="ja-JP" alt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B w="12700" cap="flat" cmpd="sng" algn="ctr">
                      <a:solidFill>
                        <a:schemeClr val="accent1"/>
                      </a:solidFill>
                      <a:prstDash val="solid"/>
                      <a:round/>
                      <a:headEnd type="none" w="med" len="med"/>
                      <a:tailEnd type="none" w="med" len="med"/>
                    </a:lnB>
                    <a:solidFill>
                      <a:schemeClr val="bg1"/>
                    </a:solidFill>
                  </a:tcPr>
                </a:tc>
                <a:extLst>
                  <a:ext uri="{0D108BD9-81ED-4DB2-BD59-A6C34878D82A}">
                    <a16:rowId xmlns:a16="http://schemas.microsoft.com/office/drawing/2014/main" val="2909406796"/>
                  </a:ext>
                </a:extLst>
              </a:tr>
            </a:tbl>
          </a:graphicData>
        </a:graphic>
      </p:graphicFrame>
      <p:graphicFrame>
        <p:nvGraphicFramePr>
          <p:cNvPr id="2" name="表 1"/>
          <p:cNvGraphicFramePr>
            <a:graphicFrameLocks noGrp="1"/>
          </p:cNvGraphicFramePr>
          <p:nvPr/>
        </p:nvGraphicFramePr>
        <p:xfrm>
          <a:off x="41792" y="559809"/>
          <a:ext cx="9060417" cy="6133816"/>
        </p:xfrm>
        <a:graphic>
          <a:graphicData uri="http://schemas.openxmlformats.org/drawingml/2006/table">
            <a:tbl>
              <a:tblPr firstRow="1" firstCol="1" bandRow="1">
                <a:tableStyleId>{BC89EF96-8CEA-46FF-86C4-4CE0E7609802}</a:tableStyleId>
              </a:tblPr>
              <a:tblGrid>
                <a:gridCol w="257947">
                  <a:extLst>
                    <a:ext uri="{9D8B030D-6E8A-4147-A177-3AD203B41FA5}">
                      <a16:colId xmlns:a16="http://schemas.microsoft.com/office/drawing/2014/main" val="9612139"/>
                    </a:ext>
                  </a:extLst>
                </a:gridCol>
                <a:gridCol w="4416188">
                  <a:extLst>
                    <a:ext uri="{9D8B030D-6E8A-4147-A177-3AD203B41FA5}">
                      <a16:colId xmlns:a16="http://schemas.microsoft.com/office/drawing/2014/main" val="4183280094"/>
                    </a:ext>
                  </a:extLst>
                </a:gridCol>
                <a:gridCol w="4386282">
                  <a:extLst>
                    <a:ext uri="{9D8B030D-6E8A-4147-A177-3AD203B41FA5}">
                      <a16:colId xmlns:a16="http://schemas.microsoft.com/office/drawing/2014/main" val="3479956490"/>
                    </a:ext>
                  </a:extLst>
                </a:gridCol>
              </a:tblGrid>
              <a:tr h="209170">
                <a:tc rowSpan="2">
                  <a:txBody>
                    <a:bodyPr/>
                    <a:lstStyle/>
                    <a:p>
                      <a:pPr algn="ctr">
                        <a:spcAft>
                          <a:spcPts val="0"/>
                        </a:spcAft>
                      </a:pPr>
                      <a:r>
                        <a:rPr lang="ja-JP" altLang="en-US" sz="1000" kern="100" dirty="0">
                          <a:solidFill>
                            <a:schemeClr val="bg1"/>
                          </a:solidFill>
                          <a:effectLst/>
                          <a:latin typeface="Meiryo UI" panose="020B0604030504040204" pitchFamily="50" charset="-128"/>
                          <a:ea typeface="Meiryo UI" panose="020B0604030504040204" pitchFamily="50" charset="-128"/>
                        </a:rPr>
                        <a:t>当時の事業概要</a:t>
                      </a:r>
                      <a:endParaRPr lang="en-US" altLang="ja-JP" sz="1000"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vert="eaVert" anchor="ct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rgbClr val="D0D8E8"/>
                      </a:solidFill>
                      <a:prstDash val="solid"/>
                      <a:round/>
                      <a:headEnd type="none" w="med" len="med"/>
                      <a:tailEnd type="none" w="med" len="med"/>
                    </a:lnB>
                    <a:solidFill>
                      <a:schemeClr val="accent1"/>
                    </a:solidFill>
                  </a:tcPr>
                </a:tc>
                <a:tc grid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rPr>
                        <a:t>＜財政再建プログラム（案）策定当時＞</a:t>
                      </a:r>
                      <a:endParaRPr lang="en-US" altLang="ja-JP"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0D8E8"/>
                    </a:solidFill>
                  </a:tcPr>
                </a:tc>
                <a:tc hMerge="1">
                  <a:txBody>
                    <a:bodyPr/>
                    <a:lstStyle/>
                    <a:p>
                      <a:endParaRPr kumimoji="1" lang="ja-JP" altLang="en-US"/>
                    </a:p>
                  </a:txBody>
                  <a:tcPr/>
                </a:tc>
                <a:extLst>
                  <a:ext uri="{0D108BD9-81ED-4DB2-BD59-A6C34878D82A}">
                    <a16:rowId xmlns:a16="http://schemas.microsoft.com/office/drawing/2014/main" val="1809098311"/>
                  </a:ext>
                </a:extLst>
              </a:tr>
              <a:tr h="2869816">
                <a:tc vMerge="1">
                  <a:txBody>
                    <a:bodyPr/>
                    <a:lstStyle/>
                    <a:p>
                      <a:endParaRPr kumimoji="1" lang="ja-JP" altLang="en-US"/>
                    </a:p>
                  </a:txBody>
                  <a:tcPr/>
                </a:tc>
                <a:tc gridSpan="2">
                  <a:txBody>
                    <a:bodyPr/>
                    <a:lstStyle/>
                    <a:p>
                      <a:pPr algn="just">
                        <a:spcAft>
                          <a:spcPts val="0"/>
                        </a:spcAft>
                      </a:pPr>
                      <a:endParaRPr lang="en-US" altLang="ja-JP" sz="1000" b="1"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effectLst/>
                          <a:latin typeface="Meiryo UI" panose="020B0604030504040204" pitchFamily="50" charset="-128"/>
                          <a:ea typeface="Meiryo UI" panose="020B0604030504040204" pitchFamily="50" charset="-128"/>
                        </a:rPr>
                        <a:t>１ 事業目的</a:t>
                      </a:r>
                    </a:p>
                    <a:p>
                      <a:pPr algn="just">
                        <a:spcAft>
                          <a:spcPts val="0"/>
                        </a:spcAft>
                      </a:pPr>
                      <a:r>
                        <a:rPr lang="ja-JP" altLang="en-US" sz="1000" kern="100" dirty="0">
                          <a:effectLst/>
                          <a:latin typeface="Meiryo UI" panose="020B0604030504040204" pitchFamily="50" charset="-128"/>
                          <a:ea typeface="Meiryo UI" panose="020B0604030504040204" pitchFamily="50" charset="-128"/>
                        </a:rPr>
                        <a:t>　　府と市町村が同和問題解決のための施策をはじめ、人権施策を推進していくため、協力機関である（財）大阪府人権協会に対して補助を行う。</a:t>
                      </a:r>
                    </a:p>
                    <a:p>
                      <a:pPr algn="just">
                        <a:spcAft>
                          <a:spcPts val="0"/>
                        </a:spcAft>
                      </a:pPr>
                      <a:endParaRPr lang="en-US" altLang="ja-JP" sz="100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effectLst/>
                          <a:latin typeface="Meiryo UI" panose="020B0604030504040204" pitchFamily="50" charset="-128"/>
                          <a:ea typeface="Meiryo UI" panose="020B0604030504040204" pitchFamily="50" charset="-128"/>
                        </a:rPr>
                        <a:t>２ 事業内容</a:t>
                      </a:r>
                    </a:p>
                    <a:p>
                      <a:pPr algn="just">
                        <a:spcAft>
                          <a:spcPts val="0"/>
                        </a:spcAft>
                      </a:pPr>
                      <a:r>
                        <a:rPr lang="ja-JP" altLang="en-US" sz="1000" kern="100" dirty="0">
                          <a:effectLst/>
                          <a:latin typeface="Meiryo UI" panose="020B0604030504040204" pitchFamily="50" charset="-128"/>
                          <a:ea typeface="Meiryo UI" panose="020B0604030504040204" pitchFamily="50" charset="-128"/>
                        </a:rPr>
                        <a:t>　○府が全額補助している経費</a:t>
                      </a:r>
                      <a:r>
                        <a:rPr lang="en-US" altLang="ja-JP" sz="1000" kern="100" dirty="0">
                          <a:effectLst/>
                          <a:latin typeface="Meiryo UI" panose="020B0604030504040204" pitchFamily="50" charset="-128"/>
                          <a:ea typeface="Meiryo UI" panose="020B0604030504040204" pitchFamily="50" charset="-128"/>
                        </a:rPr>
                        <a:t>【⑳</a:t>
                      </a:r>
                      <a:r>
                        <a:rPr lang="ja-JP" altLang="en-US" sz="1000" kern="100" dirty="0">
                          <a:effectLst/>
                          <a:latin typeface="Meiryo UI" panose="020B0604030504040204" pitchFamily="50" charset="-128"/>
                          <a:ea typeface="Meiryo UI" panose="020B0604030504040204" pitchFamily="50" charset="-128"/>
                        </a:rPr>
                        <a:t>通年：８０百万円</a:t>
                      </a:r>
                      <a:r>
                        <a:rPr lang="en-US" altLang="ja-JP" sz="1000" kern="100" dirty="0">
                          <a:effectLst/>
                          <a:latin typeface="Meiryo UI" panose="020B0604030504040204" pitchFamily="50" charset="-128"/>
                          <a:ea typeface="Meiryo UI" panose="020B0604030504040204" pitchFamily="50" charset="-128"/>
                        </a:rPr>
                        <a:t>】</a:t>
                      </a:r>
                    </a:p>
                    <a:p>
                      <a:pPr algn="just">
                        <a:spcAft>
                          <a:spcPts val="0"/>
                        </a:spcAft>
                      </a:pPr>
                      <a:r>
                        <a:rPr lang="ja-JP" altLang="en-US" sz="1000" kern="100" dirty="0">
                          <a:effectLst/>
                          <a:latin typeface="Meiryo UI" panose="020B0604030504040204" pitchFamily="50" charset="-128"/>
                          <a:ea typeface="Meiryo UI" panose="020B0604030504040204" pitchFamily="50" charset="-128"/>
                        </a:rPr>
                        <a:t>　　・人件費（府派遣職員：３名）</a:t>
                      </a:r>
                    </a:p>
                    <a:p>
                      <a:pPr algn="just">
                        <a:spcAft>
                          <a:spcPts val="0"/>
                        </a:spcAft>
                      </a:pPr>
                      <a:r>
                        <a:rPr lang="ja-JP" altLang="en-US" sz="1000" kern="100" dirty="0">
                          <a:effectLst/>
                          <a:latin typeface="Meiryo UI" panose="020B0604030504040204" pitchFamily="50" charset="-128"/>
                          <a:ea typeface="Meiryo UI" panose="020B0604030504040204" pitchFamily="50" charset="-128"/>
                        </a:rPr>
                        <a:t>　　・啓発事業　協会通信等の発行、人権侵害事例集の作成、公共交通機関等での啓発</a:t>
                      </a:r>
                      <a:r>
                        <a:rPr lang="en-US" altLang="ja-JP" sz="1000" kern="100" dirty="0">
                          <a:effectLst/>
                          <a:latin typeface="Meiryo UI" panose="020B0604030504040204" pitchFamily="50" charset="-128"/>
                          <a:ea typeface="Meiryo UI" panose="020B0604030504040204" pitchFamily="50" charset="-128"/>
                        </a:rPr>
                        <a:t>(</a:t>
                      </a:r>
                      <a:r>
                        <a:rPr lang="ja-JP" altLang="en-US" sz="1000" kern="100" dirty="0">
                          <a:effectLst/>
                          <a:latin typeface="Meiryo UI" panose="020B0604030504040204" pitchFamily="50" charset="-128"/>
                          <a:ea typeface="Meiryo UI" panose="020B0604030504040204" pitchFamily="50" charset="-128"/>
                        </a:rPr>
                        <a:t>地下鉄中吊り広告等</a:t>
                      </a:r>
                      <a:r>
                        <a:rPr lang="en-US" altLang="ja-JP" sz="1000" kern="100" dirty="0">
                          <a:effectLst/>
                          <a:latin typeface="Meiryo UI" panose="020B0604030504040204" pitchFamily="50" charset="-128"/>
                          <a:ea typeface="Meiryo UI" panose="020B0604030504040204" pitchFamily="50" charset="-128"/>
                        </a:rPr>
                        <a:t>)</a:t>
                      </a:r>
                      <a:endParaRPr lang="ja-JP" altLang="en-US" sz="100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kern="100" dirty="0">
                          <a:effectLst/>
                          <a:latin typeface="Meiryo UI" panose="020B0604030504040204" pitchFamily="50" charset="-128"/>
                          <a:ea typeface="Meiryo UI" panose="020B0604030504040204" pitchFamily="50" charset="-128"/>
                        </a:rPr>
                        <a:t>　  ・交流事業（広域的事業等）　府域７ブロックで共通テーマの下に交流会等実施</a:t>
                      </a:r>
                    </a:p>
                    <a:p>
                      <a:pPr algn="just">
                        <a:spcAft>
                          <a:spcPts val="0"/>
                        </a:spcAft>
                      </a:pPr>
                      <a:r>
                        <a:rPr lang="ja-JP" altLang="en-US" sz="1000" kern="100" dirty="0">
                          <a:effectLst/>
                          <a:latin typeface="Meiryo UI" panose="020B0604030504040204" pitchFamily="50" charset="-128"/>
                          <a:ea typeface="Meiryo UI" panose="020B0604030504040204" pitchFamily="50" charset="-128"/>
                        </a:rPr>
                        <a:t>　  ・相談・自立支援事業　法律相談、人権総合相談窓口、人権相談事例の集約・分析</a:t>
                      </a:r>
                      <a:endParaRPr lang="en-US" altLang="ja-JP" sz="1000" kern="100" dirty="0">
                        <a:effectLst/>
                        <a:latin typeface="Meiryo UI" panose="020B0604030504040204" pitchFamily="50" charset="-128"/>
                        <a:ea typeface="Meiryo UI" panose="020B0604030504040204" pitchFamily="50" charset="-128"/>
                      </a:endParaRPr>
                    </a:p>
                    <a:p>
                      <a:pPr algn="just">
                        <a:spcAft>
                          <a:spcPts val="0"/>
                        </a:spcAft>
                      </a:pPr>
                      <a:endParaRPr lang="ja-JP" altLang="en-US" sz="100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kern="100" dirty="0">
                          <a:effectLst/>
                          <a:latin typeface="Meiryo UI" panose="020B0604030504040204" pitchFamily="50" charset="-128"/>
                          <a:ea typeface="Meiryo UI" panose="020B0604030504040204" pitchFamily="50" charset="-128"/>
                        </a:rPr>
                        <a:t>　○府：市町村＝１：１で補助している経費</a:t>
                      </a:r>
                      <a:r>
                        <a:rPr lang="en-US" altLang="ja-JP" sz="1000" kern="100" dirty="0">
                          <a:effectLst/>
                          <a:latin typeface="Meiryo UI" panose="020B0604030504040204" pitchFamily="50" charset="-128"/>
                          <a:ea typeface="Meiryo UI" panose="020B0604030504040204" pitchFamily="50" charset="-128"/>
                        </a:rPr>
                        <a:t>【⑳</a:t>
                      </a:r>
                      <a:r>
                        <a:rPr lang="ja-JP" altLang="en-US" sz="1000" kern="100" dirty="0">
                          <a:effectLst/>
                          <a:latin typeface="Meiryo UI" panose="020B0604030504040204" pitchFamily="50" charset="-128"/>
                          <a:ea typeface="Meiryo UI" panose="020B0604030504040204" pitchFamily="50" charset="-128"/>
                        </a:rPr>
                        <a:t>通年：８２百万円</a:t>
                      </a:r>
                      <a:r>
                        <a:rPr lang="en-US" altLang="ja-JP" sz="1000" kern="100" dirty="0">
                          <a:effectLst/>
                          <a:latin typeface="Meiryo UI" panose="020B0604030504040204" pitchFamily="50" charset="-128"/>
                          <a:ea typeface="Meiryo UI" panose="020B0604030504040204" pitchFamily="50" charset="-128"/>
                        </a:rPr>
                        <a:t>】</a:t>
                      </a:r>
                    </a:p>
                    <a:p>
                      <a:pPr algn="just">
                        <a:spcAft>
                          <a:spcPts val="0"/>
                        </a:spcAft>
                      </a:pPr>
                      <a:r>
                        <a:rPr lang="ja-JP" altLang="en-US" sz="1000" kern="100" dirty="0">
                          <a:effectLst/>
                          <a:latin typeface="Meiryo UI" panose="020B0604030504040204" pitchFamily="50" charset="-128"/>
                          <a:ea typeface="Meiryo UI" panose="020B0604030504040204" pitchFamily="50" charset="-128"/>
                        </a:rPr>
                        <a:t>　　・人件費（プロパー職員等：１１名）</a:t>
                      </a:r>
                    </a:p>
                    <a:p>
                      <a:pPr algn="just">
                        <a:spcAft>
                          <a:spcPts val="0"/>
                        </a:spcAft>
                      </a:pPr>
                      <a:r>
                        <a:rPr lang="ja-JP" altLang="en-US" sz="1000" kern="100" dirty="0">
                          <a:effectLst/>
                          <a:latin typeface="Meiryo UI" panose="020B0604030504040204" pitchFamily="50" charset="-128"/>
                          <a:ea typeface="Meiryo UI" panose="020B0604030504040204" pitchFamily="50" charset="-128"/>
                        </a:rPr>
                        <a:t>　　・財団運営費（光熱水費、リース料、消耗品費等）</a:t>
                      </a:r>
                    </a:p>
                    <a:p>
                      <a:pPr algn="just">
                        <a:spcAft>
                          <a:spcPts val="0"/>
                        </a:spcAft>
                      </a:pPr>
                      <a:r>
                        <a:rPr lang="ja-JP" altLang="en-US" sz="1000" kern="100" dirty="0">
                          <a:effectLst/>
                          <a:latin typeface="Meiryo UI" panose="020B0604030504040204" pitchFamily="50" charset="-128"/>
                          <a:ea typeface="Meiryo UI" panose="020B0604030504040204" pitchFamily="50" charset="-128"/>
                        </a:rPr>
                        <a:t>　　・交流事業（地域密着型事業）</a:t>
                      </a:r>
                      <a:r>
                        <a:rPr lang="ja-JP" altLang="en-US" sz="1000" kern="100" baseline="0" dirty="0">
                          <a:effectLst/>
                          <a:latin typeface="Meiryo UI" panose="020B0604030504040204" pitchFamily="50" charset="-128"/>
                          <a:ea typeface="Meiryo UI" panose="020B0604030504040204" pitchFamily="50" charset="-128"/>
                        </a:rPr>
                        <a:t> </a:t>
                      </a:r>
                      <a:r>
                        <a:rPr lang="ja-JP" altLang="en-US" sz="1000" kern="100" dirty="0">
                          <a:effectLst/>
                          <a:latin typeface="Meiryo UI" panose="020B0604030504040204" pitchFamily="50" charset="-128"/>
                          <a:ea typeface="Meiryo UI" panose="020B0604030504040204" pitchFamily="50" charset="-128"/>
                        </a:rPr>
                        <a:t>各市町村での住民の交流会を実施</a:t>
                      </a:r>
                    </a:p>
                    <a:p>
                      <a:pPr algn="just">
                        <a:spcAft>
                          <a:spcPts val="0"/>
                        </a:spcAft>
                      </a:pPr>
                      <a:endParaRPr lang="en-US" altLang="ja-JP" sz="100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effectLst/>
                          <a:latin typeface="Meiryo UI" panose="020B0604030504040204" pitchFamily="50" charset="-128"/>
                          <a:ea typeface="Meiryo UI" panose="020B0604030504040204" pitchFamily="50" charset="-128"/>
                        </a:rPr>
                        <a:t>３ 事業開始年度</a:t>
                      </a:r>
                    </a:p>
                    <a:p>
                      <a:pPr algn="just">
                        <a:spcAft>
                          <a:spcPts val="0"/>
                        </a:spcAft>
                      </a:pPr>
                      <a:r>
                        <a:rPr lang="ja-JP" altLang="en-US" sz="1000" kern="100" dirty="0">
                          <a:effectLst/>
                          <a:latin typeface="Meiryo UI" panose="020B0604030504040204" pitchFamily="50" charset="-128"/>
                          <a:ea typeface="Meiryo UI" panose="020B0604030504040204" pitchFamily="50" charset="-128"/>
                        </a:rPr>
                        <a:t>　　　－ （人権協会は、⑭に府同促から改組）</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solidFill>
                      <a:schemeClr val="bg1">
                        <a:alpha val="20000"/>
                      </a:schemeClr>
                    </a:solidFill>
                  </a:tcPr>
                </a:tc>
                <a:tc hMerge="1">
                  <a:txBody>
                    <a:bodyPr/>
                    <a:lstStyle/>
                    <a:p>
                      <a:endParaRPr kumimoji="1" lang="ja-JP" altLang="en-US"/>
                    </a:p>
                  </a:txBody>
                  <a:tcPr/>
                </a:tc>
                <a:extLst>
                  <a:ext uri="{0D108BD9-81ED-4DB2-BD59-A6C34878D82A}">
                    <a16:rowId xmlns:a16="http://schemas.microsoft.com/office/drawing/2014/main" val="584442172"/>
                  </a:ext>
                </a:extLst>
              </a:tr>
              <a:tr h="209170">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bg1"/>
                          </a:solidFill>
                          <a:latin typeface="Meiryo UI" panose="020B0604030504040204" pitchFamily="50" charset="-128"/>
                          <a:ea typeface="Meiryo UI" panose="020B0604030504040204" pitchFamily="50" charset="-128"/>
                        </a:rPr>
                        <a:t>見直しの経過</a:t>
                      </a:r>
                      <a:endParaRPr kumimoji="1" lang="ja-JP" altLang="en-US" dirty="0">
                        <a:solidFill>
                          <a:schemeClr val="bg1"/>
                        </a:solidFill>
                        <a:latin typeface="Meiryo UI" panose="020B0604030504040204" pitchFamily="50" charset="-128"/>
                        <a:ea typeface="Meiryo UI" panose="020B0604030504040204" pitchFamily="50" charset="-128"/>
                      </a:endParaRPr>
                    </a:p>
                  </a:txBody>
                  <a:tcPr marL="72000" marR="72000" marT="36000" marB="36000" vert="eaVert" anchor="ctr">
                    <a:lnL w="12700" cap="flat" cmpd="sng" algn="ctr">
                      <a:solidFill>
                        <a:schemeClr val="accent1"/>
                      </a:solidFill>
                      <a:prstDash val="solid"/>
                      <a:round/>
                      <a:headEnd type="none" w="med" len="med"/>
                      <a:tailEnd type="none" w="med" len="med"/>
                    </a:lnL>
                    <a:lnT w="12700" cap="flat" cmpd="sng" algn="ctr">
                      <a:solidFill>
                        <a:srgbClr val="D0D8E8"/>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grid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ja-JP" sz="1000" b="1" kern="100" dirty="0">
                          <a:effectLst/>
                          <a:latin typeface="Meiryo UI" panose="020B0604030504040204" pitchFamily="50" charset="-128"/>
                          <a:ea typeface="Meiryo UI" panose="020B0604030504040204" pitchFamily="50" charset="-128"/>
                        </a:rPr>
                        <a:t>＜財政再建プログラム（案）</a:t>
                      </a:r>
                      <a:r>
                        <a:rPr lang="ja-JP" altLang="en-US" sz="1000" b="1" kern="100" dirty="0">
                          <a:effectLst/>
                          <a:latin typeface="Meiryo UI" panose="020B0604030504040204" pitchFamily="50" charset="-128"/>
                          <a:ea typeface="Meiryo UI" panose="020B0604030504040204" pitchFamily="50" charset="-128"/>
                        </a:rPr>
                        <a:t>における見直し</a:t>
                      </a:r>
                      <a:r>
                        <a:rPr lang="ja-JP" altLang="ja-JP" sz="1000" b="1" kern="100" dirty="0">
                          <a:effectLst/>
                          <a:latin typeface="Meiryo UI" panose="020B0604030504040204" pitchFamily="50" charset="-128"/>
                          <a:ea typeface="Meiryo UI" panose="020B0604030504040204" pitchFamily="50" charset="-128"/>
                        </a:rPr>
                        <a:t>＞</a:t>
                      </a:r>
                      <a:endParaRPr lang="ja-JP"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solidFill>
                      <a:srgbClr val="D0D8E8"/>
                    </a:solidFill>
                  </a:tcPr>
                </a:tc>
                <a:tc hMerge="1">
                  <a:txBody>
                    <a:bodyPr/>
                    <a:lstStyle/>
                    <a:p>
                      <a:endParaRPr kumimoji="1" lang="ja-JP" altLang="en-US"/>
                    </a:p>
                  </a:txBody>
                  <a:tcPr/>
                </a:tc>
                <a:extLst>
                  <a:ext uri="{0D108BD9-81ED-4DB2-BD59-A6C34878D82A}">
                    <a16:rowId xmlns:a16="http://schemas.microsoft.com/office/drawing/2014/main" val="652200874"/>
                  </a:ext>
                </a:extLst>
              </a:tr>
              <a:tr h="2482080">
                <a:tc vMerge="1">
                  <a:txBody>
                    <a:bodyPr/>
                    <a:lstStyle/>
                    <a:p>
                      <a:endParaRPr kumimoji="1" lang="ja-JP" altLang="en-US" dirty="0"/>
                    </a:p>
                  </a:txBody>
                  <a:tcPr marL="72000" marR="72000" marT="36000" marB="36000" vert="eaVert">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just">
                        <a:spcAft>
                          <a:spcPts val="0"/>
                        </a:spcAft>
                      </a:pPr>
                      <a:r>
                        <a:rPr lang="ja-JP" altLang="en-US" sz="1000" b="1" kern="100" dirty="0">
                          <a:effectLst/>
                          <a:latin typeface="Meiryo UI" panose="020B0604030504040204" pitchFamily="50" charset="-128"/>
                          <a:ea typeface="Meiryo UI" panose="020B0604030504040204" pitchFamily="50" charset="-128"/>
                        </a:rPr>
                        <a:t>１　見直しの考え方</a:t>
                      </a:r>
                      <a:endParaRPr lang="en-US" altLang="ja-JP" sz="1000" b="1"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kern="100" dirty="0">
                          <a:effectLst/>
                          <a:latin typeface="Meiryo UI" panose="020B0604030504040204" pitchFamily="50" charset="-128"/>
                          <a:ea typeface="Meiryo UI" panose="020B0604030504040204" pitchFamily="50" charset="-128"/>
                        </a:rPr>
                        <a:t>　 ・運営補助を事業補助に転換し抜本的に見直す</a:t>
                      </a:r>
                      <a:endParaRPr lang="en-US" altLang="ja-JP" sz="100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kern="100" dirty="0">
                          <a:effectLst/>
                          <a:latin typeface="Meiryo UI" panose="020B0604030504040204" pitchFamily="50" charset="-128"/>
                          <a:ea typeface="Meiryo UI" panose="020B0604030504040204" pitchFamily="50" charset="-128"/>
                        </a:rPr>
                        <a:t>　 ・人権協会を活用するメリットが明確な事業に絞り込んだ上で、事業を効率的・効</a:t>
                      </a:r>
                      <a:endParaRPr lang="en-US" altLang="ja-JP" sz="1000"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kern="100" dirty="0">
                          <a:effectLst/>
                          <a:latin typeface="Meiryo UI" panose="020B0604030504040204" pitchFamily="50" charset="-128"/>
                          <a:ea typeface="Meiryo UI" panose="020B0604030504040204" pitchFamily="50" charset="-128"/>
                        </a:rPr>
                        <a:t>     </a:t>
                      </a:r>
                      <a:r>
                        <a:rPr lang="ja-JP" altLang="en-US" sz="1000" kern="100" dirty="0">
                          <a:effectLst/>
                          <a:latin typeface="Meiryo UI" panose="020B0604030504040204" pitchFamily="50" charset="-128"/>
                          <a:ea typeface="Meiryo UI" panose="020B0604030504040204" pitchFamily="50" charset="-128"/>
                        </a:rPr>
                        <a:t>果的に実施</a:t>
                      </a:r>
                      <a:endParaRPr lang="en-US" altLang="ja-JP" sz="1000" kern="100" dirty="0">
                        <a:effectLst/>
                        <a:latin typeface="Meiryo UI" panose="020B0604030504040204" pitchFamily="50" charset="-128"/>
                        <a:ea typeface="Meiryo UI" panose="020B0604030504040204" pitchFamily="50" charset="-128"/>
                      </a:endParaRPr>
                    </a:p>
                    <a:p>
                      <a:pPr algn="just">
                        <a:lnSpc>
                          <a:spcPts val="600"/>
                        </a:lnSpc>
                        <a:spcAft>
                          <a:spcPts val="0"/>
                        </a:spcAft>
                      </a:pPr>
                      <a:endParaRPr lang="en-US" altLang="ja-JP" sz="100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effectLst/>
                          <a:latin typeface="Meiryo UI" panose="020B0604030504040204" pitchFamily="50" charset="-128"/>
                          <a:ea typeface="Meiryo UI" panose="020B0604030504040204" pitchFamily="50" charset="-128"/>
                        </a:rPr>
                        <a:t>２　見直し内容</a:t>
                      </a:r>
                      <a:endParaRPr lang="en-US" altLang="ja-JP" sz="1000" b="1"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kern="100" dirty="0">
                          <a:effectLst/>
                          <a:latin typeface="Meiryo UI" panose="020B0604030504040204" pitchFamily="50" charset="-128"/>
                          <a:ea typeface="Meiryo UI" panose="020B0604030504040204" pitchFamily="50" charset="-128"/>
                        </a:rPr>
                        <a:t>　①人権相談・自立支援に関わる事業</a:t>
                      </a:r>
                      <a:endParaRPr lang="en-US" altLang="ja-JP" sz="100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kern="100" dirty="0">
                          <a:effectLst/>
                          <a:latin typeface="Meiryo UI" panose="020B0604030504040204" pitchFamily="50" charset="-128"/>
                          <a:ea typeface="Meiryo UI" panose="020B0604030504040204" pitchFamily="50" charset="-128"/>
                        </a:rPr>
                        <a:t>　　・市町村との役割分担等を踏まえ</a:t>
                      </a:r>
                      <a:r>
                        <a:rPr lang="en-US" altLang="ja-JP" sz="1000" kern="100" dirty="0">
                          <a:effectLst/>
                          <a:latin typeface="Meiryo UI" panose="020B0604030504040204" pitchFamily="50" charset="-128"/>
                          <a:ea typeface="Meiryo UI" panose="020B0604030504040204" pitchFamily="50" charset="-128"/>
                        </a:rPr>
                        <a:t>､</a:t>
                      </a:r>
                      <a:r>
                        <a:rPr lang="ja-JP" altLang="en-US" sz="1000" kern="100" dirty="0">
                          <a:effectLst/>
                          <a:latin typeface="Meiryo UI" panose="020B0604030504040204" pitchFamily="50" charset="-128"/>
                          <a:ea typeface="Meiryo UI" panose="020B0604030504040204" pitchFamily="50" charset="-128"/>
                        </a:rPr>
                        <a:t>より専門的・補完的事業に重点化</a:t>
                      </a:r>
                      <a:endParaRPr lang="en-US" altLang="ja-JP" sz="100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kern="100" dirty="0">
                          <a:effectLst/>
                          <a:latin typeface="Meiryo UI" panose="020B0604030504040204" pitchFamily="50" charset="-128"/>
                          <a:ea typeface="Meiryo UI" panose="020B0604030504040204" pitchFamily="50" charset="-128"/>
                        </a:rPr>
                        <a:t>　②人材育成、啓発に関わる事業</a:t>
                      </a:r>
                      <a:endParaRPr lang="en-US" altLang="ja-JP" sz="100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kern="100" dirty="0">
                          <a:effectLst/>
                          <a:latin typeface="Meiryo UI" panose="020B0604030504040204" pitchFamily="50" charset="-128"/>
                          <a:ea typeface="Meiryo UI" panose="020B0604030504040204" pitchFamily="50" charset="-128"/>
                        </a:rPr>
                        <a:t>　　・協会の有する専門性等が発揮される事業に特化</a:t>
                      </a:r>
                      <a:endParaRPr lang="en-US" altLang="ja-JP" sz="100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kern="100" dirty="0">
                          <a:effectLst/>
                          <a:latin typeface="Meiryo UI" panose="020B0604030504040204" pitchFamily="50" charset="-128"/>
                          <a:ea typeface="Meiryo UI" panose="020B0604030504040204" pitchFamily="50" charset="-128"/>
                        </a:rPr>
                        <a:t>　　・地域啓発交流支援事業は、平成</a:t>
                      </a:r>
                      <a:r>
                        <a:rPr lang="en-US" altLang="ja-JP" sz="1000" kern="100" dirty="0">
                          <a:effectLst/>
                          <a:latin typeface="Meiryo UI" panose="020B0604030504040204" pitchFamily="50" charset="-128"/>
                          <a:ea typeface="Meiryo UI" panose="020B0604030504040204" pitchFamily="50" charset="-128"/>
                        </a:rPr>
                        <a:t>20</a:t>
                      </a:r>
                      <a:r>
                        <a:rPr lang="ja-JP" altLang="en-US" sz="1000" kern="100" dirty="0">
                          <a:effectLst/>
                          <a:latin typeface="Meiryo UI" panose="020B0604030504040204" pitchFamily="50" charset="-128"/>
                          <a:ea typeface="Meiryo UI" panose="020B0604030504040204" pitchFamily="50" charset="-128"/>
                        </a:rPr>
                        <a:t>年度に廃止し、</a:t>
                      </a:r>
                      <a:r>
                        <a:rPr lang="en-US" altLang="ja-JP" sz="1000" kern="100" dirty="0">
                          <a:effectLst/>
                          <a:latin typeface="Meiryo UI" panose="020B0604030504040204" pitchFamily="50" charset="-128"/>
                          <a:ea typeface="Meiryo UI" panose="020B0604030504040204" pitchFamily="50" charset="-128"/>
                        </a:rPr>
                        <a:t>21</a:t>
                      </a:r>
                      <a:r>
                        <a:rPr lang="ja-JP" altLang="en-US" sz="1000" kern="100" dirty="0">
                          <a:effectLst/>
                          <a:latin typeface="Meiryo UI" panose="020B0604030504040204" pitchFamily="50" charset="-128"/>
                          <a:ea typeface="Meiryo UI" panose="020B0604030504040204" pitchFamily="50" charset="-128"/>
                        </a:rPr>
                        <a:t>年度に市町村人権協</a:t>
                      </a:r>
                      <a:endParaRPr lang="en-US" altLang="ja-JP" sz="100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kern="100" dirty="0">
                          <a:effectLst/>
                          <a:latin typeface="Meiryo UI" panose="020B0604030504040204" pitchFamily="50" charset="-128"/>
                          <a:ea typeface="Meiryo UI" panose="020B0604030504040204" pitchFamily="50" charset="-128"/>
                        </a:rPr>
                        <a:t>　　　会等が実施する交流事業への助成から、公募によるモデル事業に対する助成に</a:t>
                      </a:r>
                      <a:endParaRPr lang="en-US" altLang="ja-JP" sz="100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kern="100" dirty="0">
                          <a:effectLst/>
                          <a:latin typeface="Meiryo UI" panose="020B0604030504040204" pitchFamily="50" charset="-128"/>
                          <a:ea typeface="Meiryo UI" panose="020B0604030504040204" pitchFamily="50" charset="-128"/>
                        </a:rPr>
                        <a:t>　　　転換</a:t>
                      </a:r>
                      <a:endParaRPr lang="en-US" altLang="ja-JP" sz="100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kern="100" dirty="0">
                          <a:effectLst/>
                          <a:latin typeface="Meiryo UI" panose="020B0604030504040204" pitchFamily="50" charset="-128"/>
                          <a:ea typeface="Meiryo UI" panose="020B0604030504040204" pitchFamily="50" charset="-128"/>
                        </a:rPr>
                        <a:t>　③同協会の自立化と組織のスリム化</a:t>
                      </a:r>
                      <a:endParaRPr lang="en-US" altLang="ja-JP" sz="100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kern="100" dirty="0">
                          <a:effectLst/>
                          <a:latin typeface="Meiryo UI" panose="020B0604030504040204" pitchFamily="50" charset="-128"/>
                          <a:ea typeface="Meiryo UI" panose="020B0604030504040204" pitchFamily="50" charset="-128"/>
                        </a:rPr>
                        <a:t>　　・府派遣職員</a:t>
                      </a:r>
                      <a:r>
                        <a:rPr lang="en-US" altLang="ja-JP" sz="1000" kern="100" dirty="0">
                          <a:effectLst/>
                          <a:latin typeface="Meiryo UI" panose="020B0604030504040204" pitchFamily="50" charset="-128"/>
                          <a:ea typeface="Meiryo UI" panose="020B0604030504040204" pitchFamily="50" charset="-128"/>
                        </a:rPr>
                        <a:t>3</a:t>
                      </a:r>
                      <a:r>
                        <a:rPr lang="ja-JP" altLang="en-US" sz="1000" kern="100" dirty="0">
                          <a:effectLst/>
                          <a:latin typeface="Meiryo UI" panose="020B0604030504040204" pitchFamily="50" charset="-128"/>
                          <a:ea typeface="Meiryo UI" panose="020B0604030504040204" pitchFamily="50" charset="-128"/>
                        </a:rPr>
                        <a:t>名の引き上げ（平成</a:t>
                      </a:r>
                      <a:r>
                        <a:rPr lang="en-US" altLang="ja-JP" sz="1000" kern="100" dirty="0">
                          <a:effectLst/>
                          <a:latin typeface="Meiryo UI" panose="020B0604030504040204" pitchFamily="50" charset="-128"/>
                          <a:ea typeface="Meiryo UI" panose="020B0604030504040204" pitchFamily="50" charset="-128"/>
                        </a:rPr>
                        <a:t>20</a:t>
                      </a:r>
                      <a:r>
                        <a:rPr lang="ja-JP" altLang="en-US" sz="1000" kern="100" dirty="0">
                          <a:effectLst/>
                          <a:latin typeface="Meiryo UI" panose="020B0604030504040204" pitchFamily="50" charset="-128"/>
                          <a:ea typeface="Meiryo UI" panose="020B0604030504040204" pitchFamily="50" charset="-128"/>
                        </a:rPr>
                        <a:t>年度末）</a:t>
                      </a:r>
                      <a:endParaRPr lang="en-US" altLang="ja-JP" sz="100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kern="100" dirty="0">
                          <a:effectLst/>
                          <a:latin typeface="Meiryo UI" panose="020B0604030504040204" pitchFamily="50" charset="-128"/>
                          <a:ea typeface="Meiryo UI" panose="020B0604030504040204" pitchFamily="50" charset="-128"/>
                        </a:rPr>
                        <a:t>　　・プロパー職員の人件費補助も平成</a:t>
                      </a:r>
                      <a:r>
                        <a:rPr lang="en-US" altLang="ja-JP" sz="1000" kern="100" dirty="0">
                          <a:effectLst/>
                          <a:latin typeface="Meiryo UI" panose="020B0604030504040204" pitchFamily="50" charset="-128"/>
                          <a:ea typeface="Meiryo UI" panose="020B0604030504040204" pitchFamily="50" charset="-128"/>
                        </a:rPr>
                        <a:t>22</a:t>
                      </a:r>
                      <a:r>
                        <a:rPr lang="ja-JP" altLang="en-US" sz="1000" kern="100" dirty="0">
                          <a:effectLst/>
                          <a:latin typeface="Meiryo UI" panose="020B0604030504040204" pitchFamily="50" charset="-128"/>
                          <a:ea typeface="Meiryo UI" panose="020B0604030504040204" pitchFamily="50" charset="-128"/>
                        </a:rPr>
                        <a:t>年度末までに段階的に廃止</a:t>
                      </a:r>
                      <a:endParaRPr lang="en-US" altLang="ja-JP" sz="1000" kern="100" dirty="0">
                        <a:effectLst/>
                        <a:latin typeface="Meiryo UI" panose="020B0604030504040204" pitchFamily="50" charset="-128"/>
                        <a:ea typeface="Meiryo UI" panose="020B0604030504040204" pitchFamily="50" charset="-128"/>
                      </a:endParaRPr>
                    </a:p>
                    <a:p>
                      <a:pPr algn="just">
                        <a:lnSpc>
                          <a:spcPts val="600"/>
                        </a:lnSpc>
                        <a:spcAft>
                          <a:spcPts val="0"/>
                        </a:spcAft>
                      </a:pPr>
                      <a:endParaRPr lang="en-US" altLang="ja-JP" sz="100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３　実施時期</a:t>
                      </a:r>
                      <a:endPar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平成</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20</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年８月</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tc>
                  <a:txBody>
                    <a:bodyPr/>
                    <a:lstStyle/>
                    <a:p>
                      <a:pPr algn="just">
                        <a:spcAft>
                          <a:spcPts val="0"/>
                        </a:spcAft>
                      </a:pPr>
                      <a:r>
                        <a:rPr lang="ja-JP" altLang="en-US" sz="1000" b="1" u="none" strike="noStrike" baseline="0" dirty="0">
                          <a:latin typeface="Meiryo UI" panose="020B0604030504040204" pitchFamily="50" charset="-128"/>
                          <a:ea typeface="Meiryo UI" panose="020B0604030504040204" pitchFamily="50" charset="-128"/>
                        </a:rPr>
                        <a:t>◆見直しの経過（改革工程表）</a:t>
                      </a:r>
                      <a:endParaRPr lang="en-US" altLang="ja-JP" sz="1000" b="1" u="none" strike="noStrike" baseline="0" dirty="0">
                        <a:latin typeface="Meiryo UI" panose="020B0604030504040204" pitchFamily="50" charset="-128"/>
                        <a:ea typeface="Meiryo UI" panose="020B0604030504040204" pitchFamily="50" charset="-128"/>
                      </a:endParaRPr>
                    </a:p>
                    <a:p>
                      <a:pPr algn="just">
                        <a:spcAft>
                          <a:spcPts val="0"/>
                        </a:spcAft>
                      </a:pPr>
                      <a:r>
                        <a:rPr lang="ja-JP" altLang="en-US" sz="1000" u="none" strike="noStrike" baseline="0" dirty="0">
                          <a:latin typeface="Meiryo UI" panose="020B0604030504040204" pitchFamily="50" charset="-128"/>
                          <a:ea typeface="Meiryo UI" panose="020B0604030504040204" pitchFamily="50" charset="-128"/>
                        </a:rPr>
                        <a:t>（人権相談・自立支援に関わる事業）</a:t>
                      </a:r>
                    </a:p>
                    <a:p>
                      <a:pPr algn="l" rtl="0">
                        <a:lnSpc>
                          <a:spcPts val="1100"/>
                        </a:lnSpc>
                        <a:defRPr sz="1000"/>
                      </a:pPr>
                      <a:r>
                        <a:rPr lang="ja-JP" altLang="en-US" sz="1000" u="none" strike="noStrike" baseline="0" dirty="0">
                          <a:latin typeface="Meiryo UI" panose="020B0604030504040204" pitchFamily="50" charset="-128"/>
                          <a:ea typeface="Meiryo UI" panose="020B0604030504040204" pitchFamily="50" charset="-128"/>
                        </a:rPr>
                        <a:t>　　</a:t>
                      </a:r>
                      <a:r>
                        <a:rPr lang="en-US" altLang="ja-JP" sz="1000" u="none" strike="noStrike" baseline="0" dirty="0">
                          <a:latin typeface="Meiryo UI" panose="020B0604030504040204" pitchFamily="50" charset="-128"/>
                          <a:ea typeface="Meiryo UI" panose="020B0604030504040204" pitchFamily="50" charset="-128"/>
                        </a:rPr>
                        <a:t>20</a:t>
                      </a:r>
                      <a:r>
                        <a:rPr lang="ja-JP" altLang="en-US" sz="1000" u="none" strike="noStrike" baseline="0" dirty="0">
                          <a:latin typeface="Meiryo UI" panose="020B0604030504040204" pitchFamily="50" charset="-128"/>
                          <a:ea typeface="Meiryo UI" panose="020B0604030504040204" pitchFamily="50" charset="-128"/>
                        </a:rPr>
                        <a:t>年</a:t>
                      </a:r>
                      <a:r>
                        <a:rPr lang="en-US" altLang="ja-JP" sz="1000" u="none" strike="noStrike" baseline="0" dirty="0">
                          <a:latin typeface="Meiryo UI" panose="020B0604030504040204" pitchFamily="50" charset="-128"/>
                          <a:ea typeface="Meiryo UI" panose="020B0604030504040204" pitchFamily="50" charset="-128"/>
                        </a:rPr>
                        <a:t>8</a:t>
                      </a:r>
                      <a:r>
                        <a:rPr lang="ja-JP" altLang="en-US" sz="1000" u="none" strike="noStrike" baseline="0" dirty="0">
                          <a:latin typeface="Meiryo UI" panose="020B0604030504040204" pitchFamily="50" charset="-128"/>
                          <a:ea typeface="Meiryo UI" panose="020B0604030504040204" pitchFamily="50" charset="-128"/>
                        </a:rPr>
                        <a:t>月～　　専門的・補完的事業を実施</a:t>
                      </a:r>
                      <a:endParaRPr lang="en-US" altLang="ja-JP" sz="1000" u="none" strike="noStrike" baseline="0" dirty="0">
                        <a:latin typeface="Meiryo UI" panose="020B0604030504040204" pitchFamily="50" charset="-128"/>
                        <a:ea typeface="Meiryo UI" panose="020B0604030504040204" pitchFamily="50" charset="-128"/>
                      </a:endParaRPr>
                    </a:p>
                    <a:p>
                      <a:pPr algn="l" rtl="0">
                        <a:lnSpc>
                          <a:spcPts val="1100"/>
                        </a:lnSpc>
                        <a:defRPr sz="1000"/>
                      </a:pPr>
                      <a:endParaRPr lang="en-US" altLang="ja-JP" sz="1000" u="none" strike="noStrike" baseline="0" dirty="0">
                        <a:latin typeface="Meiryo UI" panose="020B0604030504040204" pitchFamily="50" charset="-128"/>
                        <a:ea typeface="Meiryo UI" panose="020B0604030504040204" pitchFamily="50" charset="-128"/>
                      </a:endParaRPr>
                    </a:p>
                    <a:p>
                      <a:pPr algn="l" rtl="0">
                        <a:lnSpc>
                          <a:spcPts val="1100"/>
                        </a:lnSpc>
                        <a:defRPr sz="1000"/>
                      </a:pPr>
                      <a:r>
                        <a:rPr lang="ja-JP" altLang="en-US" sz="1000" u="none" strike="noStrike" baseline="0" dirty="0">
                          <a:latin typeface="Meiryo UI" panose="020B0604030504040204" pitchFamily="50" charset="-128"/>
                          <a:ea typeface="Meiryo UI" panose="020B0604030504040204" pitchFamily="50" charset="-128"/>
                        </a:rPr>
                        <a:t>（人材育成、啓発に関わる事業）</a:t>
                      </a:r>
                    </a:p>
                    <a:p>
                      <a:pPr algn="l" rtl="0">
                        <a:lnSpc>
                          <a:spcPts val="1200"/>
                        </a:lnSpc>
                        <a:defRPr sz="1000"/>
                      </a:pPr>
                      <a:r>
                        <a:rPr lang="ja-JP" altLang="en-US" sz="1000" u="none" strike="noStrike" baseline="0" dirty="0">
                          <a:latin typeface="Meiryo UI" panose="020B0604030504040204" pitchFamily="50" charset="-128"/>
                          <a:ea typeface="Meiryo UI" panose="020B0604030504040204" pitchFamily="50" charset="-128"/>
                        </a:rPr>
                        <a:t>　　</a:t>
                      </a:r>
                      <a:r>
                        <a:rPr lang="en-US" altLang="ja-JP" sz="1000" u="none" strike="noStrike" baseline="0" dirty="0">
                          <a:latin typeface="Meiryo UI" panose="020B0604030504040204" pitchFamily="50" charset="-128"/>
                          <a:ea typeface="Meiryo UI" panose="020B0604030504040204" pitchFamily="50" charset="-128"/>
                        </a:rPr>
                        <a:t>20</a:t>
                      </a:r>
                      <a:r>
                        <a:rPr lang="ja-JP" altLang="en-US" sz="1000" u="none" strike="noStrike" baseline="0" dirty="0">
                          <a:latin typeface="Meiryo UI" panose="020B0604030504040204" pitchFamily="50" charset="-128"/>
                          <a:ea typeface="Meiryo UI" panose="020B0604030504040204" pitchFamily="50" charset="-128"/>
                        </a:rPr>
                        <a:t>年度～　　専門性が発揮される事業に特化</a:t>
                      </a:r>
                    </a:p>
                    <a:p>
                      <a:pPr algn="l" rtl="0">
                        <a:lnSpc>
                          <a:spcPts val="1200"/>
                        </a:lnSpc>
                        <a:defRPr sz="1000"/>
                      </a:pPr>
                      <a:r>
                        <a:rPr lang="ja-JP" altLang="en-US" sz="1000" u="none" strike="noStrike" baseline="0" dirty="0">
                          <a:latin typeface="Meiryo UI" panose="020B0604030504040204" pitchFamily="50" charset="-128"/>
                          <a:ea typeface="Meiryo UI" panose="020B0604030504040204" pitchFamily="50" charset="-128"/>
                        </a:rPr>
                        <a:t>　　</a:t>
                      </a:r>
                      <a:r>
                        <a:rPr lang="en-US" altLang="ja-JP" sz="1000" u="none" strike="noStrike" baseline="0" dirty="0">
                          <a:latin typeface="Meiryo UI" panose="020B0604030504040204" pitchFamily="50" charset="-128"/>
                          <a:ea typeface="Meiryo UI" panose="020B0604030504040204" pitchFamily="50" charset="-128"/>
                        </a:rPr>
                        <a:t>21</a:t>
                      </a:r>
                      <a:r>
                        <a:rPr lang="ja-JP" altLang="en-US" sz="1000" u="none" strike="noStrike" baseline="0" dirty="0">
                          <a:latin typeface="Meiryo UI" panose="020B0604030504040204" pitchFamily="50" charset="-128"/>
                          <a:ea typeface="Meiryo UI" panose="020B0604030504040204" pitchFamily="50" charset="-128"/>
                        </a:rPr>
                        <a:t>年度～　　公募によるモデル事業「コミュニティづくり協働支援事業」を実施</a:t>
                      </a:r>
                      <a:endParaRPr lang="en-US" altLang="ja-JP" sz="1000" u="none" strike="noStrike" baseline="0" dirty="0">
                        <a:latin typeface="Meiryo UI" panose="020B0604030504040204" pitchFamily="50" charset="-128"/>
                        <a:ea typeface="Meiryo UI" panose="020B0604030504040204" pitchFamily="50" charset="-128"/>
                      </a:endParaRPr>
                    </a:p>
                    <a:p>
                      <a:pPr algn="l" rtl="0">
                        <a:lnSpc>
                          <a:spcPts val="1200"/>
                        </a:lnSpc>
                        <a:defRPr sz="1000"/>
                      </a:pPr>
                      <a:endParaRPr lang="en-US" altLang="ja-JP" sz="1000" u="none" strike="noStrike" baseline="0" dirty="0">
                        <a:latin typeface="Meiryo UI" panose="020B0604030504040204" pitchFamily="50" charset="-128"/>
                        <a:ea typeface="Meiryo UI" panose="020B0604030504040204" pitchFamily="50" charset="-128"/>
                      </a:endParaRPr>
                    </a:p>
                    <a:p>
                      <a:pPr algn="l" rtl="0">
                        <a:lnSpc>
                          <a:spcPts val="1200"/>
                        </a:lnSpc>
                        <a:defRPr sz="1000"/>
                      </a:pPr>
                      <a:r>
                        <a:rPr lang="ja-JP" altLang="en-US" sz="1000" u="none" strike="noStrike" baseline="0" dirty="0">
                          <a:latin typeface="Meiryo UI" panose="020B0604030504040204" pitchFamily="50" charset="-128"/>
                          <a:ea typeface="Meiryo UI" panose="020B0604030504040204" pitchFamily="50" charset="-128"/>
                        </a:rPr>
                        <a:t>（協会の自立化と組織のスリム化）</a:t>
                      </a:r>
                    </a:p>
                    <a:p>
                      <a:pPr algn="l" rtl="0">
                        <a:lnSpc>
                          <a:spcPts val="1200"/>
                        </a:lnSpc>
                        <a:defRPr sz="1000"/>
                      </a:pPr>
                      <a:r>
                        <a:rPr lang="ja-JP" altLang="en-US" sz="1000" u="none" strike="noStrike" baseline="0" dirty="0">
                          <a:latin typeface="Meiryo UI" panose="020B0604030504040204" pitchFamily="50" charset="-128"/>
                          <a:ea typeface="Meiryo UI" panose="020B0604030504040204" pitchFamily="50" charset="-128"/>
                        </a:rPr>
                        <a:t>　　</a:t>
                      </a:r>
                      <a:r>
                        <a:rPr lang="en-US" altLang="ja-JP" sz="1000" u="none" strike="noStrike" baseline="0" dirty="0">
                          <a:latin typeface="Meiryo UI" panose="020B0604030504040204" pitchFamily="50" charset="-128"/>
                          <a:ea typeface="Meiryo UI" panose="020B0604030504040204" pitchFamily="50" charset="-128"/>
                        </a:rPr>
                        <a:t>20</a:t>
                      </a:r>
                      <a:r>
                        <a:rPr lang="ja-JP" altLang="en-US" sz="1000" u="none" strike="noStrike" baseline="0" dirty="0">
                          <a:latin typeface="Meiryo UI" panose="020B0604030504040204" pitchFamily="50" charset="-128"/>
                          <a:ea typeface="Meiryo UI" panose="020B0604030504040204" pitchFamily="50" charset="-128"/>
                        </a:rPr>
                        <a:t>年度末　　府派遣職員</a:t>
                      </a:r>
                      <a:r>
                        <a:rPr lang="en-US" altLang="ja-JP" sz="1000" u="none" strike="noStrike" baseline="0" dirty="0">
                          <a:latin typeface="Meiryo UI" panose="020B0604030504040204" pitchFamily="50" charset="-128"/>
                          <a:ea typeface="Meiryo UI" panose="020B0604030504040204" pitchFamily="50" charset="-128"/>
                        </a:rPr>
                        <a:t>3</a:t>
                      </a:r>
                      <a:r>
                        <a:rPr lang="ja-JP" altLang="en-US" sz="1000" u="none" strike="noStrike" baseline="0" dirty="0">
                          <a:latin typeface="Meiryo UI" panose="020B0604030504040204" pitchFamily="50" charset="-128"/>
                          <a:ea typeface="Meiryo UI" panose="020B0604030504040204" pitchFamily="50" charset="-128"/>
                        </a:rPr>
                        <a:t>名引上げ</a:t>
                      </a:r>
                    </a:p>
                    <a:p>
                      <a:pPr algn="l" rtl="0">
                        <a:lnSpc>
                          <a:spcPts val="1100"/>
                        </a:lnSpc>
                        <a:defRPr sz="1000"/>
                      </a:pPr>
                      <a:r>
                        <a:rPr lang="ja-JP" altLang="en-US" sz="1000" u="none" strike="noStrike" baseline="0" dirty="0">
                          <a:latin typeface="Meiryo UI" panose="020B0604030504040204" pitchFamily="50" charset="-128"/>
                          <a:ea typeface="Meiryo UI" panose="020B0604030504040204" pitchFamily="50" charset="-128"/>
                        </a:rPr>
                        <a:t>　　</a:t>
                      </a:r>
                      <a:r>
                        <a:rPr lang="en-US" altLang="ja-JP" sz="1000" u="none" strike="noStrike" baseline="0" dirty="0">
                          <a:latin typeface="Meiryo UI" panose="020B0604030504040204" pitchFamily="50" charset="-128"/>
                          <a:ea typeface="Meiryo UI" panose="020B0604030504040204" pitchFamily="50" charset="-128"/>
                        </a:rPr>
                        <a:t>20</a:t>
                      </a:r>
                      <a:r>
                        <a:rPr lang="ja-JP" altLang="en-US" sz="1000" u="none" strike="noStrike" baseline="0" dirty="0">
                          <a:latin typeface="Meiryo UI" panose="020B0604030504040204" pitchFamily="50" charset="-128"/>
                          <a:ea typeface="Meiryo UI" panose="020B0604030504040204" pitchFamily="50" charset="-128"/>
                        </a:rPr>
                        <a:t>年度　　 　ﾌﾟﾛﾊﾟｰ職員人件費補助廃止を決定</a:t>
                      </a:r>
                      <a:endParaRPr lang="en-US" altLang="ja-JP" sz="1000" u="none" strike="noStrike" baseline="0" dirty="0">
                        <a:latin typeface="Meiryo UI" panose="020B0604030504040204" pitchFamily="50" charset="-128"/>
                        <a:ea typeface="Meiryo UI" panose="020B0604030504040204" pitchFamily="50" charset="-128"/>
                      </a:endParaRPr>
                    </a:p>
                    <a:p>
                      <a:pPr rtl="0"/>
                      <a:r>
                        <a:rPr lang="en-US" altLang="ja-JP" sz="1000" baseline="0" dirty="0">
                          <a:effectLst/>
                          <a:latin typeface="Meiryo UI" panose="020B0604030504040204" pitchFamily="50" charset="-128"/>
                          <a:ea typeface="Meiryo UI" panose="020B0604030504040204" pitchFamily="50" charset="-128"/>
                        </a:rPr>
                        <a:t>    22</a:t>
                      </a:r>
                      <a:r>
                        <a:rPr lang="ja-JP" altLang="ja-JP" sz="1000" baseline="0" dirty="0">
                          <a:effectLst/>
                          <a:latin typeface="Meiryo UI" panose="020B0604030504040204" pitchFamily="50" charset="-128"/>
                          <a:ea typeface="Meiryo UI" panose="020B0604030504040204" pitchFamily="50" charset="-128"/>
                        </a:rPr>
                        <a:t>年度</a:t>
                      </a:r>
                      <a:r>
                        <a:rPr lang="en-US" altLang="ja-JP" sz="1000" baseline="0" dirty="0">
                          <a:effectLst/>
                          <a:latin typeface="Meiryo UI" panose="020B0604030504040204" pitchFamily="50" charset="-128"/>
                          <a:ea typeface="Meiryo UI" panose="020B0604030504040204" pitchFamily="50" charset="-128"/>
                        </a:rPr>
                        <a:t>       22</a:t>
                      </a:r>
                      <a:r>
                        <a:rPr lang="ja-JP" altLang="ja-JP" sz="1000" baseline="0" dirty="0">
                          <a:effectLst/>
                          <a:latin typeface="Meiryo UI" panose="020B0604030504040204" pitchFamily="50" charset="-128"/>
                          <a:ea typeface="Meiryo UI" panose="020B0604030504040204" pitchFamily="50" charset="-128"/>
                        </a:rPr>
                        <a:t>年度末にﾌﾟﾛﾊﾟｰ職員人件費補助を廃止</a:t>
                      </a:r>
                      <a:endParaRPr lang="en-US" altLang="ja-JP" sz="1000" baseline="0" dirty="0">
                        <a:effectLst/>
                        <a:latin typeface="Meiryo UI" panose="020B0604030504040204" pitchFamily="50" charset="-128"/>
                        <a:ea typeface="Meiryo UI" panose="020B0604030504040204" pitchFamily="50" charset="-128"/>
                      </a:endParaRPr>
                    </a:p>
                    <a:p>
                      <a:pPr rtl="0"/>
                      <a:endParaRPr lang="en-US" altLang="ja-JP" sz="1000" baseline="0" dirty="0">
                        <a:effectLst/>
                        <a:latin typeface="Meiryo UI" panose="020B0604030504040204" pitchFamily="50" charset="-128"/>
                        <a:ea typeface="Meiryo UI" panose="020B0604030504040204" pitchFamily="50" charset="-128"/>
                      </a:endParaRPr>
                    </a:p>
                    <a:p>
                      <a:pPr lvl="0" rtl="0"/>
                      <a:r>
                        <a:rPr lang="en-US" altLang="ja-JP" sz="1000" dirty="0">
                          <a:effectLst/>
                          <a:latin typeface="Meiryo UI" panose="020B0604030504040204" pitchFamily="50" charset="-128"/>
                          <a:ea typeface="Meiryo UI" panose="020B0604030504040204" pitchFamily="50" charset="-128"/>
                        </a:rPr>
                        <a:t>  </a:t>
                      </a:r>
                      <a:r>
                        <a:rPr kumimoji="1" lang="ja-JP" altLang="ja-JP" sz="1000" kern="1200" dirty="0">
                          <a:solidFill>
                            <a:schemeClr val="tx1"/>
                          </a:solidFill>
                          <a:effectLst/>
                          <a:latin typeface="Meiryo UI" panose="020B0604030504040204" pitchFamily="50" charset="-128"/>
                          <a:ea typeface="Meiryo UI" panose="020B0604030504040204" pitchFamily="50" charset="-128"/>
                          <a:cs typeface="+mn-cs"/>
                        </a:rPr>
                        <a:t>【効果額（百万円）】⑳</a:t>
                      </a:r>
                      <a:r>
                        <a:rPr kumimoji="1" lang="en-US" altLang="ja-JP" sz="1000" kern="1200" dirty="0">
                          <a:solidFill>
                            <a:schemeClr val="tx1"/>
                          </a:solidFill>
                          <a:effectLst/>
                          <a:latin typeface="Meiryo UI" panose="020B0604030504040204" pitchFamily="50" charset="-128"/>
                          <a:ea typeface="Meiryo UI" panose="020B0604030504040204" pitchFamily="50" charset="-128"/>
                          <a:cs typeface="+mn-cs"/>
                        </a:rPr>
                        <a:t>58</a:t>
                      </a:r>
                      <a:r>
                        <a:rPr kumimoji="1" lang="ja-JP" altLang="ja-JP" sz="1000" kern="1200" dirty="0">
                          <a:solidFill>
                            <a:schemeClr val="tx1"/>
                          </a:solidFill>
                          <a:effectLst/>
                          <a:latin typeface="Meiryo UI" panose="020B0604030504040204" pitchFamily="50" charset="-128"/>
                          <a:ea typeface="Meiryo UI" panose="020B0604030504040204" pitchFamily="50" charset="-128"/>
                          <a:cs typeface="+mn-cs"/>
                        </a:rPr>
                        <a:t>　㉑</a:t>
                      </a:r>
                      <a:r>
                        <a:rPr kumimoji="1" lang="en-US" altLang="ja-JP" sz="1000" kern="1200" dirty="0">
                          <a:solidFill>
                            <a:schemeClr val="tx1"/>
                          </a:solidFill>
                          <a:effectLst/>
                          <a:latin typeface="Meiryo UI" panose="020B0604030504040204" pitchFamily="50" charset="-128"/>
                          <a:ea typeface="Meiryo UI" panose="020B0604030504040204" pitchFamily="50" charset="-128"/>
                          <a:cs typeface="+mn-cs"/>
                        </a:rPr>
                        <a:t>103</a:t>
                      </a:r>
                      <a:r>
                        <a:rPr kumimoji="1" lang="ja-JP" altLang="ja-JP" sz="1000" kern="1200" dirty="0">
                          <a:solidFill>
                            <a:schemeClr val="tx1"/>
                          </a:solidFill>
                          <a:effectLst/>
                          <a:latin typeface="Meiryo UI" panose="020B0604030504040204" pitchFamily="50" charset="-128"/>
                          <a:ea typeface="Meiryo UI" panose="020B0604030504040204" pitchFamily="50" charset="-128"/>
                          <a:cs typeface="+mn-cs"/>
                        </a:rPr>
                        <a:t>　㉒</a:t>
                      </a:r>
                      <a:r>
                        <a:rPr kumimoji="1" lang="en-US" altLang="ja-JP" sz="1000" kern="1200" dirty="0">
                          <a:solidFill>
                            <a:schemeClr val="tx1"/>
                          </a:solidFill>
                          <a:effectLst/>
                          <a:latin typeface="Meiryo UI" panose="020B0604030504040204" pitchFamily="50" charset="-128"/>
                          <a:ea typeface="Meiryo UI" panose="020B0604030504040204" pitchFamily="50" charset="-128"/>
                          <a:cs typeface="+mn-cs"/>
                        </a:rPr>
                        <a:t>108</a:t>
                      </a:r>
                      <a:endParaRPr lang="ja-JP" altLang="ja-JP" sz="1000" dirty="0">
                        <a:effectLst/>
                        <a:latin typeface="Meiryo UI" panose="020B0604030504040204" pitchFamily="50" charset="-128"/>
                        <a:ea typeface="Meiryo UI" panose="020B0604030504040204" pitchFamily="50" charset="-128"/>
                      </a:endParaRPr>
                    </a:p>
                    <a:p>
                      <a:pPr algn="just">
                        <a:spcAft>
                          <a:spcPts val="0"/>
                        </a:spcAft>
                      </a:pP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2089765108"/>
                  </a:ext>
                </a:extLst>
              </a:tr>
            </a:tbl>
          </a:graphicData>
        </a:graphic>
      </p:graphicFrame>
      <p:sp>
        <p:nvSpPr>
          <p:cNvPr id="36" name="二等辺三角形 35"/>
          <p:cNvSpPr/>
          <p:nvPr/>
        </p:nvSpPr>
        <p:spPr>
          <a:xfrm rot="5400000">
            <a:off x="4331094" y="5033302"/>
            <a:ext cx="720081" cy="211779"/>
          </a:xfrm>
          <a:prstGeom prst="triangl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pPr algn="ctr"/>
            <a:endParaRPr kumimoji="1"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7" name="正方形/長方形 36"/>
          <p:cNvSpPr/>
          <p:nvPr/>
        </p:nvSpPr>
        <p:spPr>
          <a:xfrm>
            <a:off x="5742130" y="853762"/>
            <a:ext cx="3281430" cy="234978"/>
          </a:xfrm>
          <a:prstGeom prst="rect">
            <a:avLst/>
          </a:prstGeom>
          <a:ln w="25400" cmpd="sng"/>
        </p:spPr>
        <p:style>
          <a:lnRef idx="2">
            <a:schemeClr val="accent1"/>
          </a:lnRef>
          <a:fillRef idx="1">
            <a:schemeClr val="lt1"/>
          </a:fillRef>
          <a:effectRef idx="0">
            <a:schemeClr val="accent1"/>
          </a:effectRef>
          <a:fontRef idx="minor">
            <a:schemeClr val="dk1"/>
          </a:fontRef>
        </p:style>
        <p:txBody>
          <a:bodyPr lIns="36000" rIns="0" rtlCol="0" anchor="ctr"/>
          <a:lstStyle/>
          <a:p>
            <a:pPr algn="ctr"/>
            <a:r>
              <a:rPr lang="ja-JP" altLang="en-US" sz="1050" dirty="0">
                <a:solidFill>
                  <a:schemeClr val="tx1"/>
                </a:solidFill>
                <a:latin typeface="Meiryo UI" panose="020B0604030504040204" pitchFamily="50" charset="-128"/>
                <a:ea typeface="Meiryo UI" panose="020B0604030504040204" pitchFamily="50" charset="-128"/>
              </a:rPr>
              <a:t>見直し前額</a:t>
            </a:r>
            <a:r>
              <a:rPr lang="en-US" altLang="ja-JP" sz="1050" dirty="0">
                <a:solidFill>
                  <a:schemeClr val="tx1"/>
                </a:solidFill>
                <a:latin typeface="Meiryo UI" panose="020B0604030504040204" pitchFamily="50" charset="-128"/>
                <a:ea typeface="Meiryo UI" panose="020B0604030504040204" pitchFamily="50" charset="-128"/>
              </a:rPr>
              <a:t> (H20</a:t>
            </a:r>
            <a:r>
              <a:rPr lang="ja-JP" altLang="en-US" sz="1050" dirty="0">
                <a:solidFill>
                  <a:schemeClr val="tx1"/>
                </a:solidFill>
                <a:latin typeface="Meiryo UI" panose="020B0604030504040204" pitchFamily="50" charset="-128"/>
                <a:ea typeface="Meiryo UI" panose="020B0604030504040204" pitchFamily="50" charset="-128"/>
              </a:rPr>
              <a:t>通年ベース</a:t>
            </a:r>
            <a:r>
              <a:rPr lang="en-US" altLang="ja-JP" sz="1050" dirty="0">
                <a:solidFill>
                  <a:schemeClr val="tx1"/>
                </a:solidFill>
                <a:latin typeface="Meiryo UI" panose="020B0604030504040204" pitchFamily="50" charset="-128"/>
                <a:ea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rPr>
              <a:t>：</a:t>
            </a:r>
            <a:r>
              <a:rPr lang="en-US" altLang="ja-JP" sz="1050" dirty="0">
                <a:solidFill>
                  <a:schemeClr val="tx1"/>
                </a:solidFill>
                <a:latin typeface="Meiryo UI" panose="020B0604030504040204" pitchFamily="50" charset="-128"/>
                <a:ea typeface="Meiryo UI" panose="020B0604030504040204" pitchFamily="50" charset="-128"/>
              </a:rPr>
              <a:t>162</a:t>
            </a:r>
            <a:r>
              <a:rPr lang="ja-JP" altLang="en-US" sz="1050" dirty="0">
                <a:solidFill>
                  <a:schemeClr val="tx1"/>
                </a:solidFill>
                <a:latin typeface="Meiryo UI" panose="020B0604030504040204" pitchFamily="50" charset="-128"/>
                <a:ea typeface="Meiryo UI" panose="020B0604030504040204" pitchFamily="50" charset="-128"/>
              </a:rPr>
              <a:t>（</a:t>
            </a:r>
            <a:r>
              <a:rPr lang="en-US" altLang="ja-JP" sz="1050" dirty="0">
                <a:solidFill>
                  <a:schemeClr val="tx1"/>
                </a:solidFill>
                <a:latin typeface="Meiryo UI" panose="020B0604030504040204" pitchFamily="50" charset="-128"/>
                <a:ea typeface="Meiryo UI" panose="020B0604030504040204" pitchFamily="50" charset="-128"/>
              </a:rPr>
              <a:t>162</a:t>
            </a:r>
            <a:r>
              <a:rPr lang="ja-JP" altLang="en-US" sz="1050" dirty="0">
                <a:solidFill>
                  <a:schemeClr val="tx1"/>
                </a:solidFill>
                <a:latin typeface="Meiryo UI" panose="020B0604030504040204" pitchFamily="50" charset="-128"/>
                <a:ea typeface="Meiryo UI" panose="020B0604030504040204" pitchFamily="50" charset="-128"/>
              </a:rPr>
              <a:t>）百万円</a:t>
            </a:r>
            <a:endPar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3" name="正方形/長方形 2"/>
          <p:cNvSpPr/>
          <p:nvPr/>
        </p:nvSpPr>
        <p:spPr>
          <a:xfrm>
            <a:off x="5742130" y="278650"/>
            <a:ext cx="1935215" cy="208186"/>
          </a:xfrm>
          <a:prstGeom prst="rect">
            <a:avLst/>
          </a:prstGeom>
          <a:ln w="6350"/>
        </p:spPr>
        <p:style>
          <a:lnRef idx="2">
            <a:schemeClr val="accent1"/>
          </a:lnRef>
          <a:fillRef idx="1">
            <a:schemeClr val="lt1"/>
          </a:fillRef>
          <a:effectRef idx="0">
            <a:schemeClr val="accent1"/>
          </a:effectRef>
          <a:fontRef idx="minor">
            <a:schemeClr val="dk1"/>
          </a:fontRef>
        </p:style>
        <p:txBody>
          <a:bodyPr lIns="36000" rIns="36000" rtlCol="0" anchor="ctr"/>
          <a:lstStyle/>
          <a:p>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予算の記載</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）：一般財源</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スライド番号プレースホルダー 4"/>
          <p:cNvSpPr txBox="1">
            <a:spLocks/>
          </p:cNvSpPr>
          <p:nvPr/>
        </p:nvSpPr>
        <p:spPr>
          <a:xfrm>
            <a:off x="7010400" y="6584035"/>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smtClean="0">
                <a:solidFill>
                  <a:schemeClr val="tx1"/>
                </a:solidFill>
                <a:latin typeface="Meiryo UI" panose="020B0604030504040204" pitchFamily="50" charset="-128"/>
                <a:ea typeface="Meiryo UI" panose="020B0604030504040204" pitchFamily="50" charset="-128"/>
              </a:rPr>
              <a:t>1</a:t>
            </a:r>
          </a:p>
        </p:txBody>
      </p:sp>
    </p:spTree>
    <p:extLst>
      <p:ext uri="{BB962C8B-B14F-4D97-AF65-F5344CB8AC3E}">
        <p14:creationId xmlns:p14="http://schemas.microsoft.com/office/powerpoint/2010/main" val="290695014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nvGraphicFramePr>
        <p:xfrm>
          <a:off x="70604" y="126766"/>
          <a:ext cx="9003329" cy="415976"/>
        </p:xfrm>
        <a:graphic>
          <a:graphicData uri="http://schemas.openxmlformats.org/drawingml/2006/table">
            <a:tbl>
              <a:tblPr firstRow="1" firstCol="1" bandRow="1">
                <a:tableStyleId>{5C22544A-7EE6-4342-B048-85BDC9FD1C3A}</a:tableStyleId>
              </a:tblPr>
              <a:tblGrid>
                <a:gridCol w="6346601">
                  <a:extLst>
                    <a:ext uri="{9D8B030D-6E8A-4147-A177-3AD203B41FA5}">
                      <a16:colId xmlns:a16="http://schemas.microsoft.com/office/drawing/2014/main" val="1996567682"/>
                    </a:ext>
                  </a:extLst>
                </a:gridCol>
                <a:gridCol w="2656728">
                  <a:extLst>
                    <a:ext uri="{9D8B030D-6E8A-4147-A177-3AD203B41FA5}">
                      <a16:colId xmlns:a16="http://schemas.microsoft.com/office/drawing/2014/main" val="2440904912"/>
                    </a:ext>
                  </a:extLst>
                </a:gridCol>
              </a:tblGrid>
              <a:tr h="41597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100" kern="100" dirty="0">
                          <a:solidFill>
                            <a:schemeClr val="tx1"/>
                          </a:solidFill>
                          <a:effectLst/>
                          <a:latin typeface="Meiryo UI" panose="020B0604030504040204" pitchFamily="50" charset="-128"/>
                          <a:ea typeface="Meiryo UI" panose="020B0604030504040204" pitchFamily="50" charset="-128"/>
                        </a:rPr>
                        <a:t>【</a:t>
                      </a:r>
                      <a:r>
                        <a:rPr lang="ja-JP" altLang="en-US" sz="1100" kern="100" dirty="0">
                          <a:solidFill>
                            <a:schemeClr val="tx1"/>
                          </a:solidFill>
                          <a:effectLst/>
                          <a:latin typeface="Meiryo UI" panose="020B0604030504040204" pitchFamily="50" charset="-128"/>
                          <a:ea typeface="Meiryo UI" panose="020B0604030504040204" pitchFamily="50" charset="-128"/>
                        </a:rPr>
                        <a:t>主要検討事業</a:t>
                      </a:r>
                      <a:r>
                        <a:rPr lang="en-US" altLang="ja-JP" sz="1000" kern="100" dirty="0">
                          <a:solidFill>
                            <a:schemeClr val="tx1"/>
                          </a:solidFill>
                          <a:effectLst/>
                          <a:latin typeface="Meiryo UI" panose="020B0604030504040204" pitchFamily="50" charset="-128"/>
                          <a:ea typeface="Meiryo UI" panose="020B0604030504040204" pitchFamily="50" charset="-128"/>
                        </a:rPr>
                        <a:t>11】</a:t>
                      </a:r>
                      <a:r>
                        <a:rPr lang="ja-JP" altLang="en-US" sz="1000" kern="100" dirty="0">
                          <a:solidFill>
                            <a:schemeClr val="tx1"/>
                          </a:solidFill>
                          <a:effectLst/>
                          <a:latin typeface="Meiryo UI" panose="020B0604030504040204" pitchFamily="50" charset="-128"/>
                          <a:ea typeface="Meiryo UI" panose="020B0604030504040204" pitchFamily="50" charset="-128"/>
                        </a:rPr>
                        <a:t>　</a:t>
                      </a:r>
                      <a:r>
                        <a:rPr lang="ja-JP" altLang="en-US" sz="1400" kern="100" dirty="0">
                          <a:solidFill>
                            <a:schemeClr val="tx1"/>
                          </a:solidFill>
                          <a:effectLst/>
                          <a:latin typeface="Meiryo UI" panose="020B0604030504040204" pitchFamily="50" charset="-128"/>
                          <a:ea typeface="Meiryo UI" panose="020B0604030504040204" pitchFamily="50" charset="-128"/>
                        </a:rPr>
                        <a:t>文化関係事業（</a:t>
                      </a:r>
                      <a:r>
                        <a:rPr kumimoji="1" lang="ja-JP" altLang="en-US" sz="1400" u="none" dirty="0">
                          <a:solidFill>
                            <a:schemeClr val="tx1"/>
                          </a:solidFill>
                          <a:latin typeface="Meiryo UI" panose="020B0604030504040204" pitchFamily="50" charset="-128"/>
                          <a:ea typeface="Meiryo UI" panose="020B0604030504040204" pitchFamily="50" charset="-128"/>
                        </a:rPr>
                        <a:t>つづき）</a:t>
                      </a:r>
                      <a:endParaRPr lang="en-US" altLang="ja-JP" sz="12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effectLst/>
                          <a:latin typeface="Meiryo UI" panose="020B0604030504040204" pitchFamily="50" charset="-128"/>
                          <a:ea typeface="Meiryo UI" panose="020B0604030504040204" pitchFamily="50" charset="-128"/>
                        </a:rPr>
                        <a:t>＜府民文化部＞</a:t>
                      </a:r>
                      <a:endParaRPr lang="ja-JP" alt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09406796"/>
                  </a:ext>
                </a:extLst>
              </a:tr>
            </a:tbl>
          </a:graphicData>
        </a:graphic>
      </p:graphicFrame>
      <p:graphicFrame>
        <p:nvGraphicFramePr>
          <p:cNvPr id="2" name="表 1"/>
          <p:cNvGraphicFramePr>
            <a:graphicFrameLocks noGrp="1"/>
          </p:cNvGraphicFramePr>
          <p:nvPr>
            <p:extLst>
              <p:ext uri="{D42A27DB-BD31-4B8C-83A1-F6EECF244321}">
                <p14:modId xmlns:p14="http://schemas.microsoft.com/office/powerpoint/2010/main" val="1518431932"/>
              </p:ext>
            </p:extLst>
          </p:nvPr>
        </p:nvGraphicFramePr>
        <p:xfrm>
          <a:off x="81815" y="548680"/>
          <a:ext cx="8980370" cy="6212060"/>
        </p:xfrm>
        <a:graphic>
          <a:graphicData uri="http://schemas.openxmlformats.org/drawingml/2006/table">
            <a:tbl>
              <a:tblPr firstRow="1" firstCol="1" bandRow="1">
                <a:tableStyleId>{BC89EF96-8CEA-46FF-86C4-4CE0E7609802}</a:tableStyleId>
              </a:tblPr>
              <a:tblGrid>
                <a:gridCol w="259200">
                  <a:extLst>
                    <a:ext uri="{9D8B030D-6E8A-4147-A177-3AD203B41FA5}">
                      <a16:colId xmlns:a16="http://schemas.microsoft.com/office/drawing/2014/main" val="9612139"/>
                    </a:ext>
                  </a:extLst>
                </a:gridCol>
                <a:gridCol w="8721170">
                  <a:extLst>
                    <a:ext uri="{9D8B030D-6E8A-4147-A177-3AD203B41FA5}">
                      <a16:colId xmlns:a16="http://schemas.microsoft.com/office/drawing/2014/main" val="4183280094"/>
                    </a:ext>
                  </a:extLst>
                </a:gridCol>
              </a:tblGrid>
              <a:tr h="166101">
                <a:tc rowSpan="2">
                  <a:txBody>
                    <a:bodyPr/>
                    <a:lstStyle/>
                    <a:p>
                      <a:pPr algn="ctr"/>
                      <a:r>
                        <a:rPr kumimoji="1" lang="ja-JP" altLang="en-US" sz="1000" dirty="0">
                          <a:solidFill>
                            <a:schemeClr val="bg1"/>
                          </a:solidFill>
                          <a:latin typeface="Meiryo UI" panose="020B0604030504040204" pitchFamily="50" charset="-128"/>
                          <a:ea typeface="Meiryo UI" panose="020B0604030504040204" pitchFamily="50" charset="-128"/>
                        </a:rPr>
                        <a:t>現在の事業（つづき）</a:t>
                      </a:r>
                      <a:endParaRPr kumimoji="1" lang="ja-JP" altLang="en-US" sz="1000" b="1" dirty="0">
                        <a:solidFill>
                          <a:schemeClr val="bg1"/>
                        </a:solidFill>
                        <a:latin typeface="Meiryo UI" panose="020B0604030504040204" pitchFamily="50" charset="-128"/>
                        <a:ea typeface="Meiryo UI" panose="020B0604030504040204" pitchFamily="50" charset="-128"/>
                      </a:endParaRPr>
                    </a:p>
                  </a:txBody>
                  <a:tcPr marL="72000" marR="72000" marT="36000" marB="36000" vert="eaVert" anchor="ct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a:txBody>
                    <a:bodyPr/>
                    <a:lstStyle/>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1" i="0" u="none" kern="100" dirty="0">
                          <a:solidFill>
                            <a:schemeClr val="tx1"/>
                          </a:solidFill>
                          <a:effectLst/>
                          <a:latin typeface="Meiryo UI" panose="020B0604030504040204" pitchFamily="50" charset="-128"/>
                          <a:ea typeface="Meiryo UI" panose="020B0604030504040204" pitchFamily="50" charset="-128"/>
                        </a:rPr>
                        <a:t>＜主な事業（見直し後の事業、新たに取り組んでいる事業等）＞</a:t>
                      </a:r>
                      <a:endParaRPr lang="en-US" altLang="ja-JP" sz="10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0D8E8"/>
                    </a:solidFill>
                  </a:tcPr>
                </a:tc>
                <a:extLst>
                  <a:ext uri="{0D108BD9-81ED-4DB2-BD59-A6C34878D82A}">
                    <a16:rowId xmlns:a16="http://schemas.microsoft.com/office/drawing/2014/main" val="2560349723"/>
                  </a:ext>
                </a:extLst>
              </a:tr>
              <a:tr h="1986720">
                <a:tc vMerge="1">
                  <a:txBody>
                    <a:bodyPr/>
                    <a:lstStyle/>
                    <a:p>
                      <a:endParaRPr kumimoji="1" lang="ja-JP" altLang="en-US"/>
                    </a:p>
                  </a:txBody>
                  <a:tcPr/>
                </a:tc>
                <a:tc>
                  <a:txBody>
                    <a:bodyPr/>
                    <a:lstStyle/>
                    <a:p>
                      <a:pPr marL="133350" marR="0" lvl="0" indent="-133350" algn="just" defTabSz="914400" rtl="0" eaLnBrk="1" fontAlgn="auto" latinLnBrk="0" hangingPunct="1">
                        <a:lnSpc>
                          <a:spcPts val="400"/>
                        </a:lnSpc>
                        <a:spcBef>
                          <a:spcPts val="0"/>
                        </a:spcBef>
                        <a:spcAft>
                          <a:spcPts val="0"/>
                        </a:spcAft>
                        <a:buClrTx/>
                        <a:buSzTx/>
                        <a:buFontTx/>
                        <a:buNone/>
                        <a:tabLst/>
                        <a:defRPr/>
                      </a:pPr>
                      <a:endParaRPr lang="en-US" altLang="ja-JP" sz="1050" b="1" i="0" u="none" kern="100" dirty="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en-US" altLang="ja-JP" sz="1050" b="1" i="0" u="none" kern="100" dirty="0">
                          <a:solidFill>
                            <a:schemeClr val="tx1"/>
                          </a:solidFill>
                          <a:effectLst/>
                          <a:latin typeface="Meiryo UI" panose="020B0604030504040204" pitchFamily="50" charset="-128"/>
                          <a:ea typeface="Meiryo UI" panose="020B0604030504040204" pitchFamily="50" charset="-128"/>
                        </a:rPr>
                        <a:t>《</a:t>
                      </a:r>
                      <a:r>
                        <a:rPr lang="ja-JP" altLang="en-US" sz="1050" b="1" i="0" u="none" kern="100" dirty="0">
                          <a:solidFill>
                            <a:schemeClr val="tx1"/>
                          </a:solidFill>
                          <a:effectLst/>
                          <a:latin typeface="Meiryo UI" panose="020B0604030504040204" pitchFamily="50" charset="-128"/>
                          <a:ea typeface="Meiryo UI" panose="020B0604030504040204" pitchFamily="50" charset="-128"/>
                        </a:rPr>
                        <a:t>見直し後の事業（主なもの）</a:t>
                      </a:r>
                      <a:r>
                        <a:rPr lang="en-US" altLang="ja-JP" sz="1050" b="1" i="0" u="none" kern="100" dirty="0">
                          <a:solidFill>
                            <a:schemeClr val="tx1"/>
                          </a:solidFill>
                          <a:effectLst/>
                          <a:latin typeface="Meiryo UI" panose="020B0604030504040204" pitchFamily="50" charset="-128"/>
                          <a:ea typeface="Meiryo UI" panose="020B0604030504040204" pitchFamily="50" charset="-128"/>
                        </a:rPr>
                        <a:t>》</a:t>
                      </a:r>
                      <a:r>
                        <a:rPr lang="ja-JP" altLang="en-US" sz="1050" b="1" i="0" u="none" kern="100" dirty="0">
                          <a:solidFill>
                            <a:schemeClr val="tx1"/>
                          </a:solidFill>
                          <a:effectLst/>
                          <a:latin typeface="Meiryo UI" panose="020B0604030504040204" pitchFamily="50" charset="-128"/>
                          <a:ea typeface="Meiryo UI" panose="020B0604030504040204" pitchFamily="50" charset="-128"/>
                        </a:rPr>
                        <a:t>　</a:t>
                      </a:r>
                      <a:r>
                        <a:rPr lang="en-US" altLang="ja-JP" sz="1050" b="1" i="0" u="none" kern="100" dirty="0">
                          <a:solidFill>
                            <a:schemeClr val="tx1"/>
                          </a:solidFill>
                          <a:effectLst/>
                          <a:latin typeface="Meiryo UI" panose="020B0604030504040204" pitchFamily="50" charset="-128"/>
                          <a:ea typeface="Meiryo UI" panose="020B0604030504040204" pitchFamily="50" charset="-128"/>
                        </a:rPr>
                        <a:t>※</a:t>
                      </a:r>
                      <a:r>
                        <a:rPr lang="ja-JP" altLang="en-US" sz="1050" b="1" i="0" u="none" kern="100" dirty="0">
                          <a:solidFill>
                            <a:schemeClr val="tx1"/>
                          </a:solidFill>
                          <a:effectLst/>
                          <a:latin typeface="Meiryo UI" panose="020B0604030504040204" pitchFamily="50" charset="-128"/>
                          <a:ea typeface="Meiryo UI" panose="020B0604030504040204" pitchFamily="50" charset="-128"/>
                        </a:rPr>
                        <a:t>つづき</a:t>
                      </a:r>
                      <a:endParaRPr lang="en-US" altLang="ja-JP" sz="1050" b="1" i="0" u="none" kern="100" dirty="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ts val="400"/>
                        </a:lnSpc>
                        <a:spcBef>
                          <a:spcPts val="0"/>
                        </a:spcBef>
                        <a:spcAft>
                          <a:spcPts val="0"/>
                        </a:spcAft>
                        <a:buClrTx/>
                        <a:buSzTx/>
                        <a:buFontTx/>
                        <a:buNone/>
                        <a:tabLst/>
                        <a:defRPr/>
                      </a:pPr>
                      <a:endParaRPr lang="en-US" altLang="ja-JP" sz="1050" b="1" i="0" u="none" kern="100" dirty="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50" b="1" i="0" kern="100" dirty="0">
                          <a:solidFill>
                            <a:schemeClr val="tx1"/>
                          </a:solidFill>
                          <a:effectLst/>
                          <a:latin typeface="Meiryo UI" panose="020B0604030504040204" pitchFamily="50" charset="-128"/>
                          <a:ea typeface="Meiryo UI" panose="020B0604030504040204" pitchFamily="50" charset="-128"/>
                        </a:rPr>
                        <a:t>　◆</a:t>
                      </a:r>
                      <a:r>
                        <a:rPr lang="ja-JP" altLang="en-US" sz="1050" b="1" i="0" u="sng" kern="100" dirty="0">
                          <a:solidFill>
                            <a:schemeClr val="tx1"/>
                          </a:solidFill>
                          <a:effectLst/>
                          <a:latin typeface="Meiryo UI" panose="020B0604030504040204" pitchFamily="50" charset="-128"/>
                          <a:ea typeface="Meiryo UI" panose="020B0604030504040204" pitchFamily="50" charset="-128"/>
                          <a:cs typeface="+mn-cs"/>
                        </a:rPr>
                        <a:t>江之子島文化芸術創造センター管理運営費</a:t>
                      </a:r>
                      <a:r>
                        <a:rPr lang="ja-JP" altLang="en-US" sz="1050" b="1" i="0" u="none" kern="100" dirty="0">
                          <a:solidFill>
                            <a:schemeClr val="tx1"/>
                          </a:solidFill>
                          <a:effectLst/>
                          <a:latin typeface="Meiryo UI" panose="020B0604030504040204" pitchFamily="50" charset="-128"/>
                          <a:ea typeface="Meiryo UI" panose="020B0604030504040204" pitchFamily="50" charset="-128"/>
                          <a:cs typeface="+mn-cs"/>
                        </a:rPr>
                        <a:t>　</a:t>
                      </a:r>
                      <a:r>
                        <a:rPr lang="en-US" altLang="ja-JP" sz="1050" b="1" i="0" u="none" kern="100" dirty="0">
                          <a:solidFill>
                            <a:schemeClr val="tx1"/>
                          </a:solidFill>
                          <a:effectLst/>
                          <a:latin typeface="Meiryo UI" panose="020B0604030504040204" pitchFamily="50" charset="-128"/>
                          <a:ea typeface="Meiryo UI" panose="020B0604030504040204" pitchFamily="50" charset="-128"/>
                          <a:cs typeface="+mn-cs"/>
                        </a:rPr>
                        <a:t>64</a:t>
                      </a:r>
                      <a:r>
                        <a:rPr lang="ja-JP" altLang="en-US" sz="1050" b="1" i="0" u="none" kern="100" dirty="0">
                          <a:solidFill>
                            <a:schemeClr val="tx1"/>
                          </a:solidFill>
                          <a:effectLst/>
                          <a:latin typeface="Meiryo UI" panose="020B0604030504040204" pitchFamily="50" charset="-128"/>
                          <a:ea typeface="Meiryo UI" panose="020B0604030504040204" pitchFamily="50" charset="-128"/>
                          <a:cs typeface="+mn-cs"/>
                        </a:rPr>
                        <a:t>（</a:t>
                      </a:r>
                      <a:r>
                        <a:rPr lang="en-US" altLang="ja-JP" sz="1050" b="1" i="0" u="none" kern="100" dirty="0">
                          <a:solidFill>
                            <a:schemeClr val="tx1"/>
                          </a:solidFill>
                          <a:effectLst/>
                          <a:latin typeface="Meiryo UI" panose="020B0604030504040204" pitchFamily="50" charset="-128"/>
                          <a:ea typeface="Meiryo UI" panose="020B0604030504040204" pitchFamily="50" charset="-128"/>
                          <a:cs typeface="+mn-cs"/>
                        </a:rPr>
                        <a:t>64</a:t>
                      </a:r>
                      <a:r>
                        <a:rPr lang="ja-JP" altLang="en-US" sz="1050" b="1" i="0" u="none" kern="100" dirty="0">
                          <a:solidFill>
                            <a:schemeClr val="tx1"/>
                          </a:solidFill>
                          <a:effectLst/>
                          <a:latin typeface="Meiryo UI" panose="020B0604030504040204" pitchFamily="50" charset="-128"/>
                          <a:ea typeface="Meiryo UI" panose="020B0604030504040204" pitchFamily="50" charset="-128"/>
                          <a:cs typeface="+mn-cs"/>
                        </a:rPr>
                        <a:t>）</a:t>
                      </a:r>
                      <a:r>
                        <a:rPr lang="ja-JP" altLang="en-US" sz="1050" b="1" i="0" u="none" kern="100" dirty="0">
                          <a:solidFill>
                            <a:schemeClr val="tx1"/>
                          </a:solidFill>
                          <a:effectLst/>
                          <a:latin typeface="Meiryo UI" panose="020B0604030504040204" pitchFamily="50" charset="-128"/>
                          <a:ea typeface="Meiryo UI" panose="020B0604030504040204" pitchFamily="50" charset="-128"/>
                        </a:rPr>
                        <a:t>百万円</a:t>
                      </a:r>
                      <a:endParaRPr lang="ja-JP" altLang="en-US" sz="1050" b="1" i="0" u="sng" kern="100" dirty="0">
                        <a:solidFill>
                          <a:schemeClr val="tx1"/>
                        </a:solidFill>
                        <a:effectLst/>
                        <a:latin typeface="Meiryo UI" panose="020B0604030504040204" pitchFamily="50" charset="-128"/>
                        <a:ea typeface="Meiryo UI" panose="020B0604030504040204" pitchFamily="50" charset="-128"/>
                        <a:cs typeface="+mn-cs"/>
                      </a:endParaRPr>
                    </a:p>
                    <a:p>
                      <a:pPr marL="133350" indent="-133350" algn="just">
                        <a:lnSpc>
                          <a:spcPts val="500"/>
                        </a:lnSpc>
                        <a:spcAft>
                          <a:spcPts val="0"/>
                        </a:spcAft>
                      </a:pPr>
                      <a:r>
                        <a:rPr lang="ja-JP" altLang="en-US" sz="1000" b="0" i="0" kern="100" dirty="0">
                          <a:solidFill>
                            <a:schemeClr val="tx1"/>
                          </a:solidFill>
                          <a:effectLst/>
                          <a:latin typeface="Meiryo UI" panose="020B0604030504040204" pitchFamily="50" charset="-128"/>
                          <a:ea typeface="Meiryo UI" panose="020B0604030504040204" pitchFamily="50" charset="-128"/>
                          <a:cs typeface="+mn-cs"/>
                        </a:rPr>
                        <a:t>　  　</a:t>
                      </a:r>
                      <a:endParaRPr lang="en-US" altLang="ja-JP" sz="1000" b="1" i="0" kern="100" dirty="0">
                        <a:solidFill>
                          <a:schemeClr val="tx1"/>
                        </a:solidFill>
                        <a:effectLst/>
                        <a:latin typeface="Meiryo UI" panose="020B0604030504040204" pitchFamily="50" charset="-128"/>
                        <a:ea typeface="Meiryo UI" panose="020B0604030504040204" pitchFamily="50" charset="-128"/>
                        <a:cs typeface="+mn-cs"/>
                      </a:endParaRPr>
                    </a:p>
                    <a:p>
                      <a:pPr marL="133350" indent="-133350" algn="just">
                        <a:spcAft>
                          <a:spcPts val="0"/>
                        </a:spcAft>
                      </a:pPr>
                      <a:r>
                        <a:rPr lang="en-US" altLang="ja-JP" sz="1000" b="1" i="0" kern="100" dirty="0">
                          <a:solidFill>
                            <a:schemeClr val="tx1"/>
                          </a:solidFill>
                          <a:effectLst/>
                          <a:latin typeface="Meiryo UI" panose="020B0604030504040204" pitchFamily="50" charset="-128"/>
                          <a:ea typeface="Meiryo UI" panose="020B0604030504040204" pitchFamily="50" charset="-128"/>
                          <a:cs typeface="+mn-cs"/>
                        </a:rPr>
                        <a:t>    </a:t>
                      </a:r>
                      <a:r>
                        <a:rPr lang="ja-JP" altLang="en-US" sz="1000" b="1" i="0" kern="100" dirty="0">
                          <a:solidFill>
                            <a:schemeClr val="tx1"/>
                          </a:solidFill>
                          <a:effectLst/>
                          <a:latin typeface="Meiryo UI" panose="020B0604030504040204" pitchFamily="50" charset="-128"/>
                          <a:ea typeface="Meiryo UI" panose="020B0604030504040204" pitchFamily="50" charset="-128"/>
                          <a:cs typeface="+mn-cs"/>
                        </a:rPr>
                        <a:t>１　事業目的</a:t>
                      </a:r>
                      <a:endParaRPr lang="en-US" altLang="ja-JP" sz="1000" b="1" i="0" kern="100" dirty="0">
                        <a:solidFill>
                          <a:schemeClr val="tx1"/>
                        </a:solidFill>
                        <a:effectLst/>
                        <a:latin typeface="Meiryo UI" panose="020B0604030504040204" pitchFamily="50" charset="-128"/>
                        <a:ea typeface="Meiryo UI" panose="020B0604030504040204" pitchFamily="50" charset="-128"/>
                        <a:cs typeface="+mn-cs"/>
                      </a:endParaRPr>
                    </a:p>
                    <a:p>
                      <a:pPr marL="133350" indent="-133350" algn="just">
                        <a:spcAft>
                          <a:spcPts val="0"/>
                        </a:spcAft>
                      </a:pPr>
                      <a:r>
                        <a:rPr lang="ja-JP" altLang="en-US" sz="1000" b="0" i="0" kern="100" dirty="0">
                          <a:solidFill>
                            <a:schemeClr val="tx1"/>
                          </a:solidFill>
                          <a:effectLst/>
                          <a:latin typeface="Meiryo UI" panose="020B0604030504040204" pitchFamily="50" charset="-128"/>
                          <a:ea typeface="Meiryo UI" panose="020B0604030504040204" pitchFamily="50" charset="-128"/>
                          <a:cs typeface="+mn-cs"/>
                        </a:rPr>
                        <a:t>　　　　</a:t>
                      </a:r>
                      <a:r>
                        <a:rPr lang="ja-JP" altLang="en-US" sz="1000" b="0" i="0" kern="100" baseline="0" dirty="0">
                          <a:solidFill>
                            <a:schemeClr val="tx1"/>
                          </a:solidFill>
                          <a:effectLst/>
                          <a:latin typeface="Meiryo UI" panose="020B0604030504040204" pitchFamily="50" charset="-128"/>
                          <a:ea typeface="Meiryo UI" panose="020B0604030504040204" pitchFamily="50" charset="-128"/>
                          <a:cs typeface="+mn-cs"/>
                        </a:rPr>
                        <a:t> </a:t>
                      </a:r>
                      <a:r>
                        <a:rPr lang="ja-JP" altLang="en-US" sz="1000" b="0" i="0" kern="100" dirty="0">
                          <a:solidFill>
                            <a:schemeClr val="tx1"/>
                          </a:solidFill>
                          <a:effectLst/>
                          <a:latin typeface="Meiryo UI" panose="020B0604030504040204" pitchFamily="50" charset="-128"/>
                          <a:ea typeface="Meiryo UI" panose="020B0604030504040204" pitchFamily="50" charset="-128"/>
                          <a:cs typeface="+mn-cs"/>
                        </a:rPr>
                        <a:t>文化芸術の創造及び振興を図り、大阪の都市魅力を向上するため大阪府立江之子島文化芸術創造センターにおいて事業を行う。</a:t>
                      </a:r>
                    </a:p>
                    <a:p>
                      <a:pPr marL="133350" indent="-133350" algn="just">
                        <a:spcAft>
                          <a:spcPts val="0"/>
                        </a:spcAft>
                      </a:pPr>
                      <a:r>
                        <a:rPr lang="ja-JP" altLang="en-US" sz="1000" b="0" i="0" kern="100" dirty="0">
                          <a:solidFill>
                            <a:schemeClr val="tx1"/>
                          </a:solidFill>
                          <a:effectLst/>
                          <a:latin typeface="Meiryo UI" panose="020B0604030504040204" pitchFamily="50" charset="-128"/>
                          <a:ea typeface="Meiryo UI" panose="020B0604030504040204" pitchFamily="50" charset="-128"/>
                          <a:cs typeface="+mn-cs"/>
                        </a:rPr>
                        <a:t>　       開始終了年度：平成２９年度～平成３３年度　　　     根拠法令：大阪府立江之子島文化芸術創造センター条例</a:t>
                      </a:r>
                    </a:p>
                    <a:p>
                      <a:pPr marL="133350" indent="-133350" algn="just">
                        <a:spcAft>
                          <a:spcPts val="0"/>
                        </a:spcAft>
                      </a:pPr>
                      <a:r>
                        <a:rPr lang="ja-JP" altLang="en-US" sz="1000" b="0" i="0" kern="100" dirty="0">
                          <a:solidFill>
                            <a:schemeClr val="tx1"/>
                          </a:solidFill>
                          <a:effectLst/>
                          <a:latin typeface="Meiryo UI" panose="020B0604030504040204" pitchFamily="50" charset="-128"/>
                          <a:ea typeface="Meiryo UI" panose="020B0604030504040204" pitchFamily="50" charset="-128"/>
                          <a:cs typeface="+mn-cs"/>
                        </a:rPr>
                        <a:t>　　２　事業内容</a:t>
                      </a:r>
                      <a:endParaRPr lang="en-US" altLang="ja-JP" sz="1000" b="0" i="0" kern="100" dirty="0">
                        <a:solidFill>
                          <a:schemeClr val="tx1"/>
                        </a:solidFill>
                        <a:effectLst/>
                        <a:latin typeface="Meiryo UI" panose="020B0604030504040204" pitchFamily="50" charset="-128"/>
                        <a:ea typeface="Meiryo UI" panose="020B0604030504040204" pitchFamily="50" charset="-128"/>
                        <a:cs typeface="+mn-cs"/>
                      </a:endParaRPr>
                    </a:p>
                    <a:p>
                      <a:pPr marL="133350" indent="-133350" algn="just">
                        <a:spcAft>
                          <a:spcPts val="0"/>
                        </a:spcAft>
                      </a:pPr>
                      <a:r>
                        <a:rPr lang="ja-JP" altLang="en-US" sz="1000" b="0" i="0" kern="100" dirty="0">
                          <a:solidFill>
                            <a:schemeClr val="tx1"/>
                          </a:solidFill>
                          <a:effectLst/>
                          <a:latin typeface="Meiryo UI" panose="020B0604030504040204" pitchFamily="50" charset="-128"/>
                          <a:ea typeface="Meiryo UI" panose="020B0604030504040204" pitchFamily="50" charset="-128"/>
                          <a:cs typeface="+mn-cs"/>
                        </a:rPr>
                        <a:t>　　　（１）多目的ルームなどの貸館事業</a:t>
                      </a:r>
                      <a:endParaRPr lang="en-US" altLang="ja-JP" sz="1000" b="0" i="0" kern="100" dirty="0">
                        <a:solidFill>
                          <a:schemeClr val="tx1"/>
                        </a:solidFill>
                        <a:effectLst/>
                        <a:latin typeface="Meiryo UI" panose="020B0604030504040204" pitchFamily="50" charset="-128"/>
                        <a:ea typeface="Meiryo UI" panose="020B0604030504040204" pitchFamily="50" charset="-128"/>
                        <a:cs typeface="+mn-cs"/>
                      </a:endParaRPr>
                    </a:p>
                    <a:p>
                      <a:pPr marL="133350" indent="-133350" algn="just">
                        <a:spcAft>
                          <a:spcPts val="0"/>
                        </a:spcAft>
                      </a:pPr>
                      <a:r>
                        <a:rPr lang="ja-JP" altLang="en-US" sz="1000" b="0" i="0" kern="100" dirty="0">
                          <a:solidFill>
                            <a:schemeClr val="tx1"/>
                          </a:solidFill>
                          <a:effectLst/>
                          <a:latin typeface="Meiryo UI" panose="020B0604030504040204" pitchFamily="50" charset="-128"/>
                          <a:ea typeface="Meiryo UI" panose="020B0604030504040204" pitchFamily="50" charset="-128"/>
                          <a:cs typeface="+mn-cs"/>
                        </a:rPr>
                        <a:t>　　　（２）技術的な相談への対応、アドバイス等支援事業</a:t>
                      </a:r>
                      <a:endParaRPr lang="en-US" altLang="ja-JP" sz="1000" b="0" i="0" kern="100" dirty="0">
                        <a:solidFill>
                          <a:schemeClr val="tx1"/>
                        </a:solidFill>
                        <a:effectLst/>
                        <a:latin typeface="Meiryo UI" panose="020B0604030504040204" pitchFamily="50" charset="-128"/>
                        <a:ea typeface="Meiryo UI" panose="020B0604030504040204" pitchFamily="50" charset="-128"/>
                        <a:cs typeface="+mn-cs"/>
                      </a:endParaRPr>
                    </a:p>
                    <a:p>
                      <a:pPr marL="133350" indent="-133350" algn="just">
                        <a:spcAft>
                          <a:spcPts val="0"/>
                        </a:spcAft>
                      </a:pPr>
                      <a:r>
                        <a:rPr lang="ja-JP" altLang="en-US" sz="1000" b="0" i="0" kern="100" dirty="0">
                          <a:solidFill>
                            <a:schemeClr val="tx1"/>
                          </a:solidFill>
                          <a:effectLst/>
                          <a:latin typeface="Meiryo UI" panose="020B0604030504040204" pitchFamily="50" charset="-128"/>
                          <a:ea typeface="Meiryo UI" panose="020B0604030504040204" pitchFamily="50" charset="-128"/>
                          <a:cs typeface="+mn-cs"/>
                        </a:rPr>
                        <a:t>　　　（３）講習会、講演会等事業</a:t>
                      </a:r>
                      <a:endParaRPr lang="en-US" altLang="ja-JP" sz="1000" b="0" i="0" kern="100" dirty="0">
                        <a:solidFill>
                          <a:schemeClr val="tx1"/>
                        </a:solidFill>
                        <a:effectLst/>
                        <a:latin typeface="Meiryo UI" panose="020B0604030504040204" pitchFamily="50" charset="-128"/>
                        <a:ea typeface="Meiryo UI" panose="020B0604030504040204" pitchFamily="50" charset="-128"/>
                        <a:cs typeface="+mn-cs"/>
                      </a:endParaRPr>
                    </a:p>
                    <a:p>
                      <a:pPr marL="133350" indent="-133350" algn="just">
                        <a:spcAft>
                          <a:spcPts val="0"/>
                        </a:spcAft>
                      </a:pPr>
                      <a:r>
                        <a:rPr lang="ja-JP" altLang="en-US" sz="1000" b="0" i="0" kern="100" dirty="0">
                          <a:solidFill>
                            <a:schemeClr val="tx1"/>
                          </a:solidFill>
                          <a:effectLst/>
                          <a:latin typeface="Meiryo UI" panose="020B0604030504040204" pitchFamily="50" charset="-128"/>
                          <a:ea typeface="Meiryo UI" panose="020B0604030504040204" pitchFamily="50" charset="-128"/>
                          <a:cs typeface="+mn-cs"/>
                        </a:rPr>
                        <a:t>　　　（４）現代美術作品や関係図書の保管、展示、貸出事業</a:t>
                      </a:r>
                      <a:endParaRPr lang="en-US" altLang="ja-JP" sz="1000" b="0" i="0" kern="100" dirty="0">
                        <a:solidFill>
                          <a:schemeClr val="tx1"/>
                        </a:solidFill>
                        <a:effectLst/>
                        <a:latin typeface="Meiryo UI" panose="020B0604030504040204" pitchFamily="50" charset="-128"/>
                        <a:ea typeface="Meiryo UI" panose="020B0604030504040204" pitchFamily="50" charset="-128"/>
                        <a:cs typeface="+mn-cs"/>
                      </a:endParaRPr>
                    </a:p>
                    <a:p>
                      <a:pPr marL="133350" indent="-133350" algn="just">
                        <a:spcAft>
                          <a:spcPts val="0"/>
                        </a:spcAft>
                      </a:pPr>
                      <a:r>
                        <a:rPr lang="ja-JP" altLang="en-US" sz="1000" b="0" i="0" kern="100" dirty="0">
                          <a:solidFill>
                            <a:schemeClr val="tx1"/>
                          </a:solidFill>
                          <a:effectLst/>
                          <a:latin typeface="Meiryo UI" panose="020B0604030504040204" pitchFamily="50" charset="-128"/>
                          <a:ea typeface="Meiryo UI" panose="020B0604030504040204" pitchFamily="50" charset="-128"/>
                          <a:cs typeface="+mn-cs"/>
                        </a:rPr>
                        <a:t>　　　（５）文化関係の組織や施設とのネットワークの構築、文化情報の収集・提供　など　　　</a:t>
                      </a:r>
                      <a:endParaRPr lang="en-US" altLang="ja-JP" sz="1000" b="0" i="0" kern="100" dirty="0">
                        <a:solidFill>
                          <a:schemeClr val="tx1"/>
                        </a:solidFill>
                        <a:effectLst/>
                        <a:latin typeface="Meiryo UI" panose="020B0604030504040204" pitchFamily="50" charset="-128"/>
                        <a:ea typeface="Meiryo UI" panose="020B0604030504040204" pitchFamily="50" charset="-128"/>
                        <a:cs typeface="+mn-cs"/>
                      </a:endParaRPr>
                    </a:p>
                    <a:p>
                      <a:pPr marL="133350" indent="-133350" algn="just">
                        <a:spcAft>
                          <a:spcPts val="0"/>
                        </a:spcAft>
                      </a:pPr>
                      <a:endParaRPr lang="en-US" altLang="ja-JP" sz="1000" b="0" i="0" kern="100" dirty="0">
                        <a:solidFill>
                          <a:schemeClr val="tx1"/>
                        </a:solidFill>
                        <a:effectLst/>
                        <a:latin typeface="Meiryo UI" panose="020B0604030504040204" pitchFamily="50" charset="-128"/>
                        <a:ea typeface="Meiryo UI" panose="020B0604030504040204" pitchFamily="50" charset="-128"/>
                        <a:cs typeface="+mn-cs"/>
                      </a:endParaRPr>
                    </a:p>
                    <a:p>
                      <a:pPr marL="133350" indent="-133350" algn="just">
                        <a:spcAft>
                          <a:spcPts val="0"/>
                        </a:spcAft>
                      </a:pPr>
                      <a:r>
                        <a:rPr lang="ja-JP" altLang="en-US" sz="1000" b="0" i="0" kern="100" dirty="0">
                          <a:solidFill>
                            <a:schemeClr val="tx1"/>
                          </a:solidFill>
                          <a:effectLst/>
                          <a:latin typeface="Meiryo UI" panose="020B0604030504040204" pitchFamily="50" charset="-128"/>
                          <a:ea typeface="Meiryo UI" panose="020B0604030504040204" pitchFamily="50" charset="-128"/>
                          <a:cs typeface="+mn-cs"/>
                        </a:rPr>
                        <a:t>　</a:t>
                      </a:r>
                      <a:r>
                        <a:rPr lang="ja-JP" altLang="en-US" sz="1050" b="1" i="0" kern="100" dirty="0" smtClean="0">
                          <a:solidFill>
                            <a:schemeClr val="tx1"/>
                          </a:solidFill>
                          <a:effectLst/>
                          <a:latin typeface="Meiryo UI" panose="020B0604030504040204" pitchFamily="50" charset="-128"/>
                          <a:ea typeface="Meiryo UI" panose="020B0604030504040204" pitchFamily="50" charset="-128"/>
                          <a:cs typeface="+mn-cs"/>
                        </a:rPr>
                        <a:t>◆</a:t>
                      </a:r>
                      <a:r>
                        <a:rPr lang="ja-JP" altLang="en-US" sz="1050" b="1" i="0" u="sng" kern="100" dirty="0" smtClean="0">
                          <a:solidFill>
                            <a:schemeClr val="tx1"/>
                          </a:solidFill>
                          <a:effectLst/>
                          <a:latin typeface="Meiryo UI" panose="020B0604030504040204" pitchFamily="50" charset="-128"/>
                          <a:ea typeface="Meiryo UI" panose="020B0604030504040204" pitchFamily="50" charset="-128"/>
                          <a:cs typeface="+mn-cs"/>
                        </a:rPr>
                        <a:t>上方演芸資料館管理運営費</a:t>
                      </a:r>
                      <a:r>
                        <a:rPr lang="ja-JP" altLang="en-US" sz="1050" b="1" i="0" u="none" kern="100" dirty="0" smtClean="0">
                          <a:solidFill>
                            <a:schemeClr val="tx1"/>
                          </a:solidFill>
                          <a:effectLst/>
                          <a:latin typeface="Meiryo UI" panose="020B0604030504040204" pitchFamily="50" charset="-128"/>
                          <a:ea typeface="Meiryo UI" panose="020B0604030504040204" pitchFamily="50" charset="-128"/>
                          <a:cs typeface="+mn-cs"/>
                        </a:rPr>
                        <a:t>　</a:t>
                      </a:r>
                      <a:r>
                        <a:rPr lang="en-US" altLang="ja-JP" sz="1050" b="1" i="0" u="none" kern="100" dirty="0" smtClean="0">
                          <a:solidFill>
                            <a:schemeClr val="tx1"/>
                          </a:solidFill>
                          <a:effectLst/>
                          <a:latin typeface="Meiryo UI" panose="020B0604030504040204" pitchFamily="50" charset="-128"/>
                          <a:ea typeface="Meiryo UI" panose="020B0604030504040204" pitchFamily="50" charset="-128"/>
                        </a:rPr>
                        <a:t> 71</a:t>
                      </a:r>
                      <a:r>
                        <a:rPr lang="ja-JP" altLang="en-US" sz="1050" b="1" i="0" u="none" kern="100" dirty="0" smtClean="0">
                          <a:solidFill>
                            <a:schemeClr val="tx1"/>
                          </a:solidFill>
                          <a:effectLst/>
                          <a:latin typeface="Meiryo UI" panose="020B0604030504040204" pitchFamily="50" charset="-128"/>
                          <a:ea typeface="Meiryo UI" panose="020B0604030504040204" pitchFamily="50" charset="-128"/>
                        </a:rPr>
                        <a:t>（</a:t>
                      </a:r>
                      <a:r>
                        <a:rPr lang="en-US" altLang="ja-JP" sz="1050" b="1" i="0" u="none" kern="100" dirty="0" smtClean="0">
                          <a:solidFill>
                            <a:schemeClr val="tx1"/>
                          </a:solidFill>
                          <a:effectLst/>
                          <a:latin typeface="Meiryo UI" panose="020B0604030504040204" pitchFamily="50" charset="-128"/>
                          <a:ea typeface="Meiryo UI" panose="020B0604030504040204" pitchFamily="50" charset="-128"/>
                        </a:rPr>
                        <a:t>71</a:t>
                      </a:r>
                      <a:r>
                        <a:rPr lang="ja-JP" altLang="en-US" sz="1050" b="1" i="0" u="none" kern="100" dirty="0" smtClean="0">
                          <a:solidFill>
                            <a:schemeClr val="tx1"/>
                          </a:solidFill>
                          <a:effectLst/>
                          <a:latin typeface="Meiryo UI" panose="020B0604030504040204" pitchFamily="50" charset="-128"/>
                          <a:ea typeface="Meiryo UI" panose="020B0604030504040204" pitchFamily="50" charset="-128"/>
                        </a:rPr>
                        <a:t>）百万円</a:t>
                      </a:r>
                      <a:endParaRPr lang="ja-JP" altLang="en-US" sz="1050" b="1" i="0" u="sng" kern="100" dirty="0" smtClean="0">
                        <a:solidFill>
                          <a:schemeClr val="tx1"/>
                        </a:solidFill>
                        <a:effectLst/>
                        <a:latin typeface="Meiryo UI" panose="020B0604030504040204" pitchFamily="50" charset="-128"/>
                        <a:ea typeface="Meiryo UI" panose="020B0604030504040204" pitchFamily="50" charset="-128"/>
                        <a:cs typeface="+mn-cs"/>
                      </a:endParaRPr>
                    </a:p>
                    <a:p>
                      <a:pPr marL="133350" indent="-133350" algn="just">
                        <a:spcAft>
                          <a:spcPts val="0"/>
                        </a:spcAft>
                      </a:pPr>
                      <a:r>
                        <a:rPr lang="ja-JP" altLang="en-US" sz="1000" b="0" i="0" kern="100" dirty="0">
                          <a:solidFill>
                            <a:schemeClr val="tx1"/>
                          </a:solidFill>
                          <a:effectLst/>
                          <a:latin typeface="Meiryo UI" panose="020B0604030504040204" pitchFamily="50" charset="-128"/>
                          <a:ea typeface="Meiryo UI" panose="020B0604030504040204" pitchFamily="50" charset="-128"/>
                          <a:cs typeface="+mn-cs"/>
                        </a:rPr>
                        <a:t>　　</a:t>
                      </a:r>
                      <a:r>
                        <a:rPr lang="ja-JP" altLang="en-US" sz="1000" b="1" i="0" kern="100" dirty="0">
                          <a:solidFill>
                            <a:schemeClr val="tx1"/>
                          </a:solidFill>
                          <a:effectLst/>
                          <a:latin typeface="Meiryo UI" panose="020B0604030504040204" pitchFamily="50" charset="-128"/>
                          <a:ea typeface="Meiryo UI" panose="020B0604030504040204" pitchFamily="50" charset="-128"/>
                          <a:cs typeface="+mn-cs"/>
                        </a:rPr>
                        <a:t>１　事業目的</a:t>
                      </a:r>
                      <a:endParaRPr lang="en-US" altLang="ja-JP" sz="1000" b="1" i="0" kern="100" dirty="0">
                        <a:solidFill>
                          <a:schemeClr val="tx1"/>
                        </a:solidFill>
                        <a:effectLst/>
                        <a:latin typeface="Meiryo UI" panose="020B0604030504040204" pitchFamily="50" charset="-128"/>
                        <a:ea typeface="Meiryo UI" panose="020B0604030504040204" pitchFamily="50" charset="-128"/>
                        <a:cs typeface="+mn-cs"/>
                      </a:endParaRPr>
                    </a:p>
                    <a:p>
                      <a:pPr marL="133350" indent="-133350" algn="just">
                        <a:spcAft>
                          <a:spcPts val="0"/>
                        </a:spcAft>
                      </a:pPr>
                      <a:r>
                        <a:rPr lang="ja-JP" altLang="en-US" sz="1000" b="0" i="0" kern="100" dirty="0">
                          <a:solidFill>
                            <a:schemeClr val="tx1"/>
                          </a:solidFill>
                          <a:effectLst/>
                          <a:latin typeface="Meiryo UI" panose="020B0604030504040204" pitchFamily="50" charset="-128"/>
                          <a:ea typeface="Meiryo UI" panose="020B0604030504040204" pitchFamily="50" charset="-128"/>
                          <a:cs typeface="+mn-cs"/>
                        </a:rPr>
                        <a:t>　　　　上方演芸の保存・振興・継承を図るため、全国で唯一の演芸資料館である上方演芸資料館（愛称「ワッハ上方」）の管理運営を行う。</a:t>
                      </a:r>
                      <a:r>
                        <a:rPr lang="ja-JP" altLang="en-US" sz="1000" b="0" i="0" strike="noStrike" kern="100" dirty="0">
                          <a:solidFill>
                            <a:schemeClr val="tx1"/>
                          </a:solidFill>
                          <a:effectLst/>
                          <a:latin typeface="Meiryo UI" panose="020B0604030504040204" pitchFamily="50" charset="-128"/>
                          <a:ea typeface="Meiryo UI" panose="020B0604030504040204" pitchFamily="50" charset="-128"/>
                          <a:cs typeface="+mn-cs"/>
                        </a:rPr>
                        <a:t>　また、</a:t>
                      </a:r>
                      <a:r>
                        <a:rPr lang="ja-JP" altLang="en-US" sz="1000" b="0" i="0" kern="100" dirty="0">
                          <a:solidFill>
                            <a:schemeClr val="tx1"/>
                          </a:solidFill>
                          <a:effectLst/>
                          <a:latin typeface="Meiryo UI" panose="020B0604030504040204" pitchFamily="50" charset="-128"/>
                          <a:ea typeface="Meiryo UI" panose="020B0604030504040204" pitchFamily="50" charset="-128"/>
                          <a:cs typeface="+mn-cs"/>
                        </a:rPr>
                        <a:t>これまで大阪が</a:t>
                      </a:r>
                      <a:r>
                        <a:rPr lang="ja-JP" altLang="en-US" sz="1000" b="0" i="0" kern="100" dirty="0" err="1">
                          <a:solidFill>
                            <a:schemeClr val="tx1"/>
                          </a:solidFill>
                          <a:effectLst/>
                          <a:latin typeface="Meiryo UI" panose="020B0604030504040204" pitchFamily="50" charset="-128"/>
                          <a:ea typeface="Meiryo UI" panose="020B0604030504040204" pitchFamily="50" charset="-128"/>
                          <a:cs typeface="+mn-cs"/>
                        </a:rPr>
                        <a:t>培っ</a:t>
                      </a:r>
                      <a:endParaRPr lang="en-US" altLang="ja-JP" sz="1000" b="0" i="0" kern="100" dirty="0">
                        <a:solidFill>
                          <a:schemeClr val="tx1"/>
                        </a:solidFill>
                        <a:effectLst/>
                        <a:latin typeface="Meiryo UI" panose="020B0604030504040204" pitchFamily="50" charset="-128"/>
                        <a:ea typeface="Meiryo UI" panose="020B0604030504040204" pitchFamily="50" charset="-128"/>
                        <a:cs typeface="+mn-cs"/>
                      </a:endParaRPr>
                    </a:p>
                    <a:p>
                      <a:pPr marL="133350" indent="-133350" algn="just">
                        <a:spcAft>
                          <a:spcPts val="0"/>
                        </a:spcAft>
                      </a:pPr>
                      <a:r>
                        <a:rPr lang="ja-JP" altLang="en-US" sz="1000" b="0" i="0" kern="100" dirty="0">
                          <a:solidFill>
                            <a:schemeClr val="tx1"/>
                          </a:solidFill>
                          <a:effectLst/>
                          <a:latin typeface="Meiryo UI" panose="020B0604030504040204" pitchFamily="50" charset="-128"/>
                          <a:ea typeface="Meiryo UI" panose="020B0604030504040204" pitchFamily="50" charset="-128"/>
                          <a:cs typeface="+mn-cs"/>
                        </a:rPr>
                        <a:t>　　　てきた「笑い」の歴史や魅力を、国内外の観光客にも触れ、楽しみ、体験できる施設として運営する。　　　　　　　　　　　　　　　　　　　　　　　　　　　　　　　　　　　　 </a:t>
                      </a:r>
                    </a:p>
                    <a:p>
                      <a:pPr marL="133350" indent="-133350" algn="just">
                        <a:spcAft>
                          <a:spcPts val="0"/>
                        </a:spcAft>
                      </a:pPr>
                      <a:r>
                        <a:rPr lang="ja-JP" altLang="en-US" sz="1000" b="0" i="0" kern="100" dirty="0">
                          <a:solidFill>
                            <a:schemeClr val="tx1"/>
                          </a:solidFill>
                          <a:effectLst/>
                          <a:latin typeface="Meiryo UI" panose="020B0604030504040204" pitchFamily="50" charset="-128"/>
                          <a:ea typeface="Meiryo UI" panose="020B0604030504040204" pitchFamily="50" charset="-128"/>
                          <a:cs typeface="+mn-cs"/>
                        </a:rPr>
                        <a:t>　　　　・開始終了年度　　平成８年度～　（根拠法令　大阪府立上方演芸資料館条例）</a:t>
                      </a:r>
                      <a:endParaRPr lang="en-US" altLang="ja-JP" sz="1000" b="0" i="0" kern="100" dirty="0">
                        <a:solidFill>
                          <a:schemeClr val="tx1"/>
                        </a:solidFill>
                        <a:effectLst/>
                        <a:latin typeface="Meiryo UI" panose="020B0604030504040204" pitchFamily="50" charset="-128"/>
                        <a:ea typeface="Meiryo UI" panose="020B0604030504040204" pitchFamily="50" charset="-128"/>
                        <a:cs typeface="+mn-cs"/>
                      </a:endParaRPr>
                    </a:p>
                    <a:p>
                      <a:pPr marL="133350" indent="-133350" algn="just">
                        <a:spcAft>
                          <a:spcPts val="0"/>
                        </a:spcAft>
                      </a:pPr>
                      <a:r>
                        <a:rPr lang="ja-JP" altLang="en-US" sz="1000" b="0" i="0" kern="100" dirty="0">
                          <a:solidFill>
                            <a:schemeClr val="tx1"/>
                          </a:solidFill>
                          <a:effectLst/>
                          <a:latin typeface="Meiryo UI" panose="020B0604030504040204" pitchFamily="50" charset="-128"/>
                          <a:ea typeface="Meiryo UI" panose="020B0604030504040204" pitchFamily="50" charset="-128"/>
                          <a:cs typeface="+mn-cs"/>
                        </a:rPr>
                        <a:t>　　　</a:t>
                      </a:r>
                      <a:endParaRPr lang="en-US" altLang="ja-JP" sz="1000" b="0" i="0" kern="100" dirty="0">
                        <a:solidFill>
                          <a:schemeClr val="tx1"/>
                        </a:solidFill>
                        <a:effectLst/>
                        <a:latin typeface="Meiryo UI" panose="020B0604030504040204" pitchFamily="50" charset="-128"/>
                        <a:ea typeface="Meiryo UI" panose="020B0604030504040204" pitchFamily="50" charset="-128"/>
                        <a:cs typeface="+mn-cs"/>
                      </a:endParaRPr>
                    </a:p>
                    <a:p>
                      <a:pPr marL="133350" indent="-133350" algn="just">
                        <a:spcAft>
                          <a:spcPts val="0"/>
                        </a:spcAft>
                      </a:pPr>
                      <a:r>
                        <a:rPr lang="ja-JP" altLang="en-US" sz="1000" b="0" i="0" kern="100" dirty="0">
                          <a:solidFill>
                            <a:schemeClr val="tx1"/>
                          </a:solidFill>
                          <a:effectLst/>
                          <a:latin typeface="Meiryo UI" panose="020B0604030504040204" pitchFamily="50" charset="-128"/>
                          <a:ea typeface="Meiryo UI" panose="020B0604030504040204" pitchFamily="50" charset="-128"/>
                          <a:cs typeface="+mn-cs"/>
                        </a:rPr>
                        <a:t>　　</a:t>
                      </a:r>
                      <a:r>
                        <a:rPr lang="ja-JP" altLang="en-US" sz="1000" b="1" i="0" kern="100" dirty="0">
                          <a:solidFill>
                            <a:schemeClr val="tx1"/>
                          </a:solidFill>
                          <a:effectLst/>
                          <a:latin typeface="Meiryo UI" panose="020B0604030504040204" pitchFamily="50" charset="-128"/>
                          <a:ea typeface="Meiryo UI" panose="020B0604030504040204" pitchFamily="50" charset="-128"/>
                          <a:cs typeface="+mn-cs"/>
                        </a:rPr>
                        <a:t>２　事業内容</a:t>
                      </a:r>
                      <a:endParaRPr lang="en-US" altLang="ja-JP" sz="1000" b="1" i="0" kern="100" dirty="0">
                        <a:solidFill>
                          <a:schemeClr val="tx1"/>
                        </a:solidFill>
                        <a:effectLst/>
                        <a:latin typeface="Meiryo UI" panose="020B0604030504040204" pitchFamily="50" charset="-128"/>
                        <a:ea typeface="Meiryo UI" panose="020B0604030504040204" pitchFamily="50" charset="-128"/>
                        <a:cs typeface="+mn-cs"/>
                      </a:endParaRPr>
                    </a:p>
                    <a:p>
                      <a:pPr marL="133350" indent="-133350" algn="just">
                        <a:spcAft>
                          <a:spcPts val="0"/>
                        </a:spcAft>
                      </a:pPr>
                      <a:r>
                        <a:rPr lang="ja-JP" altLang="en-US" sz="1000" b="1" i="0" kern="100" dirty="0">
                          <a:solidFill>
                            <a:schemeClr val="tx1"/>
                          </a:solidFill>
                          <a:effectLst/>
                          <a:latin typeface="Meiryo UI" panose="020B0604030504040204" pitchFamily="50" charset="-128"/>
                          <a:ea typeface="Meiryo UI" panose="020B0604030504040204" pitchFamily="50" charset="-128"/>
                          <a:cs typeface="+mn-cs"/>
                        </a:rPr>
                        <a:t>　　</a:t>
                      </a:r>
                      <a:r>
                        <a:rPr lang="ja-JP" altLang="en-US" sz="1000" b="0" i="0" kern="100" dirty="0">
                          <a:solidFill>
                            <a:schemeClr val="tx1"/>
                          </a:solidFill>
                          <a:effectLst/>
                          <a:latin typeface="Meiryo UI" panose="020B0604030504040204" pitchFamily="50" charset="-128"/>
                          <a:ea typeface="Meiryo UI" panose="020B0604030504040204" pitchFamily="50" charset="-128"/>
                          <a:cs typeface="+mn-cs"/>
                        </a:rPr>
                        <a:t>（１）上方演芸資料館の運営（資料の収集・保存、活用）</a:t>
                      </a:r>
                    </a:p>
                    <a:p>
                      <a:pPr marL="133350" indent="-133350" algn="just">
                        <a:spcAft>
                          <a:spcPts val="0"/>
                        </a:spcAft>
                      </a:pPr>
                      <a:r>
                        <a:rPr lang="ja-JP" altLang="en-US" sz="1000" b="0" i="0" kern="100" dirty="0">
                          <a:solidFill>
                            <a:schemeClr val="tx1"/>
                          </a:solidFill>
                          <a:effectLst/>
                          <a:latin typeface="Meiryo UI" panose="020B0604030504040204" pitchFamily="50" charset="-128"/>
                          <a:ea typeface="Meiryo UI" panose="020B0604030504040204" pitchFamily="50" charset="-128"/>
                          <a:cs typeface="+mn-cs"/>
                        </a:rPr>
                        <a:t>　　（２）資料展示・体験事業の実施（常設、企画展示の実施、ワークショップ等の開催、体験型コンテンツの設置）　　　　　　　　　　　　　　　　　　　　　　　　　　　　　　 </a:t>
                      </a:r>
                    </a:p>
                    <a:p>
                      <a:pPr marL="133350" indent="-133350" algn="just">
                        <a:spcAft>
                          <a:spcPts val="0"/>
                        </a:spcAft>
                      </a:pPr>
                      <a:r>
                        <a:rPr lang="ja-JP" altLang="en-US" sz="1000" b="0" i="0" kern="100" dirty="0">
                          <a:solidFill>
                            <a:schemeClr val="tx1"/>
                          </a:solidFill>
                          <a:effectLst/>
                          <a:latin typeface="Meiryo UI" panose="020B0604030504040204" pitchFamily="50" charset="-128"/>
                          <a:ea typeface="Meiryo UI" panose="020B0604030504040204" pitchFamily="50" charset="-128"/>
                          <a:cs typeface="+mn-cs"/>
                        </a:rPr>
                        <a:t>　　</a:t>
                      </a:r>
                      <a:endParaRPr lang="en-US" altLang="ja-JP" sz="1000" b="0" i="0" kern="100" dirty="0">
                        <a:solidFill>
                          <a:schemeClr val="tx1"/>
                        </a:solidFill>
                        <a:effectLst/>
                        <a:latin typeface="Meiryo UI" panose="020B0604030504040204" pitchFamily="50" charset="-128"/>
                        <a:ea typeface="Meiryo UI" panose="020B0604030504040204" pitchFamily="50" charset="-128"/>
                        <a:cs typeface="+mn-cs"/>
                      </a:endParaRPr>
                    </a:p>
                    <a:p>
                      <a:pPr marL="133350" indent="-133350" algn="just">
                        <a:spcAft>
                          <a:spcPts val="0"/>
                        </a:spcAft>
                      </a:pPr>
                      <a:r>
                        <a:rPr lang="ja-JP" altLang="en-US" sz="1000" b="0" i="0" kern="100" dirty="0">
                          <a:solidFill>
                            <a:schemeClr val="tx1"/>
                          </a:solidFill>
                          <a:effectLst/>
                          <a:latin typeface="Meiryo UI" panose="020B0604030504040204" pitchFamily="50" charset="-128"/>
                          <a:ea typeface="Meiryo UI" panose="020B0604030504040204" pitchFamily="50" charset="-128"/>
                          <a:cs typeface="+mn-cs"/>
                        </a:rPr>
                        <a:t>　　　　　　　　　　　　　　　　　</a:t>
                      </a:r>
                    </a:p>
                    <a:p>
                      <a:pPr marL="133350" indent="-133350" algn="just">
                        <a:spcAft>
                          <a:spcPts val="0"/>
                        </a:spcAft>
                      </a:pPr>
                      <a:r>
                        <a:rPr lang="ja-JP" altLang="en-US" sz="1000" b="0" i="0" kern="100" dirty="0">
                          <a:solidFill>
                            <a:schemeClr val="tx1"/>
                          </a:solidFill>
                          <a:effectLst/>
                          <a:latin typeface="Meiryo UI" panose="020B0604030504040204" pitchFamily="50" charset="-128"/>
                          <a:ea typeface="Meiryo UI" panose="020B0604030504040204" pitchFamily="50" charset="-128"/>
                          <a:cs typeface="+mn-cs"/>
                        </a:rPr>
                        <a:t>　</a:t>
                      </a:r>
                      <a:endParaRPr lang="en-US" altLang="ja-JP" sz="1050" b="1" kern="100" dirty="0">
                        <a:solidFill>
                          <a:schemeClr val="tx1"/>
                        </a:solidFill>
                        <a:effectLst/>
                        <a:latin typeface="Meiryo UI" panose="020B0604030504040204" pitchFamily="50" charset="-128"/>
                        <a:ea typeface="Meiryo UI" panose="020B0604030504040204" pitchFamily="50" charset="-128"/>
                        <a:cs typeface="+mn-cs"/>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endParaRPr lang="en-US" altLang="ja-JP" sz="1050" b="1" kern="100" dirty="0">
                        <a:solidFill>
                          <a:schemeClr val="tx1"/>
                        </a:solidFill>
                        <a:effectLst/>
                        <a:latin typeface="Meiryo UI" panose="020B0604030504040204" pitchFamily="50" charset="-128"/>
                        <a:ea typeface="Meiryo UI" panose="020B0604030504040204" pitchFamily="50" charset="-128"/>
                        <a:cs typeface="+mn-cs"/>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endParaRPr lang="en-US" altLang="ja-JP" sz="1050" b="1" kern="100" dirty="0">
                        <a:solidFill>
                          <a:schemeClr val="tx1"/>
                        </a:solidFill>
                        <a:effectLst/>
                        <a:latin typeface="Meiryo UI" panose="020B0604030504040204" pitchFamily="50" charset="-128"/>
                        <a:ea typeface="Meiryo UI" panose="020B0604030504040204" pitchFamily="50" charset="-128"/>
                        <a:cs typeface="+mn-cs"/>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en-US" altLang="ja-JP" sz="1050" b="1" kern="100" dirty="0">
                          <a:solidFill>
                            <a:schemeClr val="tx1"/>
                          </a:solidFill>
                          <a:effectLst/>
                          <a:latin typeface="Meiryo UI" panose="020B0604030504040204" pitchFamily="50" charset="-128"/>
                          <a:ea typeface="Meiryo UI" panose="020B0604030504040204" pitchFamily="50" charset="-128"/>
                          <a:cs typeface="+mn-cs"/>
                        </a:rPr>
                        <a:t>《</a:t>
                      </a:r>
                      <a:r>
                        <a:rPr lang="ja-JP" altLang="en-US" sz="1050" b="1" kern="100" dirty="0">
                          <a:solidFill>
                            <a:schemeClr val="tx1"/>
                          </a:solidFill>
                          <a:effectLst/>
                          <a:latin typeface="Meiryo UI" panose="020B0604030504040204" pitchFamily="50" charset="-128"/>
                          <a:ea typeface="Meiryo UI" panose="020B0604030504040204" pitchFamily="50" charset="-128"/>
                          <a:cs typeface="+mn-cs"/>
                        </a:rPr>
                        <a:t>上記以外で、財政再建プログラム（案）以降、新たに取り組んでいる事業（主なもの）</a:t>
                      </a:r>
                      <a:r>
                        <a:rPr lang="en-US" altLang="ja-JP" sz="1050" b="1" kern="100" dirty="0">
                          <a:solidFill>
                            <a:schemeClr val="tx1"/>
                          </a:solidFill>
                          <a:effectLst/>
                          <a:latin typeface="Meiryo UI" panose="020B0604030504040204" pitchFamily="50" charset="-128"/>
                          <a:ea typeface="Meiryo UI" panose="020B0604030504040204" pitchFamily="50" charset="-128"/>
                          <a:cs typeface="+mn-cs"/>
                        </a:rPr>
                        <a:t>》</a:t>
                      </a:r>
                    </a:p>
                    <a:p>
                      <a:pPr marL="133350" marR="0" lvl="0" indent="-133350" algn="just" defTabSz="914400" rtl="0" eaLnBrk="1" fontAlgn="auto" latinLnBrk="0" hangingPunct="1">
                        <a:lnSpc>
                          <a:spcPts val="400"/>
                        </a:lnSpc>
                        <a:spcBef>
                          <a:spcPts val="0"/>
                        </a:spcBef>
                        <a:spcAft>
                          <a:spcPts val="0"/>
                        </a:spcAft>
                        <a:buClrTx/>
                        <a:buSzTx/>
                        <a:buFontTx/>
                        <a:buNone/>
                        <a:tabLst/>
                        <a:defRPr/>
                      </a:pPr>
                      <a:endParaRPr lang="en-US" altLang="ja-JP" sz="1050" b="1" i="0" u="none"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50" b="1" kern="100" dirty="0">
                          <a:solidFill>
                            <a:schemeClr val="tx1"/>
                          </a:solidFill>
                          <a:effectLst/>
                          <a:latin typeface="Meiryo UI" panose="020B0604030504040204" pitchFamily="50" charset="-128"/>
                          <a:ea typeface="Meiryo UI" panose="020B0604030504040204" pitchFamily="50" charset="-128"/>
                        </a:rPr>
                        <a:t>　</a:t>
                      </a:r>
                      <a:r>
                        <a:rPr lang="ja-JP" altLang="en-US" sz="1050" b="1" i="0" kern="100" dirty="0">
                          <a:solidFill>
                            <a:schemeClr val="tx1"/>
                          </a:solidFill>
                          <a:effectLst/>
                          <a:latin typeface="Meiryo UI" panose="020B0604030504040204" pitchFamily="50" charset="-128"/>
                          <a:ea typeface="Meiryo UI" panose="020B0604030504040204" pitchFamily="50" charset="-128"/>
                          <a:cs typeface="+mn-cs"/>
                        </a:rPr>
                        <a:t>◆</a:t>
                      </a:r>
                      <a:r>
                        <a:rPr lang="ja-JP" altLang="en-US" sz="1050" b="1" i="0" u="sng" kern="100" dirty="0">
                          <a:solidFill>
                            <a:schemeClr val="tx1"/>
                          </a:solidFill>
                          <a:effectLst/>
                          <a:latin typeface="Meiryo UI" panose="020B0604030504040204" pitchFamily="50" charset="-128"/>
                          <a:ea typeface="Meiryo UI" panose="020B0604030504040204" pitchFamily="50" charset="-128"/>
                          <a:cs typeface="+mn-cs"/>
                        </a:rPr>
                        <a:t>大阪文化フェスティバル事業費</a:t>
                      </a:r>
                      <a:r>
                        <a:rPr lang="ja-JP" altLang="en-US" sz="1050" b="1" i="0" u="none" kern="100" dirty="0">
                          <a:solidFill>
                            <a:schemeClr val="tx1"/>
                          </a:solidFill>
                          <a:effectLst/>
                          <a:latin typeface="Meiryo UI" panose="020B0604030504040204" pitchFamily="50" charset="-128"/>
                          <a:ea typeface="Meiryo UI" panose="020B0604030504040204" pitchFamily="50" charset="-128"/>
                          <a:cs typeface="+mn-cs"/>
                        </a:rPr>
                        <a:t>　</a:t>
                      </a:r>
                      <a:r>
                        <a:rPr lang="en-US" altLang="ja-JP" sz="1050" b="1" i="0" u="none" kern="100" dirty="0">
                          <a:solidFill>
                            <a:schemeClr val="tx1"/>
                          </a:solidFill>
                          <a:effectLst/>
                          <a:latin typeface="Meiryo UI" panose="020B0604030504040204" pitchFamily="50" charset="-128"/>
                          <a:ea typeface="Meiryo UI" panose="020B0604030504040204" pitchFamily="50" charset="-128"/>
                        </a:rPr>
                        <a:t>230</a:t>
                      </a:r>
                      <a:r>
                        <a:rPr lang="ja-JP" altLang="en-US" sz="1050" b="1" i="0" u="none" kern="100" dirty="0">
                          <a:solidFill>
                            <a:schemeClr val="tx1"/>
                          </a:solidFill>
                          <a:effectLst/>
                          <a:latin typeface="Meiryo UI" panose="020B0604030504040204" pitchFamily="50" charset="-128"/>
                          <a:ea typeface="Meiryo UI" panose="020B0604030504040204" pitchFamily="50" charset="-128"/>
                        </a:rPr>
                        <a:t>（</a:t>
                      </a:r>
                      <a:r>
                        <a:rPr lang="en-US" altLang="ja-JP" sz="1050" b="1" i="0" u="none" kern="100" dirty="0">
                          <a:solidFill>
                            <a:schemeClr val="tx1"/>
                          </a:solidFill>
                          <a:effectLst/>
                          <a:latin typeface="Meiryo UI" panose="020B0604030504040204" pitchFamily="50" charset="-128"/>
                          <a:ea typeface="Meiryo UI" panose="020B0604030504040204" pitchFamily="50" charset="-128"/>
                        </a:rPr>
                        <a:t>130</a:t>
                      </a:r>
                      <a:r>
                        <a:rPr lang="ja-JP" altLang="en-US" sz="1050" b="1" i="0" u="none" kern="100" dirty="0">
                          <a:solidFill>
                            <a:schemeClr val="tx1"/>
                          </a:solidFill>
                          <a:effectLst/>
                          <a:latin typeface="Meiryo UI" panose="020B0604030504040204" pitchFamily="50" charset="-128"/>
                          <a:ea typeface="Meiryo UI" panose="020B0604030504040204" pitchFamily="50" charset="-128"/>
                        </a:rPr>
                        <a:t>）百万円</a:t>
                      </a:r>
                      <a:endParaRPr lang="ja-JP" altLang="en-US" sz="1050" b="1" i="0" u="sng" kern="100" dirty="0">
                        <a:solidFill>
                          <a:schemeClr val="tx1"/>
                        </a:solidFill>
                        <a:effectLst/>
                        <a:latin typeface="Meiryo UI" panose="020B0604030504040204" pitchFamily="50" charset="-128"/>
                        <a:ea typeface="Meiryo UI" panose="020B0604030504040204" pitchFamily="50" charset="-128"/>
                        <a:cs typeface="+mn-cs"/>
                      </a:endParaRPr>
                    </a:p>
                    <a:p>
                      <a:pPr marL="133350" indent="-133350" algn="just">
                        <a:spcAft>
                          <a:spcPts val="0"/>
                        </a:spcAft>
                      </a:pPr>
                      <a:r>
                        <a:rPr lang="ja-JP" altLang="en-US" sz="1050" b="0" i="0" kern="100" dirty="0">
                          <a:solidFill>
                            <a:schemeClr val="tx1"/>
                          </a:solidFill>
                          <a:effectLst/>
                          <a:latin typeface="Meiryo UI" panose="020B0604030504040204" pitchFamily="50" charset="-128"/>
                          <a:ea typeface="Meiryo UI" panose="020B0604030504040204" pitchFamily="50" charset="-128"/>
                          <a:cs typeface="+mn-cs"/>
                        </a:rPr>
                        <a:t>　　</a:t>
                      </a:r>
                      <a:r>
                        <a:rPr lang="ja-JP" altLang="en-US" sz="1000" b="1" i="0" kern="100" dirty="0">
                          <a:solidFill>
                            <a:schemeClr val="tx1"/>
                          </a:solidFill>
                          <a:effectLst/>
                          <a:latin typeface="Meiryo UI" panose="020B0604030504040204" pitchFamily="50" charset="-128"/>
                          <a:ea typeface="Meiryo UI" panose="020B0604030504040204" pitchFamily="50" charset="-128"/>
                          <a:cs typeface="+mn-cs"/>
                        </a:rPr>
                        <a:t>１　事業目的</a:t>
                      </a:r>
                      <a:endParaRPr lang="en-US" altLang="ja-JP" sz="1000" b="1" i="0" kern="100" dirty="0">
                        <a:solidFill>
                          <a:schemeClr val="tx1"/>
                        </a:solidFill>
                        <a:effectLst/>
                        <a:latin typeface="Meiryo UI" panose="020B0604030504040204" pitchFamily="50" charset="-128"/>
                        <a:ea typeface="Meiryo UI" panose="020B0604030504040204" pitchFamily="50" charset="-128"/>
                        <a:cs typeface="+mn-cs"/>
                      </a:endParaRPr>
                    </a:p>
                    <a:p>
                      <a:pPr marL="133350" indent="-133350" algn="just">
                        <a:spcAft>
                          <a:spcPts val="0"/>
                        </a:spcAft>
                      </a:pPr>
                      <a:r>
                        <a:rPr lang="ja-JP" altLang="en-US" sz="1000" b="0" i="0" kern="100" dirty="0">
                          <a:solidFill>
                            <a:schemeClr val="tx1"/>
                          </a:solidFill>
                          <a:effectLst/>
                          <a:latin typeface="Meiryo UI" panose="020B0604030504040204" pitchFamily="50" charset="-128"/>
                          <a:ea typeface="Meiryo UI" panose="020B0604030504040204" pitchFamily="50" charset="-128"/>
                          <a:cs typeface="+mn-cs"/>
                        </a:rPr>
                        <a:t>　　　　</a:t>
                      </a:r>
                      <a:r>
                        <a:rPr lang="ja-JP" altLang="en-US" sz="1000" b="0" i="0" kern="100" dirty="0" smtClean="0">
                          <a:solidFill>
                            <a:schemeClr val="tx1"/>
                          </a:solidFill>
                          <a:effectLst/>
                          <a:latin typeface="Meiryo UI" panose="020B0604030504040204" pitchFamily="50" charset="-128"/>
                          <a:ea typeface="Meiryo UI" panose="020B0604030504040204" pitchFamily="50" charset="-128"/>
                          <a:cs typeface="+mn-cs"/>
                        </a:rPr>
                        <a:t>　文化</a:t>
                      </a:r>
                      <a:r>
                        <a:rPr lang="ja-JP" altLang="en-US" sz="1000" b="0" i="0" kern="100" dirty="0">
                          <a:solidFill>
                            <a:schemeClr val="tx1"/>
                          </a:solidFill>
                          <a:effectLst/>
                          <a:latin typeface="Meiryo UI" panose="020B0604030504040204" pitchFamily="50" charset="-128"/>
                          <a:ea typeface="Meiryo UI" panose="020B0604030504040204" pitchFamily="50" charset="-128"/>
                          <a:cs typeface="+mn-cs"/>
                        </a:rPr>
                        <a:t>を核として大阪の都市魅力を創造し、発信していく事業として実施。</a:t>
                      </a:r>
                      <a:endParaRPr lang="en-US" altLang="ja-JP" sz="1000" b="0" i="0" kern="100" dirty="0">
                        <a:solidFill>
                          <a:schemeClr val="tx1"/>
                        </a:solidFill>
                        <a:effectLst/>
                        <a:latin typeface="Meiryo UI" panose="020B0604030504040204" pitchFamily="50" charset="-128"/>
                        <a:ea typeface="Meiryo UI" panose="020B0604030504040204" pitchFamily="50" charset="-128"/>
                        <a:cs typeface="+mn-cs"/>
                      </a:endParaRPr>
                    </a:p>
                    <a:p>
                      <a:pPr marL="133350" indent="-133350" algn="just">
                        <a:spcAft>
                          <a:spcPts val="0"/>
                        </a:spcAft>
                      </a:pPr>
                      <a:r>
                        <a:rPr lang="ja-JP" altLang="en-US" sz="1000" b="0" i="0" kern="100" dirty="0">
                          <a:solidFill>
                            <a:schemeClr val="tx1"/>
                          </a:solidFill>
                          <a:effectLst/>
                          <a:latin typeface="Meiryo UI" panose="020B0604030504040204" pitchFamily="50" charset="-128"/>
                          <a:ea typeface="Meiryo UI" panose="020B0604030504040204" pitchFamily="50" charset="-128"/>
                          <a:cs typeface="+mn-cs"/>
                        </a:rPr>
                        <a:t>　　　　</a:t>
                      </a:r>
                      <a:r>
                        <a:rPr lang="ja-JP" altLang="en-US" sz="1000" b="0" i="0" kern="100" dirty="0" smtClean="0">
                          <a:solidFill>
                            <a:schemeClr val="tx1"/>
                          </a:solidFill>
                          <a:effectLst/>
                          <a:latin typeface="Meiryo UI" panose="020B0604030504040204" pitchFamily="50" charset="-128"/>
                          <a:ea typeface="Meiryo UI" panose="020B0604030504040204" pitchFamily="50" charset="-128"/>
                          <a:cs typeface="+mn-cs"/>
                        </a:rPr>
                        <a:t>　大阪</a:t>
                      </a:r>
                      <a:r>
                        <a:rPr lang="ja-JP" altLang="en-US" sz="1000" b="0" i="0" kern="100" dirty="0">
                          <a:solidFill>
                            <a:schemeClr val="tx1"/>
                          </a:solidFill>
                          <a:effectLst/>
                          <a:latin typeface="Meiryo UI" panose="020B0604030504040204" pitchFamily="50" charset="-128"/>
                          <a:ea typeface="Meiryo UI" panose="020B0604030504040204" pitchFamily="50" charset="-128"/>
                          <a:cs typeface="+mn-cs"/>
                        </a:rPr>
                        <a:t>が誇る上方伝統芸能や上方演芸をはじめ、優れた音楽、演劇、アート等、多彩で豊かな文化の魅力を広く国内外に発信し、インバウンドも含めた</a:t>
                      </a:r>
                      <a:r>
                        <a:rPr lang="ja-JP" altLang="en-US" sz="1000" b="0" i="0" kern="100" dirty="0" smtClean="0">
                          <a:solidFill>
                            <a:schemeClr val="tx1"/>
                          </a:solidFill>
                          <a:effectLst/>
                          <a:latin typeface="Meiryo UI" panose="020B0604030504040204" pitchFamily="50" charset="-128"/>
                          <a:ea typeface="Meiryo UI" panose="020B0604030504040204" pitchFamily="50" charset="-128"/>
                          <a:cs typeface="+mn-cs"/>
                        </a:rPr>
                        <a:t>多くの観光客</a:t>
                      </a:r>
                      <a:endParaRPr lang="en-US" altLang="ja-JP" sz="1000" b="0" i="0" kern="100" dirty="0" smtClean="0">
                        <a:solidFill>
                          <a:schemeClr val="tx1"/>
                        </a:solidFill>
                        <a:effectLst/>
                        <a:latin typeface="Meiryo UI" panose="020B0604030504040204" pitchFamily="50" charset="-128"/>
                        <a:ea typeface="Meiryo UI" panose="020B0604030504040204" pitchFamily="50" charset="-128"/>
                        <a:cs typeface="+mn-cs"/>
                      </a:endParaRPr>
                    </a:p>
                    <a:p>
                      <a:pPr marL="133350" indent="-133350" algn="just">
                        <a:spcAft>
                          <a:spcPts val="0"/>
                        </a:spcAft>
                      </a:pPr>
                      <a:r>
                        <a:rPr lang="ja-JP" altLang="en-US" sz="1000" b="0" i="0" kern="100" dirty="0" smtClean="0">
                          <a:solidFill>
                            <a:schemeClr val="tx1"/>
                          </a:solidFill>
                          <a:effectLst/>
                          <a:latin typeface="Meiryo UI" panose="020B0604030504040204" pitchFamily="50" charset="-128"/>
                          <a:ea typeface="Meiryo UI" panose="020B0604030504040204" pitchFamily="50" charset="-128"/>
                          <a:cs typeface="+mn-cs"/>
                        </a:rPr>
                        <a:t>　　　　を呼び込む</a:t>
                      </a:r>
                      <a:r>
                        <a:rPr lang="ja-JP" altLang="en-US" sz="1000" b="0" i="0" kern="100" dirty="0">
                          <a:solidFill>
                            <a:schemeClr val="tx1"/>
                          </a:solidFill>
                          <a:effectLst/>
                          <a:latin typeface="Meiryo UI" panose="020B0604030504040204" pitchFamily="50" charset="-128"/>
                          <a:ea typeface="Meiryo UI" panose="020B0604030504040204" pitchFamily="50" charset="-128"/>
                          <a:cs typeface="+mn-cs"/>
                        </a:rPr>
                        <a:t>ことにより、国際エンターテインメント都市の実現を目指す。</a:t>
                      </a:r>
                    </a:p>
                    <a:p>
                      <a:pPr marL="133350" indent="-133350" algn="just">
                        <a:spcAft>
                          <a:spcPts val="0"/>
                        </a:spcAft>
                      </a:pPr>
                      <a:r>
                        <a:rPr lang="ja-JP" altLang="en-US" sz="1000" b="0" i="0" kern="100" dirty="0">
                          <a:solidFill>
                            <a:schemeClr val="tx1"/>
                          </a:solidFill>
                          <a:effectLst/>
                          <a:latin typeface="Meiryo UI" panose="020B0604030504040204" pitchFamily="50" charset="-128"/>
                          <a:ea typeface="Meiryo UI" panose="020B0604030504040204" pitchFamily="50" charset="-128"/>
                          <a:cs typeface="+mn-cs"/>
                        </a:rPr>
                        <a:t>　　　　開始年度　平成</a:t>
                      </a:r>
                      <a:r>
                        <a:rPr lang="en-US" altLang="ja-JP" sz="1000" b="0" i="0" kern="100" dirty="0">
                          <a:solidFill>
                            <a:schemeClr val="tx1"/>
                          </a:solidFill>
                          <a:effectLst/>
                          <a:latin typeface="Meiryo UI" panose="020B0604030504040204" pitchFamily="50" charset="-128"/>
                          <a:ea typeface="Meiryo UI" panose="020B0604030504040204" pitchFamily="50" charset="-128"/>
                          <a:cs typeface="+mn-cs"/>
                        </a:rPr>
                        <a:t>29</a:t>
                      </a:r>
                      <a:r>
                        <a:rPr lang="ja-JP" altLang="en-US" sz="1000" b="0" i="0" kern="100" dirty="0">
                          <a:solidFill>
                            <a:schemeClr val="tx1"/>
                          </a:solidFill>
                          <a:effectLst/>
                          <a:latin typeface="Meiryo UI" panose="020B0604030504040204" pitchFamily="50" charset="-128"/>
                          <a:ea typeface="Meiryo UI" panose="020B0604030504040204" pitchFamily="50" charset="-128"/>
                          <a:cs typeface="+mn-cs"/>
                        </a:rPr>
                        <a:t>年度～</a:t>
                      </a:r>
                      <a:endParaRPr lang="en-US" altLang="ja-JP" sz="1000" b="0" i="0" kern="100" dirty="0">
                        <a:solidFill>
                          <a:schemeClr val="tx1"/>
                        </a:solidFill>
                        <a:effectLst/>
                        <a:latin typeface="Meiryo UI" panose="020B0604030504040204" pitchFamily="50" charset="-128"/>
                        <a:ea typeface="Meiryo UI" panose="020B0604030504040204" pitchFamily="50" charset="-128"/>
                        <a:cs typeface="+mn-cs"/>
                      </a:endParaRPr>
                    </a:p>
                    <a:p>
                      <a:pPr marL="133350" indent="-133350" algn="just">
                        <a:spcAft>
                          <a:spcPts val="0"/>
                        </a:spcAft>
                      </a:pPr>
                      <a:r>
                        <a:rPr lang="ja-JP" altLang="en-US" sz="1000" b="0" i="0" kern="100" dirty="0">
                          <a:solidFill>
                            <a:schemeClr val="tx1"/>
                          </a:solidFill>
                          <a:effectLst/>
                          <a:latin typeface="Meiryo UI" panose="020B0604030504040204" pitchFamily="50" charset="-128"/>
                          <a:ea typeface="Meiryo UI" panose="020B0604030504040204" pitchFamily="50" charset="-128"/>
                          <a:cs typeface="+mn-cs"/>
                        </a:rPr>
                        <a:t>　　</a:t>
                      </a:r>
                      <a:r>
                        <a:rPr lang="ja-JP" altLang="en-US" sz="1000" b="1" i="0" kern="100" dirty="0">
                          <a:solidFill>
                            <a:schemeClr val="tx1"/>
                          </a:solidFill>
                          <a:effectLst/>
                          <a:latin typeface="Meiryo UI" panose="020B0604030504040204" pitchFamily="50" charset="-128"/>
                          <a:ea typeface="Meiryo UI" panose="020B0604030504040204" pitchFamily="50" charset="-128"/>
                          <a:cs typeface="+mn-cs"/>
                        </a:rPr>
                        <a:t>２　事業内容</a:t>
                      </a:r>
                      <a:endParaRPr lang="en-US" altLang="ja-JP" sz="1000" b="0" i="0" strike="dblStrike" kern="100" baseline="0" dirty="0">
                        <a:solidFill>
                          <a:schemeClr val="tx1"/>
                        </a:solidFill>
                        <a:effectLst/>
                        <a:latin typeface="Meiryo UI" panose="020B0604030504040204" pitchFamily="50" charset="-128"/>
                        <a:ea typeface="Meiryo UI" panose="020B0604030504040204" pitchFamily="50" charset="-128"/>
                        <a:cs typeface="+mn-cs"/>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i="0" kern="100" dirty="0">
                          <a:solidFill>
                            <a:schemeClr val="tx1"/>
                          </a:solidFill>
                          <a:effectLst/>
                          <a:latin typeface="Meiryo UI" panose="020B0604030504040204" pitchFamily="50" charset="-128"/>
                          <a:ea typeface="Meiryo UI" panose="020B0604030504040204" pitchFamily="50" charset="-128"/>
                          <a:cs typeface="+mn-cs"/>
                        </a:rPr>
                        <a:t>　　　　</a:t>
                      </a:r>
                      <a:r>
                        <a:rPr lang="ja-JP" altLang="en-US" sz="1000" b="0" i="0" kern="100" dirty="0" smtClean="0">
                          <a:solidFill>
                            <a:schemeClr val="tx1"/>
                          </a:solidFill>
                          <a:effectLst/>
                          <a:latin typeface="Meiryo UI" panose="020B0604030504040204" pitchFamily="50" charset="-128"/>
                          <a:ea typeface="Meiryo UI" panose="020B0604030504040204" pitchFamily="50" charset="-128"/>
                          <a:cs typeface="+mn-cs"/>
                        </a:rPr>
                        <a:t>  府内</a:t>
                      </a:r>
                      <a:r>
                        <a:rPr lang="ja-JP" altLang="en-US" sz="1000" b="0" i="0" kern="100" dirty="0">
                          <a:solidFill>
                            <a:schemeClr val="tx1"/>
                          </a:solidFill>
                          <a:effectLst/>
                          <a:latin typeface="Meiryo UI" panose="020B0604030504040204" pitchFamily="50" charset="-128"/>
                          <a:ea typeface="Meiryo UI" panose="020B0604030504040204" pitchFamily="50" charset="-128"/>
                          <a:cs typeface="+mn-cs"/>
                        </a:rPr>
                        <a:t>のホールや劇場、公園において、上方伝統芸能や上方芸能をはじめ、音楽や舞台、アート、各地で受け継がれている伝統行事などの多彩で豊か</a:t>
                      </a:r>
                      <a:r>
                        <a:rPr lang="ja-JP" altLang="en-US" sz="1000" b="0" i="0" kern="100" dirty="0" smtClean="0">
                          <a:solidFill>
                            <a:schemeClr val="tx1"/>
                          </a:solidFill>
                          <a:effectLst/>
                          <a:latin typeface="Meiryo UI" panose="020B0604030504040204" pitchFamily="50" charset="-128"/>
                          <a:ea typeface="Meiryo UI" panose="020B0604030504040204" pitchFamily="50" charset="-128"/>
                          <a:cs typeface="+mn-cs"/>
                        </a:rPr>
                        <a:t>な文化</a:t>
                      </a:r>
                      <a:r>
                        <a:rPr lang="ja-JP" altLang="en-US" sz="1000" b="0" i="0" kern="100" dirty="0">
                          <a:solidFill>
                            <a:schemeClr val="tx1"/>
                          </a:solidFill>
                          <a:effectLst/>
                          <a:latin typeface="Meiryo UI" panose="020B0604030504040204" pitchFamily="50" charset="-128"/>
                          <a:ea typeface="Meiryo UI" panose="020B0604030504040204" pitchFamily="50" charset="-128"/>
                          <a:cs typeface="+mn-cs"/>
                        </a:rPr>
                        <a:t>資源</a:t>
                      </a:r>
                      <a:r>
                        <a:rPr lang="ja-JP" altLang="en-US" sz="1000" b="0" i="0" kern="100" dirty="0" smtClean="0">
                          <a:solidFill>
                            <a:schemeClr val="tx1"/>
                          </a:solidFill>
                          <a:effectLst/>
                          <a:latin typeface="Meiryo UI" panose="020B0604030504040204" pitchFamily="50" charset="-128"/>
                          <a:ea typeface="Meiryo UI" panose="020B0604030504040204" pitchFamily="50" charset="-128"/>
                          <a:cs typeface="+mn-cs"/>
                        </a:rPr>
                        <a:t>を</a:t>
                      </a:r>
                      <a:endParaRPr lang="en-US" altLang="ja-JP" sz="1000" b="0" i="0" kern="100" dirty="0" smtClean="0">
                        <a:solidFill>
                          <a:schemeClr val="tx1"/>
                        </a:solidFill>
                        <a:effectLst/>
                        <a:latin typeface="Meiryo UI" panose="020B0604030504040204" pitchFamily="50" charset="-128"/>
                        <a:ea typeface="Meiryo UI" panose="020B0604030504040204" pitchFamily="50" charset="-128"/>
                        <a:cs typeface="+mn-cs"/>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en-US" altLang="ja-JP" sz="1000" b="0" i="0" kern="100" dirty="0" smtClean="0">
                          <a:solidFill>
                            <a:schemeClr val="tx1"/>
                          </a:solidFill>
                          <a:effectLst/>
                          <a:latin typeface="Meiryo UI" panose="020B0604030504040204" pitchFamily="50" charset="-128"/>
                          <a:ea typeface="Meiryo UI" panose="020B0604030504040204" pitchFamily="50" charset="-128"/>
                          <a:cs typeface="+mn-cs"/>
                        </a:rPr>
                        <a:t>       </a:t>
                      </a:r>
                      <a:r>
                        <a:rPr lang="ja-JP" altLang="en-US" sz="1000" b="0" i="0" kern="100" dirty="0" smtClean="0">
                          <a:solidFill>
                            <a:schemeClr val="tx1"/>
                          </a:solidFill>
                          <a:effectLst/>
                          <a:latin typeface="Meiryo UI" panose="020B0604030504040204" pitchFamily="50" charset="-128"/>
                          <a:ea typeface="Meiryo UI" panose="020B0604030504040204" pitchFamily="50" charset="-128"/>
                          <a:cs typeface="+mn-cs"/>
                        </a:rPr>
                        <a:t>活用</a:t>
                      </a:r>
                      <a:r>
                        <a:rPr lang="ja-JP" altLang="en-US" sz="1000" b="0" i="0" kern="100" dirty="0">
                          <a:solidFill>
                            <a:schemeClr val="tx1"/>
                          </a:solidFill>
                          <a:effectLst/>
                          <a:latin typeface="Meiryo UI" panose="020B0604030504040204" pitchFamily="50" charset="-128"/>
                          <a:ea typeface="Meiryo UI" panose="020B0604030504040204" pitchFamily="50" charset="-128"/>
                          <a:cs typeface="+mn-cs"/>
                        </a:rPr>
                        <a:t>した事業（プログラム）を展開する。 </a:t>
                      </a:r>
                      <a:endParaRPr lang="en-US" altLang="ja-JP" sz="1000" b="0" i="0" kern="100" dirty="0">
                        <a:solidFill>
                          <a:schemeClr val="tx1"/>
                        </a:solidFill>
                        <a:effectLst/>
                        <a:latin typeface="Meiryo UI" panose="020B0604030504040204" pitchFamily="50" charset="-128"/>
                        <a:ea typeface="Meiryo UI" panose="020B0604030504040204" pitchFamily="50" charset="-128"/>
                        <a:cs typeface="+mn-cs"/>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endParaRPr lang="ja-JP" altLang="en-US" sz="1000" b="0" i="0" kern="100" dirty="0">
                        <a:solidFill>
                          <a:schemeClr val="tx1"/>
                        </a:solidFill>
                        <a:effectLst/>
                        <a:latin typeface="Meiryo UI" panose="020B0604030504040204" pitchFamily="50" charset="-128"/>
                        <a:ea typeface="Meiryo UI" panose="020B0604030504040204" pitchFamily="50" charset="-128"/>
                        <a:cs typeface="+mn-cs"/>
                      </a:endParaRPr>
                    </a:p>
                  </a:txBody>
                  <a:tcPr marL="72000" marR="72000" marT="36000" marB="36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solidFill>
                  </a:tcPr>
                </a:tc>
                <a:extLst>
                  <a:ext uri="{0D108BD9-81ED-4DB2-BD59-A6C34878D82A}">
                    <a16:rowId xmlns:a16="http://schemas.microsoft.com/office/drawing/2014/main" val="4234363331"/>
                  </a:ext>
                </a:extLst>
              </a:tr>
            </a:tbl>
          </a:graphicData>
        </a:graphic>
      </p:graphicFrame>
      <p:sp>
        <p:nvSpPr>
          <p:cNvPr id="5" name="正方形/長方形 4"/>
          <p:cNvSpPr/>
          <p:nvPr/>
        </p:nvSpPr>
        <p:spPr>
          <a:xfrm>
            <a:off x="5787135" y="230661"/>
            <a:ext cx="1935215" cy="208186"/>
          </a:xfrm>
          <a:prstGeom prst="rect">
            <a:avLst/>
          </a:prstGeom>
          <a:ln w="6350"/>
        </p:spPr>
        <p:style>
          <a:lnRef idx="2">
            <a:schemeClr val="accent1"/>
          </a:lnRef>
          <a:fillRef idx="1">
            <a:schemeClr val="lt1"/>
          </a:fillRef>
          <a:effectRef idx="0">
            <a:schemeClr val="accent1"/>
          </a:effectRef>
          <a:fontRef idx="minor">
            <a:schemeClr val="dk1"/>
          </a:fontRef>
        </p:style>
        <p:txBody>
          <a:bodyPr lIns="36000" rIns="36000" rtlCol="0" anchor="ctr"/>
          <a:lstStyle/>
          <a:p>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予算の記載</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）：一般財源</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大かっこ 3"/>
          <p:cNvSpPr/>
          <p:nvPr/>
        </p:nvSpPr>
        <p:spPr>
          <a:xfrm>
            <a:off x="521550" y="4284095"/>
            <a:ext cx="7920880" cy="261340"/>
          </a:xfrm>
          <a:prstGeom prst="bracketPair">
            <a:avLst/>
          </a:prstGeom>
        </p:spPr>
        <p:style>
          <a:lnRef idx="1">
            <a:schemeClr val="dk1"/>
          </a:lnRef>
          <a:fillRef idx="0">
            <a:schemeClr val="dk1"/>
          </a:fillRef>
          <a:effectRef idx="0">
            <a:schemeClr val="dk1"/>
          </a:effectRef>
          <a:fontRef idx="minor">
            <a:schemeClr val="tx1"/>
          </a:fontRef>
        </p:style>
        <p:txBody>
          <a:bodyPr rtlCol="0" anchor="ctr"/>
          <a:lstStyle/>
          <a:p>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見直し後の事業</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としては、この他に、大阪府文化振興基金設置運営費、文化施策推進費、芸術文化顕彰事業費、文化事業奨励費がある。</a:t>
            </a:r>
            <a:endParaRPr kumimoji="1" lang="en-US" altLang="ja-JP" sz="1000" dirty="0">
              <a:latin typeface="Meiryo UI" panose="020B0604030504040204" pitchFamily="50" charset="-128"/>
              <a:ea typeface="Meiryo UI" panose="020B0604030504040204" pitchFamily="50" charset="-128"/>
            </a:endParaRPr>
          </a:p>
        </p:txBody>
      </p:sp>
      <p:sp>
        <p:nvSpPr>
          <p:cNvPr id="8" name="スライド番号プレースホルダー 4"/>
          <p:cNvSpPr txBox="1">
            <a:spLocks/>
          </p:cNvSpPr>
          <p:nvPr/>
        </p:nvSpPr>
        <p:spPr>
          <a:xfrm>
            <a:off x="6983905" y="6484255"/>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smtClean="0">
                <a:solidFill>
                  <a:schemeClr val="tx1"/>
                </a:solidFill>
                <a:latin typeface="Meiryo UI" panose="020B0604030504040204" pitchFamily="50" charset="-128"/>
                <a:ea typeface="Meiryo UI" panose="020B0604030504040204" pitchFamily="50" charset="-128"/>
              </a:rPr>
              <a:t>28</a:t>
            </a:r>
            <a:endParaRPr lang="ja-JP" altLang="en-US"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28720188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表 24"/>
          <p:cNvGraphicFramePr>
            <a:graphicFrameLocks noGrp="1"/>
          </p:cNvGraphicFramePr>
          <p:nvPr>
            <p:extLst>
              <p:ext uri="{D42A27DB-BD31-4B8C-83A1-F6EECF244321}">
                <p14:modId xmlns:p14="http://schemas.microsoft.com/office/powerpoint/2010/main" val="3551937395"/>
              </p:ext>
            </p:extLst>
          </p:nvPr>
        </p:nvGraphicFramePr>
        <p:xfrm>
          <a:off x="83583" y="53625"/>
          <a:ext cx="9003329" cy="415976"/>
        </p:xfrm>
        <a:graphic>
          <a:graphicData uri="http://schemas.openxmlformats.org/drawingml/2006/table">
            <a:tbl>
              <a:tblPr firstRow="1" firstCol="1" bandRow="1">
                <a:tableStyleId>{5C22544A-7EE6-4342-B048-85BDC9FD1C3A}</a:tableStyleId>
              </a:tblPr>
              <a:tblGrid>
                <a:gridCol w="5883572">
                  <a:extLst>
                    <a:ext uri="{9D8B030D-6E8A-4147-A177-3AD203B41FA5}">
                      <a16:colId xmlns:a16="http://schemas.microsoft.com/office/drawing/2014/main" val="1996567682"/>
                    </a:ext>
                  </a:extLst>
                </a:gridCol>
                <a:gridCol w="3119757">
                  <a:extLst>
                    <a:ext uri="{9D8B030D-6E8A-4147-A177-3AD203B41FA5}">
                      <a16:colId xmlns:a16="http://schemas.microsoft.com/office/drawing/2014/main" val="2440904912"/>
                    </a:ext>
                  </a:extLst>
                </a:gridCol>
              </a:tblGrid>
              <a:tr h="41597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100" kern="100" dirty="0">
                          <a:solidFill>
                            <a:schemeClr val="tx1"/>
                          </a:solidFill>
                          <a:effectLst/>
                          <a:latin typeface="Meiryo UI" panose="020B0604030504040204" pitchFamily="50" charset="-128"/>
                          <a:ea typeface="Meiryo UI" panose="020B0604030504040204" pitchFamily="50" charset="-128"/>
                        </a:rPr>
                        <a:t>【</a:t>
                      </a:r>
                      <a:r>
                        <a:rPr lang="ja-JP" altLang="en-US" sz="1100" kern="100" dirty="0">
                          <a:solidFill>
                            <a:schemeClr val="tx1"/>
                          </a:solidFill>
                          <a:effectLst/>
                          <a:latin typeface="Meiryo UI" panose="020B0604030504040204" pitchFamily="50" charset="-128"/>
                          <a:ea typeface="Meiryo UI" panose="020B0604030504040204" pitchFamily="50" charset="-128"/>
                        </a:rPr>
                        <a:t>主要検討事業</a:t>
                      </a:r>
                      <a:r>
                        <a:rPr lang="en-US" altLang="ja-JP" sz="1100" kern="100" dirty="0">
                          <a:solidFill>
                            <a:schemeClr val="tx1"/>
                          </a:solidFill>
                          <a:effectLst/>
                          <a:latin typeface="Meiryo UI" panose="020B0604030504040204" pitchFamily="50" charset="-128"/>
                          <a:ea typeface="Meiryo UI" panose="020B0604030504040204" pitchFamily="50" charset="-128"/>
                        </a:rPr>
                        <a:t>12】</a:t>
                      </a:r>
                      <a:r>
                        <a:rPr lang="ja-JP" altLang="en-US" sz="1400" kern="100" dirty="0">
                          <a:solidFill>
                            <a:schemeClr val="tx1"/>
                          </a:solidFill>
                          <a:effectLst/>
                          <a:latin typeface="Meiryo UI" panose="020B0604030504040204" pitchFamily="50" charset="-128"/>
                          <a:ea typeface="Meiryo UI" panose="020B0604030504040204" pitchFamily="50" charset="-128"/>
                        </a:rPr>
                        <a:t>　男女共同</a:t>
                      </a:r>
                      <a:r>
                        <a:rPr lang="ja-JP" altLang="en-US" sz="1400" kern="100" dirty="0" smtClean="0">
                          <a:solidFill>
                            <a:schemeClr val="tx1"/>
                          </a:solidFill>
                          <a:effectLst/>
                          <a:latin typeface="Meiryo UI" panose="020B0604030504040204" pitchFamily="50" charset="-128"/>
                          <a:ea typeface="Meiryo UI" panose="020B0604030504040204" pitchFamily="50" charset="-128"/>
                        </a:rPr>
                        <a:t>参画関係事業</a:t>
                      </a:r>
                      <a:r>
                        <a:rPr lang="ja-JP" altLang="en-US" sz="1400" kern="100" dirty="0">
                          <a:solidFill>
                            <a:schemeClr val="tx1"/>
                          </a:solidFill>
                          <a:effectLst/>
                          <a:latin typeface="Meiryo UI" panose="020B0604030504040204" pitchFamily="50" charset="-128"/>
                          <a:ea typeface="Meiryo UI" panose="020B0604030504040204" pitchFamily="50" charset="-128"/>
                        </a:rPr>
                        <a:t>　</a:t>
                      </a:r>
                      <a:r>
                        <a:rPr lang="ja-JP" altLang="en-US" sz="1000" kern="100" dirty="0">
                          <a:solidFill>
                            <a:schemeClr val="tx1"/>
                          </a:solidFill>
                          <a:effectLst/>
                          <a:latin typeface="Meiryo UI" panose="020B0604030504040204" pitchFamily="50" charset="-128"/>
                          <a:ea typeface="Meiryo UI" panose="020B0604030504040204" pitchFamily="50" charset="-128"/>
                        </a:rPr>
                        <a:t>　</a:t>
                      </a:r>
                      <a:endParaRPr lang="en-US" altLang="ja-JP" sz="10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effectLst/>
                          <a:latin typeface="Meiryo UI" panose="020B0604030504040204" pitchFamily="50" charset="-128"/>
                          <a:ea typeface="Meiryo UI" panose="020B0604030504040204" pitchFamily="50" charset="-128"/>
                        </a:rPr>
                        <a:t>＜府民文化部＞</a:t>
                      </a:r>
                      <a:endParaRPr lang="ja-JP" alt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09406796"/>
                  </a:ext>
                </a:extLst>
              </a:tr>
            </a:tbl>
          </a:graphicData>
        </a:graphic>
      </p:graphicFrame>
      <p:graphicFrame>
        <p:nvGraphicFramePr>
          <p:cNvPr id="2" name="表 1"/>
          <p:cNvGraphicFramePr>
            <a:graphicFrameLocks noGrp="1"/>
          </p:cNvGraphicFramePr>
          <p:nvPr>
            <p:extLst>
              <p:ext uri="{D42A27DB-BD31-4B8C-83A1-F6EECF244321}">
                <p14:modId xmlns:p14="http://schemas.microsoft.com/office/powerpoint/2010/main" val="278332939"/>
              </p:ext>
            </p:extLst>
          </p:nvPr>
        </p:nvGraphicFramePr>
        <p:xfrm>
          <a:off x="69708" y="413665"/>
          <a:ext cx="9004584" cy="6272324"/>
        </p:xfrm>
        <a:graphic>
          <a:graphicData uri="http://schemas.openxmlformats.org/drawingml/2006/table">
            <a:tbl>
              <a:tblPr firstRow="1" firstCol="1" bandRow="1">
                <a:tableStyleId>{BC89EF96-8CEA-46FF-86C4-4CE0E7609802}</a:tableStyleId>
              </a:tblPr>
              <a:tblGrid>
                <a:gridCol w="259200">
                  <a:extLst>
                    <a:ext uri="{9D8B030D-6E8A-4147-A177-3AD203B41FA5}">
                      <a16:colId xmlns:a16="http://schemas.microsoft.com/office/drawing/2014/main" val="9612139"/>
                    </a:ext>
                  </a:extLst>
                </a:gridCol>
                <a:gridCol w="4265427">
                  <a:extLst>
                    <a:ext uri="{9D8B030D-6E8A-4147-A177-3AD203B41FA5}">
                      <a16:colId xmlns:a16="http://schemas.microsoft.com/office/drawing/2014/main" val="4183280094"/>
                    </a:ext>
                  </a:extLst>
                </a:gridCol>
                <a:gridCol w="4479957">
                  <a:extLst>
                    <a:ext uri="{9D8B030D-6E8A-4147-A177-3AD203B41FA5}">
                      <a16:colId xmlns:a16="http://schemas.microsoft.com/office/drawing/2014/main" val="3479956490"/>
                    </a:ext>
                  </a:extLst>
                </a:gridCol>
              </a:tblGrid>
              <a:tr h="249207">
                <a:tc rowSpan="2">
                  <a:txBody>
                    <a:bodyPr/>
                    <a:lstStyle/>
                    <a:p>
                      <a:pPr algn="ctr">
                        <a:spcAft>
                          <a:spcPts val="0"/>
                        </a:spcAft>
                      </a:pPr>
                      <a:r>
                        <a:rPr lang="ja-JP" altLang="en-US" sz="1000" kern="100" dirty="0">
                          <a:solidFill>
                            <a:schemeClr val="bg1"/>
                          </a:solidFill>
                          <a:effectLst/>
                          <a:latin typeface="Meiryo UI" panose="020B0604030504040204" pitchFamily="50" charset="-128"/>
                          <a:ea typeface="Meiryo UI" panose="020B0604030504040204" pitchFamily="50" charset="-128"/>
                        </a:rPr>
                        <a:t>当時の事業概要</a:t>
                      </a:r>
                      <a:endParaRPr lang="en-US" altLang="ja-JP" sz="1000"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100584" marR="100584" marT="50292" marB="50292" vert="eaVert" anchor="ct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rgbClr val="D0D8E8"/>
                      </a:solidFill>
                      <a:prstDash val="solid"/>
                      <a:round/>
                      <a:headEnd type="none" w="med" len="med"/>
                      <a:tailEnd type="none" w="med" len="med"/>
                    </a:lnB>
                    <a:solidFill>
                      <a:schemeClr val="accent1"/>
                    </a:solidFill>
                  </a:tcPr>
                </a:tc>
                <a:tc grid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rPr>
                        <a:t>＜財政再建プログラム（案）策定当時＞</a:t>
                      </a:r>
                      <a:endParaRPr lang="en-US" altLang="ja-JP"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100584" marR="100584" marT="50292" marB="50292">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0D8E8"/>
                    </a:solidFill>
                  </a:tcPr>
                </a:tc>
                <a:tc hMerge="1">
                  <a:txBody>
                    <a:bodyPr/>
                    <a:lstStyle/>
                    <a:p>
                      <a:endParaRPr kumimoji="1" lang="ja-JP" altLang="en-US"/>
                    </a:p>
                  </a:txBody>
                  <a:tcPr/>
                </a:tc>
                <a:extLst>
                  <a:ext uri="{0D108BD9-81ED-4DB2-BD59-A6C34878D82A}">
                    <a16:rowId xmlns:a16="http://schemas.microsoft.com/office/drawing/2014/main" val="1809098311"/>
                  </a:ext>
                </a:extLst>
              </a:tr>
              <a:tr h="2036756">
                <a:tc vMerge="1">
                  <a:txBody>
                    <a:bodyPr/>
                    <a:lstStyle/>
                    <a:p>
                      <a:endParaRPr kumimoji="1" lang="ja-JP" altLang="en-US"/>
                    </a:p>
                  </a:txBody>
                  <a:tcPr/>
                </a:tc>
                <a:tc gridSpan="2">
                  <a:txBody>
                    <a:bodyPr/>
                    <a:lstStyle/>
                    <a:p>
                      <a:pPr algn="just">
                        <a:spcAft>
                          <a:spcPts val="0"/>
                        </a:spcAft>
                      </a:pPr>
                      <a:r>
                        <a:rPr lang="ja-JP" altLang="en-US" sz="1000" b="1" kern="100" dirty="0">
                          <a:effectLst/>
                          <a:latin typeface="Meiryo UI" panose="020B0604030504040204" pitchFamily="50" charset="-128"/>
                          <a:ea typeface="Meiryo UI" panose="020B0604030504040204" pitchFamily="50" charset="-128"/>
                        </a:rPr>
                        <a:t>１ 事業目的及び事業内容（主なもの）</a:t>
                      </a: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府直営実施</a:t>
                      </a:r>
                      <a:r>
                        <a:rPr lang="en-US" altLang="ja-JP" sz="1000" b="0" kern="100" dirty="0">
                          <a:effectLst/>
                          <a:latin typeface="Meiryo UI" panose="020B0604030504040204" pitchFamily="50" charset="-128"/>
                          <a:ea typeface="Meiryo UI" panose="020B0604030504040204" pitchFamily="50" charset="-128"/>
                        </a:rPr>
                        <a:t>〕</a:t>
                      </a: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① </a:t>
                      </a:r>
                      <a:r>
                        <a:rPr lang="ja-JP" altLang="en-US" sz="1000" b="0" kern="100" dirty="0">
                          <a:effectLst/>
                          <a:latin typeface="Meiryo UI" panose="020B0604030504040204" pitchFamily="50" charset="-128"/>
                          <a:ea typeface="Meiryo UI" panose="020B0604030504040204" pitchFamily="50" charset="-128"/>
                        </a:rPr>
                        <a:t>「男女共同参画推進条例」の運用、「男女共同参画プラン」の策定 </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② 男女共同参画社会づくりへの取組   顕彰事業や団体、グループ等の活動に対する助成等</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③ 事業者の主体的な取組支援</a:t>
                      </a:r>
                      <a:r>
                        <a:rPr lang="ja-JP" altLang="en-US" sz="1000" b="0" kern="100" baseline="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「男女いきいき・元気宣言」事業者の募集登録等</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④ 女性に対する暴力への対策　　　　　ＤＶ被害者への支援（電話相談やカウンセラーの派遣等）</a:t>
                      </a:r>
                    </a:p>
                    <a:p>
                      <a:pPr algn="just">
                        <a:spcAft>
                          <a:spcPts val="0"/>
                        </a:spcAft>
                      </a:pP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財団実施、あるいはＮＰＯとの協働実施</a:t>
                      </a:r>
                      <a:r>
                        <a:rPr lang="en-US" altLang="ja-JP" sz="1000" b="0" kern="100" dirty="0">
                          <a:effectLst/>
                          <a:latin typeface="Meiryo UI" panose="020B0604030504040204" pitchFamily="50" charset="-128"/>
                          <a:ea typeface="Meiryo UI" panose="020B0604030504040204" pitchFamily="50" charset="-128"/>
                        </a:rPr>
                        <a:t>〕</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a:t>
                      </a:r>
                      <a:r>
                        <a:rPr lang="en-US" altLang="ja-JP" sz="1000" b="0" kern="100" dirty="0">
                          <a:effectLst/>
                          <a:latin typeface="Meiryo UI" panose="020B0604030504040204" pitchFamily="50" charset="-128"/>
                          <a:ea typeface="Meiryo UI" panose="020B0604030504040204" pitchFamily="50" charset="-128"/>
                        </a:rPr>
                        <a:t>① </a:t>
                      </a:r>
                      <a:r>
                        <a:rPr lang="ja-JP" altLang="en-US" sz="1000" b="0" kern="100" dirty="0">
                          <a:effectLst/>
                          <a:latin typeface="Meiryo UI" panose="020B0604030504040204" pitchFamily="50" charset="-128"/>
                          <a:ea typeface="Meiryo UI" panose="020B0604030504040204" pitchFamily="50" charset="-128"/>
                        </a:rPr>
                        <a:t>相談カウンセリング事業　　　ドーンセンターにおける電話や面接による相談、カウンセリングの実施</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② 情報ステーション事業　　　　ドーンセンターに設置したライブラリーの運営等</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③ 啓発学習事業　　　　　 　　各種講座の開催による啓発、育成</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④ その他　　　　　　　　　　 　　広報事業、文化表現事業、国際交流事業等</a:t>
                      </a:r>
                      <a:endParaRPr lang="en-US" altLang="ja-JP" sz="1000" b="0" kern="100" dirty="0">
                        <a:effectLst/>
                        <a:latin typeface="Meiryo UI" panose="020B0604030504040204" pitchFamily="50" charset="-128"/>
                        <a:ea typeface="Meiryo UI" panose="020B0604030504040204" pitchFamily="50" charset="-128"/>
                      </a:endParaRPr>
                    </a:p>
                  </a:txBody>
                  <a:tcPr marL="100584" marR="100584" marT="50292" marB="50292">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tc hMerge="1">
                  <a:txBody>
                    <a:bodyPr/>
                    <a:lstStyle/>
                    <a:p>
                      <a:endParaRPr kumimoji="1" lang="ja-JP" altLang="en-US"/>
                    </a:p>
                  </a:txBody>
                  <a:tcPr/>
                </a:tc>
                <a:extLst>
                  <a:ext uri="{0D108BD9-81ED-4DB2-BD59-A6C34878D82A}">
                    <a16:rowId xmlns:a16="http://schemas.microsoft.com/office/drawing/2014/main" val="584442172"/>
                  </a:ext>
                </a:extLst>
              </a:tr>
              <a:tr h="249207">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bg1"/>
                          </a:solidFill>
                          <a:latin typeface="Meiryo UI" panose="020B0604030504040204" pitchFamily="50" charset="-128"/>
                          <a:ea typeface="Meiryo UI" panose="020B0604030504040204" pitchFamily="50" charset="-128"/>
                        </a:rPr>
                        <a:t>見直しの経過</a:t>
                      </a:r>
                      <a:endParaRPr kumimoji="1" lang="ja-JP" altLang="en-US" sz="1800" dirty="0">
                        <a:solidFill>
                          <a:schemeClr val="bg1"/>
                        </a:solidFill>
                        <a:latin typeface="Meiryo UI" panose="020B0604030504040204" pitchFamily="50" charset="-128"/>
                        <a:ea typeface="Meiryo UI" panose="020B0604030504040204" pitchFamily="50" charset="-128"/>
                      </a:endParaRPr>
                    </a:p>
                  </a:txBody>
                  <a:tcPr marL="100584" marR="100584" marT="39600" marB="39600" vert="eaVert"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rgbClr val="D0D8E8"/>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grid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ja-JP" sz="1000" b="1" kern="100" dirty="0">
                          <a:effectLst/>
                          <a:latin typeface="Meiryo UI" panose="020B0604030504040204" pitchFamily="50" charset="-128"/>
                          <a:ea typeface="Meiryo UI" panose="020B0604030504040204" pitchFamily="50" charset="-128"/>
                        </a:rPr>
                        <a:t>＜財政再建プログラム（案）</a:t>
                      </a:r>
                      <a:r>
                        <a:rPr lang="ja-JP" altLang="en-US" sz="1000" b="1" kern="100" dirty="0">
                          <a:effectLst/>
                          <a:latin typeface="Meiryo UI" panose="020B0604030504040204" pitchFamily="50" charset="-128"/>
                          <a:ea typeface="Meiryo UI" panose="020B0604030504040204" pitchFamily="50" charset="-128"/>
                        </a:rPr>
                        <a:t>における見直し</a:t>
                      </a:r>
                      <a:r>
                        <a:rPr lang="ja-JP" altLang="ja-JP" sz="1000" b="1" kern="100" dirty="0">
                          <a:effectLst/>
                          <a:latin typeface="Meiryo UI" panose="020B0604030504040204" pitchFamily="50" charset="-128"/>
                          <a:ea typeface="Meiryo UI" panose="020B0604030504040204" pitchFamily="50" charset="-128"/>
                        </a:rPr>
                        <a:t>＞</a:t>
                      </a:r>
                      <a:endParaRPr lang="ja-JP"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100584" marR="100584" marT="50292" marB="50292">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0D8E8"/>
                    </a:solidFill>
                  </a:tcPr>
                </a:tc>
                <a:tc hMerge="1">
                  <a:txBody>
                    <a:bodyPr/>
                    <a:lstStyle/>
                    <a:p>
                      <a:endParaRPr kumimoji="1" lang="ja-JP" altLang="en-US"/>
                    </a:p>
                  </a:txBody>
                  <a:tcPr/>
                </a:tc>
                <a:extLst>
                  <a:ext uri="{0D108BD9-81ED-4DB2-BD59-A6C34878D82A}">
                    <a16:rowId xmlns:a16="http://schemas.microsoft.com/office/drawing/2014/main" val="652200874"/>
                  </a:ext>
                </a:extLst>
              </a:tr>
              <a:tr h="2472916">
                <a:tc vMerge="1">
                  <a:txBody>
                    <a:bodyPr/>
                    <a:lstStyle/>
                    <a:p>
                      <a:endParaRPr kumimoji="1" lang="ja-JP" altLang="en-US" dirty="0"/>
                    </a:p>
                  </a:txBody>
                  <a:tcPr marL="72000" marR="72000" marT="36000" marB="36000" vert="eaVert">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just">
                        <a:spcAft>
                          <a:spcPts val="0"/>
                        </a:spcAft>
                      </a:pPr>
                      <a:r>
                        <a:rPr lang="ja-JP" altLang="en-US" sz="1000" b="1" kern="100" dirty="0">
                          <a:effectLst/>
                          <a:latin typeface="Meiryo UI" panose="020B0604030504040204" pitchFamily="50" charset="-128"/>
                          <a:ea typeface="Meiryo UI" panose="020B0604030504040204" pitchFamily="50" charset="-128"/>
                        </a:rPr>
                        <a:t>１ 見直しの考え方</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市町村や民間との役割分担の観点から、事業を精査</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・各種相談や情報ステーション、啓発事業のうち、市町村など他機関での対応</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や代替が可能と考えられるものについては廃止。</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・ＤＶ相談については、現状においては、市町村等での対応が十分では</a:t>
                      </a:r>
                      <a:r>
                        <a:rPr lang="ja-JP" altLang="en-US" sz="1000" b="0" kern="100" dirty="0" err="1">
                          <a:effectLst/>
                          <a:latin typeface="Meiryo UI" panose="020B0604030504040204" pitchFamily="50" charset="-128"/>
                          <a:ea typeface="Meiryo UI" panose="020B0604030504040204" pitchFamily="50" charset="-128"/>
                        </a:rPr>
                        <a:t>な</a:t>
                      </a:r>
                      <a:r>
                        <a:rPr lang="ja-JP" altLang="en-US" sz="1000" b="0" kern="100" dirty="0">
                          <a:effectLst/>
                          <a:latin typeface="Meiryo UI" panose="020B0604030504040204" pitchFamily="50" charset="-128"/>
                          <a:ea typeface="Meiryo UI" panose="020B0604030504040204" pitchFamily="50" charset="-128"/>
                        </a:rPr>
                        <a:t>いた</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め、府の事業として存続。</a:t>
                      </a:r>
                    </a:p>
                    <a:p>
                      <a:pPr algn="just">
                        <a:lnSpc>
                          <a:spcPts val="600"/>
                        </a:lnSpc>
                        <a:spcAft>
                          <a:spcPts val="0"/>
                        </a:spcAft>
                      </a:pPr>
                      <a:endParaRPr lang="en-US" altLang="ja-JP" sz="1000" b="1"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effectLst/>
                          <a:latin typeface="Meiryo UI" panose="020B0604030504040204" pitchFamily="50" charset="-128"/>
                          <a:ea typeface="Meiryo UI" panose="020B0604030504040204" pitchFamily="50" charset="-128"/>
                        </a:rPr>
                        <a:t>２ 見直し内容</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（廃止するもの）</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・文化表現事業（女性芸術劇場等）</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・国際交流事業（海外向け情報誌等）</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・ＮＰＯとの協催事業等</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（縮小、重点化するもの）</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・相談事業　　　　</a:t>
                      </a:r>
                      <a:r>
                        <a:rPr lang="ja-JP" altLang="en-US" sz="1000" b="0" kern="100" baseline="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他機関で代替可能なものは廃止（法律相談等）</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・情報ライブラリー　専門図書等に限定</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・各種講座　　　　 課題解決型で実践的活動につながるものに重点化</a:t>
                      </a:r>
                      <a:endParaRPr lang="en-US" altLang="ja-JP" sz="1000" b="0" kern="100" dirty="0">
                        <a:effectLst/>
                        <a:latin typeface="Meiryo UI" panose="020B0604030504040204" pitchFamily="50" charset="-128"/>
                        <a:ea typeface="Meiryo UI" panose="020B0604030504040204" pitchFamily="50" charset="-128"/>
                      </a:endParaRPr>
                    </a:p>
                    <a:p>
                      <a:pPr algn="just">
                        <a:lnSpc>
                          <a:spcPts val="600"/>
                        </a:lnSpc>
                        <a:spcAft>
                          <a:spcPts val="0"/>
                        </a:spcAft>
                      </a:pPr>
                      <a:endParaRPr lang="en-US" altLang="ja-JP" sz="1000" b="1"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effectLst/>
                          <a:latin typeface="Meiryo UI" panose="020B0604030504040204" pitchFamily="50" charset="-128"/>
                          <a:ea typeface="Meiryo UI" panose="020B0604030504040204" pitchFamily="50" charset="-128"/>
                        </a:rPr>
                        <a:t>３ 実施時期</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a:t>
                      </a:r>
                      <a:r>
                        <a:rPr lang="en-US" altLang="ja-JP" sz="1000" b="0" kern="100" baseline="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平成２０年度から順次実施</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altLang="en-US"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＜公の施設改革＞</a:t>
                      </a:r>
                      <a:endParaRPr lang="en-US" altLang="ja-JP"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　○女性総合センター </a:t>
                      </a:r>
                      <a:r>
                        <a:rPr lang="en-US" altLang="ja-JP"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他施設との集約、多機能化</a:t>
                      </a:r>
                      <a:r>
                        <a:rPr lang="en-US" altLang="ja-JP"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H21</a:t>
                      </a:r>
                      <a:r>
                        <a:rPr lang="ja-JP" altLang="en-US"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年度中に実施）</a:t>
                      </a:r>
                      <a:endParaRPr lang="en-US" altLang="ja-JP"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    ・館内配置の見直し等によりスペースを創出。対象を女性以外にも拡大</a:t>
                      </a:r>
                    </a:p>
                    <a:p>
                      <a:pPr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    ・青少年会館の廃止（</a:t>
                      </a:r>
                      <a:r>
                        <a:rPr lang="en-US" altLang="ja-JP"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H20 </a:t>
                      </a:r>
                      <a:r>
                        <a:rPr lang="ja-JP" altLang="en-US"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年度末予定）による機能集約施設としての役割</a:t>
                      </a:r>
                      <a:endParaRPr lang="en-US" altLang="ja-JP"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en-US" altLang="ja-JP"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を一部担う</a:t>
                      </a:r>
                      <a:endParaRPr lang="en-US" altLang="ja-JP"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9200" marR="792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tc>
                  <a:txBody>
                    <a:bodyPr/>
                    <a:lstStyle/>
                    <a:p>
                      <a:pPr algn="just">
                        <a:spcAft>
                          <a:spcPts val="0"/>
                        </a:spcAft>
                      </a:pPr>
                      <a:r>
                        <a:rPr lang="ja-JP" altLang="en-US" sz="1000" b="1" u="none" strike="noStrike" baseline="0" dirty="0">
                          <a:latin typeface="Meiryo UI" panose="020B0604030504040204" pitchFamily="50" charset="-128"/>
                          <a:ea typeface="Meiryo UI" panose="020B0604030504040204" pitchFamily="50" charset="-128"/>
                        </a:rPr>
                        <a:t>◆見直しの経過（改革工程表）</a:t>
                      </a:r>
                      <a:endParaRPr lang="en-US" altLang="ja-JP" sz="1000" b="1" u="none" strike="noStrike" baseline="0" dirty="0">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（文化表現事業等）</a:t>
                      </a:r>
                    </a:p>
                    <a:p>
                      <a:pPr algn="l" rtl="0">
                        <a:lnSpc>
                          <a:spcPts val="1100"/>
                        </a:lnSpc>
                        <a:defRPr sz="1000"/>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20</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月</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7</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月  　</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20</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年度本格予算で廃止済み</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（相談事業）</a:t>
                      </a:r>
                    </a:p>
                    <a:p>
                      <a:pPr algn="l" rtl="0">
                        <a:lnSpc>
                          <a:spcPts val="1200"/>
                        </a:lnSpc>
                        <a:defRPr sz="1000"/>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20</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年７月　  他機関で対応可能なもの（法律相談等）は</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20</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年度本格予算で削</a:t>
                      </a: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algn="l" rtl="0">
                        <a:lnSpc>
                          <a:spcPts val="1200"/>
                        </a:lnSpc>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減済み</a:t>
                      </a:r>
                    </a:p>
                    <a:p>
                      <a:pPr algn="l" rtl="0">
                        <a:lnSpc>
                          <a:spcPts val="1200"/>
                        </a:lnSpc>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21</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4</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月～　市町村での手薄な夜間及び土日を中心とした実施体制に変更</a:t>
                      </a:r>
                    </a:p>
                    <a:p>
                      <a:pPr algn="l" rtl="0">
                        <a:defRPr sz="1000"/>
                      </a:pP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algn="l" rtl="0">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（情報ライブラリー</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a:t>
                      </a:r>
                      <a:endParaRPr lang="ja-JP" altLang="en-US" sz="1000" b="0" i="0" u="none" strike="noStrike" baseline="0" dirty="0">
                        <a:solidFill>
                          <a:srgbClr val="000000"/>
                        </a:solidFill>
                        <a:latin typeface="Meiryo UI" panose="020B0604030504040204" pitchFamily="50" charset="-128"/>
                        <a:ea typeface="Meiryo UI" panose="020B0604030504040204" pitchFamily="50" charset="-128"/>
                      </a:endParaRPr>
                    </a:p>
                    <a:p>
                      <a:pPr algn="l" rtl="0">
                        <a:lnSpc>
                          <a:spcPts val="1100"/>
                        </a:lnSpc>
                        <a:defRPr sz="1000"/>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20</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11</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月～  専門図書等に限定</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（各種講座）</a:t>
                      </a: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21</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4</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月～　　課題解決型の講座事業に重点化</a:t>
                      </a:r>
                    </a:p>
                    <a:p>
                      <a:pPr algn="l" rtl="0">
                        <a:lnSpc>
                          <a:spcPts val="1100"/>
                        </a:lnSpc>
                        <a:defRPr sz="1000"/>
                      </a:pPr>
                      <a:endParaRPr lang="ja-JP" altLang="en-US" sz="1000" b="0" i="0" u="none" strike="noStrike" baseline="0" dirty="0">
                        <a:solidFill>
                          <a:srgbClr val="000000"/>
                        </a:solidFill>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＜公の施設改革＞</a:t>
                      </a:r>
                      <a:endParaRPr lang="en-US" altLang="ja-JP"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　○男女共同参画・青少年センター（元　女性総合センター</a:t>
                      </a:r>
                      <a:r>
                        <a:rPr lang="ja-JP" altLang="en-US"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endParaRPr lang="en-US" altLang="ja-JP"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21</a:t>
                      </a:r>
                      <a:r>
                        <a:rPr lang="ja-JP" altLang="en-US"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年</a:t>
                      </a:r>
                      <a:r>
                        <a:rPr lang="en-US" altLang="ja-JP"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4</a:t>
                      </a:r>
                      <a:r>
                        <a:rPr lang="ja-JP" altLang="en-US"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月　 青少年会館の廃止（</a:t>
                      </a:r>
                      <a:r>
                        <a:rPr lang="en-US" altLang="ja-JP"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H20</a:t>
                      </a:r>
                      <a:r>
                        <a:rPr lang="ja-JP" altLang="en-US"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年度末）による機能集約施設としての役</a:t>
                      </a:r>
                      <a:endParaRPr lang="en-US" altLang="ja-JP"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割を一部担う</a:t>
                      </a:r>
                    </a:p>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    21</a:t>
                      </a:r>
                      <a:r>
                        <a:rPr lang="ja-JP" altLang="en-US"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年</a:t>
                      </a:r>
                      <a:r>
                        <a:rPr lang="en-US" altLang="ja-JP"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3</a:t>
                      </a:r>
                      <a:r>
                        <a:rPr lang="ja-JP" altLang="en-US"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月 　条例改正</a:t>
                      </a:r>
                    </a:p>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    21</a:t>
                      </a:r>
                      <a:r>
                        <a:rPr lang="ja-JP" altLang="en-US"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年</a:t>
                      </a:r>
                      <a:r>
                        <a:rPr lang="en-US" altLang="ja-JP"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4</a:t>
                      </a:r>
                      <a:r>
                        <a:rPr lang="ja-JP" altLang="en-US"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月　 名称変更「大阪府立男女共同参画・青少年センター」</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zh-TW" sz="1000" b="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zh-TW"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効果額（百万円）</a:t>
                      </a:r>
                      <a:r>
                        <a:rPr lang="en-US" altLang="zh-TW" sz="1000" b="0" kern="100" dirty="0">
                          <a:effectLst/>
                          <a:latin typeface="Meiryo UI" panose="020B0604030504040204" pitchFamily="50" charset="-128"/>
                          <a:ea typeface="Meiryo UI" panose="020B0604030504040204" pitchFamily="50" charset="-128"/>
                          <a:cs typeface="Times New Roman" panose="02020603050405020304" pitchFamily="18" charset="0"/>
                        </a:rPr>
                        <a:t>】⑳166</a:t>
                      </a:r>
                      <a:r>
                        <a:rPr lang="zh-TW"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㉑</a:t>
                      </a:r>
                      <a:r>
                        <a:rPr lang="en-US" altLang="zh-TW" sz="1000" b="0" kern="100" dirty="0">
                          <a:effectLst/>
                          <a:latin typeface="Meiryo UI" panose="020B0604030504040204" pitchFamily="50" charset="-128"/>
                          <a:ea typeface="Meiryo UI" panose="020B0604030504040204" pitchFamily="50" charset="-128"/>
                          <a:cs typeface="Times New Roman" panose="02020603050405020304" pitchFamily="18" charset="0"/>
                        </a:rPr>
                        <a:t>38</a:t>
                      </a:r>
                      <a:r>
                        <a:rPr lang="zh-TW"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㉒</a:t>
                      </a:r>
                      <a:r>
                        <a:rPr lang="en-US" altLang="zh-TW" sz="1000" b="0" kern="100" dirty="0">
                          <a:effectLst/>
                          <a:latin typeface="Meiryo UI" panose="020B0604030504040204" pitchFamily="50" charset="-128"/>
                          <a:ea typeface="Meiryo UI" panose="020B0604030504040204" pitchFamily="50" charset="-128"/>
                          <a:cs typeface="Times New Roman" panose="02020603050405020304" pitchFamily="18" charset="0"/>
                        </a:rPr>
                        <a:t>154</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 </a:t>
                      </a:r>
                    </a:p>
                  </a:txBody>
                  <a:tcPr marL="79200" marR="792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2089765108"/>
                  </a:ext>
                </a:extLst>
              </a:tr>
            </a:tbl>
          </a:graphicData>
        </a:graphic>
      </p:graphicFrame>
      <p:sp>
        <p:nvSpPr>
          <p:cNvPr id="36" name="二等辺三角形 35"/>
          <p:cNvSpPr/>
          <p:nvPr/>
        </p:nvSpPr>
        <p:spPr>
          <a:xfrm rot="5400000">
            <a:off x="4222008" y="4301084"/>
            <a:ext cx="720081" cy="211779"/>
          </a:xfrm>
          <a:prstGeom prst="triangl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pPr algn="ctr"/>
            <a:endParaRPr kumimoji="1"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7" name="正方形/長方形 36"/>
          <p:cNvSpPr/>
          <p:nvPr/>
        </p:nvSpPr>
        <p:spPr>
          <a:xfrm>
            <a:off x="5607115" y="826687"/>
            <a:ext cx="3281430" cy="234978"/>
          </a:xfrm>
          <a:prstGeom prst="rect">
            <a:avLst/>
          </a:prstGeom>
          <a:ln/>
        </p:spPr>
        <p:style>
          <a:lnRef idx="2">
            <a:schemeClr val="accent1"/>
          </a:lnRef>
          <a:fillRef idx="1">
            <a:schemeClr val="lt1"/>
          </a:fillRef>
          <a:effectRef idx="0">
            <a:schemeClr val="accent1"/>
          </a:effectRef>
          <a:fontRef idx="minor">
            <a:schemeClr val="dk1"/>
          </a:fontRef>
        </p:style>
        <p:txBody>
          <a:bodyPr lIns="36000" rIns="0" rtlCol="0" anchor="ctr"/>
          <a:lstStyle/>
          <a:p>
            <a:pPr algn="ctr"/>
            <a:r>
              <a:rPr lang="ja-JP" altLang="en-US" sz="1050" dirty="0">
                <a:solidFill>
                  <a:schemeClr val="tx1"/>
                </a:solidFill>
                <a:latin typeface="Meiryo UI" panose="020B0604030504040204" pitchFamily="50" charset="-128"/>
                <a:ea typeface="Meiryo UI" panose="020B0604030504040204" pitchFamily="50" charset="-128"/>
              </a:rPr>
              <a:t>見直し前額</a:t>
            </a:r>
            <a:r>
              <a:rPr lang="en-US" altLang="ja-JP" sz="1050" dirty="0">
                <a:solidFill>
                  <a:schemeClr val="tx1"/>
                </a:solidFill>
                <a:latin typeface="Meiryo UI" panose="020B0604030504040204" pitchFamily="50" charset="-128"/>
                <a:ea typeface="Meiryo UI" panose="020B0604030504040204" pitchFamily="50" charset="-128"/>
              </a:rPr>
              <a:t> (H20</a:t>
            </a:r>
            <a:r>
              <a:rPr lang="ja-JP" altLang="en-US" sz="1050" dirty="0">
                <a:solidFill>
                  <a:schemeClr val="tx1"/>
                </a:solidFill>
                <a:latin typeface="Meiryo UI" panose="020B0604030504040204" pitchFamily="50" charset="-128"/>
                <a:ea typeface="Meiryo UI" panose="020B0604030504040204" pitchFamily="50" charset="-128"/>
              </a:rPr>
              <a:t>通年ベース</a:t>
            </a:r>
            <a:r>
              <a:rPr lang="en-US" altLang="ja-JP" sz="1050" dirty="0">
                <a:solidFill>
                  <a:schemeClr val="tx1"/>
                </a:solidFill>
                <a:latin typeface="Meiryo UI" panose="020B0604030504040204" pitchFamily="50" charset="-128"/>
                <a:ea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rPr>
              <a:t>：</a:t>
            </a:r>
            <a:r>
              <a:rPr lang="en-US" altLang="ja-JP" sz="1050" dirty="0">
                <a:solidFill>
                  <a:schemeClr val="tx1"/>
                </a:solidFill>
                <a:latin typeface="Meiryo UI" panose="020B0604030504040204" pitchFamily="50" charset="-128"/>
                <a:ea typeface="Meiryo UI" panose="020B0604030504040204" pitchFamily="50" charset="-128"/>
              </a:rPr>
              <a:t>466</a:t>
            </a:r>
            <a:r>
              <a:rPr lang="ja-JP" altLang="en-US" sz="1050" dirty="0">
                <a:solidFill>
                  <a:schemeClr val="tx1"/>
                </a:solidFill>
                <a:latin typeface="Meiryo UI" panose="020B0604030504040204" pitchFamily="50" charset="-128"/>
                <a:ea typeface="Meiryo UI" panose="020B0604030504040204" pitchFamily="50" charset="-128"/>
              </a:rPr>
              <a:t>（</a:t>
            </a:r>
            <a:r>
              <a:rPr lang="en-US" altLang="ja-JP" sz="1050" dirty="0">
                <a:solidFill>
                  <a:schemeClr val="tx1"/>
                </a:solidFill>
                <a:latin typeface="Meiryo UI" panose="020B0604030504040204" pitchFamily="50" charset="-128"/>
                <a:ea typeface="Meiryo UI" panose="020B0604030504040204" pitchFamily="50" charset="-128"/>
              </a:rPr>
              <a:t>194</a:t>
            </a:r>
            <a:r>
              <a:rPr lang="ja-JP" altLang="en-US" sz="1050" dirty="0">
                <a:solidFill>
                  <a:schemeClr val="tx1"/>
                </a:solidFill>
                <a:latin typeface="Meiryo UI" panose="020B0604030504040204" pitchFamily="50" charset="-128"/>
                <a:ea typeface="Meiryo UI" panose="020B0604030504040204" pitchFamily="50" charset="-128"/>
              </a:rPr>
              <a:t>）百万円</a:t>
            </a:r>
            <a:endPar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7" name="Rectangle 516">
            <a:extLst>
              <a:ext uri="{FF2B5EF4-FFF2-40B4-BE49-F238E27FC236}">
                <a16:creationId xmlns:a16="http://schemas.microsoft.com/office/drawing/2014/main" id="{5CE52CA5-E3A4-4979-A445-E97A20C52BB5}"/>
              </a:ext>
            </a:extLst>
          </p:cNvPr>
          <p:cNvSpPr>
            <a:spLocks noChangeArrowheads="1"/>
          </p:cNvSpPr>
          <p:nvPr/>
        </p:nvSpPr>
        <p:spPr bwMode="auto">
          <a:xfrm>
            <a:off x="3445767" y="3243871"/>
            <a:ext cx="2828440" cy="392502"/>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27432" tIns="18288"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lnSpc>
                <a:spcPts val="1100"/>
              </a:lnSpc>
              <a:defRPr sz="1000"/>
            </a:pPr>
            <a:endParaRPr lang="ja-JP" altLang="en-US" sz="1000" b="0" i="0" u="none" strike="noStrike" baseline="0" dirty="0">
              <a:solidFill>
                <a:srgbClr val="000000"/>
              </a:solidFill>
              <a:latin typeface="ＭＳ Ｐゴシック"/>
              <a:ea typeface="ＭＳ Ｐゴシック"/>
            </a:endParaRPr>
          </a:p>
        </p:txBody>
      </p:sp>
      <p:sp>
        <p:nvSpPr>
          <p:cNvPr id="9" name="Rectangle 519">
            <a:extLst>
              <a:ext uri="{FF2B5EF4-FFF2-40B4-BE49-F238E27FC236}">
                <a16:creationId xmlns:a16="http://schemas.microsoft.com/office/drawing/2014/main" id="{D91AEAC5-C388-4B9D-9EF7-D9CCAEF54F09}"/>
              </a:ext>
            </a:extLst>
          </p:cNvPr>
          <p:cNvSpPr>
            <a:spLocks noChangeArrowheads="1"/>
          </p:cNvSpPr>
          <p:nvPr/>
        </p:nvSpPr>
        <p:spPr bwMode="auto">
          <a:xfrm>
            <a:off x="3407667" y="2920021"/>
            <a:ext cx="1838616" cy="220980"/>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27432" tIns="18288"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endParaRPr lang="ja-JP" altLang="en-US" sz="1000" b="0" i="0" u="none" strike="noStrike" baseline="0" dirty="0">
              <a:solidFill>
                <a:srgbClr val="000000"/>
              </a:solidFill>
              <a:latin typeface="ＭＳ Ｐゴシック"/>
              <a:ea typeface="ＭＳ Ｐゴシック"/>
            </a:endParaRPr>
          </a:p>
        </p:txBody>
      </p:sp>
      <p:sp>
        <p:nvSpPr>
          <p:cNvPr id="10" name="正方形/長方形 9"/>
          <p:cNvSpPr/>
          <p:nvPr/>
        </p:nvSpPr>
        <p:spPr>
          <a:xfrm>
            <a:off x="5832140" y="154812"/>
            <a:ext cx="1935215" cy="208186"/>
          </a:xfrm>
          <a:prstGeom prst="rect">
            <a:avLst/>
          </a:prstGeom>
          <a:ln w="6350"/>
        </p:spPr>
        <p:style>
          <a:lnRef idx="2">
            <a:schemeClr val="accent1"/>
          </a:lnRef>
          <a:fillRef idx="1">
            <a:schemeClr val="lt1"/>
          </a:fillRef>
          <a:effectRef idx="0">
            <a:schemeClr val="accent1"/>
          </a:effectRef>
          <a:fontRef idx="minor">
            <a:schemeClr val="dk1"/>
          </a:fontRef>
        </p:style>
        <p:txBody>
          <a:bodyPr lIns="36000" rIns="36000" rtlCol="0" anchor="ctr"/>
          <a:lstStyle/>
          <a:p>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予算の記載</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）：一般財源</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スライド番号プレースホルダー 4"/>
          <p:cNvSpPr txBox="1">
            <a:spLocks/>
          </p:cNvSpPr>
          <p:nvPr/>
        </p:nvSpPr>
        <p:spPr>
          <a:xfrm>
            <a:off x="7010400" y="6584035"/>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smtClean="0">
                <a:solidFill>
                  <a:schemeClr val="tx1"/>
                </a:solidFill>
                <a:latin typeface="Meiryo UI" panose="020B0604030504040204" pitchFamily="50" charset="-128"/>
                <a:ea typeface="Meiryo UI" panose="020B0604030504040204" pitchFamily="50" charset="-128"/>
              </a:rPr>
              <a:t>29</a:t>
            </a:r>
            <a:endParaRPr lang="ja-JP" altLang="en-US"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57753367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表 24"/>
          <p:cNvGraphicFramePr>
            <a:graphicFrameLocks noGrp="1"/>
          </p:cNvGraphicFramePr>
          <p:nvPr>
            <p:extLst>
              <p:ext uri="{D42A27DB-BD31-4B8C-83A1-F6EECF244321}">
                <p14:modId xmlns:p14="http://schemas.microsoft.com/office/powerpoint/2010/main" val="1479611165"/>
              </p:ext>
            </p:extLst>
          </p:nvPr>
        </p:nvGraphicFramePr>
        <p:xfrm>
          <a:off x="83583" y="53625"/>
          <a:ext cx="9003329" cy="415976"/>
        </p:xfrm>
        <a:graphic>
          <a:graphicData uri="http://schemas.openxmlformats.org/drawingml/2006/table">
            <a:tbl>
              <a:tblPr firstRow="1" firstCol="1" bandRow="1">
                <a:tableStyleId>{5C22544A-7EE6-4342-B048-85BDC9FD1C3A}</a:tableStyleId>
              </a:tblPr>
              <a:tblGrid>
                <a:gridCol w="5883572">
                  <a:extLst>
                    <a:ext uri="{9D8B030D-6E8A-4147-A177-3AD203B41FA5}">
                      <a16:colId xmlns:a16="http://schemas.microsoft.com/office/drawing/2014/main" val="1996567682"/>
                    </a:ext>
                  </a:extLst>
                </a:gridCol>
                <a:gridCol w="3119757">
                  <a:extLst>
                    <a:ext uri="{9D8B030D-6E8A-4147-A177-3AD203B41FA5}">
                      <a16:colId xmlns:a16="http://schemas.microsoft.com/office/drawing/2014/main" val="2440904912"/>
                    </a:ext>
                  </a:extLst>
                </a:gridCol>
              </a:tblGrid>
              <a:tr h="41597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100" kern="100" dirty="0">
                          <a:solidFill>
                            <a:schemeClr val="tx1"/>
                          </a:solidFill>
                          <a:effectLst/>
                          <a:latin typeface="Meiryo UI" panose="020B0604030504040204" pitchFamily="50" charset="-128"/>
                          <a:ea typeface="Meiryo UI" panose="020B0604030504040204" pitchFamily="50" charset="-128"/>
                        </a:rPr>
                        <a:t>【</a:t>
                      </a:r>
                      <a:r>
                        <a:rPr lang="ja-JP" altLang="en-US" sz="1100" kern="100" dirty="0">
                          <a:solidFill>
                            <a:schemeClr val="tx1"/>
                          </a:solidFill>
                          <a:effectLst/>
                          <a:latin typeface="Meiryo UI" panose="020B0604030504040204" pitchFamily="50" charset="-128"/>
                          <a:ea typeface="Meiryo UI" panose="020B0604030504040204" pitchFamily="50" charset="-128"/>
                        </a:rPr>
                        <a:t>主要検討事業</a:t>
                      </a:r>
                      <a:r>
                        <a:rPr lang="en-US" altLang="ja-JP" sz="1100" kern="100" dirty="0">
                          <a:solidFill>
                            <a:schemeClr val="tx1"/>
                          </a:solidFill>
                          <a:effectLst/>
                          <a:latin typeface="Meiryo UI" panose="020B0604030504040204" pitchFamily="50" charset="-128"/>
                          <a:ea typeface="Meiryo UI" panose="020B0604030504040204" pitchFamily="50" charset="-128"/>
                        </a:rPr>
                        <a:t>12】</a:t>
                      </a:r>
                      <a:r>
                        <a:rPr lang="ja-JP" altLang="en-US" sz="1400" kern="100" dirty="0">
                          <a:solidFill>
                            <a:schemeClr val="tx1"/>
                          </a:solidFill>
                          <a:effectLst/>
                          <a:latin typeface="Meiryo UI" panose="020B0604030504040204" pitchFamily="50" charset="-128"/>
                          <a:ea typeface="Meiryo UI" panose="020B0604030504040204" pitchFamily="50" charset="-128"/>
                        </a:rPr>
                        <a:t>　男女共同</a:t>
                      </a:r>
                      <a:r>
                        <a:rPr lang="ja-JP" altLang="en-US" sz="1400" kern="100" dirty="0" smtClean="0">
                          <a:solidFill>
                            <a:schemeClr val="tx1"/>
                          </a:solidFill>
                          <a:effectLst/>
                          <a:latin typeface="Meiryo UI" panose="020B0604030504040204" pitchFamily="50" charset="-128"/>
                          <a:ea typeface="Meiryo UI" panose="020B0604030504040204" pitchFamily="50" charset="-128"/>
                        </a:rPr>
                        <a:t>参画関係事業</a:t>
                      </a:r>
                      <a:r>
                        <a:rPr lang="ja-JP" altLang="en-US" sz="1400" kern="100" dirty="0">
                          <a:solidFill>
                            <a:schemeClr val="tx1"/>
                          </a:solidFill>
                          <a:effectLst/>
                          <a:latin typeface="Meiryo UI" panose="020B0604030504040204" pitchFamily="50" charset="-128"/>
                          <a:ea typeface="Meiryo UI" panose="020B0604030504040204" pitchFamily="50" charset="-128"/>
                        </a:rPr>
                        <a:t>（つづき）</a:t>
                      </a:r>
                      <a:r>
                        <a:rPr lang="ja-JP" altLang="en-US" sz="1000" kern="100" dirty="0">
                          <a:solidFill>
                            <a:schemeClr val="tx1"/>
                          </a:solidFill>
                          <a:effectLst/>
                          <a:latin typeface="Meiryo UI" panose="020B0604030504040204" pitchFamily="50" charset="-128"/>
                          <a:ea typeface="Meiryo UI" panose="020B0604030504040204" pitchFamily="50" charset="-128"/>
                        </a:rPr>
                        <a:t>　</a:t>
                      </a:r>
                      <a:endParaRPr lang="en-US" altLang="ja-JP" sz="10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effectLst/>
                          <a:latin typeface="Meiryo UI" panose="020B0604030504040204" pitchFamily="50" charset="-128"/>
                          <a:ea typeface="Meiryo UI" panose="020B0604030504040204" pitchFamily="50" charset="-128"/>
                        </a:rPr>
                        <a:t>＜府民文化部＞</a:t>
                      </a:r>
                      <a:endParaRPr lang="ja-JP" alt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09406796"/>
                  </a:ext>
                </a:extLst>
              </a:tr>
            </a:tbl>
          </a:graphicData>
        </a:graphic>
      </p:graphicFrame>
      <p:graphicFrame>
        <p:nvGraphicFramePr>
          <p:cNvPr id="2" name="表 1"/>
          <p:cNvGraphicFramePr>
            <a:graphicFrameLocks noGrp="1"/>
          </p:cNvGraphicFramePr>
          <p:nvPr>
            <p:extLst>
              <p:ext uri="{D42A27DB-BD31-4B8C-83A1-F6EECF244321}">
                <p14:modId xmlns:p14="http://schemas.microsoft.com/office/powerpoint/2010/main" val="2382185542"/>
              </p:ext>
            </p:extLst>
          </p:nvPr>
        </p:nvGraphicFramePr>
        <p:xfrm>
          <a:off x="69708" y="464182"/>
          <a:ext cx="9004584" cy="6200648"/>
        </p:xfrm>
        <a:graphic>
          <a:graphicData uri="http://schemas.openxmlformats.org/drawingml/2006/table">
            <a:tbl>
              <a:tblPr firstRow="1" firstCol="1" bandRow="1">
                <a:tableStyleId>{BC89EF96-8CEA-46FF-86C4-4CE0E7609802}</a:tableStyleId>
              </a:tblPr>
              <a:tblGrid>
                <a:gridCol w="259200">
                  <a:extLst>
                    <a:ext uri="{9D8B030D-6E8A-4147-A177-3AD203B41FA5}">
                      <a16:colId xmlns:a16="http://schemas.microsoft.com/office/drawing/2014/main" val="9612139"/>
                    </a:ext>
                  </a:extLst>
                </a:gridCol>
                <a:gridCol w="8745384">
                  <a:extLst>
                    <a:ext uri="{9D8B030D-6E8A-4147-A177-3AD203B41FA5}">
                      <a16:colId xmlns:a16="http://schemas.microsoft.com/office/drawing/2014/main" val="4183280094"/>
                    </a:ext>
                  </a:extLst>
                </a:gridCol>
              </a:tblGrid>
              <a:tr h="0">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bg1"/>
                          </a:solidFill>
                          <a:latin typeface="Meiryo UI" panose="020B0604030504040204" pitchFamily="50" charset="-128"/>
                          <a:ea typeface="Meiryo UI" panose="020B0604030504040204" pitchFamily="50" charset="-128"/>
                        </a:rPr>
                        <a:t>現在の事業</a:t>
                      </a:r>
                    </a:p>
                  </a:txBody>
                  <a:tcPr marL="100584" marR="100584" marT="39600" marB="39600" vert="eaVert" anchor="ctr">
                    <a:lnL w="12700" cap="flat" cmpd="sng" algn="ctr">
                      <a:solidFill>
                        <a:schemeClr val="accent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b="1" i="0" u="none" kern="100" dirty="0">
                          <a:solidFill>
                            <a:schemeClr val="tx1"/>
                          </a:solidFill>
                          <a:effectLst/>
                          <a:latin typeface="Meiryo UI" panose="020B0604030504040204" pitchFamily="50" charset="-128"/>
                          <a:ea typeface="Meiryo UI" panose="020B0604030504040204" pitchFamily="50" charset="-128"/>
                        </a:rPr>
                        <a:t>＜主な事業（見直し後の事業、新たに取り組んでいる事業等）＞</a:t>
                      </a:r>
                      <a:endParaRPr lang="en-US" altLang="ja-JP" sz="10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100584" marR="100584" marT="50292" marB="50292">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alpha val="20000"/>
                      </a:schemeClr>
                    </a:solidFill>
                  </a:tcPr>
                </a:tc>
                <a:extLst>
                  <a:ext uri="{0D108BD9-81ED-4DB2-BD59-A6C34878D82A}">
                    <a16:rowId xmlns:a16="http://schemas.microsoft.com/office/drawing/2014/main" val="917875190"/>
                  </a:ext>
                </a:extLst>
              </a:tr>
              <a:tr h="2619173">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dirty="0">
                        <a:solidFill>
                          <a:schemeClr val="bg1"/>
                        </a:solidFill>
                        <a:latin typeface="Meiryo UI" panose="020B0604030504040204" pitchFamily="50" charset="-128"/>
                        <a:ea typeface="Meiryo UI" panose="020B0604030504040204" pitchFamily="50" charset="-128"/>
                      </a:endParaRPr>
                    </a:p>
                  </a:txBody>
                  <a:tcPr marL="79200" marR="79200" marT="36000" marB="36000" vert="eaVert">
                    <a:solidFill>
                      <a:schemeClr val="accent1"/>
                    </a:solidFill>
                  </a:tcPr>
                </a:tc>
                <a:tc>
                  <a:txBody>
                    <a:bodyPr/>
                    <a:lstStyle/>
                    <a:p>
                      <a:pPr marL="133350" marR="0" lvl="0" indent="-133350" algn="just" defTabSz="914400" rtl="0" eaLnBrk="1" fontAlgn="auto" latinLnBrk="0" hangingPunct="1">
                        <a:lnSpc>
                          <a:spcPct val="100000"/>
                        </a:lnSpc>
                        <a:spcBef>
                          <a:spcPts val="0"/>
                        </a:spcBef>
                        <a:spcAft>
                          <a:spcPts val="0"/>
                        </a:spcAft>
                        <a:buClrTx/>
                        <a:buSzTx/>
                        <a:buFontTx/>
                        <a:buNone/>
                        <a:tabLst/>
                        <a:defRPr/>
                      </a:pPr>
                      <a:r>
                        <a:rPr lang="en-US" altLang="ja-JP" sz="1050" b="1" i="0" u="none" kern="100" dirty="0">
                          <a:solidFill>
                            <a:schemeClr val="tx1"/>
                          </a:solidFill>
                          <a:effectLst/>
                          <a:latin typeface="Meiryo UI" panose="020B0604030504040204" pitchFamily="50" charset="-128"/>
                          <a:ea typeface="Meiryo UI" panose="020B0604030504040204" pitchFamily="50" charset="-128"/>
                        </a:rPr>
                        <a:t>《</a:t>
                      </a:r>
                      <a:r>
                        <a:rPr lang="ja-JP" altLang="en-US" sz="1050" b="1" i="0" u="none" kern="100" dirty="0">
                          <a:solidFill>
                            <a:schemeClr val="tx1"/>
                          </a:solidFill>
                          <a:effectLst/>
                          <a:latin typeface="Meiryo UI" panose="020B0604030504040204" pitchFamily="50" charset="-128"/>
                          <a:ea typeface="Meiryo UI" panose="020B0604030504040204" pitchFamily="50" charset="-128"/>
                        </a:rPr>
                        <a:t>見直し後の事業（主なもの）</a:t>
                      </a:r>
                      <a:r>
                        <a:rPr lang="en-US" altLang="ja-JP" sz="1050" b="1" i="0" u="none" kern="100" dirty="0">
                          <a:solidFill>
                            <a:schemeClr val="tx1"/>
                          </a:solidFill>
                          <a:effectLst/>
                          <a:latin typeface="Meiryo UI" panose="020B0604030504040204" pitchFamily="50" charset="-128"/>
                          <a:ea typeface="Meiryo UI" panose="020B0604030504040204" pitchFamily="50" charset="-128"/>
                        </a:rPr>
                        <a:t>》</a:t>
                      </a:r>
                    </a:p>
                    <a:p>
                      <a:pPr marL="133350" marR="0" lvl="0" indent="-133350" algn="just" defTabSz="914400" rtl="0" eaLnBrk="1" fontAlgn="auto" latinLnBrk="0" hangingPunct="1">
                        <a:lnSpc>
                          <a:spcPts val="400"/>
                        </a:lnSpc>
                        <a:spcBef>
                          <a:spcPts val="0"/>
                        </a:spcBef>
                        <a:spcAft>
                          <a:spcPts val="0"/>
                        </a:spcAft>
                        <a:buClrTx/>
                        <a:buSzTx/>
                        <a:buFontTx/>
                        <a:buNone/>
                        <a:tabLst/>
                        <a:defRPr/>
                      </a:pPr>
                      <a:endParaRPr lang="en-US" altLang="ja-JP" sz="1050" b="1" i="0" u="none" kern="100" dirty="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50" b="1" i="0" u="none" kern="100" dirty="0">
                          <a:solidFill>
                            <a:schemeClr val="tx1"/>
                          </a:solidFill>
                          <a:effectLst/>
                          <a:latin typeface="Meiryo UI" panose="020B0604030504040204" pitchFamily="50" charset="-128"/>
                          <a:ea typeface="Meiryo UI" panose="020B0604030504040204" pitchFamily="50" charset="-128"/>
                        </a:rPr>
                        <a:t>◆</a:t>
                      </a:r>
                      <a:r>
                        <a:rPr lang="ja-JP" altLang="en-US" sz="1050" b="1" i="0" u="sng" kern="100" dirty="0">
                          <a:solidFill>
                            <a:schemeClr val="tx1"/>
                          </a:solidFill>
                          <a:effectLst/>
                          <a:latin typeface="Meiryo UI" panose="020B0604030504040204" pitchFamily="50" charset="-128"/>
                          <a:ea typeface="Meiryo UI" panose="020B0604030504040204" pitchFamily="50" charset="-128"/>
                        </a:rPr>
                        <a:t>男女共同参画推進事業費</a:t>
                      </a:r>
                      <a:r>
                        <a:rPr lang="ja-JP" altLang="en-US" sz="1050" b="1" i="0" u="none" kern="100" dirty="0">
                          <a:solidFill>
                            <a:schemeClr val="tx1"/>
                          </a:solidFill>
                          <a:effectLst/>
                          <a:latin typeface="Meiryo UI" panose="020B0604030504040204" pitchFamily="50" charset="-128"/>
                          <a:ea typeface="Meiryo UI" panose="020B0604030504040204" pitchFamily="50" charset="-128"/>
                        </a:rPr>
                        <a:t>　</a:t>
                      </a:r>
                      <a:r>
                        <a:rPr lang="en-US" altLang="ja-JP" sz="1050" b="1" i="0" u="none" kern="100" dirty="0" smtClean="0">
                          <a:solidFill>
                            <a:schemeClr val="tx1"/>
                          </a:solidFill>
                          <a:effectLst/>
                          <a:latin typeface="Meiryo UI" panose="020B0604030504040204" pitchFamily="50" charset="-128"/>
                          <a:ea typeface="Meiryo UI" panose="020B0604030504040204" pitchFamily="50" charset="-128"/>
                        </a:rPr>
                        <a:t>52</a:t>
                      </a:r>
                      <a:r>
                        <a:rPr lang="ja-JP" altLang="en-US" sz="1050" b="1" i="0" u="none" kern="100" dirty="0" smtClean="0">
                          <a:solidFill>
                            <a:schemeClr val="tx1"/>
                          </a:solidFill>
                          <a:effectLst/>
                          <a:latin typeface="Meiryo UI" panose="020B0604030504040204" pitchFamily="50" charset="-128"/>
                          <a:ea typeface="Meiryo UI" panose="020B0604030504040204" pitchFamily="50" charset="-128"/>
                        </a:rPr>
                        <a:t>（</a:t>
                      </a:r>
                      <a:r>
                        <a:rPr lang="en-US" altLang="ja-JP" sz="1050" b="1" i="0" u="none" kern="100" dirty="0" smtClean="0">
                          <a:solidFill>
                            <a:schemeClr val="tx1"/>
                          </a:solidFill>
                          <a:effectLst/>
                          <a:latin typeface="Meiryo UI" panose="020B0604030504040204" pitchFamily="50" charset="-128"/>
                          <a:ea typeface="Meiryo UI" panose="020B0604030504040204" pitchFamily="50" charset="-128"/>
                        </a:rPr>
                        <a:t>49</a:t>
                      </a:r>
                      <a:r>
                        <a:rPr lang="ja-JP" altLang="en-US" sz="1050" b="1" i="0" u="none" kern="100" dirty="0" smtClean="0">
                          <a:solidFill>
                            <a:schemeClr val="tx1"/>
                          </a:solidFill>
                          <a:effectLst/>
                          <a:latin typeface="Meiryo UI" panose="020B0604030504040204" pitchFamily="50" charset="-128"/>
                          <a:ea typeface="Meiryo UI" panose="020B0604030504040204" pitchFamily="50" charset="-128"/>
                        </a:rPr>
                        <a:t>）百万円</a:t>
                      </a:r>
                      <a:endParaRPr lang="en-US" altLang="ja-JP" sz="1050" b="1" i="0" u="sng" kern="100" dirty="0" smtClean="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ts val="500"/>
                        </a:lnSpc>
                        <a:spcBef>
                          <a:spcPts val="0"/>
                        </a:spcBef>
                        <a:spcAft>
                          <a:spcPts val="0"/>
                        </a:spcAft>
                        <a:buClrTx/>
                        <a:buSzTx/>
                        <a:buFontTx/>
                        <a:buNone/>
                        <a:tabLst/>
                        <a:defRPr/>
                      </a:pPr>
                      <a:r>
                        <a:rPr lang="ja-JP" altLang="en-US" sz="1050" b="1" i="0" kern="100" dirty="0">
                          <a:solidFill>
                            <a:schemeClr val="tx1"/>
                          </a:solidFill>
                          <a:effectLst/>
                          <a:latin typeface="Meiryo UI" panose="020B0604030504040204" pitchFamily="50" charset="-128"/>
                          <a:ea typeface="Meiryo UI" panose="020B0604030504040204" pitchFamily="50" charset="-128"/>
                        </a:rPr>
                        <a:t>　</a:t>
                      </a:r>
                      <a:endParaRPr lang="en-US" altLang="ja-JP" sz="1000" b="1" i="0" u="sng" kern="100" dirty="0" smtClean="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1" i="0" kern="100" dirty="0" smtClean="0">
                          <a:solidFill>
                            <a:schemeClr val="tx1"/>
                          </a:solidFill>
                          <a:effectLst/>
                          <a:latin typeface="Meiryo UI" panose="020B0604030504040204" pitchFamily="50" charset="-128"/>
                          <a:ea typeface="Meiryo UI" panose="020B0604030504040204" pitchFamily="50" charset="-128"/>
                        </a:rPr>
                        <a:t>　１</a:t>
                      </a:r>
                      <a:r>
                        <a:rPr lang="ja-JP" altLang="en-US" sz="1000" b="1" i="0" kern="100" dirty="0">
                          <a:solidFill>
                            <a:schemeClr val="tx1"/>
                          </a:solidFill>
                          <a:effectLst/>
                          <a:latin typeface="Meiryo UI" panose="020B0604030504040204" pitchFamily="50" charset="-128"/>
                          <a:ea typeface="Meiryo UI" panose="020B0604030504040204" pitchFamily="50" charset="-128"/>
                        </a:rPr>
                        <a:t>　事業目的　　　　　　　　　　　　　　　　　　　　　　　　　　　　　　　　　　　　　　　　　　　　</a:t>
                      </a: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1" i="0" kern="100" dirty="0">
                          <a:solidFill>
                            <a:schemeClr val="tx1"/>
                          </a:solidFill>
                          <a:effectLst/>
                          <a:latin typeface="Meiryo UI" panose="020B0604030504040204" pitchFamily="50" charset="-128"/>
                          <a:ea typeface="Meiryo UI" panose="020B0604030504040204" pitchFamily="50" charset="-128"/>
                        </a:rPr>
                        <a:t>　　　　</a:t>
                      </a:r>
                      <a:r>
                        <a:rPr lang="ja-JP" altLang="en-US" sz="1000" b="0" i="0" kern="100" dirty="0">
                          <a:solidFill>
                            <a:schemeClr val="tx1"/>
                          </a:solidFill>
                          <a:effectLst/>
                          <a:latin typeface="Meiryo UI" panose="020B0604030504040204" pitchFamily="50" charset="-128"/>
                          <a:ea typeface="Meiryo UI" panose="020B0604030504040204" pitchFamily="50" charset="-128"/>
                        </a:rPr>
                        <a:t>大阪府男女共同参画推進条例及びおおさか男女共同参画プラン（</a:t>
                      </a:r>
                      <a:r>
                        <a:rPr lang="en-US" altLang="ja-JP" sz="1000" b="0" i="0" kern="100" dirty="0">
                          <a:solidFill>
                            <a:schemeClr val="tx1"/>
                          </a:solidFill>
                          <a:effectLst/>
                          <a:latin typeface="Meiryo UI" panose="020B0604030504040204" pitchFamily="50" charset="-128"/>
                          <a:ea typeface="Meiryo UI" panose="020B0604030504040204" pitchFamily="50" charset="-128"/>
                        </a:rPr>
                        <a:t>2016</a:t>
                      </a:r>
                      <a:r>
                        <a:rPr lang="ja-JP" altLang="en-US" sz="1000" b="0" i="0" kern="100" dirty="0">
                          <a:solidFill>
                            <a:schemeClr val="tx1"/>
                          </a:solidFill>
                          <a:effectLst/>
                          <a:latin typeface="Meiryo UI" panose="020B0604030504040204" pitchFamily="50" charset="-128"/>
                          <a:ea typeface="Meiryo UI" panose="020B0604030504040204" pitchFamily="50" charset="-128"/>
                        </a:rPr>
                        <a:t>－</a:t>
                      </a:r>
                      <a:r>
                        <a:rPr lang="en-US" altLang="ja-JP" sz="1000" b="0" i="0" kern="100" dirty="0">
                          <a:solidFill>
                            <a:schemeClr val="tx1"/>
                          </a:solidFill>
                          <a:effectLst/>
                          <a:latin typeface="Meiryo UI" panose="020B0604030504040204" pitchFamily="50" charset="-128"/>
                          <a:ea typeface="Meiryo UI" panose="020B0604030504040204" pitchFamily="50" charset="-128"/>
                        </a:rPr>
                        <a:t>2020</a:t>
                      </a:r>
                      <a:r>
                        <a:rPr lang="ja-JP" altLang="en-US" sz="1000" b="0" i="0" kern="100" dirty="0">
                          <a:solidFill>
                            <a:schemeClr val="tx1"/>
                          </a:solidFill>
                          <a:effectLst/>
                          <a:latin typeface="Meiryo UI" panose="020B0604030504040204" pitchFamily="50" charset="-128"/>
                          <a:ea typeface="Meiryo UI" panose="020B0604030504040204" pitchFamily="50" charset="-128"/>
                        </a:rPr>
                        <a:t>）に基づき、だれもがいきいきと活躍できる男女共同参画社会の実現を</a:t>
                      </a:r>
                      <a:endParaRPr lang="en-US" altLang="ja-JP" sz="1000" b="0" i="0" kern="100" dirty="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i="0" kern="100" dirty="0">
                          <a:solidFill>
                            <a:schemeClr val="tx1"/>
                          </a:solidFill>
                          <a:effectLst/>
                          <a:latin typeface="Meiryo UI" panose="020B0604030504040204" pitchFamily="50" charset="-128"/>
                          <a:ea typeface="Meiryo UI" panose="020B0604030504040204" pitchFamily="50" charset="-128"/>
                        </a:rPr>
                        <a:t>　　　図るため、男女共同参画施策を推進する。　　　　　</a:t>
                      </a:r>
                      <a:r>
                        <a:rPr lang="ja-JP" altLang="en-US" sz="1000" b="1" i="0" kern="100" dirty="0">
                          <a:solidFill>
                            <a:schemeClr val="tx1"/>
                          </a:solidFill>
                          <a:effectLst/>
                          <a:latin typeface="Meiryo UI" panose="020B0604030504040204" pitchFamily="50" charset="-128"/>
                          <a:ea typeface="Meiryo UI" panose="020B0604030504040204" pitchFamily="50" charset="-128"/>
                        </a:rPr>
                        <a:t>　　　　　　　　　　　　　　　　　　　　　　　　　　　　　　　　　　　　　　　　　　　　　　　　　　　　　　　　　　　　　　　　　　　</a:t>
                      </a: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1" i="0" kern="100" dirty="0">
                          <a:solidFill>
                            <a:schemeClr val="tx1"/>
                          </a:solidFill>
                          <a:effectLst/>
                          <a:latin typeface="Meiryo UI" panose="020B0604030504040204" pitchFamily="50" charset="-128"/>
                          <a:ea typeface="Meiryo UI" panose="020B0604030504040204" pitchFamily="50" charset="-128"/>
                        </a:rPr>
                        <a:t>　２　事業内容</a:t>
                      </a:r>
                      <a:endParaRPr lang="en-US" altLang="ja-JP" sz="1000" b="1" i="0" kern="100" dirty="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1" i="0" kern="100" dirty="0">
                          <a:solidFill>
                            <a:schemeClr val="tx1"/>
                          </a:solidFill>
                          <a:effectLst/>
                          <a:latin typeface="Meiryo UI" panose="020B0604030504040204" pitchFamily="50" charset="-128"/>
                          <a:ea typeface="Meiryo UI" panose="020B0604030504040204" pitchFamily="50" charset="-128"/>
                        </a:rPr>
                        <a:t>　　　　</a:t>
                      </a:r>
                      <a:r>
                        <a:rPr lang="ja-JP" altLang="en-US" sz="1000" b="0" i="0" kern="100" dirty="0">
                          <a:solidFill>
                            <a:schemeClr val="tx1"/>
                          </a:solidFill>
                          <a:effectLst/>
                          <a:latin typeface="Meiryo UI" panose="020B0604030504040204" pitchFamily="50" charset="-128"/>
                          <a:ea typeface="Meiryo UI" panose="020B0604030504040204" pitchFamily="50" charset="-128"/>
                        </a:rPr>
                        <a:t>ドーンセンターにおいて、男女共同参画の観点から相談事業を実施する。男女共同参画社会の実現に資するため、市町村職員、学校教職員、府民等を対　</a:t>
                      </a:r>
                      <a:endParaRPr lang="en-US" altLang="ja-JP" sz="1000" b="0" i="0" kern="100" dirty="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i="0" kern="100" dirty="0">
                          <a:solidFill>
                            <a:schemeClr val="tx1"/>
                          </a:solidFill>
                          <a:effectLst/>
                          <a:latin typeface="Meiryo UI" panose="020B0604030504040204" pitchFamily="50" charset="-128"/>
                          <a:ea typeface="Meiryo UI" panose="020B0604030504040204" pitchFamily="50" charset="-128"/>
                        </a:rPr>
                        <a:t>　　　象に研修等を実施する。また、男女共同参画審議会等の運営、庁内関係部局・市町村・関係民間団体等との総合調整及び連携を図り、男女共同参画施</a:t>
                      </a:r>
                      <a:endParaRPr lang="en-US" altLang="ja-JP" sz="1000" b="0" i="0" kern="100" dirty="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i="0" kern="100" dirty="0">
                          <a:solidFill>
                            <a:schemeClr val="tx1"/>
                          </a:solidFill>
                          <a:effectLst/>
                          <a:latin typeface="Meiryo UI" panose="020B0604030504040204" pitchFamily="50" charset="-128"/>
                          <a:ea typeface="Meiryo UI" panose="020B0604030504040204" pitchFamily="50" charset="-128"/>
                        </a:rPr>
                        <a:t>　　　策を推進する。　　　　　　　　　　　　　　　　　　　　　　　　　　　　　　　　　　　　　　　　　　　　　　　　　　　　　　　　　　　　　　　　　　　　　　　　　　　　　　　　　　　　　</a:t>
                      </a: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i="0" kern="100" dirty="0">
                          <a:solidFill>
                            <a:schemeClr val="tx1"/>
                          </a:solidFill>
                          <a:effectLst/>
                          <a:latin typeface="Meiryo UI" panose="020B0604030504040204" pitchFamily="50" charset="-128"/>
                          <a:ea typeface="Meiryo UI" panose="020B0604030504040204" pitchFamily="50" charset="-128"/>
                        </a:rPr>
                        <a:t>　　　根拠法令　　男女共同参画社会基本法、配偶者からの暴力の防止及び被害者の保護等に関する法律、大阪府男女共同参画推進条例、</a:t>
                      </a:r>
                      <a:endParaRPr lang="en-US" altLang="ja-JP" sz="1000" b="0" i="0" kern="100" dirty="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i="0" kern="100" dirty="0">
                          <a:solidFill>
                            <a:schemeClr val="tx1"/>
                          </a:solidFill>
                          <a:effectLst/>
                          <a:latin typeface="Meiryo UI" panose="020B0604030504040204" pitchFamily="50" charset="-128"/>
                          <a:ea typeface="Meiryo UI" panose="020B0604030504040204" pitchFamily="50" charset="-128"/>
                        </a:rPr>
                        <a:t>　　　　　　　　　　　大阪府立男女共同参画・青少年センター条例</a:t>
                      </a:r>
                      <a:r>
                        <a:rPr lang="ja-JP" altLang="en-US" sz="1000" b="1" i="0" kern="100" dirty="0">
                          <a:solidFill>
                            <a:schemeClr val="tx1"/>
                          </a:solidFill>
                          <a:effectLst/>
                          <a:latin typeface="Meiryo UI" panose="020B0604030504040204" pitchFamily="50" charset="-128"/>
                          <a:ea typeface="Meiryo UI" panose="020B0604030504040204" pitchFamily="50" charset="-128"/>
                        </a:rPr>
                        <a:t>　　　　　　　　　　　　　　　　　　　　　</a:t>
                      </a: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1" i="0" kern="100" dirty="0">
                          <a:solidFill>
                            <a:schemeClr val="tx1"/>
                          </a:solidFill>
                          <a:effectLst/>
                          <a:latin typeface="Meiryo UI" panose="020B0604030504040204" pitchFamily="50" charset="-128"/>
                          <a:ea typeface="Meiryo UI" panose="020B0604030504040204" pitchFamily="50" charset="-128"/>
                        </a:rPr>
                        <a:t>　　　</a:t>
                      </a:r>
                      <a:r>
                        <a:rPr lang="en-US" altLang="ja-JP" sz="1000" b="0" i="0" kern="100" dirty="0">
                          <a:solidFill>
                            <a:schemeClr val="tx1"/>
                          </a:solidFill>
                          <a:effectLst/>
                          <a:latin typeface="Meiryo UI" panose="020B0604030504040204" pitchFamily="50" charset="-128"/>
                          <a:ea typeface="Meiryo UI" panose="020B0604030504040204" pitchFamily="50" charset="-128"/>
                        </a:rPr>
                        <a:t>【</a:t>
                      </a:r>
                      <a:r>
                        <a:rPr lang="ja-JP" altLang="en-US" sz="1000" b="0" i="0" kern="100" dirty="0">
                          <a:solidFill>
                            <a:schemeClr val="tx1"/>
                          </a:solidFill>
                          <a:effectLst/>
                          <a:latin typeface="Meiryo UI" panose="020B0604030504040204" pitchFamily="50" charset="-128"/>
                          <a:ea typeface="Meiryo UI" panose="020B0604030504040204" pitchFamily="50" charset="-128"/>
                        </a:rPr>
                        <a:t>事業手法の妥当性</a:t>
                      </a:r>
                      <a:r>
                        <a:rPr lang="en-US" altLang="ja-JP" sz="1000" b="0" i="0" kern="100" dirty="0">
                          <a:solidFill>
                            <a:schemeClr val="tx1"/>
                          </a:solidFill>
                          <a:effectLst/>
                          <a:latin typeface="Meiryo UI" panose="020B0604030504040204" pitchFamily="50" charset="-128"/>
                          <a:ea typeface="Meiryo UI" panose="020B0604030504040204" pitchFamily="50" charset="-128"/>
                        </a:rPr>
                        <a:t>】</a:t>
                      </a:r>
                      <a:r>
                        <a:rPr lang="ja-JP" altLang="en-US" sz="1000" b="0" i="0" kern="100" dirty="0">
                          <a:solidFill>
                            <a:schemeClr val="tx1"/>
                          </a:solidFill>
                          <a:effectLst/>
                          <a:latin typeface="Meiryo UI" panose="020B0604030504040204" pitchFamily="50" charset="-128"/>
                          <a:ea typeface="Meiryo UI" panose="020B0604030504040204" pitchFamily="50" charset="-128"/>
                        </a:rPr>
                        <a:t>　　　　　　　　　　　　　　　　　　　　　　　　　　　　　　　　　　　　　　　　　</a:t>
                      </a: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i="0" kern="100" dirty="0">
                          <a:solidFill>
                            <a:schemeClr val="tx1"/>
                          </a:solidFill>
                          <a:effectLst/>
                          <a:latin typeface="Meiryo UI" panose="020B0604030504040204" pitchFamily="50" charset="-128"/>
                          <a:ea typeface="Meiryo UI" panose="020B0604030504040204" pitchFamily="50" charset="-128"/>
                        </a:rPr>
                        <a:t>　　　　府は広域自治体として、ドーンセンターを拠点に専門的広域的事業を実施し、市町村の機能の補完・支援をするとともに、関係部局・関係団体との総合調</a:t>
                      </a:r>
                      <a:endParaRPr lang="en-US" altLang="ja-JP" sz="1000" b="0" i="0" kern="100" dirty="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i="0" kern="100" dirty="0">
                          <a:solidFill>
                            <a:schemeClr val="tx1"/>
                          </a:solidFill>
                          <a:effectLst/>
                          <a:latin typeface="Meiryo UI" panose="020B0604030504040204" pitchFamily="50" charset="-128"/>
                          <a:ea typeface="Meiryo UI" panose="020B0604030504040204" pitchFamily="50" charset="-128"/>
                        </a:rPr>
                        <a:t>　　　　整及び連携のもと施策展開を図ることにより、効果的に男女共同参画の実現</a:t>
                      </a:r>
                      <a:r>
                        <a:rPr lang="ja-JP" altLang="en-US" sz="1000" b="0" i="0" kern="100" dirty="0" smtClean="0">
                          <a:solidFill>
                            <a:schemeClr val="tx1"/>
                          </a:solidFill>
                          <a:effectLst/>
                          <a:latin typeface="Meiryo UI" panose="020B0604030504040204" pitchFamily="50" charset="-128"/>
                          <a:ea typeface="Meiryo UI" panose="020B0604030504040204" pitchFamily="50" charset="-128"/>
                        </a:rPr>
                        <a:t>をめざす</a:t>
                      </a:r>
                      <a:r>
                        <a:rPr lang="ja-JP" altLang="en-US" sz="1000" b="0" i="0" kern="100" dirty="0">
                          <a:solidFill>
                            <a:schemeClr val="tx1"/>
                          </a:solidFill>
                          <a:effectLst/>
                          <a:latin typeface="Meiryo UI" panose="020B0604030504040204" pitchFamily="50" charset="-128"/>
                          <a:ea typeface="Meiryo UI" panose="020B0604030504040204" pitchFamily="50" charset="-128"/>
                        </a:rPr>
                        <a:t>もの。　</a:t>
                      </a:r>
                      <a:endParaRPr lang="en-US" altLang="ja-JP" sz="1000" b="0" i="0" kern="100" dirty="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endParaRPr lang="en-US" altLang="ja-JP" sz="1050" b="1" i="0" kern="100" dirty="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50" b="1" i="0" kern="100" dirty="0">
                          <a:solidFill>
                            <a:schemeClr val="tx1"/>
                          </a:solidFill>
                          <a:effectLst/>
                          <a:latin typeface="Meiryo UI" panose="020B0604030504040204" pitchFamily="50" charset="-128"/>
                          <a:ea typeface="Meiryo UI" panose="020B0604030504040204" pitchFamily="50" charset="-128"/>
                        </a:rPr>
                        <a:t>◆</a:t>
                      </a:r>
                      <a:r>
                        <a:rPr lang="ja-JP" altLang="en-US" sz="1050" b="1" i="0" u="sng" kern="100" dirty="0">
                          <a:solidFill>
                            <a:schemeClr val="tx1"/>
                          </a:solidFill>
                          <a:effectLst/>
                          <a:latin typeface="Meiryo UI" panose="020B0604030504040204" pitchFamily="50" charset="-128"/>
                          <a:ea typeface="Meiryo UI" panose="020B0604030504040204" pitchFamily="50" charset="-128"/>
                        </a:rPr>
                        <a:t>男女共同参画・青少年センター管理運営事業費</a:t>
                      </a:r>
                      <a:r>
                        <a:rPr lang="ja-JP" altLang="en-US" sz="1050" b="1" i="0" u="none" kern="100" dirty="0">
                          <a:solidFill>
                            <a:schemeClr val="tx1"/>
                          </a:solidFill>
                          <a:effectLst/>
                          <a:latin typeface="Meiryo UI" panose="020B0604030504040204" pitchFamily="50" charset="-128"/>
                          <a:ea typeface="Meiryo UI" panose="020B0604030504040204" pitchFamily="50" charset="-128"/>
                        </a:rPr>
                        <a:t>　</a:t>
                      </a:r>
                      <a:r>
                        <a:rPr lang="en-US" altLang="ja-JP" sz="1050" b="1" i="0" u="none" kern="100" dirty="0">
                          <a:solidFill>
                            <a:schemeClr val="tx1"/>
                          </a:solidFill>
                          <a:effectLst/>
                          <a:latin typeface="Meiryo UI" panose="020B0604030504040204" pitchFamily="50" charset="-128"/>
                          <a:ea typeface="Meiryo UI" panose="020B0604030504040204" pitchFamily="50" charset="-128"/>
                        </a:rPr>
                        <a:t>16</a:t>
                      </a:r>
                      <a:r>
                        <a:rPr lang="ja-JP" altLang="en-US" sz="1050" b="1" i="0" u="none" kern="100" dirty="0">
                          <a:solidFill>
                            <a:schemeClr val="tx1"/>
                          </a:solidFill>
                          <a:effectLst/>
                          <a:latin typeface="Meiryo UI" panose="020B0604030504040204" pitchFamily="50" charset="-128"/>
                          <a:ea typeface="Meiryo UI" panose="020B0604030504040204" pitchFamily="50" charset="-128"/>
                        </a:rPr>
                        <a:t>（</a:t>
                      </a:r>
                      <a:r>
                        <a:rPr lang="en-US" altLang="ja-JP" sz="1050" b="1" i="0" u="none" kern="100" dirty="0">
                          <a:solidFill>
                            <a:schemeClr val="tx1"/>
                          </a:solidFill>
                          <a:effectLst/>
                          <a:latin typeface="Meiryo UI" panose="020B0604030504040204" pitchFamily="50" charset="-128"/>
                          <a:ea typeface="Meiryo UI" panose="020B0604030504040204" pitchFamily="50" charset="-128"/>
                        </a:rPr>
                        <a:t>10</a:t>
                      </a:r>
                      <a:r>
                        <a:rPr lang="ja-JP" altLang="en-US" sz="1050" b="1" i="0" u="none" kern="100" dirty="0">
                          <a:solidFill>
                            <a:schemeClr val="tx1"/>
                          </a:solidFill>
                          <a:effectLst/>
                          <a:latin typeface="Meiryo UI" panose="020B0604030504040204" pitchFamily="50" charset="-128"/>
                          <a:ea typeface="Meiryo UI" panose="020B0604030504040204" pitchFamily="50" charset="-128"/>
                        </a:rPr>
                        <a:t>）百万円</a:t>
                      </a:r>
                      <a:endParaRPr lang="en-US" altLang="ja-JP" sz="1050" b="1" i="0" u="sng" kern="100" dirty="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ts val="500"/>
                        </a:lnSpc>
                        <a:spcBef>
                          <a:spcPts val="0"/>
                        </a:spcBef>
                        <a:spcAft>
                          <a:spcPts val="0"/>
                        </a:spcAft>
                        <a:buClrTx/>
                        <a:buSzTx/>
                        <a:buFontTx/>
                        <a:buNone/>
                        <a:tabLst/>
                        <a:defRPr/>
                      </a:pPr>
                      <a:endParaRPr lang="en-US" altLang="ja-JP" sz="1050" b="1" i="0" u="sng"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1" i="0" kern="100" dirty="0">
                          <a:solidFill>
                            <a:schemeClr val="tx1"/>
                          </a:solidFill>
                          <a:effectLst/>
                          <a:latin typeface="Meiryo UI" panose="020B0604030504040204" pitchFamily="50" charset="-128"/>
                          <a:ea typeface="Meiryo UI" panose="020B0604030504040204" pitchFamily="50" charset="-128"/>
                        </a:rPr>
                        <a:t>　　１　事業目的　　　　　　　　 </a:t>
                      </a:r>
                    </a:p>
                    <a:p>
                      <a:pPr marL="133350" indent="-133350" algn="just">
                        <a:spcAft>
                          <a:spcPts val="0"/>
                        </a:spcAft>
                      </a:pPr>
                      <a:r>
                        <a:rPr lang="ja-JP" altLang="en-US" sz="1000" b="1" i="0" kern="100" dirty="0">
                          <a:solidFill>
                            <a:schemeClr val="tx1"/>
                          </a:solidFill>
                          <a:effectLst/>
                          <a:latin typeface="Meiryo UI" panose="020B0604030504040204" pitchFamily="50" charset="-128"/>
                          <a:ea typeface="Meiryo UI" panose="020B0604030504040204" pitchFamily="50" charset="-128"/>
                        </a:rPr>
                        <a:t>　　　　</a:t>
                      </a:r>
                      <a:r>
                        <a:rPr lang="ja-JP" altLang="en-US" sz="1000" b="1" i="0" kern="100" baseline="0" dirty="0">
                          <a:solidFill>
                            <a:schemeClr val="tx1"/>
                          </a:solidFill>
                          <a:effectLst/>
                          <a:latin typeface="Meiryo UI" panose="020B0604030504040204" pitchFamily="50" charset="-128"/>
                          <a:ea typeface="Meiryo UI" panose="020B0604030504040204" pitchFamily="50" charset="-128"/>
                        </a:rPr>
                        <a:t> </a:t>
                      </a:r>
                      <a:r>
                        <a:rPr lang="ja-JP" altLang="en-US" sz="1000" b="0" i="0" kern="100" dirty="0">
                          <a:solidFill>
                            <a:schemeClr val="tx1"/>
                          </a:solidFill>
                          <a:effectLst/>
                          <a:latin typeface="Meiryo UI" panose="020B0604030504040204" pitchFamily="50" charset="-128"/>
                          <a:ea typeface="Meiryo UI" panose="020B0604030504040204" pitchFamily="50" charset="-128"/>
                        </a:rPr>
                        <a:t>ドーンセンターの施設管理運営に指定管理者制度を導入し、より効果的かつ効率的な運営を図る。</a:t>
                      </a:r>
                      <a:endParaRPr lang="en-US" altLang="ja-JP" sz="1000" b="0" i="0"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0" i="0" kern="100" dirty="0">
                          <a:solidFill>
                            <a:schemeClr val="tx1"/>
                          </a:solidFill>
                          <a:effectLst/>
                          <a:latin typeface="Meiryo UI" panose="020B0604030504040204" pitchFamily="50" charset="-128"/>
                          <a:ea typeface="Meiryo UI" panose="020B0604030504040204" pitchFamily="50" charset="-128"/>
                        </a:rPr>
                        <a:t>　　　　</a:t>
                      </a:r>
                      <a:r>
                        <a:rPr lang="ja-JP" altLang="en-US" sz="1000" b="0" i="0" kern="100" baseline="0" dirty="0">
                          <a:solidFill>
                            <a:schemeClr val="tx1"/>
                          </a:solidFill>
                          <a:effectLst/>
                          <a:latin typeface="Meiryo UI" panose="020B0604030504040204" pitchFamily="50" charset="-128"/>
                          <a:ea typeface="Meiryo UI" panose="020B0604030504040204" pitchFamily="50" charset="-128"/>
                        </a:rPr>
                        <a:t> </a:t>
                      </a:r>
                      <a:r>
                        <a:rPr lang="ja-JP" altLang="en-US" sz="1000" b="0" i="0" kern="100" dirty="0">
                          <a:solidFill>
                            <a:schemeClr val="tx1"/>
                          </a:solidFill>
                          <a:effectLst/>
                          <a:latin typeface="Meiryo UI" panose="020B0604030504040204" pitchFamily="50" charset="-128"/>
                          <a:ea typeface="Meiryo UI" panose="020B0604030504040204" pitchFamily="50" charset="-128"/>
                        </a:rPr>
                        <a:t>根拠法令　　　大阪府立男女共同参画・青少年センター条例　</a:t>
                      </a:r>
                      <a:endParaRPr lang="en-US" altLang="ja-JP" sz="1000" b="0" i="0"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en-US" altLang="ja-JP" sz="1000" b="0" i="0" kern="100" dirty="0">
                          <a:solidFill>
                            <a:schemeClr val="tx1"/>
                          </a:solidFill>
                          <a:effectLst/>
                          <a:latin typeface="Meiryo UI" panose="020B0604030504040204" pitchFamily="50" charset="-128"/>
                          <a:ea typeface="Meiryo UI" panose="020B0604030504040204" pitchFamily="50" charset="-128"/>
                        </a:rPr>
                        <a:t>    </a:t>
                      </a:r>
                      <a:r>
                        <a:rPr lang="ja-JP" altLang="en-US" sz="1000" b="1" i="0" kern="100" dirty="0">
                          <a:solidFill>
                            <a:schemeClr val="tx1"/>
                          </a:solidFill>
                          <a:effectLst/>
                          <a:latin typeface="Meiryo UI" panose="020B0604030504040204" pitchFamily="50" charset="-128"/>
                          <a:ea typeface="Meiryo UI" panose="020B0604030504040204" pitchFamily="50" charset="-128"/>
                        </a:rPr>
                        <a:t>２　事業内容</a:t>
                      </a:r>
                      <a:endParaRPr lang="en-US" altLang="ja-JP" sz="1000" b="1" i="0"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0" i="0" kern="100" dirty="0">
                          <a:solidFill>
                            <a:schemeClr val="tx1"/>
                          </a:solidFill>
                          <a:effectLst/>
                          <a:latin typeface="Meiryo UI" panose="020B0604030504040204" pitchFamily="50" charset="-128"/>
                          <a:ea typeface="Meiryo UI" panose="020B0604030504040204" pitchFamily="50" charset="-128"/>
                        </a:rPr>
                        <a:t>　　　　 ドーンセンターの施設管理部門（利用の承認等利用に関する業務及びセンターの維持、補修に関する業務）に指定管理者制度を導入し、さらなる府民サービスの</a:t>
                      </a:r>
                      <a:endParaRPr lang="en-US" altLang="ja-JP" sz="1000" b="0" i="0"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0" i="0" kern="100" dirty="0">
                          <a:solidFill>
                            <a:schemeClr val="tx1"/>
                          </a:solidFill>
                          <a:effectLst/>
                          <a:latin typeface="Meiryo UI" panose="020B0604030504040204" pitchFamily="50" charset="-128"/>
                          <a:ea typeface="Meiryo UI" panose="020B0604030504040204" pitchFamily="50" charset="-128"/>
                        </a:rPr>
                        <a:t>　　　向上を</a:t>
                      </a:r>
                      <a:r>
                        <a:rPr lang="ja-JP" altLang="en-US" sz="1000" b="0" i="0" kern="100" dirty="0" smtClean="0">
                          <a:solidFill>
                            <a:schemeClr val="tx1"/>
                          </a:solidFill>
                          <a:effectLst/>
                          <a:latin typeface="Meiryo UI" panose="020B0604030504040204" pitchFamily="50" charset="-128"/>
                          <a:ea typeface="Meiryo UI" panose="020B0604030504040204" pitchFamily="50" charset="-128"/>
                        </a:rPr>
                        <a:t>図る。</a:t>
                      </a:r>
                      <a:r>
                        <a:rPr lang="ja-JP" altLang="en-US" sz="1000" b="0" i="0" kern="100" dirty="0">
                          <a:solidFill>
                            <a:schemeClr val="tx1"/>
                          </a:solidFill>
                          <a:effectLst/>
                          <a:latin typeface="Meiryo UI" panose="020B0604030504040204" pitchFamily="50" charset="-128"/>
                          <a:ea typeface="Meiryo UI" panose="020B0604030504040204" pitchFamily="50" charset="-128"/>
                        </a:rPr>
                        <a:t>　　　　　　　　　　　　　　　　　　　　　　　　　　　　　　　　　　　　　　　　　　　　　　　　　 </a:t>
                      </a:r>
                    </a:p>
                    <a:p>
                      <a:pPr marL="133350" indent="-133350" algn="just">
                        <a:spcAft>
                          <a:spcPts val="0"/>
                        </a:spcAft>
                      </a:pPr>
                      <a:r>
                        <a:rPr lang="ja-JP" altLang="en-US" sz="1000" b="1" i="0" kern="100" dirty="0">
                          <a:solidFill>
                            <a:schemeClr val="tx1"/>
                          </a:solidFill>
                          <a:effectLst/>
                          <a:latin typeface="Meiryo UI" panose="020B0604030504040204" pitchFamily="50" charset="-128"/>
                          <a:ea typeface="Meiryo UI" panose="020B0604030504040204" pitchFamily="50" charset="-128"/>
                        </a:rPr>
                        <a:t>　　　　　　　　　　　　　　　　　　　　　　　　　　　　　　　　　　　　　　　　　　　</a:t>
                      </a:r>
                      <a:endParaRPr lang="en-US" altLang="ja-JP" sz="1050" b="1" kern="100" dirty="0">
                        <a:solidFill>
                          <a:schemeClr val="tx1"/>
                        </a:solidFill>
                        <a:effectLst/>
                        <a:latin typeface="Meiryo UI" panose="020B0604030504040204" pitchFamily="50" charset="-128"/>
                        <a:ea typeface="Meiryo UI" panose="020B0604030504040204" pitchFamily="50" charset="-128"/>
                        <a:cs typeface="+mn-cs"/>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endParaRPr lang="en-US" altLang="ja-JP" sz="1050" b="1" kern="100" dirty="0">
                        <a:solidFill>
                          <a:schemeClr val="tx1"/>
                        </a:solidFill>
                        <a:effectLst/>
                        <a:latin typeface="Meiryo UI" panose="020B0604030504040204" pitchFamily="50" charset="-128"/>
                        <a:ea typeface="Meiryo UI" panose="020B0604030504040204" pitchFamily="50" charset="-128"/>
                        <a:cs typeface="+mn-cs"/>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endParaRPr lang="en-US" altLang="ja-JP" sz="1050" b="1" kern="100" dirty="0">
                        <a:solidFill>
                          <a:schemeClr val="tx1"/>
                        </a:solidFill>
                        <a:effectLst/>
                        <a:latin typeface="Meiryo UI" panose="020B0604030504040204" pitchFamily="50" charset="-128"/>
                        <a:ea typeface="Meiryo UI" panose="020B0604030504040204" pitchFamily="50" charset="-128"/>
                        <a:cs typeface="+mn-cs"/>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endParaRPr lang="en-US" altLang="ja-JP" sz="1050" b="1" kern="100" dirty="0">
                        <a:solidFill>
                          <a:schemeClr val="tx1"/>
                        </a:solidFill>
                        <a:effectLst/>
                        <a:latin typeface="Meiryo UI" panose="020B0604030504040204" pitchFamily="50" charset="-128"/>
                        <a:ea typeface="Meiryo UI" panose="020B0604030504040204" pitchFamily="50" charset="-128"/>
                        <a:cs typeface="+mn-cs"/>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en-US" altLang="ja-JP" sz="1050" b="1" kern="100" dirty="0">
                          <a:solidFill>
                            <a:schemeClr val="tx1"/>
                          </a:solidFill>
                          <a:effectLst/>
                          <a:latin typeface="Meiryo UI" panose="020B0604030504040204" pitchFamily="50" charset="-128"/>
                          <a:ea typeface="Meiryo UI" panose="020B0604030504040204" pitchFamily="50" charset="-128"/>
                          <a:cs typeface="+mn-cs"/>
                        </a:rPr>
                        <a:t>《</a:t>
                      </a:r>
                      <a:r>
                        <a:rPr lang="ja-JP" altLang="en-US" sz="1050" b="1" kern="100" dirty="0">
                          <a:solidFill>
                            <a:schemeClr val="tx1"/>
                          </a:solidFill>
                          <a:effectLst/>
                          <a:latin typeface="Meiryo UI" panose="020B0604030504040204" pitchFamily="50" charset="-128"/>
                          <a:ea typeface="Meiryo UI" panose="020B0604030504040204" pitchFamily="50" charset="-128"/>
                          <a:cs typeface="+mn-cs"/>
                        </a:rPr>
                        <a:t>上記以外で、財政再建プログラム（案）以降、新たに取り組んでいる事業（主なもの）</a:t>
                      </a:r>
                      <a:r>
                        <a:rPr lang="en-US" altLang="ja-JP" sz="1050" b="1" kern="100" dirty="0">
                          <a:solidFill>
                            <a:schemeClr val="tx1"/>
                          </a:solidFill>
                          <a:effectLst/>
                          <a:latin typeface="Meiryo UI" panose="020B0604030504040204" pitchFamily="50" charset="-128"/>
                          <a:ea typeface="Meiryo UI" panose="020B0604030504040204" pitchFamily="50" charset="-128"/>
                          <a:cs typeface="+mn-cs"/>
                        </a:rPr>
                        <a:t>》</a:t>
                      </a:r>
                    </a:p>
                    <a:p>
                      <a:pPr marL="133350" marR="0" lvl="0" indent="-133350" algn="just" defTabSz="914400" rtl="0" eaLnBrk="1" fontAlgn="auto" latinLnBrk="0" hangingPunct="1">
                        <a:lnSpc>
                          <a:spcPts val="400"/>
                        </a:lnSpc>
                        <a:spcBef>
                          <a:spcPts val="0"/>
                        </a:spcBef>
                        <a:spcAft>
                          <a:spcPts val="0"/>
                        </a:spcAft>
                        <a:buClrTx/>
                        <a:buSzTx/>
                        <a:buFontTx/>
                        <a:buNone/>
                        <a:tabLst/>
                        <a:defRPr/>
                      </a:pPr>
                      <a:endParaRPr lang="en-US" altLang="ja-JP" sz="1050" b="1" i="0" u="none"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50" b="1" kern="100" dirty="0">
                          <a:solidFill>
                            <a:schemeClr val="tx1"/>
                          </a:solidFill>
                          <a:effectLst/>
                          <a:latin typeface="Meiryo UI" panose="020B0604030504040204" pitchFamily="50" charset="-128"/>
                          <a:ea typeface="Meiryo UI" panose="020B0604030504040204" pitchFamily="50" charset="-128"/>
                        </a:rPr>
                        <a:t>　◆</a:t>
                      </a:r>
                      <a:r>
                        <a:rPr lang="zh-TW" altLang="en-US" sz="1050" b="1" u="sng" kern="100" dirty="0">
                          <a:solidFill>
                            <a:schemeClr val="tx1"/>
                          </a:solidFill>
                          <a:effectLst/>
                          <a:latin typeface="Meiryo UI" panose="020B0604030504040204" pitchFamily="50" charset="-128"/>
                          <a:ea typeface="Meiryo UI" panose="020B0604030504040204" pitchFamily="50" charset="-128"/>
                        </a:rPr>
                        <a:t>ＯＳＡＫＡ女性活躍推進事業費</a:t>
                      </a:r>
                      <a:r>
                        <a:rPr lang="ja-JP" altLang="en-US" sz="1050" b="1" i="0" u="none" kern="100" dirty="0">
                          <a:solidFill>
                            <a:schemeClr val="tx1"/>
                          </a:solidFill>
                          <a:effectLst/>
                          <a:latin typeface="Meiryo UI" panose="020B0604030504040204" pitchFamily="50" charset="-128"/>
                          <a:ea typeface="Meiryo UI" panose="020B0604030504040204" pitchFamily="50" charset="-128"/>
                        </a:rPr>
                        <a:t>　</a:t>
                      </a:r>
                      <a:r>
                        <a:rPr lang="en-US" altLang="ja-JP" sz="1050" b="1" i="0" u="none" kern="100" dirty="0" smtClean="0">
                          <a:solidFill>
                            <a:schemeClr val="tx1"/>
                          </a:solidFill>
                          <a:effectLst/>
                          <a:latin typeface="Meiryo UI" panose="020B0604030504040204" pitchFamily="50" charset="-128"/>
                          <a:ea typeface="Meiryo UI" panose="020B0604030504040204" pitchFamily="50" charset="-128"/>
                        </a:rPr>
                        <a:t>4</a:t>
                      </a:r>
                      <a:r>
                        <a:rPr lang="ja-JP" altLang="en-US" sz="1050" b="1" i="0" u="none" kern="100" dirty="0" smtClean="0">
                          <a:solidFill>
                            <a:schemeClr val="tx1"/>
                          </a:solidFill>
                          <a:effectLst/>
                          <a:latin typeface="Meiryo UI" panose="020B0604030504040204" pitchFamily="50" charset="-128"/>
                          <a:ea typeface="Meiryo UI" panose="020B0604030504040204" pitchFamily="50" charset="-128"/>
                        </a:rPr>
                        <a:t>（</a:t>
                      </a:r>
                      <a:r>
                        <a:rPr lang="en-US" altLang="ja-JP" sz="1050" b="1" i="0" u="none" kern="100" dirty="0" smtClean="0">
                          <a:solidFill>
                            <a:schemeClr val="tx1"/>
                          </a:solidFill>
                          <a:effectLst/>
                          <a:latin typeface="Meiryo UI" panose="020B0604030504040204" pitchFamily="50" charset="-128"/>
                          <a:ea typeface="Meiryo UI" panose="020B0604030504040204" pitchFamily="50" charset="-128"/>
                        </a:rPr>
                        <a:t>2</a:t>
                      </a:r>
                      <a:r>
                        <a:rPr lang="ja-JP" altLang="en-US" sz="1050" b="1" i="0" u="none" kern="100" dirty="0" smtClean="0">
                          <a:solidFill>
                            <a:schemeClr val="tx1"/>
                          </a:solidFill>
                          <a:effectLst/>
                          <a:latin typeface="Meiryo UI" panose="020B0604030504040204" pitchFamily="50" charset="-128"/>
                          <a:ea typeface="Meiryo UI" panose="020B0604030504040204" pitchFamily="50" charset="-128"/>
                        </a:rPr>
                        <a:t>）百万円</a:t>
                      </a:r>
                      <a:endParaRPr lang="en-US" altLang="ja-JP" sz="1050" b="1" u="sng" kern="100" dirty="0" smtClean="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ts val="500"/>
                        </a:lnSpc>
                        <a:spcBef>
                          <a:spcPts val="0"/>
                        </a:spcBef>
                        <a:spcAft>
                          <a:spcPts val="0"/>
                        </a:spcAft>
                        <a:buClrTx/>
                        <a:buSzTx/>
                        <a:buFontTx/>
                        <a:buNone/>
                        <a:tabLst/>
                        <a:defRPr/>
                      </a:pPr>
                      <a:r>
                        <a:rPr lang="ja-JP" altLang="en-US" sz="1000" b="1" i="0" u="sng" kern="100" dirty="0" smtClean="0">
                          <a:solidFill>
                            <a:schemeClr val="tx1"/>
                          </a:solidFill>
                          <a:effectLst/>
                          <a:latin typeface="Meiryo UI" panose="020B0604030504040204" pitchFamily="50" charset="-128"/>
                          <a:ea typeface="Meiryo UI" panose="020B0604030504040204" pitchFamily="50" charset="-128"/>
                        </a:rPr>
                        <a:t>　</a:t>
                      </a:r>
                      <a:endParaRPr lang="en-US" altLang="ja-JP" sz="1000" b="1" i="0" u="sng" kern="100" dirty="0" smtClean="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1" kern="100" dirty="0">
                          <a:solidFill>
                            <a:schemeClr val="tx1"/>
                          </a:solidFill>
                          <a:effectLst/>
                          <a:latin typeface="Meiryo UI" panose="020B0604030504040204" pitchFamily="50" charset="-128"/>
                          <a:ea typeface="Meiryo UI" panose="020B0604030504040204" pitchFamily="50" charset="-128"/>
                        </a:rPr>
                        <a:t>　　１　事業目的</a:t>
                      </a:r>
                      <a:endParaRPr lang="en-US" altLang="ja-JP" sz="1000" b="1"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kern="100" dirty="0">
                          <a:solidFill>
                            <a:schemeClr val="tx1"/>
                          </a:solidFill>
                          <a:effectLst/>
                          <a:latin typeface="Meiryo UI" panose="020B0604030504040204" pitchFamily="50" charset="-128"/>
                          <a:ea typeface="Meiryo UI" panose="020B0604030504040204" pitchFamily="50" charset="-128"/>
                        </a:rPr>
                        <a:t>　　　　　</a:t>
                      </a:r>
                      <a:r>
                        <a:rPr lang="ja-JP" altLang="en-US" sz="1000" kern="100" dirty="0" smtClean="0">
                          <a:solidFill>
                            <a:schemeClr val="tx1"/>
                          </a:solidFill>
                          <a:effectLst/>
                          <a:latin typeface="Meiryo UI" panose="020B0604030504040204" pitchFamily="50" charset="-128"/>
                          <a:ea typeface="Meiryo UI" panose="020B0604030504040204" pitchFamily="50" charset="-128"/>
                        </a:rPr>
                        <a:t>産学官等</a:t>
                      </a:r>
                      <a:r>
                        <a:rPr lang="ja-JP" altLang="en-US" sz="1000" kern="100" dirty="0">
                          <a:solidFill>
                            <a:schemeClr val="tx1"/>
                          </a:solidFill>
                          <a:effectLst/>
                          <a:latin typeface="Meiryo UI" panose="020B0604030504040204" pitchFamily="50" charset="-128"/>
                          <a:ea typeface="Meiryo UI" panose="020B0604030504040204" pitchFamily="50" charset="-128"/>
                        </a:rPr>
                        <a:t>で構成する「</a:t>
                      </a:r>
                      <a:r>
                        <a:rPr lang="en-US" altLang="ja-JP" sz="1000" kern="100" dirty="0">
                          <a:solidFill>
                            <a:schemeClr val="tx1"/>
                          </a:solidFill>
                          <a:effectLst/>
                          <a:latin typeface="Meiryo UI" panose="020B0604030504040204" pitchFamily="50" charset="-128"/>
                          <a:ea typeface="Meiryo UI" panose="020B0604030504040204" pitchFamily="50" charset="-128"/>
                        </a:rPr>
                        <a:t>OSAKA</a:t>
                      </a:r>
                      <a:r>
                        <a:rPr lang="ja-JP" altLang="en-US" sz="1000" kern="100" dirty="0">
                          <a:solidFill>
                            <a:schemeClr val="tx1"/>
                          </a:solidFill>
                          <a:effectLst/>
                          <a:latin typeface="Meiryo UI" panose="020B0604030504040204" pitchFamily="50" charset="-128"/>
                          <a:ea typeface="Meiryo UI" panose="020B0604030504040204" pitchFamily="50" charset="-128"/>
                        </a:rPr>
                        <a:t>女性活躍推進会議」と連携のもと、女性が輝く大阪の実現に向けて、企業の経営者や若者の意識改革にかかる啓発事業を充実・　　</a:t>
                      </a:r>
                      <a:endParaRPr lang="en-US" altLang="ja-JP" sz="1000"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kern="100" dirty="0">
                          <a:solidFill>
                            <a:schemeClr val="tx1"/>
                          </a:solidFill>
                          <a:effectLst/>
                          <a:latin typeface="Meiryo UI" panose="020B0604030504040204" pitchFamily="50" charset="-128"/>
                          <a:ea typeface="Meiryo UI" panose="020B0604030504040204" pitchFamily="50" charset="-128"/>
                        </a:rPr>
                        <a:t>　　　強化していく。オール大阪で女性の活躍推進に向けた機運醸成に努め、男女が持てる力を存分に発揮し、あらゆる分野で活躍できる元気な大阪をめざす。</a:t>
                      </a:r>
                      <a:endParaRPr lang="en-US" altLang="ja-JP" sz="1000" kern="100" dirty="0">
                        <a:solidFill>
                          <a:schemeClr val="tx1"/>
                        </a:solidFill>
                        <a:effectLst/>
                        <a:latin typeface="Meiryo UI" panose="020B0604030504040204" pitchFamily="50" charset="-128"/>
                        <a:ea typeface="Meiryo UI" panose="020B0604030504040204" pitchFamily="50" charset="-128"/>
                      </a:endParaRPr>
                    </a:p>
                    <a:p>
                      <a:r>
                        <a:rPr kumimoji="1" lang="ja-JP" altLang="en-US" sz="1000" b="1" dirty="0">
                          <a:solidFill>
                            <a:schemeClr val="tx1"/>
                          </a:solidFill>
                          <a:latin typeface="Meiryo UI" panose="020B0604030504040204" pitchFamily="50" charset="-128"/>
                          <a:ea typeface="Meiryo UI" panose="020B0604030504040204" pitchFamily="50" charset="-128"/>
                        </a:rPr>
                        <a:t>　　２　事業内容</a:t>
                      </a:r>
                      <a:endParaRPr kumimoji="1" lang="en-US" altLang="ja-JP" sz="1000" b="1" dirty="0">
                        <a:solidFill>
                          <a:schemeClr val="tx1"/>
                        </a:solidFill>
                        <a:latin typeface="Meiryo UI" panose="020B0604030504040204" pitchFamily="50" charset="-128"/>
                        <a:ea typeface="Meiryo UI" panose="020B0604030504040204" pitchFamily="50" charset="-128"/>
                      </a:endParaRPr>
                    </a:p>
                    <a:p>
                      <a:r>
                        <a:rPr kumimoji="1" lang="ja-JP" altLang="en-US" sz="1000" dirty="0">
                          <a:solidFill>
                            <a:schemeClr val="tx1"/>
                          </a:solidFill>
                          <a:latin typeface="Meiryo UI" panose="020B0604030504040204" pitchFamily="50" charset="-128"/>
                          <a:ea typeface="Meiryo UI" panose="020B0604030504040204" pitchFamily="50" charset="-128"/>
                        </a:rPr>
                        <a:t>　　　・　行政と経済団体、大学等が相互に連携・協力し、オール大阪で女性活躍推進の機運を盛り上げるため、平成</a:t>
                      </a:r>
                      <a:r>
                        <a:rPr kumimoji="1" lang="en-US" altLang="ja-JP" sz="1000" dirty="0">
                          <a:solidFill>
                            <a:schemeClr val="tx1"/>
                          </a:solidFill>
                          <a:latin typeface="Meiryo UI" panose="020B0604030504040204" pitchFamily="50" charset="-128"/>
                          <a:ea typeface="Meiryo UI" panose="020B0604030504040204" pitchFamily="50" charset="-128"/>
                        </a:rPr>
                        <a:t>27</a:t>
                      </a:r>
                      <a:r>
                        <a:rPr kumimoji="1" lang="ja-JP" altLang="en-US" sz="1000" dirty="0">
                          <a:solidFill>
                            <a:schemeClr val="tx1"/>
                          </a:solidFill>
                          <a:latin typeface="Meiryo UI" panose="020B0604030504040204" pitchFamily="50" charset="-128"/>
                          <a:ea typeface="Meiryo UI" panose="020B0604030504040204" pitchFamily="50" charset="-128"/>
                        </a:rPr>
                        <a:t>年</a:t>
                      </a:r>
                      <a:r>
                        <a:rPr kumimoji="1" lang="en-US" altLang="ja-JP" sz="1000" dirty="0">
                          <a:solidFill>
                            <a:schemeClr val="tx1"/>
                          </a:solidFill>
                          <a:latin typeface="Meiryo UI" panose="020B0604030504040204" pitchFamily="50" charset="-128"/>
                          <a:ea typeface="Meiryo UI" panose="020B0604030504040204" pitchFamily="50" charset="-128"/>
                        </a:rPr>
                        <a:t>7</a:t>
                      </a:r>
                      <a:r>
                        <a:rPr kumimoji="1" lang="ja-JP" altLang="en-US" sz="1000" dirty="0">
                          <a:solidFill>
                            <a:schemeClr val="tx1"/>
                          </a:solidFill>
                          <a:latin typeface="Meiryo UI" panose="020B0604030504040204" pitchFamily="50" charset="-128"/>
                          <a:ea typeface="Meiryo UI" panose="020B0604030504040204" pitchFamily="50" charset="-128"/>
                        </a:rPr>
                        <a:t>月</a:t>
                      </a:r>
                      <a:r>
                        <a:rPr kumimoji="1" lang="en-US" altLang="ja-JP" sz="1000" dirty="0">
                          <a:solidFill>
                            <a:schemeClr val="tx1"/>
                          </a:solidFill>
                          <a:latin typeface="Meiryo UI" panose="020B0604030504040204" pitchFamily="50" charset="-128"/>
                          <a:ea typeface="Meiryo UI" panose="020B0604030504040204" pitchFamily="50" charset="-128"/>
                        </a:rPr>
                        <a:t>30</a:t>
                      </a:r>
                      <a:r>
                        <a:rPr kumimoji="1" lang="ja-JP" altLang="en-US" sz="1000" dirty="0">
                          <a:solidFill>
                            <a:schemeClr val="tx1"/>
                          </a:solidFill>
                          <a:latin typeface="Meiryo UI" panose="020B0604030504040204" pitchFamily="50" charset="-128"/>
                          <a:ea typeface="Meiryo UI" panose="020B0604030504040204" pitchFamily="50" charset="-128"/>
                        </a:rPr>
                        <a:t>日に設置した</a:t>
                      </a:r>
                      <a:r>
                        <a:rPr kumimoji="1" lang="en-US" altLang="zh-TW" sz="1000" dirty="0">
                          <a:solidFill>
                            <a:schemeClr val="tx1"/>
                          </a:solidFill>
                          <a:latin typeface="Meiryo UI" panose="020B0604030504040204" pitchFamily="50" charset="-128"/>
                          <a:ea typeface="Meiryo UI" panose="020B0604030504040204" pitchFamily="50" charset="-128"/>
                        </a:rPr>
                        <a:t>OSAKA</a:t>
                      </a:r>
                      <a:r>
                        <a:rPr kumimoji="1" lang="zh-TW" altLang="en-US" sz="1000" dirty="0">
                          <a:solidFill>
                            <a:schemeClr val="tx1"/>
                          </a:solidFill>
                          <a:latin typeface="Meiryo UI" panose="020B0604030504040204" pitchFamily="50" charset="-128"/>
                          <a:ea typeface="Meiryo UI" panose="020B0604030504040204" pitchFamily="50" charset="-128"/>
                        </a:rPr>
                        <a:t>女性活躍推進</a:t>
                      </a:r>
                      <a:endParaRPr kumimoji="1" lang="en-US" altLang="zh-TW" sz="1000" dirty="0">
                        <a:solidFill>
                          <a:schemeClr val="tx1"/>
                        </a:solidFill>
                        <a:latin typeface="Meiryo UI" panose="020B0604030504040204" pitchFamily="50" charset="-128"/>
                        <a:ea typeface="Meiryo UI" panose="020B0604030504040204" pitchFamily="50" charset="-128"/>
                      </a:endParaRPr>
                    </a:p>
                    <a:p>
                      <a:r>
                        <a:rPr kumimoji="1" lang="ja-JP" altLang="en-US" sz="1000" dirty="0">
                          <a:solidFill>
                            <a:schemeClr val="tx1"/>
                          </a:solidFill>
                          <a:latin typeface="Meiryo UI" panose="020B0604030504040204" pitchFamily="50" charset="-128"/>
                          <a:ea typeface="Meiryo UI" panose="020B0604030504040204" pitchFamily="50" charset="-128"/>
                        </a:rPr>
                        <a:t>　　　　</a:t>
                      </a:r>
                      <a:r>
                        <a:rPr kumimoji="1" lang="zh-TW" altLang="en-US" sz="1000" dirty="0">
                          <a:solidFill>
                            <a:schemeClr val="tx1"/>
                          </a:solidFill>
                          <a:latin typeface="Meiryo UI" panose="020B0604030504040204" pitchFamily="50" charset="-128"/>
                          <a:ea typeface="Meiryo UI" panose="020B0604030504040204" pitchFamily="50" charset="-128"/>
                        </a:rPr>
                        <a:t>会議</a:t>
                      </a:r>
                      <a:r>
                        <a:rPr kumimoji="1" lang="ja-JP" altLang="en-US" sz="1000" dirty="0">
                          <a:solidFill>
                            <a:schemeClr val="tx1"/>
                          </a:solidFill>
                          <a:latin typeface="Meiryo UI" panose="020B0604030504040204" pitchFamily="50" charset="-128"/>
                          <a:ea typeface="Meiryo UI" panose="020B0604030504040204" pitchFamily="50" charset="-128"/>
                        </a:rPr>
                        <a:t>を運営する。</a:t>
                      </a:r>
                      <a:endParaRPr kumimoji="1" lang="en-US" altLang="ja-JP" sz="1000" dirty="0">
                        <a:solidFill>
                          <a:schemeClr val="tx1"/>
                        </a:solidFill>
                        <a:latin typeface="Meiryo UI" panose="020B0604030504040204" pitchFamily="50" charset="-128"/>
                        <a:ea typeface="Meiryo UI" panose="020B0604030504040204" pitchFamily="50" charset="-128"/>
                      </a:endParaRPr>
                    </a:p>
                    <a:p>
                      <a:r>
                        <a:rPr kumimoji="1" lang="ja-JP" altLang="en-US" sz="1000" dirty="0">
                          <a:solidFill>
                            <a:schemeClr val="tx1"/>
                          </a:solidFill>
                          <a:latin typeface="Meiryo UI" panose="020B0604030504040204" pitchFamily="50" charset="-128"/>
                          <a:ea typeface="Meiryo UI" panose="020B0604030504040204" pitchFamily="50" charset="-128"/>
                        </a:rPr>
                        <a:t>　　　・　女性が能力を十分に発揮できる大阪をめざし、経済団体、大学等との協働により、企業向けセミナーや若者向けセミナー等を実施する。</a:t>
                      </a:r>
                      <a:endParaRPr kumimoji="1" lang="en-US" altLang="ja-JP" sz="1000" dirty="0">
                        <a:solidFill>
                          <a:schemeClr val="tx1"/>
                        </a:solidFill>
                        <a:latin typeface="Meiryo UI" panose="020B0604030504040204" pitchFamily="50" charset="-128"/>
                        <a:ea typeface="Meiryo UI" panose="020B0604030504040204" pitchFamily="50" charset="-128"/>
                      </a:endParaRPr>
                    </a:p>
                    <a:p>
                      <a:endParaRPr kumimoji="1" lang="en-US" altLang="ja-JP" sz="1000" dirty="0">
                        <a:solidFill>
                          <a:schemeClr val="tx1"/>
                        </a:solidFill>
                        <a:latin typeface="Meiryo UI" panose="020B0604030504040204" pitchFamily="50" charset="-128"/>
                        <a:ea typeface="Meiryo UI" panose="020B0604030504040204" pitchFamily="50" charset="-128"/>
                      </a:endParaRPr>
                    </a:p>
                  </a:txBody>
                  <a:tcPr marL="100584" marR="100584" marT="50292" marB="50292">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23008058"/>
                  </a:ext>
                </a:extLst>
              </a:tr>
            </a:tbl>
          </a:graphicData>
        </a:graphic>
      </p:graphicFrame>
      <p:sp>
        <p:nvSpPr>
          <p:cNvPr id="7" name="Rectangle 516">
            <a:extLst>
              <a:ext uri="{FF2B5EF4-FFF2-40B4-BE49-F238E27FC236}">
                <a16:creationId xmlns:a16="http://schemas.microsoft.com/office/drawing/2014/main" id="{5CE52CA5-E3A4-4979-A445-E97A20C52BB5}"/>
              </a:ext>
            </a:extLst>
          </p:cNvPr>
          <p:cNvSpPr>
            <a:spLocks noChangeArrowheads="1"/>
          </p:cNvSpPr>
          <p:nvPr/>
        </p:nvSpPr>
        <p:spPr bwMode="auto">
          <a:xfrm>
            <a:off x="3445767" y="3243871"/>
            <a:ext cx="2828440" cy="392502"/>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27432" tIns="18288"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lnSpc>
                <a:spcPts val="1100"/>
              </a:lnSpc>
              <a:defRPr sz="1000"/>
            </a:pPr>
            <a:endParaRPr lang="ja-JP" altLang="en-US" sz="1000" b="0" i="0" u="none" strike="noStrike" baseline="0" dirty="0">
              <a:solidFill>
                <a:srgbClr val="000000"/>
              </a:solidFill>
              <a:latin typeface="ＭＳ Ｐゴシック"/>
              <a:ea typeface="ＭＳ Ｐゴシック"/>
            </a:endParaRPr>
          </a:p>
        </p:txBody>
      </p:sp>
      <p:sp>
        <p:nvSpPr>
          <p:cNvPr id="9" name="Rectangle 519">
            <a:extLst>
              <a:ext uri="{FF2B5EF4-FFF2-40B4-BE49-F238E27FC236}">
                <a16:creationId xmlns:a16="http://schemas.microsoft.com/office/drawing/2014/main" id="{D91AEAC5-C388-4B9D-9EF7-D9CCAEF54F09}"/>
              </a:ext>
            </a:extLst>
          </p:cNvPr>
          <p:cNvSpPr>
            <a:spLocks noChangeArrowheads="1"/>
          </p:cNvSpPr>
          <p:nvPr/>
        </p:nvSpPr>
        <p:spPr bwMode="auto">
          <a:xfrm>
            <a:off x="3407667" y="2920021"/>
            <a:ext cx="1838616" cy="220980"/>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27432" tIns="18288"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endParaRPr lang="ja-JP" altLang="en-US" sz="1000" b="0" i="0" u="none" strike="noStrike" baseline="0" dirty="0">
              <a:solidFill>
                <a:srgbClr val="000000"/>
              </a:solidFill>
              <a:latin typeface="ＭＳ Ｐゴシック"/>
              <a:ea typeface="ＭＳ Ｐゴシック"/>
            </a:endParaRPr>
          </a:p>
        </p:txBody>
      </p:sp>
      <p:sp>
        <p:nvSpPr>
          <p:cNvPr id="8" name="正方形/長方形 7"/>
          <p:cNvSpPr/>
          <p:nvPr/>
        </p:nvSpPr>
        <p:spPr>
          <a:xfrm>
            <a:off x="5847486" y="157520"/>
            <a:ext cx="1935215" cy="208186"/>
          </a:xfrm>
          <a:prstGeom prst="rect">
            <a:avLst/>
          </a:prstGeom>
          <a:ln w="6350"/>
        </p:spPr>
        <p:style>
          <a:lnRef idx="2">
            <a:schemeClr val="accent1"/>
          </a:lnRef>
          <a:fillRef idx="1">
            <a:schemeClr val="lt1"/>
          </a:fillRef>
          <a:effectRef idx="0">
            <a:schemeClr val="accent1"/>
          </a:effectRef>
          <a:fontRef idx="minor">
            <a:schemeClr val="dk1"/>
          </a:fontRef>
        </p:style>
        <p:txBody>
          <a:bodyPr lIns="36000" rIns="36000" rtlCol="0" anchor="ctr"/>
          <a:lstStyle/>
          <a:p>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予算の記載</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）：一般財源</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大かっこ 10"/>
          <p:cNvSpPr/>
          <p:nvPr/>
        </p:nvSpPr>
        <p:spPr>
          <a:xfrm>
            <a:off x="521550" y="4464114"/>
            <a:ext cx="6660740" cy="288999"/>
          </a:xfrm>
          <a:prstGeom prst="bracketPair">
            <a:avLst/>
          </a:prstGeom>
        </p:spPr>
        <p:style>
          <a:lnRef idx="1">
            <a:schemeClr val="dk1"/>
          </a:lnRef>
          <a:fillRef idx="0">
            <a:schemeClr val="dk1"/>
          </a:fillRef>
          <a:effectRef idx="0">
            <a:schemeClr val="dk1"/>
          </a:effectRef>
          <a:fontRef idx="minor">
            <a:schemeClr val="tx1"/>
          </a:fontRef>
        </p:style>
        <p:txBody>
          <a:bodyPr rtlCol="0" anchor="ctr"/>
          <a:lstStyle/>
          <a:p>
            <a:r>
              <a:rPr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見直し後の事業</a:t>
            </a:r>
            <a:r>
              <a:rPr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としては、この他に、大阪府女性基金設置運営費、男女共同参画・青少年センター</a:t>
            </a:r>
            <a:r>
              <a:rPr lang="en-US" altLang="ja-JP" sz="1050" dirty="0">
                <a:latin typeface="Meiryo UI" panose="020B0604030504040204" pitchFamily="50" charset="-128"/>
                <a:ea typeface="Meiryo UI" panose="020B0604030504040204" pitchFamily="50" charset="-128"/>
              </a:rPr>
              <a:t>ESCO</a:t>
            </a:r>
            <a:r>
              <a:rPr lang="ja-JP" altLang="en-US" sz="1050" dirty="0">
                <a:latin typeface="Meiryo UI" panose="020B0604030504040204" pitchFamily="50" charset="-128"/>
                <a:ea typeface="Meiryo UI" panose="020B0604030504040204" pitchFamily="50" charset="-128"/>
              </a:rPr>
              <a:t>事業がある。</a:t>
            </a:r>
            <a:endParaRPr kumimoji="1" lang="en-US" altLang="ja-JP" sz="1050" dirty="0">
              <a:latin typeface="Meiryo UI" panose="020B0604030504040204" pitchFamily="50" charset="-128"/>
              <a:ea typeface="Meiryo UI" panose="020B0604030504040204" pitchFamily="50" charset="-128"/>
            </a:endParaRPr>
          </a:p>
        </p:txBody>
      </p:sp>
      <p:sp>
        <p:nvSpPr>
          <p:cNvPr id="12" name="スライド番号プレースホルダー 4"/>
          <p:cNvSpPr txBox="1">
            <a:spLocks/>
          </p:cNvSpPr>
          <p:nvPr/>
        </p:nvSpPr>
        <p:spPr>
          <a:xfrm>
            <a:off x="7010400" y="6584035"/>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smtClean="0">
                <a:solidFill>
                  <a:schemeClr val="tx1"/>
                </a:solidFill>
                <a:latin typeface="Meiryo UI" panose="020B0604030504040204" pitchFamily="50" charset="-128"/>
                <a:ea typeface="Meiryo UI" panose="020B0604030504040204" pitchFamily="50" charset="-128"/>
              </a:rPr>
              <a:t>30</a:t>
            </a:r>
            <a:endParaRPr lang="ja-JP" altLang="en-US" dirty="0">
              <a:solidFill>
                <a:schemeClr val="tx1"/>
              </a:solidFill>
              <a:latin typeface="Meiryo UI" panose="020B0604030504040204" pitchFamily="50" charset="-128"/>
              <a:ea typeface="Meiryo UI" panose="020B0604030504040204" pitchFamily="50" charset="-128"/>
            </a:endParaRPr>
          </a:p>
        </p:txBody>
      </p:sp>
      <p:sp>
        <p:nvSpPr>
          <p:cNvPr id="10" name="正方形/長方形 9">
            <a:extLst>
              <a:ext uri="{FF2B5EF4-FFF2-40B4-BE49-F238E27FC236}">
                <a16:creationId xmlns:a16="http://schemas.microsoft.com/office/drawing/2014/main" id="{0C6D8A66-99CE-4802-948F-275057F60F38}"/>
              </a:ext>
            </a:extLst>
          </p:cNvPr>
          <p:cNvSpPr/>
          <p:nvPr/>
        </p:nvSpPr>
        <p:spPr>
          <a:xfrm>
            <a:off x="6642230" y="880158"/>
            <a:ext cx="2280943" cy="234978"/>
          </a:xfrm>
          <a:prstGeom prst="rect">
            <a:avLst/>
          </a:prstGeom>
          <a:ln/>
        </p:spPr>
        <p:style>
          <a:lnRef idx="2">
            <a:schemeClr val="accent1"/>
          </a:lnRef>
          <a:fillRef idx="1">
            <a:schemeClr val="lt1"/>
          </a:fillRef>
          <a:effectRef idx="0">
            <a:schemeClr val="accent1"/>
          </a:effectRef>
          <a:fontRef idx="minor">
            <a:schemeClr val="dk1"/>
          </a:fontRef>
        </p:style>
        <p:txBody>
          <a:bodyPr lIns="36000" rIns="0" rtlCol="0" anchor="ctr"/>
          <a:lstStyle/>
          <a:p>
            <a:pPr algn="ctr"/>
            <a:r>
              <a:rPr lang="en-US" altLang="ja-JP" sz="1050" dirty="0">
                <a:solidFill>
                  <a:schemeClr val="tx1"/>
                </a:solidFill>
                <a:latin typeface="Meiryo UI" panose="020B0604030504040204" pitchFamily="50" charset="-128"/>
                <a:ea typeface="Meiryo UI" panose="020B0604030504040204" pitchFamily="50" charset="-128"/>
              </a:rPr>
              <a:t>R2</a:t>
            </a:r>
            <a:r>
              <a:rPr lang="ja-JP" altLang="en-US" sz="1050" dirty="0">
                <a:solidFill>
                  <a:schemeClr val="tx1"/>
                </a:solidFill>
                <a:latin typeface="Meiryo UI" panose="020B0604030504040204" pitchFamily="50" charset="-128"/>
                <a:ea typeface="Meiryo UI" panose="020B0604030504040204" pitchFamily="50" charset="-128"/>
              </a:rPr>
              <a:t>当初予算額</a:t>
            </a:r>
            <a:r>
              <a:rPr lang="ja-JP" altLang="en-US" sz="1050" dirty="0" smtClean="0">
                <a:solidFill>
                  <a:schemeClr val="tx1"/>
                </a:solidFill>
                <a:latin typeface="Meiryo UI" panose="020B0604030504040204" pitchFamily="50" charset="-128"/>
                <a:ea typeface="Meiryo UI" panose="020B0604030504040204" pitchFamily="50" charset="-128"/>
              </a:rPr>
              <a:t>：</a:t>
            </a:r>
            <a:r>
              <a:rPr lang="en-US" altLang="ja-JP" sz="1050" dirty="0" smtClean="0">
                <a:solidFill>
                  <a:schemeClr val="tx1"/>
                </a:solidFill>
                <a:latin typeface="Meiryo UI" panose="020B0604030504040204" pitchFamily="50" charset="-128"/>
                <a:ea typeface="Meiryo UI" panose="020B0604030504040204" pitchFamily="50" charset="-128"/>
              </a:rPr>
              <a:t>86</a:t>
            </a:r>
            <a:r>
              <a:rPr lang="ja-JP" altLang="en-US" sz="1050" dirty="0" smtClean="0">
                <a:solidFill>
                  <a:schemeClr val="tx1"/>
                </a:solidFill>
                <a:latin typeface="Meiryo UI" panose="020B0604030504040204" pitchFamily="50" charset="-128"/>
                <a:ea typeface="Meiryo UI" panose="020B0604030504040204" pitchFamily="50" charset="-128"/>
              </a:rPr>
              <a:t>（</a:t>
            </a:r>
            <a:r>
              <a:rPr lang="en-US" altLang="ja-JP" sz="1050" dirty="0" smtClean="0">
                <a:solidFill>
                  <a:schemeClr val="tx1"/>
                </a:solidFill>
                <a:latin typeface="Meiryo UI" panose="020B0604030504040204" pitchFamily="50" charset="-128"/>
                <a:ea typeface="Meiryo UI" panose="020B0604030504040204" pitchFamily="50" charset="-128"/>
              </a:rPr>
              <a:t>72</a:t>
            </a:r>
            <a:r>
              <a:rPr lang="ja-JP" altLang="en-US" sz="1050" dirty="0" smtClean="0">
                <a:solidFill>
                  <a:schemeClr val="tx1"/>
                </a:solidFill>
                <a:latin typeface="Meiryo UI" panose="020B0604030504040204" pitchFamily="50" charset="-128"/>
                <a:ea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rPr>
              <a:t>百万円</a:t>
            </a:r>
            <a:endPar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321748958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表 24"/>
          <p:cNvGraphicFramePr>
            <a:graphicFrameLocks noGrp="1"/>
          </p:cNvGraphicFramePr>
          <p:nvPr/>
        </p:nvGraphicFramePr>
        <p:xfrm>
          <a:off x="83583" y="53625"/>
          <a:ext cx="9003329" cy="415976"/>
        </p:xfrm>
        <a:graphic>
          <a:graphicData uri="http://schemas.openxmlformats.org/drawingml/2006/table">
            <a:tbl>
              <a:tblPr firstRow="1" firstCol="1" bandRow="1">
                <a:tableStyleId>{5C22544A-7EE6-4342-B048-85BDC9FD1C3A}</a:tableStyleId>
              </a:tblPr>
              <a:tblGrid>
                <a:gridCol w="5883572">
                  <a:extLst>
                    <a:ext uri="{9D8B030D-6E8A-4147-A177-3AD203B41FA5}">
                      <a16:colId xmlns:a16="http://schemas.microsoft.com/office/drawing/2014/main" val="1996567682"/>
                    </a:ext>
                  </a:extLst>
                </a:gridCol>
                <a:gridCol w="3119757">
                  <a:extLst>
                    <a:ext uri="{9D8B030D-6E8A-4147-A177-3AD203B41FA5}">
                      <a16:colId xmlns:a16="http://schemas.microsoft.com/office/drawing/2014/main" val="2440904912"/>
                    </a:ext>
                  </a:extLst>
                </a:gridCol>
              </a:tblGrid>
              <a:tr h="41597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100" kern="100" dirty="0">
                          <a:solidFill>
                            <a:schemeClr val="tx1"/>
                          </a:solidFill>
                          <a:effectLst/>
                          <a:latin typeface="Meiryo UI" panose="020B0604030504040204" pitchFamily="50" charset="-128"/>
                          <a:ea typeface="Meiryo UI" panose="020B0604030504040204" pitchFamily="50" charset="-128"/>
                        </a:rPr>
                        <a:t>【</a:t>
                      </a:r>
                      <a:r>
                        <a:rPr lang="ja-JP" altLang="en-US" sz="1100" kern="100" dirty="0">
                          <a:solidFill>
                            <a:schemeClr val="tx1"/>
                          </a:solidFill>
                          <a:effectLst/>
                          <a:latin typeface="Meiryo UI" panose="020B0604030504040204" pitchFamily="50" charset="-128"/>
                          <a:ea typeface="Meiryo UI" panose="020B0604030504040204" pitchFamily="50" charset="-128"/>
                        </a:rPr>
                        <a:t>主要検討事業</a:t>
                      </a:r>
                      <a:r>
                        <a:rPr lang="en-US" altLang="ja-JP" sz="1100" kern="100" dirty="0">
                          <a:solidFill>
                            <a:schemeClr val="tx1"/>
                          </a:solidFill>
                          <a:effectLst/>
                          <a:latin typeface="Meiryo UI" panose="020B0604030504040204" pitchFamily="50" charset="-128"/>
                          <a:ea typeface="Meiryo UI" panose="020B0604030504040204" pitchFamily="50" charset="-128"/>
                        </a:rPr>
                        <a:t>13】</a:t>
                      </a:r>
                      <a:r>
                        <a:rPr lang="ja-JP" altLang="en-US" sz="1400" kern="100" dirty="0">
                          <a:solidFill>
                            <a:schemeClr val="tx1"/>
                          </a:solidFill>
                          <a:effectLst/>
                          <a:latin typeface="Meiryo UI" panose="020B0604030504040204" pitchFamily="50" charset="-128"/>
                          <a:ea typeface="Meiryo UI" panose="020B0604030504040204" pitchFamily="50" charset="-128"/>
                        </a:rPr>
                        <a:t>　観光振興事業　</a:t>
                      </a:r>
                      <a:r>
                        <a:rPr lang="ja-JP" altLang="en-US" sz="1000" kern="100" dirty="0">
                          <a:solidFill>
                            <a:schemeClr val="tx1"/>
                          </a:solidFill>
                          <a:effectLst/>
                          <a:latin typeface="Meiryo UI" panose="020B0604030504040204" pitchFamily="50" charset="-128"/>
                          <a:ea typeface="Meiryo UI" panose="020B0604030504040204" pitchFamily="50" charset="-128"/>
                        </a:rPr>
                        <a:t>　</a:t>
                      </a:r>
                      <a:endParaRPr lang="en-US" altLang="ja-JP" sz="10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effectLst/>
                          <a:latin typeface="Meiryo UI" panose="020B0604030504040204" pitchFamily="50" charset="-128"/>
                          <a:ea typeface="Meiryo UI" panose="020B0604030504040204" pitchFamily="50" charset="-128"/>
                        </a:rPr>
                        <a:t>＜府民文化部＞</a:t>
                      </a:r>
                      <a:endParaRPr lang="ja-JP" alt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09406796"/>
                  </a:ext>
                </a:extLst>
              </a:tr>
            </a:tbl>
          </a:graphicData>
        </a:graphic>
      </p:graphicFrame>
      <p:graphicFrame>
        <p:nvGraphicFramePr>
          <p:cNvPr id="2" name="表 1"/>
          <p:cNvGraphicFramePr>
            <a:graphicFrameLocks noGrp="1"/>
          </p:cNvGraphicFramePr>
          <p:nvPr>
            <p:extLst>
              <p:ext uri="{D42A27DB-BD31-4B8C-83A1-F6EECF244321}">
                <p14:modId xmlns:p14="http://schemas.microsoft.com/office/powerpoint/2010/main" val="4067929175"/>
              </p:ext>
            </p:extLst>
          </p:nvPr>
        </p:nvGraphicFramePr>
        <p:xfrm>
          <a:off x="69708" y="464186"/>
          <a:ext cx="9004584" cy="6374560"/>
        </p:xfrm>
        <a:graphic>
          <a:graphicData uri="http://schemas.openxmlformats.org/drawingml/2006/table">
            <a:tbl>
              <a:tblPr firstRow="1" firstCol="1" bandRow="1">
                <a:tableStyleId>{BC89EF96-8CEA-46FF-86C4-4CE0E7609802}</a:tableStyleId>
              </a:tblPr>
              <a:tblGrid>
                <a:gridCol w="259200">
                  <a:extLst>
                    <a:ext uri="{9D8B030D-6E8A-4147-A177-3AD203B41FA5}">
                      <a16:colId xmlns:a16="http://schemas.microsoft.com/office/drawing/2014/main" val="9612139"/>
                    </a:ext>
                  </a:extLst>
                </a:gridCol>
                <a:gridCol w="5300542">
                  <a:extLst>
                    <a:ext uri="{9D8B030D-6E8A-4147-A177-3AD203B41FA5}">
                      <a16:colId xmlns:a16="http://schemas.microsoft.com/office/drawing/2014/main" val="4183280094"/>
                    </a:ext>
                  </a:extLst>
                </a:gridCol>
                <a:gridCol w="3444842">
                  <a:extLst>
                    <a:ext uri="{9D8B030D-6E8A-4147-A177-3AD203B41FA5}">
                      <a16:colId xmlns:a16="http://schemas.microsoft.com/office/drawing/2014/main" val="3479956490"/>
                    </a:ext>
                  </a:extLst>
                </a:gridCol>
              </a:tblGrid>
              <a:tr h="247686">
                <a:tc rowSpan="2">
                  <a:txBody>
                    <a:bodyPr/>
                    <a:lstStyle/>
                    <a:p>
                      <a:pPr algn="ctr">
                        <a:spcAft>
                          <a:spcPts val="0"/>
                        </a:spcAft>
                      </a:pPr>
                      <a:r>
                        <a:rPr lang="ja-JP" altLang="en-US" sz="1000" kern="100" dirty="0">
                          <a:solidFill>
                            <a:schemeClr val="bg1"/>
                          </a:solidFill>
                          <a:effectLst/>
                          <a:latin typeface="Meiryo UI" panose="020B0604030504040204" pitchFamily="50" charset="-128"/>
                          <a:ea typeface="Meiryo UI" panose="020B0604030504040204" pitchFamily="50" charset="-128"/>
                        </a:rPr>
                        <a:t>当時の事業概要</a:t>
                      </a:r>
                      <a:endParaRPr lang="en-US" altLang="ja-JP" sz="1000"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100584" marR="100584" marT="50292" marB="50292" vert="eaVert" anchor="ct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solidFill>
                  </a:tcPr>
                </a:tc>
                <a:tc grid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rPr>
                        <a:t>＜財政再建プログラム（案）策定当時＞</a:t>
                      </a:r>
                      <a:endParaRPr lang="en-US" altLang="ja-JP"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100584" marR="100584" marT="50292" marB="50292">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0D8E8"/>
                    </a:solidFill>
                  </a:tcPr>
                </a:tc>
                <a:tc hMerge="1">
                  <a:txBody>
                    <a:bodyPr/>
                    <a:lstStyle/>
                    <a:p>
                      <a:endParaRPr kumimoji="1" lang="ja-JP" altLang="en-US"/>
                    </a:p>
                  </a:txBody>
                  <a:tcPr/>
                </a:tc>
                <a:extLst>
                  <a:ext uri="{0D108BD9-81ED-4DB2-BD59-A6C34878D82A}">
                    <a16:rowId xmlns:a16="http://schemas.microsoft.com/office/drawing/2014/main" val="1809098311"/>
                  </a:ext>
                </a:extLst>
              </a:tr>
              <a:tr h="2784230">
                <a:tc vMerge="1">
                  <a:txBody>
                    <a:bodyPr/>
                    <a:lstStyle/>
                    <a:p>
                      <a:endParaRPr kumimoji="1" lang="ja-JP" altLang="en-US"/>
                    </a:p>
                  </a:txBody>
                  <a:tcPr/>
                </a:tc>
                <a:tc gridSpan="2">
                  <a:txBody>
                    <a:bodyPr/>
                    <a:lstStyle/>
                    <a:p>
                      <a:pPr algn="just">
                        <a:spcAft>
                          <a:spcPts val="0"/>
                        </a:spcAft>
                      </a:pPr>
                      <a:endParaRPr lang="en-US" altLang="ja-JP" sz="1000" b="1"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effectLst/>
                          <a:latin typeface="Meiryo UI" panose="020B0604030504040204" pitchFamily="50" charset="-128"/>
                          <a:ea typeface="Meiryo UI" panose="020B0604030504040204" pitchFamily="50" charset="-128"/>
                        </a:rPr>
                        <a:t>１ 事業目的</a:t>
                      </a:r>
                    </a:p>
                    <a:p>
                      <a:pPr algn="just">
                        <a:spcAft>
                          <a:spcPts val="0"/>
                        </a:spcAft>
                      </a:pPr>
                      <a:r>
                        <a:rPr lang="ja-JP" altLang="en-US" sz="1000" b="1"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　</a:t>
                      </a:r>
                      <a:r>
                        <a:rPr lang="en-US" altLang="ja-JP" sz="1000" b="0" kern="100" dirty="0">
                          <a:effectLst/>
                          <a:latin typeface="Meiryo UI" panose="020B0604030504040204" pitchFamily="50" charset="-128"/>
                          <a:ea typeface="Meiryo UI" panose="020B0604030504040204" pitchFamily="50" charset="-128"/>
                        </a:rPr>
                        <a:t>2010 </a:t>
                      </a:r>
                      <a:r>
                        <a:rPr lang="ja-JP" altLang="en-US" sz="1000" b="0" kern="100" dirty="0">
                          <a:effectLst/>
                          <a:latin typeface="Meiryo UI" panose="020B0604030504040204" pitchFamily="50" charset="-128"/>
                          <a:ea typeface="Meiryo UI" panose="020B0604030504040204" pitchFamily="50" charset="-128"/>
                        </a:rPr>
                        <a:t>年度までに来阪外国人旅行者数を</a:t>
                      </a:r>
                      <a:r>
                        <a:rPr lang="en-US" altLang="ja-JP" sz="1000" b="0" kern="100" dirty="0">
                          <a:effectLst/>
                          <a:latin typeface="Meiryo UI" panose="020B0604030504040204" pitchFamily="50" charset="-128"/>
                          <a:ea typeface="Meiryo UI" panose="020B0604030504040204" pitchFamily="50" charset="-128"/>
                        </a:rPr>
                        <a:t>250 </a:t>
                      </a:r>
                      <a:r>
                        <a:rPr lang="ja-JP" altLang="en-US" sz="1000" b="0" kern="100" dirty="0">
                          <a:effectLst/>
                          <a:latin typeface="Meiryo UI" panose="020B0604030504040204" pitchFamily="50" charset="-128"/>
                          <a:ea typeface="Meiryo UI" panose="020B0604030504040204" pitchFamily="50" charset="-128"/>
                        </a:rPr>
                        <a:t>万人程度とするためのプロモーションを展開するとともに、教育や産業など多様な交流を促進。</a:t>
                      </a:r>
                    </a:p>
                    <a:p>
                      <a:pPr algn="just">
                        <a:spcAft>
                          <a:spcPts val="0"/>
                        </a:spcAft>
                      </a:pPr>
                      <a:endParaRPr lang="ja-JP" altLang="en-US" sz="1000" b="1"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effectLst/>
                          <a:latin typeface="Meiryo UI" panose="020B0604030504040204" pitchFamily="50" charset="-128"/>
                          <a:ea typeface="Meiryo UI" panose="020B0604030504040204" pitchFamily="50" charset="-128"/>
                        </a:rPr>
                        <a:t>２ 事業内容（主なもの）</a:t>
                      </a:r>
                    </a:p>
                    <a:p>
                      <a:pPr algn="just">
                        <a:spcAft>
                          <a:spcPts val="0"/>
                        </a:spcAft>
                      </a:pPr>
                      <a:r>
                        <a:rPr lang="ja-JP" altLang="en-US" sz="1000" b="1"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（財）大阪観光コンベンション協会</a:t>
                      </a:r>
                      <a:r>
                        <a:rPr lang="en-US" altLang="ja-JP" sz="1000" b="0" kern="100" dirty="0">
                          <a:effectLst/>
                          <a:latin typeface="Meiryo UI" panose="020B0604030504040204" pitchFamily="50" charset="-128"/>
                          <a:ea typeface="Meiryo UI" panose="020B0604030504040204" pitchFamily="50" charset="-128"/>
                        </a:rPr>
                        <a:t>(OCTB)</a:t>
                      </a:r>
                      <a:r>
                        <a:rPr lang="ja-JP" altLang="en-US" sz="1000" b="0" kern="100" dirty="0">
                          <a:effectLst/>
                          <a:latin typeface="Meiryo UI" panose="020B0604030504040204" pitchFamily="50" charset="-128"/>
                          <a:ea typeface="Meiryo UI" panose="020B0604030504040204" pitchFamily="50" charset="-128"/>
                        </a:rPr>
                        <a:t>への補助という形で以下の事業を実施。</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①交流型観光集客促進センター設置</a:t>
                      </a:r>
                      <a:r>
                        <a:rPr lang="en-US" altLang="ja-JP" sz="1000" b="0" kern="100" dirty="0">
                          <a:effectLst/>
                          <a:latin typeface="Meiryo UI" panose="020B0604030504040204" pitchFamily="50" charset="-128"/>
                          <a:ea typeface="Meiryo UI" panose="020B0604030504040204" pitchFamily="50" charset="-128"/>
                        </a:rPr>
                        <a:t>(31 </a:t>
                      </a:r>
                      <a:r>
                        <a:rPr lang="ja-JP" altLang="en-US" sz="1000" b="0" kern="100" dirty="0">
                          <a:effectLst/>
                          <a:latin typeface="Meiryo UI" panose="020B0604030504040204" pitchFamily="50" charset="-128"/>
                          <a:ea typeface="Meiryo UI" panose="020B0604030504040204" pitchFamily="50" charset="-128"/>
                        </a:rPr>
                        <a:t>百万円</a:t>
                      </a:r>
                      <a:r>
                        <a:rPr lang="en-US" altLang="ja-JP" sz="1000" b="0" kern="100" dirty="0">
                          <a:effectLst/>
                          <a:latin typeface="Meiryo UI" panose="020B0604030504040204" pitchFamily="50" charset="-128"/>
                          <a:ea typeface="Meiryo UI" panose="020B0604030504040204" pitchFamily="50" charset="-128"/>
                        </a:rPr>
                        <a:t>) </a:t>
                      </a: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　    視察交流の専門組織を立ち上げ、教育旅行誘致や産業交流のニーズ調査等を実施。</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②個人旅行客取込み</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対韓国・台湾向け</a:t>
                      </a:r>
                      <a:r>
                        <a:rPr lang="en-US" altLang="ja-JP" sz="1000" b="0" kern="100" dirty="0">
                          <a:effectLst/>
                          <a:latin typeface="Meiryo UI" panose="020B0604030504040204" pitchFamily="50" charset="-128"/>
                          <a:ea typeface="Meiryo UI" panose="020B0604030504040204" pitchFamily="50" charset="-128"/>
                        </a:rPr>
                        <a:t>)(15 </a:t>
                      </a:r>
                      <a:r>
                        <a:rPr lang="ja-JP" altLang="en-US" sz="1000" b="0" kern="100" dirty="0">
                          <a:effectLst/>
                          <a:latin typeface="Meiryo UI" panose="020B0604030504040204" pitchFamily="50" charset="-128"/>
                          <a:ea typeface="Meiryo UI" panose="020B0604030504040204" pitchFamily="50" charset="-128"/>
                        </a:rPr>
                        <a:t>百万円</a:t>
                      </a:r>
                      <a:r>
                        <a:rPr lang="en-US" altLang="ja-JP" sz="1000" b="0" kern="100" dirty="0">
                          <a:effectLst/>
                          <a:latin typeface="Meiryo UI" panose="020B0604030504040204" pitchFamily="50" charset="-128"/>
                          <a:ea typeface="Meiryo UI" panose="020B0604030504040204" pitchFamily="50" charset="-128"/>
                        </a:rPr>
                        <a:t>)</a:t>
                      </a: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   インターネットを活用したＰＲや、若年世代の趣向を捉えたツアー造成。</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③大阪の魅力発信</a:t>
                      </a:r>
                      <a:r>
                        <a:rPr lang="en-US" altLang="ja-JP" sz="1000" b="0" kern="100" dirty="0">
                          <a:effectLst/>
                          <a:latin typeface="Meiryo UI" panose="020B0604030504040204" pitchFamily="50" charset="-128"/>
                          <a:ea typeface="Meiryo UI" panose="020B0604030504040204" pitchFamily="50" charset="-128"/>
                        </a:rPr>
                        <a:t>(20 </a:t>
                      </a:r>
                      <a:r>
                        <a:rPr lang="ja-JP" altLang="en-US" sz="1000" b="0" kern="100" dirty="0">
                          <a:effectLst/>
                          <a:latin typeface="Meiryo UI" panose="020B0604030504040204" pitchFamily="50" charset="-128"/>
                          <a:ea typeface="Meiryo UI" panose="020B0604030504040204" pitchFamily="50" charset="-128"/>
                        </a:rPr>
                        <a:t>百万円</a:t>
                      </a:r>
                      <a:r>
                        <a:rPr lang="en-US" altLang="ja-JP" sz="1000" b="0" kern="100" dirty="0">
                          <a:effectLst/>
                          <a:latin typeface="Meiryo UI" panose="020B0604030504040204" pitchFamily="50" charset="-128"/>
                          <a:ea typeface="Meiryo UI" panose="020B0604030504040204" pitchFamily="50" charset="-128"/>
                        </a:rPr>
                        <a:t>)</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・３府県連携（京都、兵庫）によるトッププロモーションや、交流協定を活かしたミッション派遣等（対中国）</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・新規市場調査（対東南アジア）</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a:t>
                      </a:r>
                      <a:r>
                        <a:rPr lang="ja-JP" altLang="en-US" sz="1000" b="0" kern="100" baseline="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 ・現地旅行者向け下見招待旅行（対アメリカ、オーストラリア）</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④国内観光客の取り込み</a:t>
                      </a:r>
                      <a:r>
                        <a:rPr lang="en-US" altLang="ja-JP" sz="1000" b="0" kern="100" dirty="0">
                          <a:effectLst/>
                          <a:latin typeface="Meiryo UI" panose="020B0604030504040204" pitchFamily="50" charset="-128"/>
                          <a:ea typeface="Meiryo UI" panose="020B0604030504040204" pitchFamily="50" charset="-128"/>
                        </a:rPr>
                        <a:t>(9 </a:t>
                      </a:r>
                      <a:r>
                        <a:rPr lang="ja-JP" altLang="en-US" sz="1000" b="0" kern="100" dirty="0">
                          <a:effectLst/>
                          <a:latin typeface="Meiryo UI" panose="020B0604030504040204" pitchFamily="50" charset="-128"/>
                          <a:ea typeface="Meiryo UI" panose="020B0604030504040204" pitchFamily="50" charset="-128"/>
                        </a:rPr>
                        <a:t>百万円</a:t>
                      </a:r>
                      <a:r>
                        <a:rPr lang="en-US" altLang="ja-JP" sz="1000" b="0" kern="100" dirty="0">
                          <a:effectLst/>
                          <a:latin typeface="Meiryo UI" panose="020B0604030504040204" pitchFamily="50" charset="-128"/>
                          <a:ea typeface="Meiryo UI" panose="020B0604030504040204" pitchFamily="50" charset="-128"/>
                        </a:rPr>
                        <a:t>) </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・首都圏等における３府県合同キャンペーン</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・シニア向け旅行商品の造成</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・修学旅行誘致事業</a:t>
                      </a:r>
                      <a:endParaRPr lang="en-US" altLang="ja-JP" sz="1000" b="0" kern="100" dirty="0">
                        <a:effectLst/>
                        <a:latin typeface="Meiryo UI" panose="020B0604030504040204" pitchFamily="50" charset="-128"/>
                        <a:ea typeface="Meiryo UI" panose="020B0604030504040204" pitchFamily="50" charset="-128"/>
                      </a:endParaRPr>
                    </a:p>
                  </a:txBody>
                  <a:tcPr marL="100584" marR="100584" marT="50292" marB="50292">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tc hMerge="1">
                  <a:txBody>
                    <a:bodyPr/>
                    <a:lstStyle/>
                    <a:p>
                      <a:endParaRPr kumimoji="1" lang="ja-JP" altLang="en-US"/>
                    </a:p>
                  </a:txBody>
                  <a:tcPr/>
                </a:tc>
                <a:extLst>
                  <a:ext uri="{0D108BD9-81ED-4DB2-BD59-A6C34878D82A}">
                    <a16:rowId xmlns:a16="http://schemas.microsoft.com/office/drawing/2014/main" val="584442172"/>
                  </a:ext>
                </a:extLst>
              </a:tr>
              <a:tr h="247686">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bg1"/>
                          </a:solidFill>
                          <a:latin typeface="Meiryo UI" panose="020B0604030504040204" pitchFamily="50" charset="-128"/>
                          <a:ea typeface="Meiryo UI" panose="020B0604030504040204" pitchFamily="50" charset="-128"/>
                        </a:rPr>
                        <a:t>見直しの経過</a:t>
                      </a:r>
                      <a:endParaRPr kumimoji="1" lang="ja-JP" altLang="en-US" sz="1800" dirty="0">
                        <a:solidFill>
                          <a:schemeClr val="bg1"/>
                        </a:solidFill>
                        <a:latin typeface="Meiryo UI" panose="020B0604030504040204" pitchFamily="50" charset="-128"/>
                        <a:ea typeface="Meiryo UI" panose="020B0604030504040204" pitchFamily="50" charset="-128"/>
                      </a:endParaRPr>
                    </a:p>
                  </a:txBody>
                  <a:tcPr marL="100584" marR="100584" marT="39600" marB="39600" vert="eaVert" anchor="ctr">
                    <a:lnL w="12700" cap="flat" cmpd="sng" algn="ctr">
                      <a:solidFill>
                        <a:schemeClr val="accent1"/>
                      </a:solidFill>
                      <a:prstDash val="solid"/>
                      <a:round/>
                      <a:headEnd type="none" w="med" len="med"/>
                      <a:tailEnd type="none" w="med" len="med"/>
                    </a:lnL>
                    <a:lnT w="635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grid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ja-JP" sz="1000" b="1" kern="100" dirty="0">
                          <a:effectLst/>
                          <a:latin typeface="Meiryo UI" panose="020B0604030504040204" pitchFamily="50" charset="-128"/>
                          <a:ea typeface="Meiryo UI" panose="020B0604030504040204" pitchFamily="50" charset="-128"/>
                        </a:rPr>
                        <a:t>＜財政再建プログラム（案）</a:t>
                      </a:r>
                      <a:r>
                        <a:rPr lang="ja-JP" altLang="en-US" sz="1000" b="1" kern="100" dirty="0">
                          <a:effectLst/>
                          <a:latin typeface="Meiryo UI" panose="020B0604030504040204" pitchFamily="50" charset="-128"/>
                          <a:ea typeface="Meiryo UI" panose="020B0604030504040204" pitchFamily="50" charset="-128"/>
                        </a:rPr>
                        <a:t>における見直し</a:t>
                      </a:r>
                      <a:r>
                        <a:rPr lang="ja-JP" altLang="ja-JP" sz="1000" b="1" kern="100" dirty="0">
                          <a:effectLst/>
                          <a:latin typeface="Meiryo UI" panose="020B0604030504040204" pitchFamily="50" charset="-128"/>
                          <a:ea typeface="Meiryo UI" panose="020B0604030504040204" pitchFamily="50" charset="-128"/>
                        </a:rPr>
                        <a:t>＞</a:t>
                      </a:r>
                      <a:endParaRPr lang="ja-JP"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100584" marR="100584" marT="50292" marB="50292">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solidFill>
                      <a:srgbClr val="D0D8E8"/>
                    </a:solidFill>
                  </a:tcPr>
                </a:tc>
                <a:tc hMerge="1">
                  <a:txBody>
                    <a:bodyPr/>
                    <a:lstStyle/>
                    <a:p>
                      <a:endParaRPr kumimoji="1" lang="ja-JP" altLang="en-US"/>
                    </a:p>
                  </a:txBody>
                  <a:tcPr/>
                </a:tc>
                <a:extLst>
                  <a:ext uri="{0D108BD9-81ED-4DB2-BD59-A6C34878D82A}">
                    <a16:rowId xmlns:a16="http://schemas.microsoft.com/office/drawing/2014/main" val="652200874"/>
                  </a:ext>
                </a:extLst>
              </a:tr>
              <a:tr h="2308619">
                <a:tc vMerge="1">
                  <a:txBody>
                    <a:bodyPr/>
                    <a:lstStyle/>
                    <a:p>
                      <a:endParaRPr kumimoji="1" lang="ja-JP" altLang="en-US" dirty="0"/>
                    </a:p>
                  </a:txBody>
                  <a:tcPr marL="72000" marR="72000" marT="36000" marB="36000" vert="eaVert">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just">
                        <a:spcAft>
                          <a:spcPts val="0"/>
                        </a:spcAft>
                      </a:pPr>
                      <a:r>
                        <a:rPr lang="ja-JP" altLang="en-US" sz="1000" b="1" kern="100" dirty="0">
                          <a:effectLst/>
                          <a:latin typeface="Meiryo UI" panose="020B0604030504040204" pitchFamily="50" charset="-128"/>
                          <a:ea typeface="Meiryo UI" panose="020B0604030504040204" pitchFamily="50" charset="-128"/>
                        </a:rPr>
                        <a:t>１　見直しの考え方</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各主体（府・市・民間）の役割分担を整理するとともに、より高い効果が見込める事業に重点化</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・近隣府県等との連携による広域的な取組みの推進</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・教育交流など交流型観光の促進</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a:t>
                      </a:r>
                      <a:r>
                        <a:rPr lang="en-US" altLang="ja-JP" sz="1000" b="0" kern="100" dirty="0">
                          <a:effectLst/>
                          <a:latin typeface="Meiryo UI" panose="020B0604030504040204" pitchFamily="50" charset="-128"/>
                          <a:ea typeface="Meiryo UI" panose="020B0604030504040204" pitchFamily="50" charset="-128"/>
                        </a:rPr>
                        <a:t>OCTB</a:t>
                      </a:r>
                      <a:r>
                        <a:rPr lang="ja-JP" altLang="en-US" sz="1000" b="0" kern="100" dirty="0">
                          <a:effectLst/>
                          <a:latin typeface="Meiryo UI" panose="020B0604030504040204" pitchFamily="50" charset="-128"/>
                          <a:ea typeface="Meiryo UI" panose="020B0604030504040204" pitchFamily="50" charset="-128"/>
                        </a:rPr>
                        <a:t>における府・市・民間の共同の取組みの強化</a:t>
                      </a:r>
                    </a:p>
                    <a:p>
                      <a:pPr algn="just">
                        <a:lnSpc>
                          <a:spcPts val="600"/>
                        </a:lnSpc>
                        <a:spcAft>
                          <a:spcPts val="0"/>
                        </a:spcAft>
                      </a:pPr>
                      <a:endParaRPr lang="ja-JP" altLang="en-US" sz="1000" b="1"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effectLst/>
                          <a:latin typeface="Meiryo UI" panose="020B0604030504040204" pitchFamily="50" charset="-128"/>
                          <a:ea typeface="Meiryo UI" panose="020B0604030504040204" pitchFamily="50" charset="-128"/>
                        </a:rPr>
                        <a:t>２　見直し内容</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①次の事業は、経費を精査の上存続</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a:t>
                      </a:r>
                      <a:r>
                        <a:rPr lang="en-US" altLang="ja-JP" sz="1000" b="0" kern="100" dirty="0">
                          <a:effectLst/>
                          <a:latin typeface="Meiryo UI" panose="020B0604030504040204" pitchFamily="50" charset="-128"/>
                          <a:ea typeface="Meiryo UI" panose="020B0604030504040204" pitchFamily="50" charset="-128"/>
                        </a:rPr>
                        <a:t>Web</a:t>
                      </a:r>
                      <a:r>
                        <a:rPr lang="ja-JP" altLang="en-US" sz="1000" b="0" kern="100" dirty="0">
                          <a:effectLst/>
                          <a:latin typeface="Meiryo UI" panose="020B0604030504040204" pitchFamily="50" charset="-128"/>
                          <a:ea typeface="Meiryo UI" panose="020B0604030504040204" pitchFamily="50" charset="-128"/>
                        </a:rPr>
                        <a:t>等による観光情報の提供</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baseline="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a:t>
                      </a:r>
                      <a:r>
                        <a:rPr lang="en-US" altLang="ja-JP" sz="1000" b="0" kern="100" dirty="0">
                          <a:effectLst/>
                          <a:latin typeface="Meiryo UI" panose="020B0604030504040204" pitchFamily="50" charset="-128"/>
                          <a:ea typeface="Meiryo UI" panose="020B0604030504040204" pitchFamily="50" charset="-128"/>
                        </a:rPr>
                        <a:t>3</a:t>
                      </a:r>
                      <a:r>
                        <a:rPr lang="ja-JP" altLang="en-US" sz="1000" b="0" kern="100" dirty="0">
                          <a:effectLst/>
                          <a:latin typeface="Meiryo UI" panose="020B0604030504040204" pitchFamily="50" charset="-128"/>
                          <a:ea typeface="Meiryo UI" panose="020B0604030504040204" pitchFamily="50" charset="-128"/>
                        </a:rPr>
                        <a:t>府県連携トッププロモーション</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・交流協定を活かしたミッション派遣</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・教育旅行誘致（学校交流コーディネーターの配置）</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②府職員派遣の一部見直し</a:t>
                      </a:r>
                      <a:endParaRPr lang="en-US" altLang="ja-JP" sz="1000" b="0" kern="100" dirty="0">
                        <a:effectLst/>
                        <a:latin typeface="Meiryo UI" panose="020B0604030504040204" pitchFamily="50" charset="-128"/>
                        <a:ea typeface="Meiryo UI" panose="020B0604030504040204" pitchFamily="50" charset="-128"/>
                      </a:endParaRPr>
                    </a:p>
                    <a:p>
                      <a:pPr algn="just">
                        <a:lnSpc>
                          <a:spcPts val="600"/>
                        </a:lnSpc>
                        <a:spcAft>
                          <a:spcPts val="0"/>
                        </a:spcAft>
                      </a:pPr>
                      <a:endParaRPr lang="ja-JP" altLang="en-US" sz="1000" b="1"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３ 実施時期</a:t>
                      </a:r>
                      <a:endPar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・平成</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20</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年度から順次実施 </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9200" marR="79200" marT="36000" marB="36000">
                    <a:solidFill>
                      <a:schemeClr val="bg1">
                        <a:alpha val="20000"/>
                      </a:schemeClr>
                    </a:solidFill>
                  </a:tcPr>
                </a:tc>
                <a:tc>
                  <a:txBody>
                    <a:bodyPr/>
                    <a:lstStyle/>
                    <a:p>
                      <a:pPr algn="just">
                        <a:spcAft>
                          <a:spcPts val="0"/>
                        </a:spcAft>
                      </a:pPr>
                      <a:r>
                        <a:rPr lang="ja-JP" altLang="en-US" sz="1000" b="1" u="none" strike="noStrike" baseline="0" dirty="0">
                          <a:latin typeface="Meiryo UI" panose="020B0604030504040204" pitchFamily="50" charset="-128"/>
                          <a:ea typeface="Meiryo UI" panose="020B0604030504040204" pitchFamily="50" charset="-128"/>
                        </a:rPr>
                        <a:t>◆見直しの経過（改革工程表）</a:t>
                      </a:r>
                      <a:endParaRPr lang="en-US" altLang="ja-JP" sz="1000" b="1" u="none" strike="noStrike" baseline="0" dirty="0">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（左記①の事業）</a:t>
                      </a: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20</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8</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月～　　見直し案どおり実施</a:t>
                      </a: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a:t>
                      </a: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（左記②の事業）</a:t>
                      </a: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20</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8</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月～　　見直し案どおり府派遣職員１名引上げ</a:t>
                      </a: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21</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4</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月～　　府派遣職員</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3</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名すべてを引上げ</a:t>
                      </a: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a:t>
                      </a:r>
                      <a:r>
                        <a:rPr lang="en-US" altLang="zh-TW" sz="1000" b="0" i="0" u="none" strike="noStrike" baseline="0" dirty="0">
                          <a:solidFill>
                            <a:srgbClr val="000000"/>
                          </a:solidFill>
                          <a:latin typeface="Meiryo UI" panose="020B0604030504040204" pitchFamily="50" charset="-128"/>
                          <a:ea typeface="Meiryo UI" panose="020B0604030504040204" pitchFamily="50" charset="-128"/>
                        </a:rPr>
                        <a:t>【</a:t>
                      </a:r>
                      <a:r>
                        <a:rPr lang="zh-TW" altLang="en-US" sz="1000" b="0" i="0" u="none" strike="noStrike" baseline="0" dirty="0">
                          <a:solidFill>
                            <a:srgbClr val="000000"/>
                          </a:solidFill>
                          <a:latin typeface="Meiryo UI" panose="020B0604030504040204" pitchFamily="50" charset="-128"/>
                          <a:ea typeface="Meiryo UI" panose="020B0604030504040204" pitchFamily="50" charset="-128"/>
                        </a:rPr>
                        <a:t>効果額（百万円）</a:t>
                      </a:r>
                      <a:r>
                        <a:rPr lang="en-US" altLang="zh-TW" sz="1000" b="0" i="0" u="none" strike="noStrike" baseline="0" dirty="0">
                          <a:solidFill>
                            <a:srgbClr val="000000"/>
                          </a:solidFill>
                          <a:latin typeface="Meiryo UI" panose="020B0604030504040204" pitchFamily="50" charset="-128"/>
                          <a:ea typeface="Meiryo UI" panose="020B0604030504040204" pitchFamily="50" charset="-128"/>
                        </a:rPr>
                        <a:t>】⑳87</a:t>
                      </a:r>
                      <a:r>
                        <a:rPr lang="zh-TW" altLang="en-US" sz="1000" b="0" i="0" u="none" strike="noStrike" baseline="0" dirty="0">
                          <a:solidFill>
                            <a:srgbClr val="000000"/>
                          </a:solidFill>
                          <a:latin typeface="Meiryo UI" panose="020B0604030504040204" pitchFamily="50" charset="-128"/>
                          <a:ea typeface="Meiryo UI" panose="020B0604030504040204" pitchFamily="50" charset="-128"/>
                        </a:rPr>
                        <a:t>　㉑</a:t>
                      </a:r>
                      <a:r>
                        <a:rPr lang="en-US" altLang="zh-TW" sz="1000" b="0" i="0" u="none" strike="noStrike" baseline="0" dirty="0">
                          <a:solidFill>
                            <a:srgbClr val="000000"/>
                          </a:solidFill>
                          <a:latin typeface="Meiryo UI" panose="020B0604030504040204" pitchFamily="50" charset="-128"/>
                          <a:ea typeface="Meiryo UI" panose="020B0604030504040204" pitchFamily="50" charset="-128"/>
                        </a:rPr>
                        <a:t>101</a:t>
                      </a:r>
                      <a:r>
                        <a:rPr lang="zh-TW" altLang="en-US" sz="1000" b="0" i="0" u="none" strike="noStrike" baseline="0" dirty="0">
                          <a:solidFill>
                            <a:srgbClr val="000000"/>
                          </a:solidFill>
                          <a:latin typeface="Meiryo UI" panose="020B0604030504040204" pitchFamily="50" charset="-128"/>
                          <a:ea typeface="Meiryo UI" panose="020B0604030504040204" pitchFamily="50" charset="-128"/>
                        </a:rPr>
                        <a:t>　㉒</a:t>
                      </a:r>
                      <a:r>
                        <a:rPr lang="en-US" altLang="zh-TW" sz="1000" b="0" i="0" u="none" strike="noStrike" baseline="0" dirty="0">
                          <a:solidFill>
                            <a:srgbClr val="000000"/>
                          </a:solidFill>
                          <a:latin typeface="Meiryo UI" panose="020B0604030504040204" pitchFamily="50" charset="-128"/>
                          <a:ea typeface="Meiryo UI" panose="020B0604030504040204" pitchFamily="50" charset="-128"/>
                        </a:rPr>
                        <a:t>101</a:t>
                      </a:r>
                      <a:endParaRPr lang="ja-JP" altLang="en-US" sz="1000" b="0" i="0" u="none" strike="noStrike" baseline="0" dirty="0">
                        <a:solidFill>
                          <a:srgbClr val="000000"/>
                        </a:solidFill>
                        <a:latin typeface="Meiryo UI" panose="020B0604030504040204" pitchFamily="50" charset="-128"/>
                        <a:ea typeface="Meiryo UI" panose="020B0604030504040204" pitchFamily="50" charset="-128"/>
                      </a:endParaRPr>
                    </a:p>
                    <a:p>
                      <a:pPr algn="just">
                        <a:spcAft>
                          <a:spcPts val="0"/>
                        </a:spcAft>
                      </a:pP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9200" marR="79200" marT="36000" marB="36000">
                    <a:lnR w="12700" cap="flat" cmpd="sng" algn="ctr">
                      <a:solidFill>
                        <a:schemeClr val="accent1"/>
                      </a:solidFill>
                      <a:prstDash val="solid"/>
                      <a:round/>
                      <a:headEnd type="none" w="med" len="med"/>
                      <a:tailEnd type="none" w="med" len="med"/>
                    </a:lnR>
                    <a:solidFill>
                      <a:schemeClr val="bg1">
                        <a:alpha val="20000"/>
                      </a:schemeClr>
                    </a:solidFill>
                  </a:tcPr>
                </a:tc>
                <a:extLst>
                  <a:ext uri="{0D108BD9-81ED-4DB2-BD59-A6C34878D82A}">
                    <a16:rowId xmlns:a16="http://schemas.microsoft.com/office/drawing/2014/main" val="2089765108"/>
                  </a:ext>
                </a:extLst>
              </a:tr>
              <a:tr h="226750">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dirty="0">
                        <a:solidFill>
                          <a:schemeClr val="bg1"/>
                        </a:solidFill>
                        <a:latin typeface="Meiryo UI" panose="020B0604030504040204" pitchFamily="50" charset="-128"/>
                        <a:ea typeface="Meiryo UI" panose="020B0604030504040204" pitchFamily="50" charset="-128"/>
                      </a:endParaRPr>
                    </a:p>
                  </a:txBody>
                  <a:tcPr marL="100584" marR="100584" marT="39600" marB="39600" vert="eaVert">
                    <a:lnT w="12700" cap="flat" cmpd="sng" algn="ctr">
                      <a:solidFill>
                        <a:schemeClr val="bg1"/>
                      </a:solidFill>
                      <a:prstDash val="solid"/>
                      <a:round/>
                      <a:headEnd type="none" w="med" len="med"/>
                      <a:tailEnd type="none" w="med" len="med"/>
                    </a:lnT>
                    <a:solidFill>
                      <a:schemeClr val="accent1"/>
                    </a:solidFill>
                  </a:tcPr>
                </a:tc>
                <a:tc gridSpan="2">
                  <a:txBody>
                    <a:bodyPr/>
                    <a:lstStyle/>
                    <a:p>
                      <a:pPr marL="133350" indent="-133350" algn="just">
                        <a:spcAft>
                          <a:spcPts val="0"/>
                        </a:spcAft>
                      </a:pPr>
                      <a:r>
                        <a:rPr lang="ja-JP" altLang="en-US" sz="1000" b="1" kern="100" dirty="0">
                          <a:solidFill>
                            <a:schemeClr val="tx1"/>
                          </a:solidFill>
                          <a:effectLst/>
                          <a:latin typeface="Meiryo UI" panose="020B0604030504040204" pitchFamily="50" charset="-128"/>
                          <a:ea typeface="Meiryo UI" panose="020B0604030504040204" pitchFamily="50" charset="-128"/>
                        </a:rPr>
                        <a:t>＜上記以外の見直し（部局長マネジメント等）＞</a:t>
                      </a:r>
                      <a:endParaRPr lang="ja-JP" altLang="en-US"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9200" marR="79200" marT="39600" marB="39600">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solidFill>
                      <a:schemeClr val="accent1">
                        <a:alpha val="20000"/>
                      </a:schemeClr>
                    </a:solidFill>
                  </a:tcPr>
                </a:tc>
                <a:tc hMerge="1">
                  <a:txBody>
                    <a:bodyPr/>
                    <a:lstStyle/>
                    <a:p>
                      <a:pPr algn="just">
                        <a:spcAft>
                          <a:spcPts val="0"/>
                        </a:spcAft>
                      </a:pP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solidFill>
                      <a:schemeClr val="bg1">
                        <a:alpha val="20000"/>
                      </a:schemeClr>
                    </a:solidFill>
                  </a:tcPr>
                </a:tc>
                <a:extLst>
                  <a:ext uri="{0D108BD9-81ED-4DB2-BD59-A6C34878D82A}">
                    <a16:rowId xmlns:a16="http://schemas.microsoft.com/office/drawing/2014/main" val="3616150390"/>
                  </a:ext>
                </a:extLst>
              </a:tr>
              <a:tr h="435208">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dirty="0">
                        <a:solidFill>
                          <a:schemeClr val="bg1"/>
                        </a:solidFill>
                        <a:latin typeface="Meiryo UI" panose="020B0604030504040204" pitchFamily="50" charset="-128"/>
                        <a:ea typeface="Meiryo UI" panose="020B0604030504040204" pitchFamily="50" charset="-128"/>
                      </a:endParaRPr>
                    </a:p>
                  </a:txBody>
                  <a:tcPr marL="79200" marR="79200" marT="36000" marB="36000" vert="eaVert">
                    <a:lnT w="12700" cap="flat" cmpd="sng" algn="ctr">
                      <a:solidFill>
                        <a:schemeClr val="bg1"/>
                      </a:solidFill>
                      <a:prstDash val="solid"/>
                      <a:round/>
                      <a:headEnd type="none" w="med" len="med"/>
                      <a:tailEnd type="none" w="med" len="med"/>
                    </a:lnT>
                    <a:solidFill>
                      <a:schemeClr val="accent1"/>
                    </a:solidFill>
                  </a:tcPr>
                </a:tc>
                <a:tc gridSpan="2">
                  <a:txBody>
                    <a:bodyPr/>
                    <a:lstStyle/>
                    <a:p>
                      <a:pPr algn="just">
                        <a:spcAft>
                          <a:spcPts val="0"/>
                        </a:spcAft>
                      </a:pPr>
                      <a:r>
                        <a:rPr lang="en-US" altLang="ja-JP"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平成</a:t>
                      </a:r>
                      <a:r>
                        <a:rPr lang="en-US" altLang="ja-JP"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25</a:t>
                      </a:r>
                      <a:r>
                        <a:rPr lang="ja-JP" altLang="en-US"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年度</a:t>
                      </a:r>
                      <a:r>
                        <a:rPr lang="en-US" altLang="ja-JP"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大阪観光局を設置</a:t>
                      </a:r>
                    </a:p>
                  </a:txBody>
                  <a:tcPr marL="79200" marR="79200" marT="39600" marB="396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tc hMerge="1">
                  <a:txBody>
                    <a:bodyPr/>
                    <a:lstStyle/>
                    <a:p>
                      <a:pPr algn="just">
                        <a:spcAft>
                          <a:spcPts val="0"/>
                        </a:spcAft>
                      </a:pP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solidFill>
                      <a:schemeClr val="bg1">
                        <a:alpha val="20000"/>
                      </a:schemeClr>
                    </a:solidFill>
                  </a:tcPr>
                </a:tc>
                <a:extLst>
                  <a:ext uri="{0D108BD9-81ED-4DB2-BD59-A6C34878D82A}">
                    <a16:rowId xmlns:a16="http://schemas.microsoft.com/office/drawing/2014/main" val="1677204462"/>
                  </a:ext>
                </a:extLst>
              </a:tr>
            </a:tbl>
          </a:graphicData>
        </a:graphic>
      </p:graphicFrame>
      <p:sp>
        <p:nvSpPr>
          <p:cNvPr id="36" name="二等辺三角形 35"/>
          <p:cNvSpPr/>
          <p:nvPr/>
        </p:nvSpPr>
        <p:spPr>
          <a:xfrm rot="5400000">
            <a:off x="5276200" y="4746023"/>
            <a:ext cx="720081" cy="211779"/>
          </a:xfrm>
          <a:prstGeom prst="triangl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pPr algn="ctr"/>
            <a:endParaRPr kumimoji="1"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7" name="正方形/長方形 36"/>
          <p:cNvSpPr/>
          <p:nvPr/>
        </p:nvSpPr>
        <p:spPr>
          <a:xfrm>
            <a:off x="5742130" y="763752"/>
            <a:ext cx="3281430" cy="234978"/>
          </a:xfrm>
          <a:prstGeom prst="rect">
            <a:avLst/>
          </a:prstGeom>
          <a:ln/>
        </p:spPr>
        <p:style>
          <a:lnRef idx="2">
            <a:schemeClr val="accent1"/>
          </a:lnRef>
          <a:fillRef idx="1">
            <a:schemeClr val="lt1"/>
          </a:fillRef>
          <a:effectRef idx="0">
            <a:schemeClr val="accent1"/>
          </a:effectRef>
          <a:fontRef idx="minor">
            <a:schemeClr val="dk1"/>
          </a:fontRef>
        </p:style>
        <p:txBody>
          <a:bodyPr lIns="36000" rIns="0" rtlCol="0" anchor="ctr"/>
          <a:lstStyle/>
          <a:p>
            <a:pPr algn="ctr"/>
            <a:r>
              <a:rPr lang="ja-JP" altLang="en-US" sz="1050" dirty="0">
                <a:solidFill>
                  <a:schemeClr val="tx1"/>
                </a:solidFill>
                <a:latin typeface="Meiryo UI" panose="020B0604030504040204" pitchFamily="50" charset="-128"/>
                <a:ea typeface="Meiryo UI" panose="020B0604030504040204" pitchFamily="50" charset="-128"/>
              </a:rPr>
              <a:t>見直し前額</a:t>
            </a:r>
            <a:r>
              <a:rPr lang="en-US" altLang="ja-JP" sz="1050" dirty="0">
                <a:solidFill>
                  <a:schemeClr val="tx1"/>
                </a:solidFill>
                <a:latin typeface="Meiryo UI" panose="020B0604030504040204" pitchFamily="50" charset="-128"/>
                <a:ea typeface="Meiryo UI" panose="020B0604030504040204" pitchFamily="50" charset="-128"/>
              </a:rPr>
              <a:t> (H20</a:t>
            </a:r>
            <a:r>
              <a:rPr lang="ja-JP" altLang="en-US" sz="1050" dirty="0">
                <a:solidFill>
                  <a:schemeClr val="tx1"/>
                </a:solidFill>
                <a:latin typeface="Meiryo UI" panose="020B0604030504040204" pitchFamily="50" charset="-128"/>
                <a:ea typeface="Meiryo UI" panose="020B0604030504040204" pitchFamily="50" charset="-128"/>
              </a:rPr>
              <a:t>通年ベース</a:t>
            </a:r>
            <a:r>
              <a:rPr lang="en-US" altLang="ja-JP" sz="1050" dirty="0">
                <a:solidFill>
                  <a:schemeClr val="tx1"/>
                </a:solidFill>
                <a:latin typeface="Meiryo UI" panose="020B0604030504040204" pitchFamily="50" charset="-128"/>
                <a:ea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rPr>
              <a:t>：</a:t>
            </a:r>
            <a:r>
              <a:rPr lang="en-US" altLang="ja-JP" sz="1050" dirty="0">
                <a:solidFill>
                  <a:schemeClr val="tx1"/>
                </a:solidFill>
                <a:latin typeface="Meiryo UI" panose="020B0604030504040204" pitchFamily="50" charset="-128"/>
                <a:ea typeface="Meiryo UI" panose="020B0604030504040204" pitchFamily="50" charset="-128"/>
              </a:rPr>
              <a:t>160</a:t>
            </a:r>
            <a:r>
              <a:rPr lang="ja-JP" altLang="en-US" sz="1050" dirty="0">
                <a:solidFill>
                  <a:schemeClr val="tx1"/>
                </a:solidFill>
                <a:latin typeface="Meiryo UI" panose="020B0604030504040204" pitchFamily="50" charset="-128"/>
                <a:ea typeface="Meiryo UI" panose="020B0604030504040204" pitchFamily="50" charset="-128"/>
              </a:rPr>
              <a:t>（</a:t>
            </a:r>
            <a:r>
              <a:rPr lang="en-US" altLang="ja-JP" sz="1050" dirty="0">
                <a:solidFill>
                  <a:schemeClr val="tx1"/>
                </a:solidFill>
                <a:latin typeface="Meiryo UI" panose="020B0604030504040204" pitchFamily="50" charset="-128"/>
                <a:ea typeface="Meiryo UI" panose="020B0604030504040204" pitchFamily="50" charset="-128"/>
              </a:rPr>
              <a:t>160</a:t>
            </a:r>
            <a:r>
              <a:rPr lang="ja-JP" altLang="en-US" sz="1050" dirty="0">
                <a:solidFill>
                  <a:schemeClr val="tx1"/>
                </a:solidFill>
                <a:latin typeface="Meiryo UI" panose="020B0604030504040204" pitchFamily="50" charset="-128"/>
                <a:ea typeface="Meiryo UI" panose="020B0604030504040204" pitchFamily="50" charset="-128"/>
              </a:rPr>
              <a:t>）百万円</a:t>
            </a:r>
            <a:endPar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7" name="Rectangle 516">
            <a:extLst>
              <a:ext uri="{FF2B5EF4-FFF2-40B4-BE49-F238E27FC236}">
                <a16:creationId xmlns:a16="http://schemas.microsoft.com/office/drawing/2014/main" id="{5CE52CA5-E3A4-4979-A445-E97A20C52BB5}"/>
              </a:ext>
            </a:extLst>
          </p:cNvPr>
          <p:cNvSpPr>
            <a:spLocks noChangeArrowheads="1"/>
          </p:cNvSpPr>
          <p:nvPr/>
        </p:nvSpPr>
        <p:spPr bwMode="auto">
          <a:xfrm>
            <a:off x="3445767" y="3243871"/>
            <a:ext cx="2828440" cy="392502"/>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27432" tIns="18288"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lnSpc>
                <a:spcPts val="1100"/>
              </a:lnSpc>
              <a:defRPr sz="1000"/>
            </a:pPr>
            <a:endParaRPr lang="ja-JP" altLang="en-US" sz="1000" b="0" i="0" u="none" strike="noStrike" baseline="0" dirty="0">
              <a:solidFill>
                <a:srgbClr val="000000"/>
              </a:solidFill>
              <a:latin typeface="ＭＳ Ｐゴシック"/>
              <a:ea typeface="ＭＳ Ｐゴシック"/>
            </a:endParaRPr>
          </a:p>
        </p:txBody>
      </p:sp>
      <p:sp>
        <p:nvSpPr>
          <p:cNvPr id="9" name="Rectangle 519">
            <a:extLst>
              <a:ext uri="{FF2B5EF4-FFF2-40B4-BE49-F238E27FC236}">
                <a16:creationId xmlns:a16="http://schemas.microsoft.com/office/drawing/2014/main" id="{D91AEAC5-C388-4B9D-9EF7-D9CCAEF54F09}"/>
              </a:ext>
            </a:extLst>
          </p:cNvPr>
          <p:cNvSpPr>
            <a:spLocks noChangeArrowheads="1"/>
          </p:cNvSpPr>
          <p:nvPr/>
        </p:nvSpPr>
        <p:spPr bwMode="auto">
          <a:xfrm>
            <a:off x="3407667" y="2920021"/>
            <a:ext cx="1838616" cy="220980"/>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27432" tIns="18288"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endParaRPr lang="ja-JP" altLang="en-US" sz="1000" b="0" i="0" u="none" strike="noStrike" baseline="0" dirty="0">
              <a:solidFill>
                <a:srgbClr val="000000"/>
              </a:solidFill>
              <a:latin typeface="ＭＳ Ｐゴシック"/>
              <a:ea typeface="ＭＳ Ｐゴシック"/>
            </a:endParaRPr>
          </a:p>
        </p:txBody>
      </p:sp>
      <p:sp>
        <p:nvSpPr>
          <p:cNvPr id="10" name="正方形/長方形 9"/>
          <p:cNvSpPr/>
          <p:nvPr/>
        </p:nvSpPr>
        <p:spPr>
          <a:xfrm>
            <a:off x="5922150" y="109957"/>
            <a:ext cx="1935215" cy="208186"/>
          </a:xfrm>
          <a:prstGeom prst="rect">
            <a:avLst/>
          </a:prstGeom>
          <a:ln w="6350"/>
        </p:spPr>
        <p:style>
          <a:lnRef idx="2">
            <a:schemeClr val="accent1"/>
          </a:lnRef>
          <a:fillRef idx="1">
            <a:schemeClr val="lt1"/>
          </a:fillRef>
          <a:effectRef idx="0">
            <a:schemeClr val="accent1"/>
          </a:effectRef>
          <a:fontRef idx="minor">
            <a:schemeClr val="dk1"/>
          </a:fontRef>
        </p:style>
        <p:txBody>
          <a:bodyPr lIns="36000" rIns="36000" rtlCol="0" anchor="ctr"/>
          <a:lstStyle/>
          <a:p>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予算の記載</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）：一般財源</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スライド番号プレースホルダー 4"/>
          <p:cNvSpPr txBox="1">
            <a:spLocks/>
          </p:cNvSpPr>
          <p:nvPr/>
        </p:nvSpPr>
        <p:spPr>
          <a:xfrm>
            <a:off x="7010400" y="6534345"/>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smtClean="0">
                <a:solidFill>
                  <a:schemeClr val="tx1"/>
                </a:solidFill>
                <a:latin typeface="Meiryo UI" panose="020B0604030504040204" pitchFamily="50" charset="-128"/>
                <a:ea typeface="Meiryo UI" panose="020B0604030504040204" pitchFamily="50" charset="-128"/>
              </a:rPr>
              <a:t>31</a:t>
            </a:r>
            <a:endParaRPr lang="ja-JP" altLang="en-US"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35599080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表 24"/>
          <p:cNvGraphicFramePr>
            <a:graphicFrameLocks noGrp="1"/>
          </p:cNvGraphicFramePr>
          <p:nvPr/>
        </p:nvGraphicFramePr>
        <p:xfrm>
          <a:off x="83583" y="53625"/>
          <a:ext cx="9003329" cy="415976"/>
        </p:xfrm>
        <a:graphic>
          <a:graphicData uri="http://schemas.openxmlformats.org/drawingml/2006/table">
            <a:tbl>
              <a:tblPr firstRow="1" firstCol="1" bandRow="1">
                <a:tableStyleId>{5C22544A-7EE6-4342-B048-85BDC9FD1C3A}</a:tableStyleId>
              </a:tblPr>
              <a:tblGrid>
                <a:gridCol w="5883572">
                  <a:extLst>
                    <a:ext uri="{9D8B030D-6E8A-4147-A177-3AD203B41FA5}">
                      <a16:colId xmlns:a16="http://schemas.microsoft.com/office/drawing/2014/main" val="1996567682"/>
                    </a:ext>
                  </a:extLst>
                </a:gridCol>
                <a:gridCol w="3119757">
                  <a:extLst>
                    <a:ext uri="{9D8B030D-6E8A-4147-A177-3AD203B41FA5}">
                      <a16:colId xmlns:a16="http://schemas.microsoft.com/office/drawing/2014/main" val="2440904912"/>
                    </a:ext>
                  </a:extLst>
                </a:gridCol>
              </a:tblGrid>
              <a:tr h="41597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100" kern="100" dirty="0">
                          <a:solidFill>
                            <a:schemeClr val="tx1"/>
                          </a:solidFill>
                          <a:effectLst/>
                          <a:latin typeface="Meiryo UI" panose="020B0604030504040204" pitchFamily="50" charset="-128"/>
                          <a:ea typeface="Meiryo UI" panose="020B0604030504040204" pitchFamily="50" charset="-128"/>
                        </a:rPr>
                        <a:t>【</a:t>
                      </a:r>
                      <a:r>
                        <a:rPr lang="ja-JP" altLang="en-US" sz="1100" kern="100" dirty="0">
                          <a:solidFill>
                            <a:schemeClr val="tx1"/>
                          </a:solidFill>
                          <a:effectLst/>
                          <a:latin typeface="Meiryo UI" panose="020B0604030504040204" pitchFamily="50" charset="-128"/>
                          <a:ea typeface="Meiryo UI" panose="020B0604030504040204" pitchFamily="50" charset="-128"/>
                        </a:rPr>
                        <a:t>主要検討事業</a:t>
                      </a:r>
                      <a:r>
                        <a:rPr lang="en-US" altLang="ja-JP" sz="1100" kern="100" dirty="0">
                          <a:solidFill>
                            <a:schemeClr val="tx1"/>
                          </a:solidFill>
                          <a:effectLst/>
                          <a:latin typeface="Meiryo UI" panose="020B0604030504040204" pitchFamily="50" charset="-128"/>
                          <a:ea typeface="Meiryo UI" panose="020B0604030504040204" pitchFamily="50" charset="-128"/>
                        </a:rPr>
                        <a:t>13】</a:t>
                      </a:r>
                      <a:r>
                        <a:rPr lang="ja-JP" altLang="en-US" sz="1400" kern="100" dirty="0">
                          <a:solidFill>
                            <a:schemeClr val="tx1"/>
                          </a:solidFill>
                          <a:effectLst/>
                          <a:latin typeface="Meiryo UI" panose="020B0604030504040204" pitchFamily="50" charset="-128"/>
                          <a:ea typeface="Meiryo UI" panose="020B0604030504040204" pitchFamily="50" charset="-128"/>
                        </a:rPr>
                        <a:t>　観光振興事業（つづき）</a:t>
                      </a:r>
                      <a:r>
                        <a:rPr lang="ja-JP" altLang="en-US" sz="1000" kern="100" dirty="0">
                          <a:solidFill>
                            <a:schemeClr val="tx1"/>
                          </a:solidFill>
                          <a:effectLst/>
                          <a:latin typeface="Meiryo UI" panose="020B0604030504040204" pitchFamily="50" charset="-128"/>
                          <a:ea typeface="Meiryo UI" panose="020B0604030504040204" pitchFamily="50" charset="-128"/>
                        </a:rPr>
                        <a:t>　</a:t>
                      </a:r>
                      <a:endParaRPr lang="en-US" altLang="ja-JP" sz="10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effectLst/>
                          <a:latin typeface="Meiryo UI" panose="020B0604030504040204" pitchFamily="50" charset="-128"/>
                          <a:ea typeface="Meiryo UI" panose="020B0604030504040204" pitchFamily="50" charset="-128"/>
                        </a:rPr>
                        <a:t>＜府民文化部＞</a:t>
                      </a:r>
                      <a:endParaRPr lang="ja-JP" alt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09406796"/>
                  </a:ext>
                </a:extLst>
              </a:tr>
            </a:tbl>
          </a:graphicData>
        </a:graphic>
      </p:graphicFrame>
      <p:graphicFrame>
        <p:nvGraphicFramePr>
          <p:cNvPr id="2" name="表 1"/>
          <p:cNvGraphicFramePr>
            <a:graphicFrameLocks noGrp="1"/>
          </p:cNvGraphicFramePr>
          <p:nvPr>
            <p:extLst>
              <p:ext uri="{D42A27DB-BD31-4B8C-83A1-F6EECF244321}">
                <p14:modId xmlns:p14="http://schemas.microsoft.com/office/powerpoint/2010/main" val="959526043"/>
              </p:ext>
            </p:extLst>
          </p:nvPr>
        </p:nvGraphicFramePr>
        <p:xfrm>
          <a:off x="69708" y="464182"/>
          <a:ext cx="9004584" cy="2872157"/>
        </p:xfrm>
        <a:graphic>
          <a:graphicData uri="http://schemas.openxmlformats.org/drawingml/2006/table">
            <a:tbl>
              <a:tblPr firstRow="1" firstCol="1" bandRow="1">
                <a:tableStyleId>{BC89EF96-8CEA-46FF-86C4-4CE0E7609802}</a:tableStyleId>
              </a:tblPr>
              <a:tblGrid>
                <a:gridCol w="259200">
                  <a:extLst>
                    <a:ext uri="{9D8B030D-6E8A-4147-A177-3AD203B41FA5}">
                      <a16:colId xmlns:a16="http://schemas.microsoft.com/office/drawing/2014/main" val="9612139"/>
                    </a:ext>
                  </a:extLst>
                </a:gridCol>
                <a:gridCol w="8745384">
                  <a:extLst>
                    <a:ext uri="{9D8B030D-6E8A-4147-A177-3AD203B41FA5}">
                      <a16:colId xmlns:a16="http://schemas.microsoft.com/office/drawing/2014/main" val="4183280094"/>
                    </a:ext>
                  </a:extLst>
                </a:gridCol>
              </a:tblGrid>
              <a:tr h="0">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bg1"/>
                          </a:solidFill>
                          <a:latin typeface="Meiryo UI" panose="020B0604030504040204" pitchFamily="50" charset="-128"/>
                          <a:ea typeface="Meiryo UI" panose="020B0604030504040204" pitchFamily="50" charset="-128"/>
                        </a:rPr>
                        <a:t>現在の事業</a:t>
                      </a:r>
                    </a:p>
                  </a:txBody>
                  <a:tcPr marL="100584" marR="100584" marT="39600" marB="39600" vert="eaVert" anchor="ct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b="1" i="0" u="none" kern="100" dirty="0">
                          <a:effectLst/>
                          <a:latin typeface="Meiryo UI" panose="020B0604030504040204" pitchFamily="50" charset="-128"/>
                          <a:ea typeface="Meiryo UI" panose="020B0604030504040204" pitchFamily="50" charset="-128"/>
                        </a:rPr>
                        <a:t>＜主な事業（見直し後の事業、新たに取り組んでいる事業等）＞</a:t>
                      </a:r>
                      <a:endPar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100584" marR="100584" marT="50292" marB="50292">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alpha val="20000"/>
                      </a:schemeClr>
                    </a:solidFill>
                  </a:tcPr>
                </a:tc>
                <a:extLst>
                  <a:ext uri="{0D108BD9-81ED-4DB2-BD59-A6C34878D82A}">
                    <a16:rowId xmlns:a16="http://schemas.microsoft.com/office/drawing/2014/main" val="1548851626"/>
                  </a:ext>
                </a:extLst>
              </a:tr>
              <a:tr h="2619173">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dirty="0">
                        <a:solidFill>
                          <a:schemeClr val="bg1"/>
                        </a:solidFill>
                        <a:latin typeface="Meiryo UI" panose="020B0604030504040204" pitchFamily="50" charset="-128"/>
                        <a:ea typeface="Meiryo UI" panose="020B0604030504040204" pitchFamily="50" charset="-128"/>
                      </a:endParaRPr>
                    </a:p>
                  </a:txBody>
                  <a:tcPr marL="79200" marR="79200" marT="36000" marB="36000" vert="eaVert">
                    <a:solidFill>
                      <a:schemeClr val="accent1"/>
                    </a:solidFill>
                  </a:tcPr>
                </a:tc>
                <a:tc>
                  <a:txBody>
                    <a:bodyPr/>
                    <a:lstStyle/>
                    <a:p>
                      <a:pPr marL="133350" marR="0" lvl="0" indent="-133350" algn="just" defTabSz="914400" rtl="0" eaLnBrk="1" fontAlgn="auto" latinLnBrk="0" hangingPunct="1">
                        <a:lnSpc>
                          <a:spcPct val="100000"/>
                        </a:lnSpc>
                        <a:spcBef>
                          <a:spcPts val="0"/>
                        </a:spcBef>
                        <a:spcAft>
                          <a:spcPts val="0"/>
                        </a:spcAft>
                        <a:buClrTx/>
                        <a:buSzTx/>
                        <a:buFontTx/>
                        <a:buNone/>
                        <a:tabLst/>
                        <a:defRPr/>
                      </a:pPr>
                      <a:r>
                        <a:rPr lang="en-US" altLang="ja-JP" sz="1050" b="1" i="0" u="none" kern="100" dirty="0">
                          <a:effectLst/>
                          <a:latin typeface="Meiryo UI" panose="020B0604030504040204" pitchFamily="50" charset="-128"/>
                          <a:ea typeface="Meiryo UI" panose="020B0604030504040204" pitchFamily="50" charset="-128"/>
                        </a:rPr>
                        <a:t>《</a:t>
                      </a:r>
                      <a:r>
                        <a:rPr lang="ja-JP" altLang="en-US" sz="1050" b="1" i="0" u="none" kern="100" dirty="0">
                          <a:effectLst/>
                          <a:latin typeface="Meiryo UI" panose="020B0604030504040204" pitchFamily="50" charset="-128"/>
                          <a:ea typeface="Meiryo UI" panose="020B0604030504040204" pitchFamily="50" charset="-128"/>
                        </a:rPr>
                        <a:t>見直し後の事業</a:t>
                      </a:r>
                      <a:r>
                        <a:rPr lang="en-US" altLang="ja-JP" sz="1050" b="1" i="0" u="none" kern="100" dirty="0">
                          <a:effectLst/>
                          <a:latin typeface="Meiryo UI" panose="020B0604030504040204" pitchFamily="50" charset="-128"/>
                          <a:ea typeface="Meiryo UI" panose="020B0604030504040204" pitchFamily="50" charset="-128"/>
                        </a:rPr>
                        <a:t>》</a:t>
                      </a:r>
                    </a:p>
                    <a:p>
                      <a:pPr marL="133350" marR="0" lvl="0" indent="-133350" algn="just" defTabSz="914400" rtl="0" eaLnBrk="1" fontAlgn="auto" latinLnBrk="0" hangingPunct="1">
                        <a:lnSpc>
                          <a:spcPts val="400"/>
                        </a:lnSpc>
                        <a:spcBef>
                          <a:spcPts val="0"/>
                        </a:spcBef>
                        <a:spcAft>
                          <a:spcPts val="0"/>
                        </a:spcAft>
                        <a:buClrTx/>
                        <a:buSzTx/>
                        <a:buFontTx/>
                        <a:buNone/>
                        <a:tabLst/>
                        <a:defRPr/>
                      </a:pPr>
                      <a:endParaRPr lang="en-US" altLang="ja-JP" sz="1050" b="1" i="0" u="none" kern="100" dirty="0">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50" b="1" i="0" kern="100" dirty="0">
                          <a:effectLst/>
                          <a:latin typeface="Meiryo UI" panose="020B0604030504040204" pitchFamily="50" charset="-128"/>
                          <a:ea typeface="Meiryo UI" panose="020B0604030504040204" pitchFamily="50" charset="-128"/>
                        </a:rPr>
                        <a:t>　◆</a:t>
                      </a:r>
                      <a:r>
                        <a:rPr lang="ja-JP" altLang="en-US" sz="1050" b="1" i="0" u="sng" kern="100" dirty="0">
                          <a:effectLst/>
                          <a:latin typeface="Meiryo UI" panose="020B0604030504040204" pitchFamily="50" charset="-128"/>
                          <a:ea typeface="Meiryo UI" panose="020B0604030504040204" pitchFamily="50" charset="-128"/>
                        </a:rPr>
                        <a:t>観光振興事業費</a:t>
                      </a:r>
                      <a:endParaRPr lang="en-US" altLang="ja-JP" sz="1050" b="1" i="0" u="sng" kern="100" dirty="0">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ts val="500"/>
                        </a:lnSpc>
                        <a:spcBef>
                          <a:spcPts val="0"/>
                        </a:spcBef>
                        <a:spcAft>
                          <a:spcPts val="0"/>
                        </a:spcAft>
                        <a:buClrTx/>
                        <a:buSzTx/>
                        <a:buFontTx/>
                        <a:buNone/>
                        <a:tabLst/>
                        <a:defRPr/>
                      </a:pPr>
                      <a:endParaRPr lang="en-US" altLang="ja-JP" sz="1050" b="1" i="0" u="sng" kern="100" dirty="0">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1" i="0" kern="100" dirty="0">
                          <a:effectLst/>
                          <a:latin typeface="Meiryo UI" panose="020B0604030504040204" pitchFamily="50" charset="-128"/>
                          <a:ea typeface="Meiryo UI" panose="020B0604030504040204" pitchFamily="50" charset="-128"/>
                        </a:rPr>
                        <a:t>　　</a:t>
                      </a:r>
                      <a:r>
                        <a:rPr lang="en-US" altLang="ja-JP" sz="1000" b="1" i="0" kern="100" dirty="0">
                          <a:effectLst/>
                          <a:latin typeface="Meiryo UI" panose="020B0604030504040204" pitchFamily="50" charset="-128"/>
                          <a:ea typeface="Meiryo UI" panose="020B0604030504040204" pitchFamily="50" charset="-128"/>
                        </a:rPr>
                        <a:t> </a:t>
                      </a:r>
                      <a:r>
                        <a:rPr lang="ja-JP" altLang="en-US" sz="1000" b="1" i="0" kern="100" dirty="0">
                          <a:effectLst/>
                          <a:latin typeface="Meiryo UI" panose="020B0604030504040204" pitchFamily="50" charset="-128"/>
                          <a:ea typeface="Meiryo UI" panose="020B0604030504040204" pitchFamily="50" charset="-128"/>
                        </a:rPr>
                        <a:t>１　事業目的　　　　　　　　　　　　　　　　　　　　　　　　　　　　　　　　　　　　　　　　　　　　　　　　　 </a:t>
                      </a:r>
                    </a:p>
                    <a:p>
                      <a:pPr marL="133350" indent="-133350" algn="just">
                        <a:spcAft>
                          <a:spcPts val="0"/>
                        </a:spcAft>
                      </a:pPr>
                      <a:r>
                        <a:rPr lang="ja-JP" altLang="en-US" sz="1000" b="0" i="0" kern="100" dirty="0">
                          <a:effectLst/>
                          <a:latin typeface="Meiryo UI" panose="020B0604030504040204" pitchFamily="50" charset="-128"/>
                          <a:ea typeface="Meiryo UI" panose="020B0604030504040204" pitchFamily="50" charset="-128"/>
                        </a:rPr>
                        <a:t>　　　　　国内外からの観光客を増加させるための観光施策を展開し、来阪旅行者数の増加及び大阪経済の活性化、国際観光都市・大阪のプレゼンス向上を図る。　　　　　　　　　　　　　　　　　　　　　　　　　　　　　　　　 　　　　　　　　　　　　　　　　　　　　　　　　　　　　　 </a:t>
                      </a:r>
                    </a:p>
                    <a:p>
                      <a:pPr marL="133350" indent="-133350" algn="just">
                        <a:spcAft>
                          <a:spcPts val="0"/>
                        </a:spcAft>
                      </a:pPr>
                      <a:r>
                        <a:rPr lang="ja-JP" altLang="en-US" sz="1000" b="0" i="0" kern="100" dirty="0">
                          <a:effectLst/>
                          <a:latin typeface="Meiryo UI" panose="020B0604030504040204" pitchFamily="50" charset="-128"/>
                          <a:ea typeface="Meiryo UI" panose="020B0604030504040204" pitchFamily="50" charset="-128"/>
                        </a:rPr>
                        <a:t> 　</a:t>
                      </a:r>
                      <a:r>
                        <a:rPr lang="ja-JP" altLang="en-US" sz="1000" b="1" i="0" kern="100" dirty="0">
                          <a:effectLst/>
                          <a:latin typeface="Meiryo UI" panose="020B0604030504040204" pitchFamily="50" charset="-128"/>
                          <a:ea typeface="Meiryo UI" panose="020B0604030504040204" pitchFamily="50" charset="-128"/>
                        </a:rPr>
                        <a:t>　２　事業内容</a:t>
                      </a:r>
                      <a:endParaRPr lang="en-US" altLang="ja-JP" sz="1000" b="1" i="0" kern="100" dirty="0">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0" i="0" kern="100" dirty="0">
                          <a:effectLst/>
                          <a:latin typeface="Meiryo UI" panose="020B0604030504040204" pitchFamily="50" charset="-128"/>
                          <a:ea typeface="Meiryo UI" panose="020B0604030504040204" pitchFamily="50" charset="-128"/>
                        </a:rPr>
                        <a:t>　　 　</a:t>
                      </a:r>
                      <a:r>
                        <a:rPr lang="en-US" altLang="ja-JP" sz="1000" b="0" i="0" kern="100" dirty="0">
                          <a:effectLst/>
                          <a:latin typeface="Meiryo UI" panose="020B0604030504040204" pitchFamily="50" charset="-128"/>
                          <a:ea typeface="Meiryo UI" panose="020B0604030504040204" pitchFamily="50" charset="-128"/>
                        </a:rPr>
                        <a:t>(1) </a:t>
                      </a:r>
                      <a:r>
                        <a:rPr lang="ja-JP" altLang="en-US" sz="1000" b="0" i="0" kern="100" dirty="0">
                          <a:effectLst/>
                          <a:latin typeface="Meiryo UI" panose="020B0604030504040204" pitchFamily="50" charset="-128"/>
                          <a:ea typeface="Meiryo UI" panose="020B0604030504040204" pitchFamily="50" charset="-128"/>
                        </a:rPr>
                        <a:t>大阪観光局運営事業　　　　　　　　　　　　　　　　　　　　　　　　　　　　　　　　　　　　　　　　　　　　　　　　　 </a:t>
                      </a:r>
                    </a:p>
                    <a:p>
                      <a:pPr marL="133350" indent="-133350" algn="just">
                        <a:spcAft>
                          <a:spcPts val="0"/>
                        </a:spcAft>
                      </a:pPr>
                      <a:r>
                        <a:rPr lang="ja-JP" altLang="en-US" sz="1000" b="0" i="0" kern="100" dirty="0">
                          <a:effectLst/>
                          <a:latin typeface="Meiryo UI" panose="020B0604030504040204" pitchFamily="50" charset="-128"/>
                          <a:ea typeface="Meiryo UI" panose="020B0604030504040204" pitchFamily="50" charset="-128"/>
                        </a:rPr>
                        <a:t> 　　　　　 大阪府・大阪市・関西経済界が支援し、オール</a:t>
                      </a:r>
                      <a:r>
                        <a:rPr lang="ja-JP" altLang="en-US" sz="1000" b="0" i="0" kern="100" dirty="0">
                          <a:solidFill>
                            <a:schemeClr val="tx1"/>
                          </a:solidFill>
                          <a:effectLst/>
                          <a:latin typeface="Meiryo UI" panose="020B0604030504040204" pitchFamily="50" charset="-128"/>
                          <a:ea typeface="Meiryo UI" panose="020B0604030504040204" pitchFamily="50" charset="-128"/>
                        </a:rPr>
                        <a:t>大阪で観光振興を推進する大阪観光局運営のための分担金　　　　　　　　　　　　　　　　　　　　　　　　　　　　　　　 </a:t>
                      </a:r>
                    </a:p>
                    <a:p>
                      <a:pPr marL="133350" indent="-133350" algn="just">
                        <a:spcAft>
                          <a:spcPts val="0"/>
                        </a:spcAft>
                      </a:pPr>
                      <a:r>
                        <a:rPr lang="ja-JP" altLang="en-US" sz="1000" b="0" i="0" kern="100" dirty="0">
                          <a:solidFill>
                            <a:schemeClr val="tx1"/>
                          </a:solidFill>
                          <a:effectLst/>
                          <a:latin typeface="Meiryo UI" panose="020B0604030504040204" pitchFamily="50" charset="-128"/>
                          <a:ea typeface="Meiryo UI" panose="020B0604030504040204" pitchFamily="50" charset="-128"/>
                        </a:rPr>
                        <a:t> 　    </a:t>
                      </a:r>
                      <a:r>
                        <a:rPr lang="en-US" altLang="ja-JP" sz="1000" b="0" i="0" kern="100" dirty="0">
                          <a:solidFill>
                            <a:schemeClr val="tx1"/>
                          </a:solidFill>
                          <a:effectLst/>
                          <a:latin typeface="Meiryo UI" panose="020B0604030504040204" pitchFamily="50" charset="-128"/>
                          <a:ea typeface="Meiryo UI" panose="020B0604030504040204" pitchFamily="50" charset="-128"/>
                        </a:rPr>
                        <a:t>(2) </a:t>
                      </a:r>
                      <a:r>
                        <a:rPr lang="ja-JP" altLang="en-US" sz="1000" b="0" i="0" kern="100" dirty="0">
                          <a:solidFill>
                            <a:schemeClr val="tx1"/>
                          </a:solidFill>
                          <a:effectLst/>
                          <a:latin typeface="Meiryo UI" panose="020B0604030504040204" pitchFamily="50" charset="-128"/>
                          <a:ea typeface="Meiryo UI" panose="020B0604030504040204" pitchFamily="50" charset="-128"/>
                        </a:rPr>
                        <a:t>大阪観光局運営事業（</a:t>
                      </a:r>
                      <a:r>
                        <a:rPr lang="ja-JP" altLang="en-US" sz="1050" dirty="0">
                          <a:solidFill>
                            <a:schemeClr val="tx1"/>
                          </a:solidFill>
                          <a:latin typeface="Meiryo UI" panose="020B0604030504040204" pitchFamily="50" charset="-128"/>
                          <a:ea typeface="Meiryo UI" panose="020B0604030504040204" pitchFamily="50" charset="-128"/>
                        </a:rPr>
                        <a:t>大阪版ＤＭＯ</a:t>
                      </a:r>
                      <a:r>
                        <a:rPr lang="en-US" altLang="ja-JP" sz="1050" baseline="30000" dirty="0">
                          <a:solidFill>
                            <a:schemeClr val="tx1"/>
                          </a:solidFill>
                          <a:latin typeface="Meiryo UI" panose="020B0604030504040204" pitchFamily="50" charset="-128"/>
                          <a:ea typeface="Meiryo UI" panose="020B0604030504040204" pitchFamily="50" charset="-128"/>
                        </a:rPr>
                        <a:t>※</a:t>
                      </a:r>
                      <a:r>
                        <a:rPr lang="ja-JP" altLang="en-US" sz="1000" b="0" i="0" kern="100" dirty="0">
                          <a:solidFill>
                            <a:schemeClr val="tx1"/>
                          </a:solidFill>
                          <a:effectLst/>
                          <a:latin typeface="Meiryo UI" panose="020B0604030504040204" pitchFamily="50" charset="-128"/>
                          <a:ea typeface="Meiryo UI" panose="020B0604030504040204" pitchFamily="50" charset="-128"/>
                        </a:rPr>
                        <a:t>）　　　　　　　　　　　　　　　　　　　　　　　　　　　　　　　 </a:t>
                      </a:r>
                    </a:p>
                    <a:p>
                      <a:pPr marL="133350" indent="-133350" algn="just">
                        <a:spcAft>
                          <a:spcPts val="0"/>
                        </a:spcAft>
                      </a:pPr>
                      <a:r>
                        <a:rPr lang="ja-JP" altLang="en-US" sz="1000" b="0" i="0" kern="100" dirty="0">
                          <a:solidFill>
                            <a:schemeClr val="tx1"/>
                          </a:solidFill>
                          <a:effectLst/>
                          <a:latin typeface="Meiryo UI" panose="020B0604030504040204" pitchFamily="50" charset="-128"/>
                          <a:ea typeface="Meiryo UI" panose="020B0604030504040204" pitchFamily="50" charset="-128"/>
                        </a:rPr>
                        <a:t> 　　        地方創生推進交付金を活用し、大阪観光局が大阪版ＤＭＯとして「観光地経営」の観点に立った観光地域づくり推進のための事業を実施　　 </a:t>
                      </a:r>
                    </a:p>
                    <a:p>
                      <a:pPr marL="133350" indent="-133350" algn="just">
                        <a:spcAft>
                          <a:spcPts val="0"/>
                        </a:spcAft>
                      </a:pPr>
                      <a:r>
                        <a:rPr lang="ja-JP" altLang="en-US" sz="1000" b="1" i="0" kern="100" dirty="0">
                          <a:solidFill>
                            <a:schemeClr val="tx1"/>
                          </a:solidFill>
                          <a:effectLst/>
                          <a:latin typeface="Meiryo UI" panose="020B0604030504040204" pitchFamily="50" charset="-128"/>
                          <a:ea typeface="Meiryo UI" panose="020B0604030504040204" pitchFamily="50" charset="-128"/>
                        </a:rPr>
                        <a:t>　　　　</a:t>
                      </a:r>
                      <a:r>
                        <a:rPr lang="en-US" altLang="ja-JP" sz="1000" b="1" i="0" kern="100" baseline="0" dirty="0">
                          <a:solidFill>
                            <a:schemeClr val="tx1"/>
                          </a:solidFill>
                          <a:effectLst/>
                          <a:latin typeface="Meiryo UI" panose="020B0604030504040204" pitchFamily="50" charset="-128"/>
                          <a:ea typeface="Meiryo UI" panose="020B0604030504040204" pitchFamily="50" charset="-128"/>
                        </a:rPr>
                        <a:t>      </a:t>
                      </a:r>
                      <a:r>
                        <a:rPr lang="ja-JP" altLang="en-US" sz="1000" b="0" i="0" kern="100" baseline="0" dirty="0">
                          <a:solidFill>
                            <a:schemeClr val="tx1"/>
                          </a:solidFill>
                          <a:effectLst/>
                          <a:latin typeface="Meiryo UI" panose="020B0604030504040204" pitchFamily="50" charset="-128"/>
                          <a:ea typeface="Meiryo UI" panose="020B0604030504040204" pitchFamily="50" charset="-128"/>
                        </a:rPr>
                        <a:t> </a:t>
                      </a:r>
                      <a:r>
                        <a:rPr lang="en-US" altLang="ja-JP" sz="1000" b="0" i="0" kern="100" baseline="0" dirty="0">
                          <a:solidFill>
                            <a:schemeClr val="tx1"/>
                          </a:solidFill>
                          <a:effectLst/>
                          <a:latin typeface="Meiryo UI" panose="020B0604030504040204" pitchFamily="50" charset="-128"/>
                          <a:ea typeface="Meiryo UI" panose="020B0604030504040204" pitchFamily="50" charset="-128"/>
                        </a:rPr>
                        <a:t>※</a:t>
                      </a:r>
                      <a:r>
                        <a:rPr lang="ja-JP" altLang="en-US" sz="1000" b="0" i="0" kern="100" baseline="0" dirty="0">
                          <a:solidFill>
                            <a:schemeClr val="tx1"/>
                          </a:solidFill>
                          <a:effectLst/>
                          <a:latin typeface="Meiryo UI" panose="020B0604030504040204" pitchFamily="50" charset="-128"/>
                          <a:ea typeface="Meiryo UI" panose="020B0604030504040204" pitchFamily="50" charset="-128"/>
                        </a:rPr>
                        <a:t>ＤＭＯ：</a:t>
                      </a:r>
                      <a:r>
                        <a:rPr lang="en-US" altLang="ja-JP" sz="1000" b="0" i="0" kern="100" baseline="0" dirty="0">
                          <a:solidFill>
                            <a:schemeClr val="tx1"/>
                          </a:solidFill>
                          <a:effectLst/>
                          <a:latin typeface="Meiryo UI" panose="020B0604030504040204" pitchFamily="50" charset="-128"/>
                          <a:ea typeface="Meiryo UI" panose="020B0604030504040204" pitchFamily="50" charset="-128"/>
                        </a:rPr>
                        <a:t>Destination Marketing</a:t>
                      </a:r>
                      <a:r>
                        <a:rPr lang="ja-JP" altLang="en-US" sz="1000" b="0" i="0" kern="100" baseline="0" dirty="0">
                          <a:solidFill>
                            <a:schemeClr val="tx1"/>
                          </a:solidFill>
                          <a:effectLst/>
                          <a:latin typeface="Meiryo UI" panose="020B0604030504040204" pitchFamily="50" charset="-128"/>
                          <a:ea typeface="Meiryo UI" panose="020B0604030504040204" pitchFamily="50" charset="-128"/>
                        </a:rPr>
                        <a:t>／</a:t>
                      </a:r>
                      <a:r>
                        <a:rPr lang="en-US" altLang="ja-JP" sz="1000" b="0" i="0" kern="100" baseline="0" dirty="0">
                          <a:solidFill>
                            <a:schemeClr val="tx1"/>
                          </a:solidFill>
                          <a:effectLst/>
                          <a:latin typeface="Meiryo UI" panose="020B0604030504040204" pitchFamily="50" charset="-128"/>
                          <a:ea typeface="Meiryo UI" panose="020B0604030504040204" pitchFamily="50" charset="-128"/>
                        </a:rPr>
                        <a:t>Management Organization</a:t>
                      </a:r>
                    </a:p>
                    <a:p>
                      <a:pPr marL="133350" indent="-133350" algn="just">
                        <a:spcAft>
                          <a:spcPts val="0"/>
                        </a:spcAft>
                      </a:pPr>
                      <a:r>
                        <a:rPr lang="ja-JP" altLang="en-US" sz="1000" b="0" i="0" kern="100" baseline="0" dirty="0">
                          <a:solidFill>
                            <a:schemeClr val="tx1"/>
                          </a:solidFill>
                          <a:effectLst/>
                          <a:latin typeface="Meiryo UI" panose="020B0604030504040204" pitchFamily="50" charset="-128"/>
                          <a:ea typeface="Meiryo UI" panose="020B0604030504040204" pitchFamily="50" charset="-128"/>
                        </a:rPr>
                        <a:t>　　　　　　　　　観光地経営の視点に立った観光地域づくりの舵取り役として、多様な関係者とともに、明確なコンセプトに基づいた戦略を策定・実施するための調整機能を備　　　　</a:t>
                      </a:r>
                    </a:p>
                    <a:p>
                      <a:pPr marL="133350" indent="-133350" algn="just">
                        <a:spcAft>
                          <a:spcPts val="0"/>
                        </a:spcAft>
                      </a:pPr>
                      <a:r>
                        <a:rPr lang="ja-JP" altLang="en-US" sz="1000" b="0" i="0" kern="100" baseline="0" dirty="0">
                          <a:solidFill>
                            <a:schemeClr val="tx1"/>
                          </a:solidFill>
                          <a:effectLst/>
                          <a:latin typeface="Meiryo UI" panose="020B0604030504040204" pitchFamily="50" charset="-128"/>
                          <a:ea typeface="Meiryo UI" panose="020B0604030504040204" pitchFamily="50" charset="-128"/>
                        </a:rPr>
                        <a:t>　　　　　　　　　えた法人</a:t>
                      </a:r>
                      <a:r>
                        <a:rPr lang="ja-JP" altLang="en-US" sz="1000" b="0" i="0" kern="100" dirty="0">
                          <a:solidFill>
                            <a:schemeClr val="tx1"/>
                          </a:solidFill>
                          <a:effectLst/>
                          <a:latin typeface="Meiryo UI" panose="020B0604030504040204" pitchFamily="50" charset="-128"/>
                          <a:ea typeface="Meiryo UI" panose="020B0604030504040204" pitchFamily="50" charset="-128"/>
                        </a:rPr>
                        <a:t>　</a:t>
                      </a:r>
                      <a:r>
                        <a:rPr lang="ja-JP" altLang="en-US" sz="1000" b="0" i="0" kern="100" dirty="0">
                          <a:solidFill>
                            <a:srgbClr val="0000FF"/>
                          </a:solidFill>
                          <a:effectLst/>
                          <a:latin typeface="Meiryo UI" panose="020B0604030504040204" pitchFamily="50" charset="-128"/>
                          <a:ea typeface="Meiryo UI" panose="020B0604030504040204" pitchFamily="50" charset="-128"/>
                        </a:rPr>
                        <a:t>　　　　　　　　　　　　　　　</a:t>
                      </a:r>
                      <a:r>
                        <a:rPr lang="ja-JP" altLang="en-US" sz="1000" b="1" i="0" kern="100" dirty="0">
                          <a:effectLst/>
                          <a:latin typeface="Meiryo UI" panose="020B0604030504040204" pitchFamily="50" charset="-128"/>
                          <a:ea typeface="Meiryo UI" panose="020B0604030504040204" pitchFamily="50" charset="-128"/>
                        </a:rPr>
                        <a:t>　　　　　　　　　　　　　　　　　　　　</a:t>
                      </a:r>
                      <a:endParaRPr lang="en-US" altLang="ja-JP" sz="1050" b="1" kern="100" dirty="0">
                        <a:solidFill>
                          <a:schemeClr val="tx1"/>
                        </a:solidFill>
                        <a:effectLst/>
                        <a:latin typeface="Meiryo UI" panose="020B0604030504040204" pitchFamily="50" charset="-128"/>
                        <a:ea typeface="Meiryo UI" panose="020B0604030504040204" pitchFamily="50" charset="-128"/>
                        <a:cs typeface="+mn-cs"/>
                      </a:endParaRPr>
                    </a:p>
                  </a:txBody>
                  <a:tcPr marL="100584" marR="100584" marT="50292" marB="50292">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23008058"/>
                  </a:ext>
                </a:extLst>
              </a:tr>
            </a:tbl>
          </a:graphicData>
        </a:graphic>
      </p:graphicFrame>
      <p:sp>
        <p:nvSpPr>
          <p:cNvPr id="7" name="Rectangle 516">
            <a:extLst>
              <a:ext uri="{FF2B5EF4-FFF2-40B4-BE49-F238E27FC236}">
                <a16:creationId xmlns:a16="http://schemas.microsoft.com/office/drawing/2014/main" id="{5CE52CA5-E3A4-4979-A445-E97A20C52BB5}"/>
              </a:ext>
            </a:extLst>
          </p:cNvPr>
          <p:cNvSpPr>
            <a:spLocks noChangeArrowheads="1"/>
          </p:cNvSpPr>
          <p:nvPr/>
        </p:nvSpPr>
        <p:spPr bwMode="auto">
          <a:xfrm>
            <a:off x="3445767" y="3243871"/>
            <a:ext cx="2828440" cy="392502"/>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27432" tIns="18288"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lnSpc>
                <a:spcPts val="1100"/>
              </a:lnSpc>
              <a:defRPr sz="1000"/>
            </a:pPr>
            <a:endParaRPr lang="ja-JP" altLang="en-US" sz="1000" b="0" i="0" u="none" strike="noStrike" baseline="0" dirty="0">
              <a:solidFill>
                <a:srgbClr val="000000"/>
              </a:solidFill>
              <a:latin typeface="ＭＳ Ｐゴシック"/>
              <a:ea typeface="ＭＳ Ｐゴシック"/>
            </a:endParaRPr>
          </a:p>
        </p:txBody>
      </p:sp>
      <p:sp>
        <p:nvSpPr>
          <p:cNvPr id="9" name="Rectangle 519">
            <a:extLst>
              <a:ext uri="{FF2B5EF4-FFF2-40B4-BE49-F238E27FC236}">
                <a16:creationId xmlns:a16="http://schemas.microsoft.com/office/drawing/2014/main" id="{D91AEAC5-C388-4B9D-9EF7-D9CCAEF54F09}"/>
              </a:ext>
            </a:extLst>
          </p:cNvPr>
          <p:cNvSpPr>
            <a:spLocks noChangeArrowheads="1"/>
          </p:cNvSpPr>
          <p:nvPr/>
        </p:nvSpPr>
        <p:spPr bwMode="auto">
          <a:xfrm>
            <a:off x="3407667" y="2920021"/>
            <a:ext cx="1838616" cy="220980"/>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27432" tIns="18288"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endParaRPr lang="ja-JP" altLang="en-US" sz="1000" b="0" i="0" u="none" strike="noStrike" baseline="0" dirty="0">
              <a:solidFill>
                <a:srgbClr val="000000"/>
              </a:solidFill>
              <a:latin typeface="ＭＳ Ｐゴシック"/>
              <a:ea typeface="ＭＳ Ｐゴシック"/>
            </a:endParaRPr>
          </a:p>
        </p:txBody>
      </p:sp>
      <p:sp>
        <p:nvSpPr>
          <p:cNvPr id="14" name="正方形/長方形 13">
            <a:extLst>
              <a:ext uri="{FF2B5EF4-FFF2-40B4-BE49-F238E27FC236}">
                <a16:creationId xmlns:a16="http://schemas.microsoft.com/office/drawing/2014/main" id="{0C6D8A66-99CE-4802-948F-275057F60F38}"/>
              </a:ext>
            </a:extLst>
          </p:cNvPr>
          <p:cNvSpPr/>
          <p:nvPr/>
        </p:nvSpPr>
        <p:spPr>
          <a:xfrm>
            <a:off x="6462210" y="880158"/>
            <a:ext cx="2280943" cy="234978"/>
          </a:xfrm>
          <a:prstGeom prst="rect">
            <a:avLst/>
          </a:prstGeom>
          <a:ln/>
        </p:spPr>
        <p:style>
          <a:lnRef idx="2">
            <a:schemeClr val="accent1"/>
          </a:lnRef>
          <a:fillRef idx="1">
            <a:schemeClr val="lt1"/>
          </a:fillRef>
          <a:effectRef idx="0">
            <a:schemeClr val="accent1"/>
          </a:effectRef>
          <a:fontRef idx="minor">
            <a:schemeClr val="dk1"/>
          </a:fontRef>
        </p:style>
        <p:txBody>
          <a:bodyPr lIns="36000" rIns="0" rtlCol="0" anchor="ctr"/>
          <a:lstStyle/>
          <a:p>
            <a:pPr algn="ctr"/>
            <a:r>
              <a:rPr lang="en-US" altLang="ja-JP" sz="1050" dirty="0">
                <a:solidFill>
                  <a:schemeClr val="tx1"/>
                </a:solidFill>
                <a:latin typeface="Meiryo UI" panose="020B0604030504040204" pitchFamily="50" charset="-128"/>
                <a:ea typeface="Meiryo UI" panose="020B0604030504040204" pitchFamily="50" charset="-128"/>
              </a:rPr>
              <a:t>R2</a:t>
            </a:r>
            <a:r>
              <a:rPr lang="ja-JP" altLang="en-US" sz="1050" dirty="0">
                <a:solidFill>
                  <a:schemeClr val="tx1"/>
                </a:solidFill>
                <a:latin typeface="Meiryo UI" panose="020B0604030504040204" pitchFamily="50" charset="-128"/>
                <a:ea typeface="Meiryo UI" panose="020B0604030504040204" pitchFamily="50" charset="-128"/>
              </a:rPr>
              <a:t>当初予算額：</a:t>
            </a:r>
            <a:r>
              <a:rPr lang="en-US" altLang="ja-JP" sz="1050" dirty="0">
                <a:solidFill>
                  <a:schemeClr val="tx1"/>
                </a:solidFill>
                <a:latin typeface="Meiryo UI" panose="020B0604030504040204" pitchFamily="50" charset="-128"/>
                <a:ea typeface="Meiryo UI" panose="020B0604030504040204" pitchFamily="50" charset="-128"/>
              </a:rPr>
              <a:t>275</a:t>
            </a:r>
            <a:r>
              <a:rPr lang="ja-JP" altLang="en-US" sz="1050" dirty="0">
                <a:solidFill>
                  <a:schemeClr val="tx1"/>
                </a:solidFill>
                <a:latin typeface="Meiryo UI" panose="020B0604030504040204" pitchFamily="50" charset="-128"/>
                <a:ea typeface="Meiryo UI" panose="020B0604030504040204" pitchFamily="50" charset="-128"/>
              </a:rPr>
              <a:t>（</a:t>
            </a:r>
            <a:r>
              <a:rPr lang="en-US" altLang="ja-JP" sz="1050" dirty="0">
                <a:solidFill>
                  <a:schemeClr val="tx1"/>
                </a:solidFill>
                <a:latin typeface="Meiryo UI" panose="020B0604030504040204" pitchFamily="50" charset="-128"/>
                <a:ea typeface="Meiryo UI" panose="020B0604030504040204" pitchFamily="50" charset="-128"/>
              </a:rPr>
              <a:t>250</a:t>
            </a:r>
            <a:r>
              <a:rPr lang="ja-JP" altLang="en-US" sz="1050" dirty="0">
                <a:solidFill>
                  <a:schemeClr val="tx1"/>
                </a:solidFill>
                <a:latin typeface="Meiryo UI" panose="020B0604030504040204" pitchFamily="50" charset="-128"/>
                <a:ea typeface="Meiryo UI" panose="020B0604030504040204" pitchFamily="50" charset="-128"/>
              </a:rPr>
              <a:t>）百万円</a:t>
            </a:r>
            <a:endPar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8" name="正方形/長方形 7"/>
          <p:cNvSpPr/>
          <p:nvPr/>
        </p:nvSpPr>
        <p:spPr>
          <a:xfrm>
            <a:off x="5877145" y="154811"/>
            <a:ext cx="1935215" cy="208186"/>
          </a:xfrm>
          <a:prstGeom prst="rect">
            <a:avLst/>
          </a:prstGeom>
          <a:ln w="6350"/>
        </p:spPr>
        <p:style>
          <a:lnRef idx="2">
            <a:schemeClr val="accent1"/>
          </a:lnRef>
          <a:fillRef idx="1">
            <a:schemeClr val="lt1"/>
          </a:fillRef>
          <a:effectRef idx="0">
            <a:schemeClr val="accent1"/>
          </a:effectRef>
          <a:fontRef idx="minor">
            <a:schemeClr val="dk1"/>
          </a:fontRef>
        </p:style>
        <p:txBody>
          <a:bodyPr lIns="36000" rIns="36000" rtlCol="0" anchor="ctr"/>
          <a:lstStyle/>
          <a:p>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予算の記載</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）：一般財源</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スライド番号プレースホルダー 4"/>
          <p:cNvSpPr txBox="1">
            <a:spLocks/>
          </p:cNvSpPr>
          <p:nvPr/>
        </p:nvSpPr>
        <p:spPr>
          <a:xfrm>
            <a:off x="7010400" y="6584035"/>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smtClean="0">
                <a:solidFill>
                  <a:schemeClr val="tx1"/>
                </a:solidFill>
                <a:latin typeface="Meiryo UI" panose="020B0604030504040204" pitchFamily="50" charset="-128"/>
                <a:ea typeface="Meiryo UI" panose="020B0604030504040204" pitchFamily="50" charset="-128"/>
              </a:rPr>
              <a:t>32</a:t>
            </a:r>
            <a:endParaRPr lang="ja-JP" altLang="en-US"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66166368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表 24"/>
          <p:cNvGraphicFramePr>
            <a:graphicFrameLocks noGrp="1"/>
          </p:cNvGraphicFramePr>
          <p:nvPr/>
        </p:nvGraphicFramePr>
        <p:xfrm>
          <a:off x="83583" y="53625"/>
          <a:ext cx="9003329" cy="415976"/>
        </p:xfrm>
        <a:graphic>
          <a:graphicData uri="http://schemas.openxmlformats.org/drawingml/2006/table">
            <a:tbl>
              <a:tblPr firstRow="1" firstCol="1" bandRow="1">
                <a:tableStyleId>{5C22544A-7EE6-4342-B048-85BDC9FD1C3A}</a:tableStyleId>
              </a:tblPr>
              <a:tblGrid>
                <a:gridCol w="5883572">
                  <a:extLst>
                    <a:ext uri="{9D8B030D-6E8A-4147-A177-3AD203B41FA5}">
                      <a16:colId xmlns:a16="http://schemas.microsoft.com/office/drawing/2014/main" val="1996567682"/>
                    </a:ext>
                  </a:extLst>
                </a:gridCol>
                <a:gridCol w="3119757">
                  <a:extLst>
                    <a:ext uri="{9D8B030D-6E8A-4147-A177-3AD203B41FA5}">
                      <a16:colId xmlns:a16="http://schemas.microsoft.com/office/drawing/2014/main" val="2440904912"/>
                    </a:ext>
                  </a:extLst>
                </a:gridCol>
              </a:tblGrid>
              <a:tr h="41597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100" kern="100" dirty="0">
                          <a:solidFill>
                            <a:schemeClr val="tx1"/>
                          </a:solidFill>
                          <a:effectLst/>
                          <a:latin typeface="Meiryo UI" panose="020B0604030504040204" pitchFamily="50" charset="-128"/>
                          <a:ea typeface="Meiryo UI" panose="020B0604030504040204" pitchFamily="50" charset="-128"/>
                        </a:rPr>
                        <a:t>【</a:t>
                      </a:r>
                      <a:r>
                        <a:rPr lang="ja-JP" altLang="en-US" sz="1100" kern="100" dirty="0">
                          <a:solidFill>
                            <a:schemeClr val="tx1"/>
                          </a:solidFill>
                          <a:effectLst/>
                          <a:latin typeface="Meiryo UI" panose="020B0604030504040204" pitchFamily="50" charset="-128"/>
                          <a:ea typeface="Meiryo UI" panose="020B0604030504040204" pitchFamily="50" charset="-128"/>
                        </a:rPr>
                        <a:t>主要検討事業</a:t>
                      </a:r>
                      <a:r>
                        <a:rPr lang="en-US" altLang="ja-JP" sz="1100" kern="100" dirty="0">
                          <a:solidFill>
                            <a:schemeClr val="tx1"/>
                          </a:solidFill>
                          <a:effectLst/>
                          <a:latin typeface="Meiryo UI" panose="020B0604030504040204" pitchFamily="50" charset="-128"/>
                          <a:ea typeface="Meiryo UI" panose="020B0604030504040204" pitchFamily="50" charset="-128"/>
                        </a:rPr>
                        <a:t>14】</a:t>
                      </a:r>
                      <a:r>
                        <a:rPr lang="ja-JP" altLang="en-US" sz="1400" kern="100" dirty="0">
                          <a:solidFill>
                            <a:schemeClr val="tx1"/>
                          </a:solidFill>
                          <a:effectLst/>
                          <a:latin typeface="Meiryo UI" panose="020B0604030504040204" pitchFamily="50" charset="-128"/>
                          <a:ea typeface="Meiryo UI" panose="020B0604030504040204" pitchFamily="50" charset="-128"/>
                        </a:rPr>
                        <a:t>　海外施設運営費・海外施設機能拡充費　</a:t>
                      </a:r>
                      <a:r>
                        <a:rPr lang="ja-JP" altLang="en-US" sz="1000" kern="100" dirty="0">
                          <a:solidFill>
                            <a:schemeClr val="tx1"/>
                          </a:solidFill>
                          <a:effectLst/>
                          <a:latin typeface="Meiryo UI" panose="020B0604030504040204" pitchFamily="50" charset="-128"/>
                          <a:ea typeface="Meiryo UI" panose="020B0604030504040204" pitchFamily="50" charset="-128"/>
                        </a:rPr>
                        <a:t>　</a:t>
                      </a:r>
                      <a:endParaRPr lang="en-US" altLang="ja-JP" sz="10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effectLst/>
                          <a:latin typeface="Meiryo UI" panose="020B0604030504040204" pitchFamily="50" charset="-128"/>
                          <a:ea typeface="Meiryo UI" panose="020B0604030504040204" pitchFamily="50" charset="-128"/>
                        </a:rPr>
                        <a:t>＜商工労働部＞</a:t>
                      </a:r>
                      <a:endParaRPr lang="ja-JP" alt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09406796"/>
                  </a:ext>
                </a:extLst>
              </a:tr>
            </a:tbl>
          </a:graphicData>
        </a:graphic>
      </p:graphicFrame>
      <p:graphicFrame>
        <p:nvGraphicFramePr>
          <p:cNvPr id="2" name="表 1"/>
          <p:cNvGraphicFramePr>
            <a:graphicFrameLocks noGrp="1"/>
          </p:cNvGraphicFramePr>
          <p:nvPr>
            <p:extLst>
              <p:ext uri="{D42A27DB-BD31-4B8C-83A1-F6EECF244321}">
                <p14:modId xmlns:p14="http://schemas.microsoft.com/office/powerpoint/2010/main" val="4066089429"/>
              </p:ext>
            </p:extLst>
          </p:nvPr>
        </p:nvGraphicFramePr>
        <p:xfrm>
          <a:off x="69708" y="410558"/>
          <a:ext cx="9004584" cy="6374205"/>
        </p:xfrm>
        <a:graphic>
          <a:graphicData uri="http://schemas.openxmlformats.org/drawingml/2006/table">
            <a:tbl>
              <a:tblPr firstRow="1" firstCol="1" bandRow="1">
                <a:tableStyleId>{BC89EF96-8CEA-46FF-86C4-4CE0E7609802}</a:tableStyleId>
              </a:tblPr>
              <a:tblGrid>
                <a:gridCol w="259200">
                  <a:extLst>
                    <a:ext uri="{9D8B030D-6E8A-4147-A177-3AD203B41FA5}">
                      <a16:colId xmlns:a16="http://schemas.microsoft.com/office/drawing/2014/main" val="9612139"/>
                    </a:ext>
                  </a:extLst>
                </a:gridCol>
                <a:gridCol w="5300542">
                  <a:extLst>
                    <a:ext uri="{9D8B030D-6E8A-4147-A177-3AD203B41FA5}">
                      <a16:colId xmlns:a16="http://schemas.microsoft.com/office/drawing/2014/main" val="4183280094"/>
                    </a:ext>
                  </a:extLst>
                </a:gridCol>
                <a:gridCol w="3444842">
                  <a:extLst>
                    <a:ext uri="{9D8B030D-6E8A-4147-A177-3AD203B41FA5}">
                      <a16:colId xmlns:a16="http://schemas.microsoft.com/office/drawing/2014/main" val="3479956490"/>
                    </a:ext>
                  </a:extLst>
                </a:gridCol>
              </a:tblGrid>
              <a:tr h="228038">
                <a:tc rowSpan="2">
                  <a:txBody>
                    <a:bodyPr/>
                    <a:lstStyle/>
                    <a:p>
                      <a:pPr algn="ctr">
                        <a:lnSpc>
                          <a:spcPts val="910"/>
                        </a:lnSpc>
                        <a:spcAft>
                          <a:spcPts val="0"/>
                        </a:spcAft>
                      </a:pPr>
                      <a:r>
                        <a:rPr lang="ja-JP" altLang="en-US" sz="1000" kern="100" dirty="0">
                          <a:solidFill>
                            <a:schemeClr val="bg1"/>
                          </a:solidFill>
                          <a:effectLst/>
                          <a:latin typeface="Meiryo UI" panose="020B0604030504040204" pitchFamily="50" charset="-128"/>
                          <a:ea typeface="Meiryo UI" panose="020B0604030504040204" pitchFamily="50" charset="-128"/>
                        </a:rPr>
                        <a:t>当時の事業概要</a:t>
                      </a:r>
                      <a:endParaRPr lang="en-US" altLang="ja-JP" sz="1000"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100584" marR="100584" marT="50292" marB="50292" vert="eaVert" anchor="ct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solidFill>
                  </a:tcPr>
                </a:tc>
                <a:tc gridSpan="2">
                  <a:txBody>
                    <a:bodyPr/>
                    <a:lstStyle/>
                    <a:p>
                      <a:pPr marL="0" marR="0" lvl="0" indent="0" algn="just" defTabSz="914400" rtl="0" eaLnBrk="1" fontAlgn="auto" latinLnBrk="0" hangingPunct="1">
                        <a:lnSpc>
                          <a:spcPts val="91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rPr>
                        <a:t>＜財政再建プログラム（案）策定当時＞</a:t>
                      </a:r>
                      <a:endParaRPr lang="en-US" altLang="ja-JP"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100584" marR="100584" marT="50292" marB="50292">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0D8E8"/>
                    </a:solidFill>
                  </a:tcPr>
                </a:tc>
                <a:tc hMerge="1">
                  <a:txBody>
                    <a:bodyPr/>
                    <a:lstStyle/>
                    <a:p>
                      <a:endParaRPr kumimoji="1" lang="ja-JP" altLang="en-US"/>
                    </a:p>
                  </a:txBody>
                  <a:tcPr/>
                </a:tc>
                <a:extLst>
                  <a:ext uri="{0D108BD9-81ED-4DB2-BD59-A6C34878D82A}">
                    <a16:rowId xmlns:a16="http://schemas.microsoft.com/office/drawing/2014/main" val="1809098311"/>
                  </a:ext>
                </a:extLst>
              </a:tr>
              <a:tr h="2047495">
                <a:tc vMerge="1">
                  <a:txBody>
                    <a:bodyPr/>
                    <a:lstStyle/>
                    <a:p>
                      <a:endParaRPr kumimoji="1" lang="ja-JP" altLang="en-US"/>
                    </a:p>
                  </a:txBody>
                  <a:tcPr/>
                </a:tc>
                <a:tc gridSpan="2">
                  <a:txBody>
                    <a:bodyPr/>
                    <a:lstStyle/>
                    <a:p>
                      <a:pPr algn="just">
                        <a:lnSpc>
                          <a:spcPts val="1200"/>
                        </a:lnSpc>
                        <a:spcAft>
                          <a:spcPts val="0"/>
                        </a:spcAft>
                      </a:pPr>
                      <a:r>
                        <a:rPr lang="ja-JP" altLang="en-US" sz="1000" b="1" kern="100" dirty="0">
                          <a:effectLst/>
                          <a:latin typeface="Meiryo UI" panose="020B0604030504040204" pitchFamily="50" charset="-128"/>
                          <a:ea typeface="Meiryo UI" panose="020B0604030504040204" pitchFamily="50" charset="-128"/>
                        </a:rPr>
                        <a:t>１ 事業目的</a:t>
                      </a:r>
                      <a:endParaRPr lang="en-US" altLang="ja-JP" sz="1000" b="1" kern="100" dirty="0">
                        <a:effectLst/>
                        <a:latin typeface="Meiryo UI" panose="020B0604030504040204" pitchFamily="50" charset="-128"/>
                        <a:ea typeface="Meiryo UI" panose="020B0604030504040204" pitchFamily="50" charset="-128"/>
                      </a:endParaRPr>
                    </a:p>
                    <a:p>
                      <a:pPr algn="just">
                        <a:lnSpc>
                          <a:spcPts val="1200"/>
                        </a:lnSpc>
                        <a:spcAft>
                          <a:spcPts val="0"/>
                        </a:spcAft>
                      </a:pPr>
                      <a:r>
                        <a:rPr lang="en-US" altLang="ja-JP" sz="1000" b="1"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   海外事務所及びプロモーションデスクを設置し、外国企業誘致及び府内企業等の貿易・投資等の国際経済活動を促進。 </a:t>
                      </a:r>
                    </a:p>
                    <a:p>
                      <a:pPr algn="just">
                        <a:lnSpc>
                          <a:spcPts val="1200"/>
                        </a:lnSpc>
                        <a:spcAft>
                          <a:spcPts val="0"/>
                        </a:spcAft>
                      </a:pPr>
                      <a:r>
                        <a:rPr lang="ja-JP" altLang="en-US" sz="1000" b="0" kern="100" dirty="0">
                          <a:effectLst/>
                          <a:latin typeface="Meiryo UI" panose="020B0604030504040204" pitchFamily="50" charset="-128"/>
                          <a:ea typeface="Meiryo UI" panose="020B0604030504040204" pitchFamily="50" charset="-128"/>
                        </a:rPr>
                        <a:t> </a:t>
                      </a:r>
                    </a:p>
                    <a:p>
                      <a:pPr algn="just">
                        <a:lnSpc>
                          <a:spcPts val="1200"/>
                        </a:lnSpc>
                        <a:spcAft>
                          <a:spcPts val="0"/>
                        </a:spcAft>
                      </a:pPr>
                      <a:r>
                        <a:rPr lang="ja-JP" altLang="en-US" sz="1000" b="1" kern="100" dirty="0">
                          <a:effectLst/>
                          <a:latin typeface="Meiryo UI" panose="020B0604030504040204" pitchFamily="50" charset="-128"/>
                          <a:ea typeface="Meiryo UI" panose="020B0604030504040204" pitchFamily="50" charset="-128"/>
                        </a:rPr>
                        <a:t>２ 事業内容（主なもの）</a:t>
                      </a:r>
                      <a:endParaRPr lang="en-US" altLang="ja-JP" sz="1000" b="1" kern="100" dirty="0">
                        <a:effectLst/>
                        <a:latin typeface="Meiryo UI" panose="020B0604030504040204" pitchFamily="50" charset="-128"/>
                        <a:ea typeface="Meiryo UI" panose="020B0604030504040204" pitchFamily="50" charset="-128"/>
                      </a:endParaRPr>
                    </a:p>
                    <a:p>
                      <a:pPr algn="just">
                        <a:lnSpc>
                          <a:spcPts val="1200"/>
                        </a:lnSpc>
                        <a:spcAft>
                          <a:spcPts val="0"/>
                        </a:spcAft>
                      </a:pPr>
                      <a:r>
                        <a:rPr lang="ja-JP" altLang="en-US" sz="1000" b="1"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①海外事務所の運営（</a:t>
                      </a:r>
                      <a:r>
                        <a:rPr lang="en-US" altLang="ja-JP" sz="1000" b="0" kern="100" dirty="0">
                          <a:effectLst/>
                          <a:latin typeface="Meiryo UI" panose="020B0604030504040204" pitchFamily="50" charset="-128"/>
                          <a:ea typeface="Meiryo UI" panose="020B0604030504040204" pitchFamily="50" charset="-128"/>
                        </a:rPr>
                        <a:t>70</a:t>
                      </a:r>
                      <a:r>
                        <a:rPr lang="ja-JP" altLang="en-US" sz="1000" b="0" kern="100" dirty="0">
                          <a:effectLst/>
                          <a:latin typeface="Meiryo UI" panose="020B0604030504040204" pitchFamily="50" charset="-128"/>
                          <a:ea typeface="Meiryo UI" panose="020B0604030504040204" pitchFamily="50" charset="-128"/>
                        </a:rPr>
                        <a:t>百万円） </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上海、ｼﾝｶﾞﾎﾟｰﾙ、ｶﾘﾌｫﾙﾆｱ、ﾛｯﾃﾙﾀﾞﾑ </a:t>
                      </a:r>
                      <a:endParaRPr lang="en-US" altLang="ja-JP" sz="1000" b="0" kern="100" dirty="0">
                        <a:effectLst/>
                        <a:latin typeface="Meiryo UI" panose="020B0604030504040204" pitchFamily="50" charset="-128"/>
                        <a:ea typeface="Meiryo UI" panose="020B0604030504040204" pitchFamily="50" charset="-128"/>
                      </a:endParaRPr>
                    </a:p>
                    <a:p>
                      <a:pPr algn="just">
                        <a:lnSpc>
                          <a:spcPts val="1200"/>
                        </a:lnSpc>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   </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財</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大阪国際ビジネス振興協会</a:t>
                      </a:r>
                      <a:r>
                        <a:rPr lang="en-US" altLang="ja-JP" sz="1000" b="0" kern="100" dirty="0">
                          <a:effectLst/>
                          <a:latin typeface="Meiryo UI" panose="020B0604030504040204" pitchFamily="50" charset="-128"/>
                          <a:ea typeface="Meiryo UI" panose="020B0604030504040204" pitchFamily="50" charset="-128"/>
                        </a:rPr>
                        <a:t>(IBO)</a:t>
                      </a:r>
                      <a:r>
                        <a:rPr lang="ja-JP" altLang="en-US" sz="1000" b="0" kern="100" dirty="0">
                          <a:effectLst/>
                          <a:latin typeface="Meiryo UI" panose="020B0604030504040204" pitchFamily="50" charset="-128"/>
                          <a:ea typeface="Meiryo UI" panose="020B0604030504040204" pitchFamily="50" charset="-128"/>
                        </a:rPr>
                        <a:t>と共同設置。同協会に運営委託。</a:t>
                      </a:r>
                      <a:endParaRPr lang="en-US" altLang="ja-JP" sz="1000" b="0" kern="100" dirty="0">
                        <a:effectLst/>
                        <a:latin typeface="Meiryo UI" panose="020B0604030504040204" pitchFamily="50" charset="-128"/>
                        <a:ea typeface="Meiryo UI" panose="020B0604030504040204" pitchFamily="50" charset="-128"/>
                      </a:endParaRPr>
                    </a:p>
                    <a:p>
                      <a:pPr algn="just">
                        <a:lnSpc>
                          <a:spcPts val="1200"/>
                        </a:lnSpc>
                        <a:spcAft>
                          <a:spcPts val="0"/>
                        </a:spcAft>
                      </a:pPr>
                      <a:r>
                        <a:rPr lang="ja-JP" altLang="en-US" sz="1000" b="0" kern="100" dirty="0">
                          <a:effectLst/>
                          <a:latin typeface="Meiryo UI" panose="020B0604030504040204" pitchFamily="50" charset="-128"/>
                          <a:ea typeface="Meiryo UI" panose="020B0604030504040204" pitchFamily="50" charset="-128"/>
                        </a:rPr>
                        <a:t>  ②プロモーションデスクの運営   （</a:t>
                      </a:r>
                      <a:r>
                        <a:rPr lang="en-US" altLang="ja-JP" sz="1000" b="0" kern="100" dirty="0">
                          <a:effectLst/>
                          <a:latin typeface="Meiryo UI" panose="020B0604030504040204" pitchFamily="50" charset="-128"/>
                          <a:ea typeface="Meiryo UI" panose="020B0604030504040204" pitchFamily="50" charset="-128"/>
                        </a:rPr>
                        <a:t>3</a:t>
                      </a:r>
                      <a:r>
                        <a:rPr lang="ja-JP" altLang="en-US" sz="1000" b="0" kern="100" dirty="0">
                          <a:effectLst/>
                          <a:latin typeface="Meiryo UI" panose="020B0604030504040204" pitchFamily="50" charset="-128"/>
                          <a:ea typeface="Meiryo UI" panose="020B0604030504040204" pitchFamily="50" charset="-128"/>
                        </a:rPr>
                        <a:t>百万円</a:t>
                      </a:r>
                      <a:r>
                        <a:rPr lang="en-US" altLang="ja-JP" sz="1000" b="0" kern="100" dirty="0">
                          <a:effectLst/>
                          <a:latin typeface="Meiryo UI" panose="020B0604030504040204" pitchFamily="50" charset="-128"/>
                          <a:ea typeface="Meiryo UI" panose="020B0604030504040204" pitchFamily="50" charset="-128"/>
                        </a:rPr>
                        <a:t>×7</a:t>
                      </a:r>
                      <a:r>
                        <a:rPr lang="ja-JP" altLang="en-US" sz="1000" b="0" kern="100" dirty="0">
                          <a:effectLst/>
                          <a:latin typeface="Meiryo UI" panose="020B0604030504040204" pitchFamily="50" charset="-128"/>
                          <a:ea typeface="Meiryo UI" panose="020B0604030504040204" pitchFamily="50" charset="-128"/>
                        </a:rPr>
                        <a:t>か所）   </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ﾍﾞﾄﾅﾑ、ｵｰｽﾄﾗﾘｱ、ｲﾝﾄﾞ、遼寧省、中国華南、 韓国、ﾀｲ</a:t>
                      </a:r>
                      <a:endParaRPr lang="en-US" altLang="ja-JP" sz="1000" b="0" kern="100" dirty="0">
                        <a:effectLst/>
                        <a:latin typeface="Meiryo UI" panose="020B0604030504040204" pitchFamily="50" charset="-128"/>
                        <a:ea typeface="Meiryo UI" panose="020B0604030504040204" pitchFamily="50" charset="-128"/>
                      </a:endParaRPr>
                    </a:p>
                    <a:p>
                      <a:pPr algn="just">
                        <a:lnSpc>
                          <a:spcPts val="1200"/>
                        </a:lnSpc>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    海外事務所に代わる効率的・効果的な機能とし設置。引合斡旋、貿易投資相談、市場調査等を現地法人等に委託。</a:t>
                      </a:r>
                      <a:endParaRPr lang="en-US" altLang="ja-JP" sz="1000" b="0" kern="100" dirty="0">
                        <a:effectLst/>
                        <a:latin typeface="Meiryo UI" panose="020B0604030504040204" pitchFamily="50" charset="-128"/>
                        <a:ea typeface="Meiryo UI" panose="020B0604030504040204" pitchFamily="50" charset="-128"/>
                      </a:endParaRPr>
                    </a:p>
                    <a:p>
                      <a:pPr algn="just">
                        <a:lnSpc>
                          <a:spcPts val="1200"/>
                        </a:lnSpc>
                        <a:spcAft>
                          <a:spcPts val="0"/>
                        </a:spcAft>
                      </a:pPr>
                      <a:r>
                        <a:rPr lang="ja-JP" altLang="en-US" sz="1000" b="0" kern="100" dirty="0">
                          <a:effectLst/>
                          <a:latin typeface="Meiryo UI" panose="020B0604030504040204" pitchFamily="50" charset="-128"/>
                          <a:ea typeface="Meiryo UI" panose="020B0604030504040204" pitchFamily="50" charset="-128"/>
                        </a:rPr>
                        <a:t>  ③</a:t>
                      </a:r>
                      <a:r>
                        <a:rPr lang="en-US" altLang="ja-JP" sz="1000" b="0" kern="100" dirty="0">
                          <a:effectLst/>
                          <a:latin typeface="Meiryo UI" panose="020B0604030504040204" pitchFamily="50" charset="-128"/>
                          <a:ea typeface="Meiryo UI" panose="020B0604030504040204" pitchFamily="50" charset="-128"/>
                        </a:rPr>
                        <a:t>IBO</a:t>
                      </a:r>
                      <a:r>
                        <a:rPr lang="ja-JP" altLang="en-US" sz="1000" b="0" kern="100" dirty="0">
                          <a:effectLst/>
                          <a:latin typeface="Meiryo UI" panose="020B0604030504040204" pitchFamily="50" charset="-128"/>
                          <a:ea typeface="Meiryo UI" panose="020B0604030504040204" pitchFamily="50" charset="-128"/>
                        </a:rPr>
                        <a:t>国内事業 （</a:t>
                      </a:r>
                      <a:r>
                        <a:rPr lang="en-US" altLang="ja-JP" sz="1000" b="0" kern="100" dirty="0">
                          <a:effectLst/>
                          <a:latin typeface="Meiryo UI" panose="020B0604030504040204" pitchFamily="50" charset="-128"/>
                          <a:ea typeface="Meiryo UI" panose="020B0604030504040204" pitchFamily="50" charset="-128"/>
                        </a:rPr>
                        <a:t>30</a:t>
                      </a:r>
                      <a:r>
                        <a:rPr lang="ja-JP" altLang="en-US" sz="1000" b="0" kern="100" dirty="0">
                          <a:effectLst/>
                          <a:latin typeface="Meiryo UI" panose="020B0604030504040204" pitchFamily="50" charset="-128"/>
                          <a:ea typeface="Meiryo UI" panose="020B0604030504040204" pitchFamily="50" charset="-128"/>
                        </a:rPr>
                        <a:t>百万円＋人件費</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府派遣、ﾌﾟﾛﾊﾟｰ</a:t>
                      </a:r>
                      <a:r>
                        <a:rPr lang="en-US" altLang="ja-JP" sz="1000" b="0" kern="100" dirty="0">
                          <a:effectLst/>
                          <a:latin typeface="Meiryo UI" panose="020B0604030504040204" pitchFamily="50" charset="-128"/>
                          <a:ea typeface="Meiryo UI" panose="020B0604030504040204" pitchFamily="50" charset="-128"/>
                        </a:rPr>
                        <a:t>)62</a:t>
                      </a:r>
                      <a:r>
                        <a:rPr lang="ja-JP" altLang="en-US" sz="1000" b="0" kern="100" dirty="0">
                          <a:effectLst/>
                          <a:latin typeface="Meiryo UI" panose="020B0604030504040204" pitchFamily="50" charset="-128"/>
                          <a:ea typeface="Meiryo UI" panose="020B0604030504040204" pitchFamily="50" charset="-128"/>
                        </a:rPr>
                        <a:t>百万円）</a:t>
                      </a:r>
                      <a:endParaRPr lang="en-US" altLang="ja-JP" sz="1000" b="0" kern="100" dirty="0">
                        <a:effectLst/>
                        <a:latin typeface="Meiryo UI" panose="020B0604030504040204" pitchFamily="50" charset="-128"/>
                        <a:ea typeface="Meiryo UI" panose="020B0604030504040204" pitchFamily="50" charset="-128"/>
                      </a:endParaRPr>
                    </a:p>
                    <a:p>
                      <a:pPr algn="just">
                        <a:lnSpc>
                          <a:spcPts val="1200"/>
                        </a:lnSpc>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    </a:t>
                      </a:r>
                      <a:r>
                        <a:rPr lang="en-US" altLang="ja-JP" sz="1000" b="0" kern="100" dirty="0">
                          <a:effectLst/>
                          <a:latin typeface="Meiryo UI" panose="020B0604030504040204" pitchFamily="50" charset="-128"/>
                          <a:ea typeface="Meiryo UI" panose="020B0604030504040204" pitchFamily="50" charset="-128"/>
                        </a:rPr>
                        <a:t>IBO</a:t>
                      </a:r>
                      <a:r>
                        <a:rPr lang="ja-JP" altLang="en-US" sz="1000" b="0" kern="100" dirty="0">
                          <a:effectLst/>
                          <a:latin typeface="Meiryo UI" panose="020B0604030504040204" pitchFamily="50" charset="-128"/>
                          <a:ea typeface="Meiryo UI" panose="020B0604030504040204" pitchFamily="50" charset="-128"/>
                        </a:rPr>
                        <a:t>の会員企業に対する貿易相談、ビジネスマッチング、情報提供など </a:t>
                      </a:r>
                    </a:p>
                    <a:p>
                      <a:pPr algn="just">
                        <a:lnSpc>
                          <a:spcPts val="1200"/>
                        </a:lnSpc>
                        <a:spcAft>
                          <a:spcPts val="0"/>
                        </a:spcAft>
                      </a:pPr>
                      <a:r>
                        <a:rPr lang="en-US" altLang="zh-TW" sz="1000" b="0" kern="100" dirty="0">
                          <a:effectLst/>
                          <a:latin typeface="Meiryo UI" panose="020B0604030504040204" pitchFamily="50" charset="-128"/>
                          <a:ea typeface="Meiryo UI" panose="020B0604030504040204" pitchFamily="50" charset="-128"/>
                        </a:rPr>
                        <a:t>  ※</a:t>
                      </a:r>
                      <a:r>
                        <a:rPr lang="zh-TW" altLang="en-US" sz="1000" b="0" kern="100" dirty="0">
                          <a:effectLst/>
                          <a:latin typeface="Meiryo UI" panose="020B0604030504040204" pitchFamily="50" charset="-128"/>
                          <a:ea typeface="Meiryo UI" panose="020B0604030504040204" pitchFamily="50" charset="-128"/>
                        </a:rPr>
                        <a:t>海外事務所</a:t>
                      </a:r>
                      <a:endParaRPr lang="en-US" altLang="zh-TW" sz="1000" b="0" kern="100" dirty="0">
                        <a:effectLst/>
                        <a:latin typeface="Meiryo UI" panose="020B0604030504040204" pitchFamily="50" charset="-128"/>
                        <a:ea typeface="Meiryo UI" panose="020B0604030504040204" pitchFamily="50" charset="-128"/>
                      </a:endParaRPr>
                    </a:p>
                    <a:p>
                      <a:pPr algn="just">
                        <a:lnSpc>
                          <a:spcPts val="1200"/>
                        </a:lnSpc>
                        <a:spcAft>
                          <a:spcPts val="0"/>
                        </a:spcAft>
                      </a:pPr>
                      <a:r>
                        <a:rPr lang="en-US" altLang="zh-TW" sz="1000" b="0" kern="100" dirty="0">
                          <a:effectLst/>
                          <a:latin typeface="Meiryo UI" panose="020B0604030504040204" pitchFamily="50" charset="-128"/>
                          <a:ea typeface="Meiryo UI" panose="020B0604030504040204" pitchFamily="50" charset="-128"/>
                        </a:rPr>
                        <a:t>   </a:t>
                      </a:r>
                      <a:r>
                        <a:rPr lang="zh-TW" altLang="en-US" sz="1000" b="0" kern="100" dirty="0">
                          <a:effectLst/>
                          <a:latin typeface="Meiryo UI" panose="020B0604030504040204" pitchFamily="50" charset="-128"/>
                          <a:ea typeface="Meiryo UI" panose="020B0604030504040204" pitchFamily="50" charset="-128"/>
                        </a:rPr>
                        <a:t>  ﾛｯﾃﾙﾀﾞﾑ：所長</a:t>
                      </a:r>
                      <a:r>
                        <a:rPr lang="en-US" altLang="zh-TW" sz="1000" b="0" kern="100" dirty="0">
                          <a:effectLst/>
                          <a:latin typeface="Meiryo UI" panose="020B0604030504040204" pitchFamily="50" charset="-128"/>
                          <a:ea typeface="Meiryo UI" panose="020B0604030504040204" pitchFamily="50" charset="-128"/>
                        </a:rPr>
                        <a:t>1</a:t>
                      </a:r>
                      <a:r>
                        <a:rPr lang="zh-TW" altLang="en-US" sz="1000" b="0" kern="100" dirty="0">
                          <a:effectLst/>
                          <a:latin typeface="Meiryo UI" panose="020B0604030504040204" pitchFamily="50" charset="-128"/>
                          <a:ea typeface="Meiryo UI" panose="020B0604030504040204" pitchFamily="50" charset="-128"/>
                        </a:rPr>
                        <a:t>名、次長</a:t>
                      </a:r>
                      <a:r>
                        <a:rPr lang="en-US" altLang="zh-TW" sz="1000" b="0" kern="100" dirty="0">
                          <a:effectLst/>
                          <a:latin typeface="Meiryo UI" panose="020B0604030504040204" pitchFamily="50" charset="-128"/>
                          <a:ea typeface="Meiryo UI" panose="020B0604030504040204" pitchFamily="50" charset="-128"/>
                        </a:rPr>
                        <a:t>(</a:t>
                      </a:r>
                      <a:r>
                        <a:rPr lang="zh-TW" altLang="en-US" sz="1000" b="0" kern="100" dirty="0">
                          <a:effectLst/>
                          <a:latin typeface="Meiryo UI" panose="020B0604030504040204" pitchFamily="50" charset="-128"/>
                          <a:ea typeface="Meiryo UI" panose="020B0604030504040204" pitchFamily="50" charset="-128"/>
                        </a:rPr>
                        <a:t>現採</a:t>
                      </a:r>
                      <a:r>
                        <a:rPr lang="en-US" altLang="zh-TW" sz="1000" b="0" kern="100" dirty="0">
                          <a:effectLst/>
                          <a:latin typeface="Meiryo UI" panose="020B0604030504040204" pitchFamily="50" charset="-128"/>
                          <a:ea typeface="Meiryo UI" panose="020B0604030504040204" pitchFamily="50" charset="-128"/>
                        </a:rPr>
                        <a:t>)1</a:t>
                      </a:r>
                      <a:r>
                        <a:rPr lang="zh-TW" altLang="en-US" sz="1000" b="0" kern="100" dirty="0">
                          <a:effectLst/>
                          <a:latin typeface="Meiryo UI" panose="020B0604030504040204" pitchFamily="50" charset="-128"/>
                          <a:ea typeface="Meiryo UI" panose="020B0604030504040204" pitchFamily="50" charset="-128"/>
                        </a:rPr>
                        <a:t>名、現採</a:t>
                      </a:r>
                      <a:r>
                        <a:rPr lang="en-US" altLang="zh-TW" sz="1000" b="0" kern="100" dirty="0">
                          <a:effectLst/>
                          <a:latin typeface="Meiryo UI" panose="020B0604030504040204" pitchFamily="50" charset="-128"/>
                          <a:ea typeface="Meiryo UI" panose="020B0604030504040204" pitchFamily="50" charset="-128"/>
                        </a:rPr>
                        <a:t>1</a:t>
                      </a:r>
                      <a:r>
                        <a:rPr lang="zh-TW" altLang="en-US" sz="1000" b="0" kern="100" dirty="0">
                          <a:effectLst/>
                          <a:latin typeface="Meiryo UI" panose="020B0604030504040204" pitchFamily="50" charset="-128"/>
                          <a:ea typeface="Meiryo UI" panose="020B0604030504040204" pitchFamily="50" charset="-128"/>
                        </a:rPr>
                        <a:t>名</a:t>
                      </a:r>
                      <a:r>
                        <a:rPr lang="ja-JP" altLang="en-US" sz="1000" b="0" kern="100" dirty="0">
                          <a:effectLst/>
                          <a:latin typeface="Meiryo UI" panose="020B0604030504040204" pitchFamily="50" charset="-128"/>
                          <a:ea typeface="Meiryo UI" panose="020B0604030504040204" pitchFamily="50" charset="-128"/>
                        </a:rPr>
                        <a:t>　　　　　　　　　　</a:t>
                      </a:r>
                      <a:r>
                        <a:rPr lang="en-US" altLang="zh-TW" sz="1000" b="0" kern="100" dirty="0">
                          <a:effectLst/>
                          <a:latin typeface="Meiryo UI" panose="020B0604030504040204" pitchFamily="50" charset="-128"/>
                          <a:ea typeface="Meiryo UI" panose="020B0604030504040204" pitchFamily="50" charset="-128"/>
                        </a:rPr>
                        <a:t>   </a:t>
                      </a:r>
                      <a:r>
                        <a:rPr lang="zh-TW" altLang="en-US" sz="1000" b="0" kern="100" dirty="0">
                          <a:effectLst/>
                          <a:latin typeface="Meiryo UI" panose="020B0604030504040204" pitchFamily="50" charset="-128"/>
                          <a:ea typeface="Meiryo UI" panose="020B0604030504040204" pitchFamily="50" charset="-128"/>
                        </a:rPr>
                        <a:t>  ｼﾝｶﾞﾎﾟｰﾙ：所長</a:t>
                      </a:r>
                      <a:r>
                        <a:rPr lang="en-US" altLang="zh-TW" sz="1000" b="0" kern="100" dirty="0">
                          <a:effectLst/>
                          <a:latin typeface="Meiryo UI" panose="020B0604030504040204" pitchFamily="50" charset="-128"/>
                          <a:ea typeface="Meiryo UI" panose="020B0604030504040204" pitchFamily="50" charset="-128"/>
                        </a:rPr>
                        <a:t>1</a:t>
                      </a:r>
                      <a:r>
                        <a:rPr lang="zh-TW" altLang="en-US" sz="1000" b="0" kern="100" dirty="0">
                          <a:effectLst/>
                          <a:latin typeface="Meiryo UI" panose="020B0604030504040204" pitchFamily="50" charset="-128"/>
                          <a:ea typeface="Meiryo UI" panose="020B0604030504040204" pitchFamily="50" charset="-128"/>
                        </a:rPr>
                        <a:t>名、次長</a:t>
                      </a:r>
                      <a:r>
                        <a:rPr lang="en-US" altLang="zh-TW" sz="1000" b="0" kern="100" dirty="0">
                          <a:effectLst/>
                          <a:latin typeface="Meiryo UI" panose="020B0604030504040204" pitchFamily="50" charset="-128"/>
                          <a:ea typeface="Meiryo UI" panose="020B0604030504040204" pitchFamily="50" charset="-128"/>
                        </a:rPr>
                        <a:t>(</a:t>
                      </a:r>
                      <a:r>
                        <a:rPr lang="zh-TW" altLang="en-US" sz="1000" b="0" kern="100" dirty="0">
                          <a:effectLst/>
                          <a:latin typeface="Meiryo UI" panose="020B0604030504040204" pitchFamily="50" charset="-128"/>
                          <a:ea typeface="Meiryo UI" panose="020B0604030504040204" pitchFamily="50" charset="-128"/>
                        </a:rPr>
                        <a:t>現採</a:t>
                      </a:r>
                      <a:r>
                        <a:rPr lang="en-US" altLang="zh-TW" sz="1000" b="0" kern="100" dirty="0">
                          <a:effectLst/>
                          <a:latin typeface="Meiryo UI" panose="020B0604030504040204" pitchFamily="50" charset="-128"/>
                          <a:ea typeface="Meiryo UI" panose="020B0604030504040204" pitchFamily="50" charset="-128"/>
                        </a:rPr>
                        <a:t>)1</a:t>
                      </a:r>
                      <a:r>
                        <a:rPr lang="zh-TW" altLang="en-US" sz="1000" b="0" kern="100" dirty="0">
                          <a:effectLst/>
                          <a:latin typeface="Meiryo UI" panose="020B0604030504040204" pitchFamily="50" charset="-128"/>
                          <a:ea typeface="Meiryo UI" panose="020B0604030504040204" pitchFamily="50" charset="-128"/>
                        </a:rPr>
                        <a:t>名、現採</a:t>
                      </a:r>
                      <a:r>
                        <a:rPr lang="en-US" altLang="zh-TW" sz="1000" b="0" kern="100" dirty="0">
                          <a:effectLst/>
                          <a:latin typeface="Meiryo UI" panose="020B0604030504040204" pitchFamily="50" charset="-128"/>
                          <a:ea typeface="Meiryo UI" panose="020B0604030504040204" pitchFamily="50" charset="-128"/>
                        </a:rPr>
                        <a:t>1</a:t>
                      </a:r>
                      <a:r>
                        <a:rPr lang="zh-TW" altLang="en-US" sz="1000" b="0" kern="100" dirty="0">
                          <a:effectLst/>
                          <a:latin typeface="Meiryo UI" panose="020B0604030504040204" pitchFamily="50" charset="-128"/>
                          <a:ea typeface="Meiryo UI" panose="020B0604030504040204" pitchFamily="50" charset="-128"/>
                        </a:rPr>
                        <a:t>名 （府市共同設置）</a:t>
                      </a:r>
                      <a:endParaRPr lang="en-US" altLang="zh-TW" sz="1000" b="0" kern="100" dirty="0">
                        <a:effectLst/>
                        <a:latin typeface="Meiryo UI" panose="020B0604030504040204" pitchFamily="50" charset="-128"/>
                        <a:ea typeface="Meiryo UI" panose="020B0604030504040204" pitchFamily="50" charset="-128"/>
                      </a:endParaRPr>
                    </a:p>
                    <a:p>
                      <a:pPr algn="just">
                        <a:lnSpc>
                          <a:spcPts val="1200"/>
                        </a:lnSpc>
                        <a:spcAft>
                          <a:spcPts val="0"/>
                        </a:spcAft>
                      </a:pPr>
                      <a:r>
                        <a:rPr lang="en-US" altLang="zh-TW" sz="1000" b="0" kern="100" dirty="0">
                          <a:effectLst/>
                          <a:latin typeface="Meiryo UI" panose="020B0604030504040204" pitchFamily="50" charset="-128"/>
                          <a:ea typeface="Meiryo UI" panose="020B0604030504040204" pitchFamily="50" charset="-128"/>
                        </a:rPr>
                        <a:t>   </a:t>
                      </a:r>
                      <a:r>
                        <a:rPr lang="zh-TW" altLang="en-US" sz="1000" b="0" kern="100" dirty="0">
                          <a:effectLst/>
                          <a:latin typeface="Meiryo UI" panose="020B0604030504040204" pitchFamily="50" charset="-128"/>
                          <a:ea typeface="Meiryo UI" panose="020B0604030504040204" pitchFamily="50" charset="-128"/>
                        </a:rPr>
                        <a:t>  上海：所長</a:t>
                      </a:r>
                      <a:r>
                        <a:rPr lang="en-US" altLang="zh-TW" sz="1000" b="0" kern="100" dirty="0">
                          <a:effectLst/>
                          <a:latin typeface="Meiryo UI" panose="020B0604030504040204" pitchFamily="50" charset="-128"/>
                          <a:ea typeface="Meiryo UI" panose="020B0604030504040204" pitchFamily="50" charset="-128"/>
                        </a:rPr>
                        <a:t>1</a:t>
                      </a:r>
                      <a:r>
                        <a:rPr lang="zh-TW" altLang="en-US" sz="1000" b="0" kern="100" dirty="0">
                          <a:effectLst/>
                          <a:latin typeface="Meiryo UI" panose="020B0604030504040204" pitchFamily="50" charset="-128"/>
                          <a:ea typeface="Meiryo UI" panose="020B0604030504040204" pitchFamily="50" charset="-128"/>
                        </a:rPr>
                        <a:t>名、次長</a:t>
                      </a:r>
                      <a:r>
                        <a:rPr lang="en-US" altLang="zh-TW" sz="1000" b="0" kern="100" dirty="0">
                          <a:effectLst/>
                          <a:latin typeface="Meiryo UI" panose="020B0604030504040204" pitchFamily="50" charset="-128"/>
                          <a:ea typeface="Meiryo UI" panose="020B0604030504040204" pitchFamily="50" charset="-128"/>
                        </a:rPr>
                        <a:t>1</a:t>
                      </a:r>
                      <a:r>
                        <a:rPr lang="zh-TW" altLang="en-US" sz="1000" b="0" kern="100" dirty="0">
                          <a:effectLst/>
                          <a:latin typeface="Meiryo UI" panose="020B0604030504040204" pitchFamily="50" charset="-128"/>
                          <a:ea typeface="Meiryo UI" panose="020B0604030504040204" pitchFamily="50" charset="-128"/>
                        </a:rPr>
                        <a:t>名、現採</a:t>
                      </a:r>
                      <a:r>
                        <a:rPr lang="en-US" altLang="zh-TW" sz="1000" b="0" kern="100" dirty="0">
                          <a:effectLst/>
                          <a:latin typeface="Meiryo UI" panose="020B0604030504040204" pitchFamily="50" charset="-128"/>
                          <a:ea typeface="Meiryo UI" panose="020B0604030504040204" pitchFamily="50" charset="-128"/>
                        </a:rPr>
                        <a:t>1</a:t>
                      </a:r>
                      <a:r>
                        <a:rPr lang="zh-TW" altLang="en-US" sz="1000" b="0" kern="100" dirty="0">
                          <a:effectLst/>
                          <a:latin typeface="Meiryo UI" panose="020B0604030504040204" pitchFamily="50" charset="-128"/>
                          <a:ea typeface="Meiryo UI" panose="020B0604030504040204" pitchFamily="50" charset="-128"/>
                        </a:rPr>
                        <a:t>名（府市共同設置）</a:t>
                      </a:r>
                      <a:r>
                        <a:rPr lang="ja-JP" altLang="en-US" sz="1000" b="0" kern="100" dirty="0">
                          <a:effectLst/>
                          <a:latin typeface="Meiryo UI" panose="020B0604030504040204" pitchFamily="50" charset="-128"/>
                          <a:ea typeface="Meiryo UI" panose="020B0604030504040204" pitchFamily="50" charset="-128"/>
                        </a:rPr>
                        <a:t>　　　　　</a:t>
                      </a:r>
                      <a:r>
                        <a:rPr lang="en-US" altLang="zh-TW" sz="1000" b="0" kern="100" dirty="0">
                          <a:effectLst/>
                          <a:latin typeface="Meiryo UI" panose="020B0604030504040204" pitchFamily="50" charset="-128"/>
                          <a:ea typeface="Meiryo UI" panose="020B0604030504040204" pitchFamily="50" charset="-128"/>
                        </a:rPr>
                        <a:t>   </a:t>
                      </a:r>
                      <a:r>
                        <a:rPr lang="zh-TW" altLang="en-US" sz="1000" b="0" kern="100" dirty="0">
                          <a:effectLst/>
                          <a:latin typeface="Meiryo UI" panose="020B0604030504040204" pitchFamily="50" charset="-128"/>
                          <a:ea typeface="Meiryo UI" panose="020B0604030504040204" pitchFamily="50" charset="-128"/>
                        </a:rPr>
                        <a:t> ｶﾘﾌｫﾙﾆｱ：所長</a:t>
                      </a:r>
                      <a:r>
                        <a:rPr lang="en-US" altLang="zh-TW" sz="1000" b="0" kern="100" dirty="0">
                          <a:effectLst/>
                          <a:latin typeface="Meiryo UI" panose="020B0604030504040204" pitchFamily="50" charset="-128"/>
                          <a:ea typeface="Meiryo UI" panose="020B0604030504040204" pitchFamily="50" charset="-128"/>
                        </a:rPr>
                        <a:t>1</a:t>
                      </a:r>
                      <a:r>
                        <a:rPr lang="zh-TW" altLang="en-US" sz="1000" b="0" kern="100" dirty="0">
                          <a:effectLst/>
                          <a:latin typeface="Meiryo UI" panose="020B0604030504040204" pitchFamily="50" charset="-128"/>
                          <a:ea typeface="Meiryo UI" panose="020B0604030504040204" pitchFamily="50" charset="-128"/>
                        </a:rPr>
                        <a:t>名、現採</a:t>
                      </a:r>
                      <a:r>
                        <a:rPr lang="en-US" altLang="zh-TW" sz="1000" b="0" kern="100" dirty="0">
                          <a:effectLst/>
                          <a:latin typeface="Meiryo UI" panose="020B0604030504040204" pitchFamily="50" charset="-128"/>
                          <a:ea typeface="Meiryo UI" panose="020B0604030504040204" pitchFamily="50" charset="-128"/>
                        </a:rPr>
                        <a:t>2</a:t>
                      </a:r>
                      <a:r>
                        <a:rPr lang="zh-TW" altLang="en-US" sz="1000" b="0" kern="100" dirty="0">
                          <a:effectLst/>
                          <a:latin typeface="Meiryo UI" panose="020B0604030504040204" pitchFamily="50" charset="-128"/>
                          <a:ea typeface="Meiryo UI" panose="020B0604030504040204" pitchFamily="50" charset="-128"/>
                        </a:rPr>
                        <a:t>名 </a:t>
                      </a:r>
                      <a:endParaRPr lang="en-US" altLang="ja-JP" sz="1000" b="0" kern="100" dirty="0">
                        <a:effectLst/>
                        <a:latin typeface="Meiryo UI" panose="020B0604030504040204" pitchFamily="50" charset="-128"/>
                        <a:ea typeface="Meiryo UI" panose="020B0604030504040204" pitchFamily="50" charset="-128"/>
                      </a:endParaRPr>
                    </a:p>
                  </a:txBody>
                  <a:tcPr marL="100584" marR="100584" marT="50292" marB="50292">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tc hMerge="1">
                  <a:txBody>
                    <a:bodyPr/>
                    <a:lstStyle/>
                    <a:p>
                      <a:endParaRPr kumimoji="1" lang="ja-JP" altLang="en-US"/>
                    </a:p>
                  </a:txBody>
                  <a:tcPr/>
                </a:tc>
                <a:extLst>
                  <a:ext uri="{0D108BD9-81ED-4DB2-BD59-A6C34878D82A}">
                    <a16:rowId xmlns:a16="http://schemas.microsoft.com/office/drawing/2014/main" val="584442172"/>
                  </a:ext>
                </a:extLst>
              </a:tr>
              <a:tr h="228038">
                <a:tc rowSpan="4">
                  <a:txBody>
                    <a:bodyPr/>
                    <a:lstStyle/>
                    <a:p>
                      <a:pPr marL="0" marR="0" lvl="0" indent="0" algn="ctr" defTabSz="914400" rtl="0" eaLnBrk="1" fontAlgn="auto" latinLnBrk="0" hangingPunct="1">
                        <a:lnSpc>
                          <a:spcPts val="910"/>
                        </a:lnSpc>
                        <a:spcBef>
                          <a:spcPts val="0"/>
                        </a:spcBef>
                        <a:spcAft>
                          <a:spcPts val="0"/>
                        </a:spcAft>
                        <a:buClrTx/>
                        <a:buSzTx/>
                        <a:buFontTx/>
                        <a:buNone/>
                        <a:tabLst/>
                        <a:defRPr/>
                      </a:pPr>
                      <a:r>
                        <a:rPr kumimoji="1" lang="ja-JP" altLang="en-US" sz="1000" dirty="0">
                          <a:solidFill>
                            <a:schemeClr val="bg1"/>
                          </a:solidFill>
                          <a:latin typeface="Meiryo UI" panose="020B0604030504040204" pitchFamily="50" charset="-128"/>
                          <a:ea typeface="Meiryo UI" panose="020B0604030504040204" pitchFamily="50" charset="-128"/>
                        </a:rPr>
                        <a:t>見直しの経過</a:t>
                      </a:r>
                      <a:endParaRPr kumimoji="1" lang="ja-JP" altLang="en-US" sz="1800" dirty="0">
                        <a:solidFill>
                          <a:schemeClr val="bg1"/>
                        </a:solidFill>
                        <a:latin typeface="Meiryo UI" panose="020B0604030504040204" pitchFamily="50" charset="-128"/>
                        <a:ea typeface="Meiryo UI" panose="020B0604030504040204" pitchFamily="50" charset="-128"/>
                      </a:endParaRPr>
                    </a:p>
                  </a:txBody>
                  <a:tcPr marL="100584" marR="100584" marT="39600" marB="39600" vert="eaVert" anchor="ctr">
                    <a:lnL w="12700" cap="flat" cmpd="sng" algn="ctr">
                      <a:solidFill>
                        <a:schemeClr val="accent1"/>
                      </a:solidFill>
                      <a:prstDash val="solid"/>
                      <a:round/>
                      <a:headEnd type="none" w="med" len="med"/>
                      <a:tailEnd type="none" w="med" len="med"/>
                    </a:lnL>
                    <a:lnT w="635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gridSpan="2">
                  <a:txBody>
                    <a:bodyPr/>
                    <a:lstStyle/>
                    <a:p>
                      <a:pPr marL="0" marR="0" lvl="0" indent="0" algn="just" defTabSz="914400" rtl="0" eaLnBrk="1" fontAlgn="auto" latinLnBrk="0" hangingPunct="1">
                        <a:lnSpc>
                          <a:spcPts val="910"/>
                        </a:lnSpc>
                        <a:spcBef>
                          <a:spcPts val="0"/>
                        </a:spcBef>
                        <a:spcAft>
                          <a:spcPts val="0"/>
                        </a:spcAft>
                        <a:buClrTx/>
                        <a:buSzTx/>
                        <a:buFontTx/>
                        <a:buNone/>
                        <a:tabLst/>
                        <a:defRPr/>
                      </a:pPr>
                      <a:r>
                        <a:rPr lang="ja-JP" altLang="ja-JP" sz="1000" b="1" kern="100" dirty="0">
                          <a:effectLst/>
                          <a:latin typeface="Meiryo UI" panose="020B0604030504040204" pitchFamily="50" charset="-128"/>
                          <a:ea typeface="Meiryo UI" panose="020B0604030504040204" pitchFamily="50" charset="-128"/>
                        </a:rPr>
                        <a:t>＜財政再建プログラム（案）</a:t>
                      </a:r>
                      <a:r>
                        <a:rPr lang="ja-JP" altLang="en-US" sz="1000" b="1" kern="100" dirty="0">
                          <a:effectLst/>
                          <a:latin typeface="Meiryo UI" panose="020B0604030504040204" pitchFamily="50" charset="-128"/>
                          <a:ea typeface="Meiryo UI" panose="020B0604030504040204" pitchFamily="50" charset="-128"/>
                        </a:rPr>
                        <a:t>における見直し</a:t>
                      </a:r>
                      <a:r>
                        <a:rPr lang="ja-JP" altLang="ja-JP" sz="1000" b="1" kern="100" dirty="0">
                          <a:effectLst/>
                          <a:latin typeface="Meiryo UI" panose="020B0604030504040204" pitchFamily="50" charset="-128"/>
                          <a:ea typeface="Meiryo UI" panose="020B0604030504040204" pitchFamily="50" charset="-128"/>
                        </a:rPr>
                        <a:t>＞</a:t>
                      </a:r>
                      <a:endParaRPr lang="ja-JP"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100584" marR="100584" marT="50292" marB="50292">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0D8E8"/>
                    </a:solidFill>
                  </a:tcPr>
                </a:tc>
                <a:tc hMerge="1">
                  <a:txBody>
                    <a:bodyPr/>
                    <a:lstStyle/>
                    <a:p>
                      <a:endParaRPr kumimoji="1" lang="ja-JP" altLang="en-US"/>
                    </a:p>
                  </a:txBody>
                  <a:tcPr/>
                </a:tc>
                <a:extLst>
                  <a:ext uri="{0D108BD9-81ED-4DB2-BD59-A6C34878D82A}">
                    <a16:rowId xmlns:a16="http://schemas.microsoft.com/office/drawing/2014/main" val="652200874"/>
                  </a:ext>
                </a:extLst>
              </a:tr>
              <a:tr h="1920742">
                <a:tc vMerge="1">
                  <a:txBody>
                    <a:bodyPr/>
                    <a:lstStyle/>
                    <a:p>
                      <a:endParaRPr kumimoji="1" lang="ja-JP" altLang="en-US" dirty="0"/>
                    </a:p>
                  </a:txBody>
                  <a:tcPr marL="72000" marR="72000" marT="36000" marB="36000" vert="eaVert">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just">
                        <a:lnSpc>
                          <a:spcPts val="1100"/>
                        </a:lnSpc>
                        <a:spcAft>
                          <a:spcPts val="0"/>
                        </a:spcAft>
                      </a:pPr>
                      <a:r>
                        <a:rPr lang="ja-JP" altLang="en-US" sz="1000" b="1" kern="100" dirty="0">
                          <a:effectLst/>
                          <a:latin typeface="Meiryo UI" panose="020B0604030504040204" pitchFamily="50" charset="-128"/>
                          <a:ea typeface="Meiryo UI" panose="020B0604030504040204" pitchFamily="50" charset="-128"/>
                        </a:rPr>
                        <a:t>１　見直しの考え方</a:t>
                      </a:r>
                    </a:p>
                    <a:p>
                      <a:pPr algn="just">
                        <a:lnSpc>
                          <a:spcPts val="1100"/>
                        </a:lnSpc>
                        <a:spcAft>
                          <a:spcPts val="0"/>
                        </a:spcAft>
                      </a:pPr>
                      <a:r>
                        <a:rPr lang="ja-JP" altLang="en-US" sz="1000" b="0" kern="100" dirty="0">
                          <a:effectLst/>
                          <a:latin typeface="Meiryo UI" panose="020B0604030504040204" pitchFamily="50" charset="-128"/>
                          <a:ea typeface="Meiryo UI" panose="020B0604030504040204" pitchFamily="50" charset="-128"/>
                        </a:rPr>
                        <a:t>   ・府の海外事務所を廃止し、機動性の高いデスク方式へ転換（ただし、上海事務所は、市場として</a:t>
                      </a:r>
                      <a:endParaRPr lang="en-US" altLang="ja-JP" sz="1000" b="0" kern="100" dirty="0">
                        <a:effectLst/>
                        <a:latin typeface="Meiryo UI" panose="020B0604030504040204" pitchFamily="50" charset="-128"/>
                        <a:ea typeface="Meiryo UI" panose="020B0604030504040204" pitchFamily="50" charset="-128"/>
                      </a:endParaRPr>
                    </a:p>
                    <a:p>
                      <a:pPr algn="just">
                        <a:lnSpc>
                          <a:spcPts val="1100"/>
                        </a:lnSpc>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の有望性に鑑み、当面存続）</a:t>
                      </a:r>
                    </a:p>
                    <a:p>
                      <a:pPr algn="just">
                        <a:lnSpc>
                          <a:spcPts val="1100"/>
                        </a:lnSpc>
                        <a:spcAft>
                          <a:spcPts val="0"/>
                        </a:spcAft>
                      </a:pPr>
                      <a:r>
                        <a:rPr lang="ja-JP" altLang="en-US" sz="1000" b="0" kern="100" dirty="0">
                          <a:effectLst/>
                          <a:latin typeface="Meiryo UI" panose="020B0604030504040204" pitchFamily="50" charset="-128"/>
                          <a:ea typeface="Meiryo UI" panose="020B0604030504040204" pitchFamily="50" charset="-128"/>
                        </a:rPr>
                        <a:t>   ・</a:t>
                      </a:r>
                      <a:r>
                        <a:rPr lang="en-US" altLang="ja-JP" sz="1000" b="0" kern="100" dirty="0">
                          <a:effectLst/>
                          <a:latin typeface="Meiryo UI" panose="020B0604030504040204" pitchFamily="50" charset="-128"/>
                          <a:ea typeface="Meiryo UI" panose="020B0604030504040204" pitchFamily="50" charset="-128"/>
                        </a:rPr>
                        <a:t>IBO</a:t>
                      </a:r>
                      <a:r>
                        <a:rPr lang="ja-JP" altLang="en-US" sz="1000" b="0" kern="100" dirty="0">
                          <a:effectLst/>
                          <a:latin typeface="Meiryo UI" panose="020B0604030504040204" pitchFamily="50" charset="-128"/>
                          <a:ea typeface="Meiryo UI" panose="020B0604030504040204" pitchFamily="50" charset="-128"/>
                        </a:rPr>
                        <a:t>の会員向け事業については、統合予定先の（財）大阪産業振興機構の事業への効果的な</a:t>
                      </a:r>
                      <a:endParaRPr lang="en-US" altLang="ja-JP" sz="1000" b="0" kern="100" dirty="0">
                        <a:effectLst/>
                        <a:latin typeface="Meiryo UI" panose="020B0604030504040204" pitchFamily="50" charset="-128"/>
                        <a:ea typeface="Meiryo UI" panose="020B0604030504040204" pitchFamily="50" charset="-128"/>
                      </a:endParaRPr>
                    </a:p>
                    <a:p>
                      <a:pPr algn="just">
                        <a:lnSpc>
                          <a:spcPts val="1100"/>
                        </a:lnSpc>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統合を図る</a:t>
                      </a:r>
                    </a:p>
                    <a:p>
                      <a:pPr algn="just">
                        <a:lnSpc>
                          <a:spcPts val="1100"/>
                        </a:lnSpc>
                        <a:spcAft>
                          <a:spcPts val="0"/>
                        </a:spcAft>
                      </a:pPr>
                      <a:endParaRPr lang="ja-JP" altLang="en-US" sz="1000" b="1" kern="100" dirty="0">
                        <a:effectLst/>
                        <a:latin typeface="Meiryo UI" panose="020B0604030504040204" pitchFamily="50" charset="-128"/>
                        <a:ea typeface="Meiryo UI" panose="020B0604030504040204" pitchFamily="50" charset="-128"/>
                      </a:endParaRPr>
                    </a:p>
                    <a:p>
                      <a:pPr algn="just">
                        <a:lnSpc>
                          <a:spcPts val="1100"/>
                        </a:lnSpc>
                        <a:spcAft>
                          <a:spcPts val="0"/>
                        </a:spcAft>
                      </a:pPr>
                      <a:r>
                        <a:rPr lang="ja-JP" altLang="en-US" sz="1000" b="1" kern="100" dirty="0">
                          <a:effectLst/>
                          <a:latin typeface="Meiryo UI" panose="020B0604030504040204" pitchFamily="50" charset="-128"/>
                          <a:ea typeface="Meiryo UI" panose="020B0604030504040204" pitchFamily="50" charset="-128"/>
                        </a:rPr>
                        <a:t>２　見直し内容</a:t>
                      </a:r>
                    </a:p>
                    <a:p>
                      <a:pPr algn="just">
                        <a:lnSpc>
                          <a:spcPts val="1100"/>
                        </a:lnSpc>
                        <a:spcAft>
                          <a:spcPts val="0"/>
                        </a:spcAft>
                      </a:pPr>
                      <a:r>
                        <a:rPr lang="ja-JP" altLang="en-US" sz="1000" b="1" kern="100" dirty="0">
                          <a:effectLst/>
                          <a:latin typeface="Meiryo UI" panose="020B0604030504040204" pitchFamily="50" charset="-128"/>
                          <a:ea typeface="Meiryo UI" panose="020B0604030504040204" pitchFamily="50" charset="-128"/>
                        </a:rPr>
                        <a:t>     </a:t>
                      </a:r>
                      <a:r>
                        <a:rPr lang="ja-JP" altLang="en-US" sz="1000" b="0" u="sng" kern="100" dirty="0">
                          <a:effectLst/>
                          <a:latin typeface="Meiryo UI" panose="020B0604030504040204" pitchFamily="50" charset="-128"/>
                          <a:ea typeface="Meiryo UI" panose="020B0604030504040204" pitchFamily="50" charset="-128"/>
                        </a:rPr>
                        <a:t>海外事務所</a:t>
                      </a:r>
                      <a:r>
                        <a:rPr lang="ja-JP" altLang="en-US" sz="1000" b="0" kern="100" dirty="0">
                          <a:effectLst/>
                          <a:latin typeface="Meiryo UI" panose="020B0604030504040204" pitchFamily="50" charset="-128"/>
                          <a:ea typeface="Meiryo UI" panose="020B0604030504040204" pitchFamily="50" charset="-128"/>
                        </a:rPr>
                        <a:t>     ｶﾘﾌｫﾙﾆｱは平成</a:t>
                      </a:r>
                      <a:r>
                        <a:rPr lang="en-US" altLang="ja-JP" sz="1000" b="0" kern="100" dirty="0">
                          <a:effectLst/>
                          <a:latin typeface="Meiryo UI" panose="020B0604030504040204" pitchFamily="50" charset="-128"/>
                          <a:ea typeface="Meiryo UI" panose="020B0604030504040204" pitchFamily="50" charset="-128"/>
                        </a:rPr>
                        <a:t>20</a:t>
                      </a:r>
                      <a:r>
                        <a:rPr lang="ja-JP" altLang="en-US" sz="1000" b="0" kern="100" dirty="0">
                          <a:effectLst/>
                          <a:latin typeface="Meiryo UI" panose="020B0604030504040204" pitchFamily="50" charset="-128"/>
                          <a:ea typeface="Meiryo UI" panose="020B0604030504040204" pitchFamily="50" charset="-128"/>
                        </a:rPr>
                        <a:t>年度中、ﾛｯﾃﾙﾀﾞﾑ、ｼﾝｶﾞﾎﾟｰﾙは平成</a:t>
                      </a:r>
                      <a:r>
                        <a:rPr lang="en-US" altLang="ja-JP" sz="1000" b="0" kern="100" dirty="0">
                          <a:effectLst/>
                          <a:latin typeface="Meiryo UI" panose="020B0604030504040204" pitchFamily="50" charset="-128"/>
                          <a:ea typeface="Meiryo UI" panose="020B0604030504040204" pitchFamily="50" charset="-128"/>
                        </a:rPr>
                        <a:t>21</a:t>
                      </a:r>
                      <a:r>
                        <a:rPr lang="ja-JP" altLang="en-US" sz="1000" b="0" kern="100" dirty="0">
                          <a:effectLst/>
                          <a:latin typeface="Meiryo UI" panose="020B0604030504040204" pitchFamily="50" charset="-128"/>
                          <a:ea typeface="Meiryo UI" panose="020B0604030504040204" pitchFamily="50" charset="-128"/>
                        </a:rPr>
                        <a:t>年度中に廃止。</a:t>
                      </a:r>
                    </a:p>
                    <a:p>
                      <a:pPr algn="just">
                        <a:lnSpc>
                          <a:spcPts val="1100"/>
                        </a:lnSpc>
                        <a:spcAft>
                          <a:spcPts val="0"/>
                        </a:spcAft>
                      </a:pPr>
                      <a:r>
                        <a:rPr lang="ja-JP" altLang="en-US" sz="1000" b="0" kern="100" dirty="0">
                          <a:effectLst/>
                          <a:latin typeface="Meiryo UI" panose="020B0604030504040204" pitchFamily="50" charset="-128"/>
                          <a:ea typeface="Meiryo UI" panose="020B0604030504040204" pitchFamily="50" charset="-128"/>
                        </a:rPr>
                        <a:t>     </a:t>
                      </a:r>
                      <a:r>
                        <a:rPr lang="ja-JP" altLang="en-US" sz="1000" b="0" u="sng" kern="100" dirty="0">
                          <a:effectLst/>
                          <a:latin typeface="Meiryo UI" panose="020B0604030504040204" pitchFamily="50" charset="-128"/>
                          <a:ea typeface="Meiryo UI" panose="020B0604030504040204" pitchFamily="50" charset="-128"/>
                        </a:rPr>
                        <a:t>プロモーションデスク</a:t>
                      </a:r>
                      <a:r>
                        <a:rPr lang="ja-JP" altLang="en-US" sz="1000" b="0" kern="100" dirty="0">
                          <a:effectLst/>
                          <a:latin typeface="Meiryo UI" panose="020B0604030504040204" pitchFamily="50" charset="-128"/>
                          <a:ea typeface="Meiryo UI" panose="020B0604030504040204" pitchFamily="50" charset="-128"/>
                        </a:rPr>
                        <a:t> 配置効果を検証の上、設置箇所を毎年度決定</a:t>
                      </a:r>
                    </a:p>
                    <a:p>
                      <a:pPr algn="just">
                        <a:lnSpc>
                          <a:spcPts val="1100"/>
                        </a:lnSpc>
                        <a:spcAft>
                          <a:spcPts val="0"/>
                        </a:spcAft>
                      </a:pPr>
                      <a:r>
                        <a:rPr lang="en-US" altLang="ja-JP" sz="1000" b="0" kern="100" dirty="0">
                          <a:effectLst/>
                          <a:latin typeface="Meiryo UI" panose="020B0604030504040204" pitchFamily="50" charset="-128"/>
                          <a:ea typeface="Meiryo UI" panose="020B0604030504040204" pitchFamily="50" charset="-128"/>
                        </a:rPr>
                        <a:t>     </a:t>
                      </a:r>
                      <a:r>
                        <a:rPr lang="en-US" altLang="ja-JP" sz="1000" b="0" u="sng" kern="100" dirty="0">
                          <a:effectLst/>
                          <a:latin typeface="Meiryo UI" panose="020B0604030504040204" pitchFamily="50" charset="-128"/>
                          <a:ea typeface="Meiryo UI" panose="020B0604030504040204" pitchFamily="50" charset="-128"/>
                        </a:rPr>
                        <a:t>IBO</a:t>
                      </a:r>
                      <a:r>
                        <a:rPr lang="ja-JP" altLang="en-US" sz="1000" b="0" u="sng" kern="100" dirty="0">
                          <a:effectLst/>
                          <a:latin typeface="Meiryo UI" panose="020B0604030504040204" pitchFamily="50" charset="-128"/>
                          <a:ea typeface="Meiryo UI" panose="020B0604030504040204" pitchFamily="50" charset="-128"/>
                        </a:rPr>
                        <a:t>国内事業</a:t>
                      </a:r>
                      <a:r>
                        <a:rPr lang="ja-JP" altLang="en-US" sz="1000" b="0" kern="100" dirty="0">
                          <a:effectLst/>
                          <a:latin typeface="Meiryo UI" panose="020B0604030504040204" pitchFamily="50" charset="-128"/>
                          <a:ea typeface="Meiryo UI" panose="020B0604030504040204" pitchFamily="50" charset="-128"/>
                        </a:rPr>
                        <a:t>     現時点で統合予定先の（財）大阪産業振興機構の事業では対応できないも</a:t>
                      </a:r>
                      <a:endParaRPr lang="en-US" altLang="ja-JP" sz="1000" b="0" kern="100" dirty="0">
                        <a:effectLst/>
                        <a:latin typeface="Meiryo UI" panose="020B0604030504040204" pitchFamily="50" charset="-128"/>
                        <a:ea typeface="Meiryo UI" panose="020B0604030504040204" pitchFamily="50" charset="-128"/>
                      </a:endParaRPr>
                    </a:p>
                    <a:p>
                      <a:pPr algn="just">
                        <a:lnSpc>
                          <a:spcPts val="1100"/>
                        </a:lnSpc>
                        <a:spcAft>
                          <a:spcPts val="0"/>
                        </a:spcAft>
                      </a:pPr>
                      <a:r>
                        <a:rPr lang="ja-JP" altLang="en-US" sz="1000" b="0" kern="100" dirty="0">
                          <a:effectLst/>
                          <a:latin typeface="Meiryo UI" panose="020B0604030504040204" pitchFamily="50" charset="-128"/>
                          <a:ea typeface="Meiryo UI" panose="020B0604030504040204" pitchFamily="50" charset="-128"/>
                        </a:rPr>
                        <a:t>　　　　　　　　　　　　　　の（貿易相談、ビジネスマッチング）は存続し、その他の事業（情報提供、講</a:t>
                      </a:r>
                      <a:endParaRPr lang="en-US" altLang="ja-JP" sz="1000" b="0" kern="100" dirty="0">
                        <a:effectLst/>
                        <a:latin typeface="Meiryo UI" panose="020B0604030504040204" pitchFamily="50" charset="-128"/>
                        <a:ea typeface="Meiryo UI" panose="020B0604030504040204" pitchFamily="50" charset="-128"/>
                      </a:endParaRPr>
                    </a:p>
                    <a:p>
                      <a:pPr algn="just">
                        <a:lnSpc>
                          <a:spcPts val="1100"/>
                        </a:lnSpc>
                        <a:spcAft>
                          <a:spcPts val="0"/>
                        </a:spcAft>
                      </a:pPr>
                      <a:r>
                        <a:rPr lang="ja-JP" altLang="en-US" sz="1000" b="0" kern="100" dirty="0">
                          <a:effectLst/>
                          <a:latin typeface="Meiryo UI" panose="020B0604030504040204" pitchFamily="50" charset="-128"/>
                          <a:ea typeface="Meiryo UI" panose="020B0604030504040204" pitchFamily="50" charset="-128"/>
                        </a:rPr>
                        <a:t>　　　　　　　　　　　　　　座など）は廃止・縮減。</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100"/>
                        </a:lnSpc>
                        <a:spcAft>
                          <a:spcPts val="0"/>
                        </a:spcAft>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３ 実施時期</a:t>
                      </a:r>
                      <a:endPar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100"/>
                        </a:lnSpc>
                        <a:spcAft>
                          <a:spcPts val="0"/>
                        </a:spcAft>
                      </a:pPr>
                      <a:r>
                        <a:rPr lang="en-US" altLang="ja-JP" sz="1000" b="0" kern="100" baseline="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平成</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20</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年度から順次実施 </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9200" marR="792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solidFill>
                      <a:schemeClr val="bg1">
                        <a:alpha val="20000"/>
                      </a:schemeClr>
                    </a:solidFill>
                  </a:tcPr>
                </a:tc>
                <a:tc>
                  <a:txBody>
                    <a:bodyPr/>
                    <a:lstStyle/>
                    <a:p>
                      <a:pPr algn="just">
                        <a:lnSpc>
                          <a:spcPts val="1100"/>
                        </a:lnSpc>
                        <a:spcAft>
                          <a:spcPts val="0"/>
                        </a:spcAft>
                      </a:pPr>
                      <a:r>
                        <a:rPr lang="ja-JP" altLang="en-US" sz="1000" b="1" u="none" strike="noStrike" baseline="0" dirty="0">
                          <a:latin typeface="Meiryo UI" panose="020B0604030504040204" pitchFamily="50" charset="-128"/>
                          <a:ea typeface="Meiryo UI" panose="020B0604030504040204" pitchFamily="50" charset="-128"/>
                        </a:rPr>
                        <a:t>◆見直しの経過（改革工程表）</a:t>
                      </a:r>
                      <a:endParaRPr lang="en-US" altLang="ja-JP" sz="1000" b="1" u="none" strike="noStrike" baseline="0" dirty="0">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ts val="1100"/>
                        </a:lnSpc>
                        <a:spcBef>
                          <a:spcPts val="0"/>
                        </a:spcBef>
                        <a:spcAft>
                          <a:spcPts val="0"/>
                        </a:spcAft>
                        <a:buClrTx/>
                        <a:buSzTx/>
                        <a:buFontTx/>
                        <a:buNone/>
                        <a:tabLst/>
                        <a:defRPr/>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（海外事務所）</a:t>
                      </a:r>
                    </a:p>
                    <a:p>
                      <a:pPr algn="l" rtl="0">
                        <a:lnSpc>
                          <a:spcPts val="1100"/>
                        </a:lnSpc>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・カリフォルニアは</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21</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2</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月、</a:t>
                      </a:r>
                    </a:p>
                    <a:p>
                      <a:pPr algn="l" rtl="0">
                        <a:lnSpc>
                          <a:spcPts val="1100"/>
                        </a:lnSpc>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・ロッテルダムは</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21</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8</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月、</a:t>
                      </a:r>
                    </a:p>
                    <a:p>
                      <a:pPr algn="l" rtl="0">
                        <a:lnSpc>
                          <a:spcPts val="1100"/>
                        </a:lnSpc>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・シンガポールは</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21</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12</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月に廃止済み</a:t>
                      </a:r>
                    </a:p>
                    <a:p>
                      <a:pPr marL="0" marR="0" lvl="0" indent="0" algn="just" defTabSz="914400" rtl="0" eaLnBrk="1" fontAlgn="auto" latinLnBrk="0" hangingPunct="1">
                        <a:lnSpc>
                          <a:spcPts val="1100"/>
                        </a:lnSpc>
                        <a:spcBef>
                          <a:spcPts val="0"/>
                        </a:spcBef>
                        <a:spcAft>
                          <a:spcPts val="0"/>
                        </a:spcAft>
                        <a:buClrTx/>
                        <a:buSzTx/>
                        <a:buFontTx/>
                        <a:buNone/>
                        <a:tabLst/>
                        <a:defRPr/>
                      </a:pP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ts val="1100"/>
                        </a:lnSpc>
                        <a:spcBef>
                          <a:spcPts val="0"/>
                        </a:spcBef>
                        <a:spcAft>
                          <a:spcPts val="0"/>
                        </a:spcAft>
                        <a:buClrTx/>
                        <a:buSzTx/>
                        <a:buFontTx/>
                        <a:buNone/>
                        <a:tabLst/>
                        <a:defRPr/>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プロモーションデスク</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a:t>
                      </a:r>
                    </a:p>
                    <a:p>
                      <a:pPr algn="l" rtl="0">
                        <a:lnSpc>
                          <a:spcPts val="1100"/>
                        </a:lnSpc>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・北米デスクを</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21</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4</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月、欧州デスクを</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21</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9</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月に設置済み</a:t>
                      </a:r>
                    </a:p>
                    <a:p>
                      <a:pPr algn="l" rtl="0">
                        <a:lnSpc>
                          <a:spcPts val="1100"/>
                        </a:lnSpc>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・シンガポールデスク</a:t>
                      </a:r>
                      <a:r>
                        <a:rPr lang="ja-JP" altLang="en-US" sz="1000" b="0" i="0" u="none" strike="noStrike" baseline="0" dirty="0">
                          <a:solidFill>
                            <a:sysClr val="windowText" lastClr="000000"/>
                          </a:solidFill>
                          <a:latin typeface="Meiryo UI" panose="020B0604030504040204" pitchFamily="50" charset="-128"/>
                          <a:ea typeface="Meiryo UI" panose="020B0604030504040204" pitchFamily="50" charset="-128"/>
                        </a:rPr>
                        <a:t>は</a:t>
                      </a:r>
                      <a:r>
                        <a:rPr lang="en-US" altLang="ja-JP" sz="1000" b="0" i="0" u="none" strike="noStrike" baseline="0" dirty="0">
                          <a:solidFill>
                            <a:sysClr val="windowText" lastClr="000000"/>
                          </a:solidFill>
                          <a:latin typeface="Meiryo UI" panose="020B0604030504040204" pitchFamily="50" charset="-128"/>
                          <a:ea typeface="Meiryo UI" panose="020B0604030504040204" pitchFamily="50" charset="-128"/>
                        </a:rPr>
                        <a:t>22</a:t>
                      </a:r>
                      <a:r>
                        <a:rPr lang="ja-JP" altLang="en-US" sz="1000" b="0" i="0" u="none" strike="noStrike" baseline="0" dirty="0">
                          <a:solidFill>
                            <a:sysClr val="windowText" lastClr="000000"/>
                          </a:solidFill>
                          <a:latin typeface="Meiryo UI" panose="020B0604030504040204" pitchFamily="50" charset="-128"/>
                          <a:ea typeface="Meiryo UI" panose="020B0604030504040204" pitchFamily="50" charset="-128"/>
                        </a:rPr>
                        <a:t>年</a:t>
                      </a:r>
                      <a:r>
                        <a:rPr lang="en-US" altLang="ja-JP" sz="1000" b="0" i="0" u="none" strike="noStrike" baseline="0" dirty="0">
                          <a:solidFill>
                            <a:sysClr val="windowText" lastClr="000000"/>
                          </a:solidFill>
                          <a:latin typeface="Meiryo UI" panose="020B0604030504040204" pitchFamily="50" charset="-128"/>
                          <a:ea typeface="Meiryo UI" panose="020B0604030504040204" pitchFamily="50" charset="-128"/>
                        </a:rPr>
                        <a:t>4</a:t>
                      </a:r>
                      <a:r>
                        <a:rPr lang="ja-JP" altLang="en-US" sz="1000" b="0" i="0" u="none" strike="noStrike" baseline="0" dirty="0">
                          <a:solidFill>
                            <a:sysClr val="windowText" lastClr="000000"/>
                          </a:solidFill>
                          <a:latin typeface="Meiryo UI" panose="020B0604030504040204" pitchFamily="50" charset="-128"/>
                          <a:ea typeface="Meiryo UI" panose="020B0604030504040204" pitchFamily="50" charset="-128"/>
                        </a:rPr>
                        <a:t>月設置済み</a:t>
                      </a:r>
                    </a:p>
                    <a:p>
                      <a:pPr marL="0" marR="0" lvl="0" indent="0" algn="just" defTabSz="914400" rtl="0" eaLnBrk="1" fontAlgn="auto" latinLnBrk="0" hangingPunct="1">
                        <a:lnSpc>
                          <a:spcPts val="1100"/>
                        </a:lnSpc>
                        <a:spcBef>
                          <a:spcPts val="0"/>
                        </a:spcBef>
                        <a:spcAft>
                          <a:spcPts val="0"/>
                        </a:spcAft>
                        <a:buClrTx/>
                        <a:buSzTx/>
                        <a:buFontTx/>
                        <a:buNone/>
                        <a:tabLst/>
                        <a:defRPr/>
                      </a:pP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ts val="1100"/>
                        </a:lnSpc>
                        <a:spcBef>
                          <a:spcPts val="0"/>
                        </a:spcBef>
                        <a:spcAft>
                          <a:spcPts val="0"/>
                        </a:spcAft>
                        <a:buClrTx/>
                        <a:buSzTx/>
                        <a:buFontTx/>
                        <a:buNone/>
                        <a:tabLst/>
                        <a:defRPr/>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(IBO</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国内事業</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a:t>
                      </a:r>
                    </a:p>
                    <a:p>
                      <a:pPr marL="0" marR="0" lvl="0" indent="0" algn="just" defTabSz="914400" rtl="0" eaLnBrk="1" fontAlgn="auto" latinLnBrk="0" hangingPunct="1">
                        <a:lnSpc>
                          <a:spcPts val="1100"/>
                        </a:lnSpc>
                        <a:spcBef>
                          <a:spcPts val="0"/>
                        </a:spcBef>
                        <a:spcAft>
                          <a:spcPts val="0"/>
                        </a:spcAft>
                        <a:buClrTx/>
                        <a:buSzTx/>
                        <a:buFontTx/>
                        <a:buNone/>
                        <a:tabLst/>
                        <a:defRPr/>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20</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年度に実施済み</a:t>
                      </a: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ts val="1100"/>
                        </a:lnSpc>
                        <a:spcBef>
                          <a:spcPts val="0"/>
                        </a:spcBef>
                        <a:spcAft>
                          <a:spcPts val="0"/>
                        </a:spcAft>
                        <a:buClrTx/>
                        <a:buSzTx/>
                        <a:buFontTx/>
                        <a:buNone/>
                        <a:tabLst/>
                        <a:defRPr/>
                      </a:pP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ts val="1100"/>
                        </a:lnSpc>
                        <a:spcBef>
                          <a:spcPts val="0"/>
                        </a:spcBef>
                        <a:spcAft>
                          <a:spcPts val="0"/>
                        </a:spcAft>
                        <a:buClrTx/>
                        <a:buSzTx/>
                        <a:buFontTx/>
                        <a:buNone/>
                        <a:tabLst/>
                        <a:defRPr/>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a:t>
                      </a:r>
                      <a:r>
                        <a:rPr lang="en-US" altLang="zh-TW" sz="1000" b="0" i="0" u="none" strike="noStrike" baseline="0" dirty="0">
                          <a:solidFill>
                            <a:srgbClr val="000000"/>
                          </a:solidFill>
                          <a:latin typeface="Meiryo UI" panose="020B0604030504040204" pitchFamily="50" charset="-128"/>
                          <a:ea typeface="Meiryo UI" panose="020B0604030504040204" pitchFamily="50" charset="-128"/>
                        </a:rPr>
                        <a:t>【</a:t>
                      </a:r>
                      <a:r>
                        <a:rPr lang="zh-TW" altLang="en-US" sz="1000" b="0" i="0" u="none" strike="noStrike" baseline="0" dirty="0">
                          <a:solidFill>
                            <a:srgbClr val="000000"/>
                          </a:solidFill>
                          <a:latin typeface="Meiryo UI" panose="020B0604030504040204" pitchFamily="50" charset="-128"/>
                          <a:ea typeface="Meiryo UI" panose="020B0604030504040204" pitchFamily="50" charset="-128"/>
                        </a:rPr>
                        <a:t>効果額（百万円）</a:t>
                      </a:r>
                      <a:r>
                        <a:rPr lang="en-US" altLang="zh-TW" sz="1000" b="0" i="0" u="none" strike="noStrike" baseline="0" dirty="0">
                          <a:solidFill>
                            <a:srgbClr val="000000"/>
                          </a:solidFill>
                          <a:latin typeface="Meiryo UI" panose="020B0604030504040204" pitchFamily="50" charset="-128"/>
                          <a:ea typeface="Meiryo UI" panose="020B0604030504040204" pitchFamily="50" charset="-128"/>
                        </a:rPr>
                        <a:t>】⑳23</a:t>
                      </a:r>
                      <a:r>
                        <a:rPr lang="zh-TW" altLang="en-US" sz="1000" b="0" i="0" u="none" strike="noStrike" baseline="0" dirty="0">
                          <a:solidFill>
                            <a:srgbClr val="000000"/>
                          </a:solidFill>
                          <a:latin typeface="Meiryo UI" panose="020B0604030504040204" pitchFamily="50" charset="-128"/>
                          <a:ea typeface="Meiryo UI" panose="020B0604030504040204" pitchFamily="50" charset="-128"/>
                        </a:rPr>
                        <a:t>　㉑</a:t>
                      </a:r>
                      <a:r>
                        <a:rPr lang="en-US" altLang="zh-TW" sz="1000" b="0" i="0" u="none" strike="noStrike" baseline="0" dirty="0">
                          <a:solidFill>
                            <a:srgbClr val="000000"/>
                          </a:solidFill>
                          <a:latin typeface="Meiryo UI" panose="020B0604030504040204" pitchFamily="50" charset="-128"/>
                          <a:ea typeface="Meiryo UI" panose="020B0604030504040204" pitchFamily="50" charset="-128"/>
                        </a:rPr>
                        <a:t>34</a:t>
                      </a:r>
                      <a:r>
                        <a:rPr lang="zh-TW" altLang="en-US" sz="1000" b="0" i="0" u="none" strike="noStrike" baseline="0" dirty="0">
                          <a:solidFill>
                            <a:srgbClr val="000000"/>
                          </a:solidFill>
                          <a:latin typeface="Meiryo UI" panose="020B0604030504040204" pitchFamily="50" charset="-128"/>
                          <a:ea typeface="Meiryo UI" panose="020B0604030504040204" pitchFamily="50" charset="-128"/>
                        </a:rPr>
                        <a:t>　㉒</a:t>
                      </a:r>
                      <a:r>
                        <a:rPr lang="en-US" altLang="zh-TW" sz="1000" b="0" i="0" u="none" strike="noStrike" baseline="0" dirty="0">
                          <a:solidFill>
                            <a:srgbClr val="000000"/>
                          </a:solidFill>
                          <a:latin typeface="Meiryo UI" panose="020B0604030504040204" pitchFamily="50" charset="-128"/>
                          <a:ea typeface="Meiryo UI" panose="020B0604030504040204" pitchFamily="50" charset="-128"/>
                        </a:rPr>
                        <a:t>82</a:t>
                      </a:r>
                      <a:endParaRPr lang="ja-JP" altLang="en-US" sz="1000" b="0" i="0" u="none" strike="noStrike" baseline="0" dirty="0">
                        <a:solidFill>
                          <a:srgbClr val="000000"/>
                        </a:solidFill>
                        <a:latin typeface="Meiryo UI" panose="020B0604030504040204" pitchFamily="50" charset="-128"/>
                        <a:ea typeface="Meiryo UI" panose="020B0604030504040204" pitchFamily="50" charset="-128"/>
                      </a:endParaRPr>
                    </a:p>
                  </a:txBody>
                  <a:tcPr marL="79200" marR="792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solidFill>
                      <a:schemeClr val="bg1">
                        <a:alpha val="20000"/>
                      </a:schemeClr>
                    </a:solidFill>
                  </a:tcPr>
                </a:tc>
                <a:extLst>
                  <a:ext uri="{0D108BD9-81ED-4DB2-BD59-A6C34878D82A}">
                    <a16:rowId xmlns:a16="http://schemas.microsoft.com/office/drawing/2014/main" val="2089765108"/>
                  </a:ext>
                </a:extLst>
              </a:tr>
              <a:tr h="205345">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dirty="0">
                        <a:solidFill>
                          <a:schemeClr val="bg1"/>
                        </a:solidFill>
                        <a:latin typeface="Meiryo UI" panose="020B0604030504040204" pitchFamily="50" charset="-128"/>
                        <a:ea typeface="Meiryo UI" panose="020B0604030504040204" pitchFamily="50" charset="-128"/>
                      </a:endParaRPr>
                    </a:p>
                  </a:txBody>
                  <a:tcPr marL="100584" marR="100584" marT="39600" marB="39600" vert="eaVert">
                    <a:lnT w="12700" cap="flat" cmpd="sng" algn="ctr">
                      <a:solidFill>
                        <a:schemeClr val="bg1"/>
                      </a:solidFill>
                      <a:prstDash val="solid"/>
                      <a:round/>
                      <a:headEnd type="none" w="med" len="med"/>
                      <a:tailEnd type="none" w="med" len="med"/>
                    </a:lnT>
                    <a:solidFill>
                      <a:schemeClr val="accent1"/>
                    </a:solidFill>
                  </a:tcPr>
                </a:tc>
                <a:tc gridSpan="2">
                  <a:txBody>
                    <a:bodyPr/>
                    <a:lstStyle/>
                    <a:p>
                      <a:pPr marL="133350" indent="-133350" algn="just">
                        <a:lnSpc>
                          <a:spcPts val="910"/>
                        </a:lnSpc>
                        <a:spcAft>
                          <a:spcPts val="0"/>
                        </a:spcAft>
                      </a:pPr>
                      <a:r>
                        <a:rPr lang="ja-JP" altLang="en-US" sz="1000" b="1" kern="100" dirty="0">
                          <a:effectLst/>
                          <a:latin typeface="Meiryo UI" panose="020B0604030504040204" pitchFamily="50" charset="-128"/>
                          <a:ea typeface="Meiryo UI" panose="020B0604030504040204" pitchFamily="50" charset="-128"/>
                        </a:rPr>
                        <a:t>＜上記以外の見直し（部局長マネジメント等）＞</a:t>
                      </a:r>
                      <a:endPar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9200" marR="79200" marT="39600" marB="39600">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solidFill>
                      <a:schemeClr val="accent1">
                        <a:alpha val="20000"/>
                      </a:schemeClr>
                    </a:solidFill>
                  </a:tcPr>
                </a:tc>
                <a:tc hMerge="1">
                  <a:txBody>
                    <a:bodyPr/>
                    <a:lstStyle/>
                    <a:p>
                      <a:pPr algn="just">
                        <a:spcAft>
                          <a:spcPts val="0"/>
                        </a:spcAft>
                      </a:pP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solidFill>
                      <a:schemeClr val="bg1">
                        <a:alpha val="20000"/>
                      </a:schemeClr>
                    </a:solidFill>
                  </a:tcPr>
                </a:tc>
                <a:extLst>
                  <a:ext uri="{0D108BD9-81ED-4DB2-BD59-A6C34878D82A}">
                    <a16:rowId xmlns:a16="http://schemas.microsoft.com/office/drawing/2014/main" val="3616150390"/>
                  </a:ext>
                </a:extLst>
              </a:tr>
              <a:tr h="1539613">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dirty="0">
                        <a:solidFill>
                          <a:schemeClr val="bg1"/>
                        </a:solidFill>
                        <a:latin typeface="Meiryo UI" panose="020B0604030504040204" pitchFamily="50" charset="-128"/>
                        <a:ea typeface="Meiryo UI" panose="020B0604030504040204" pitchFamily="50" charset="-128"/>
                      </a:endParaRPr>
                    </a:p>
                  </a:txBody>
                  <a:tcPr marL="79200" marR="79200" marT="36000" marB="36000" vert="eaVert">
                    <a:lnT w="12700" cap="flat" cmpd="sng" algn="ctr">
                      <a:solidFill>
                        <a:schemeClr val="bg1"/>
                      </a:solidFill>
                      <a:prstDash val="solid"/>
                      <a:round/>
                      <a:headEnd type="none" w="med" len="med"/>
                      <a:tailEnd type="none" w="med" len="med"/>
                    </a:lnT>
                    <a:solidFill>
                      <a:schemeClr val="accent1"/>
                    </a:solidFill>
                  </a:tcPr>
                </a:tc>
                <a:tc gridSpan="2">
                  <a:txBody>
                    <a:bodyPr/>
                    <a:lstStyle/>
                    <a:p>
                      <a:pPr algn="just">
                        <a:lnSpc>
                          <a:spcPts val="1200"/>
                        </a:lnSpc>
                        <a:spcAft>
                          <a:spcPts val="0"/>
                        </a:spcAft>
                      </a:pPr>
                      <a:r>
                        <a:rPr lang="ja-JP" altLang="en-US"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（プロモーションデスクの設置箇所）</a:t>
                      </a:r>
                      <a:r>
                        <a:rPr lang="en-US" altLang="ja-JP"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平成</a:t>
                      </a:r>
                      <a:r>
                        <a:rPr lang="en-US" altLang="ja-JP"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24</a:t>
                      </a:r>
                      <a:r>
                        <a:rPr lang="ja-JP" altLang="en-US"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年度に、プロモーションデスクをビジネスサポートデスクへ名称変更</a:t>
                      </a:r>
                      <a:endParaRPr lang="en-US" altLang="ja-JP"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00"/>
                        </a:lnSpc>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【H21】</a:t>
                      </a:r>
                      <a:r>
                        <a:rPr lang="ja-JP" altLang="en-US"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オーストラリアデスク廃止　　　</a:t>
                      </a:r>
                      <a:r>
                        <a:rPr lang="en-US" altLang="ja-JP"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【H23】</a:t>
                      </a:r>
                      <a:r>
                        <a:rPr lang="ja-JP" altLang="en-US"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中国遼寧省デスク廃止　</a:t>
                      </a:r>
                      <a:r>
                        <a:rPr lang="ja-JP" altLang="en-US"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【H24】</a:t>
                      </a:r>
                      <a:r>
                        <a:rPr lang="ja-JP" altLang="en-US"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韓国デスク廃止、インドネシアデスク設置</a:t>
                      </a:r>
                      <a:r>
                        <a:rPr lang="ja-JP" altLang="en-US" sz="1000" b="0" kern="100" baseline="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b="1" kern="100" baseline="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【H25】</a:t>
                      </a:r>
                      <a:r>
                        <a:rPr lang="ja-JP" altLang="en-US"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ミャンマーデスク設置</a:t>
                      </a:r>
                      <a:endParaRPr lang="en-US" altLang="ja-JP"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00"/>
                        </a:lnSpc>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【H26】</a:t>
                      </a:r>
                      <a:r>
                        <a:rPr lang="ja-JP" altLang="en-US"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中国華南デスク廃止　　　</a:t>
                      </a:r>
                      <a:r>
                        <a:rPr lang="ja-JP" altLang="en-US" sz="1000" b="0" kern="100" baseline="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b="1" kern="100" baseline="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【H27】</a:t>
                      </a:r>
                      <a:r>
                        <a:rPr lang="ja-JP" altLang="en-US"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シンガポールデスク廃止、トルコデスク設置　</a:t>
                      </a:r>
                      <a:r>
                        <a:rPr lang="ja-JP" altLang="en-US"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【H28】</a:t>
                      </a:r>
                      <a:r>
                        <a:rPr lang="ja-JP" altLang="en-US"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トルコデスク廃止、フィリピンデスク設置</a:t>
                      </a:r>
                      <a:endParaRPr lang="en-US" altLang="ja-JP"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00"/>
                        </a:lnSpc>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【H29】</a:t>
                      </a:r>
                      <a:r>
                        <a:rPr lang="ja-JP" altLang="en-US"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北米デスク廃止、欧州デスク廃止、マレーシアデスク設置　　</a:t>
                      </a:r>
                      <a:r>
                        <a:rPr lang="en-US" altLang="ja-JP"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【H30】</a:t>
                      </a:r>
                      <a:r>
                        <a:rPr lang="ja-JP" altLang="en-US"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フィリピンデスク廃止、マレーシアデスク廃止</a:t>
                      </a:r>
                      <a:endParaRPr lang="en-US" altLang="ja-JP"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00"/>
                        </a:lnSpc>
                        <a:spcAft>
                          <a:spcPts val="0"/>
                        </a:spcAft>
                      </a:pPr>
                      <a:endParaRPr lang="en-US" altLang="ja-JP"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00"/>
                        </a:lnSpc>
                        <a:spcAft>
                          <a:spcPts val="0"/>
                        </a:spcAft>
                      </a:pPr>
                      <a:r>
                        <a:rPr lang="ja-JP" altLang="en-US"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IBO</a:t>
                      </a:r>
                      <a:r>
                        <a:rPr lang="ja-JP" altLang="en-US"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国内事業）</a:t>
                      </a:r>
                      <a:endParaRPr lang="en-US" altLang="ja-JP"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00"/>
                        </a:lnSpc>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【H20】</a:t>
                      </a:r>
                      <a:r>
                        <a:rPr lang="ja-JP" altLang="en-US"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会員制度を廃止し、サービスの対象を府内中小企業一般に拡大</a:t>
                      </a:r>
                      <a:endParaRPr lang="en-US" altLang="ja-JP"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00"/>
                        </a:lnSpc>
                        <a:spcAft>
                          <a:spcPts val="0"/>
                        </a:spcAft>
                      </a:pPr>
                      <a:endParaRPr lang="en-US" altLang="ja-JP"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00"/>
                        </a:lnSpc>
                        <a:spcAft>
                          <a:spcPts val="0"/>
                        </a:spcAft>
                      </a:pPr>
                      <a:r>
                        <a:rPr lang="ja-JP" altLang="en-US"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（支援メニューの充実）</a:t>
                      </a:r>
                      <a:endParaRPr lang="en-US" altLang="ja-JP"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00"/>
                        </a:lnSpc>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【H22】</a:t>
                      </a:r>
                      <a:r>
                        <a:rPr lang="ja-JP" altLang="en-US"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プロモーションデスクによる現地取引先候補企業紹介や貿易に関する相談について有料で実施</a:t>
                      </a:r>
                      <a:endParaRPr lang="en-US" altLang="ja-JP"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9200" marR="79200" marT="39600" marB="396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tc hMerge="1">
                  <a:txBody>
                    <a:bodyPr/>
                    <a:lstStyle/>
                    <a:p>
                      <a:pPr algn="just">
                        <a:spcAft>
                          <a:spcPts val="0"/>
                        </a:spcAft>
                      </a:pP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solidFill>
                      <a:schemeClr val="bg1">
                        <a:alpha val="20000"/>
                      </a:schemeClr>
                    </a:solidFill>
                  </a:tcPr>
                </a:tc>
                <a:extLst>
                  <a:ext uri="{0D108BD9-81ED-4DB2-BD59-A6C34878D82A}">
                    <a16:rowId xmlns:a16="http://schemas.microsoft.com/office/drawing/2014/main" val="1677204462"/>
                  </a:ext>
                </a:extLst>
              </a:tr>
            </a:tbl>
          </a:graphicData>
        </a:graphic>
      </p:graphicFrame>
      <p:sp>
        <p:nvSpPr>
          <p:cNvPr id="36" name="二等辺三角形 35"/>
          <p:cNvSpPr/>
          <p:nvPr/>
        </p:nvSpPr>
        <p:spPr>
          <a:xfrm rot="5400000">
            <a:off x="5276200" y="3825945"/>
            <a:ext cx="720081" cy="211779"/>
          </a:xfrm>
          <a:prstGeom prst="triangl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pPr algn="ctr"/>
            <a:endParaRPr kumimoji="1"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7" name="正方形/長方形 36"/>
          <p:cNvSpPr/>
          <p:nvPr/>
        </p:nvSpPr>
        <p:spPr>
          <a:xfrm>
            <a:off x="7182290" y="763751"/>
            <a:ext cx="1841270" cy="496447"/>
          </a:xfrm>
          <a:prstGeom prst="rect">
            <a:avLst/>
          </a:prstGeom>
          <a:ln/>
        </p:spPr>
        <p:style>
          <a:lnRef idx="2">
            <a:schemeClr val="accent1"/>
          </a:lnRef>
          <a:fillRef idx="1">
            <a:schemeClr val="lt1"/>
          </a:fillRef>
          <a:effectRef idx="0">
            <a:schemeClr val="accent1"/>
          </a:effectRef>
          <a:fontRef idx="minor">
            <a:schemeClr val="dk1"/>
          </a:fontRef>
        </p:style>
        <p:txBody>
          <a:bodyPr lIns="36000" rIns="0" rtlCol="0" anchor="ctr"/>
          <a:lstStyle/>
          <a:p>
            <a:pPr algn="ctr"/>
            <a:r>
              <a:rPr lang="ja-JP" altLang="en-US" sz="1050" dirty="0">
                <a:solidFill>
                  <a:schemeClr val="tx1"/>
                </a:solidFill>
                <a:latin typeface="Meiryo UI" panose="020B0604030504040204" pitchFamily="50" charset="-128"/>
                <a:ea typeface="Meiryo UI" panose="020B0604030504040204" pitchFamily="50" charset="-128"/>
              </a:rPr>
              <a:t>見直し前額</a:t>
            </a:r>
            <a:r>
              <a:rPr lang="en-US" altLang="ja-JP" sz="1050" dirty="0">
                <a:solidFill>
                  <a:schemeClr val="tx1"/>
                </a:solidFill>
                <a:latin typeface="Meiryo UI" panose="020B0604030504040204" pitchFamily="50" charset="-128"/>
                <a:ea typeface="Meiryo UI" panose="020B0604030504040204" pitchFamily="50" charset="-128"/>
              </a:rPr>
              <a:t> (H20</a:t>
            </a:r>
            <a:r>
              <a:rPr lang="ja-JP" altLang="en-US" sz="1050" dirty="0">
                <a:solidFill>
                  <a:schemeClr val="tx1"/>
                </a:solidFill>
                <a:latin typeface="Meiryo UI" panose="020B0604030504040204" pitchFamily="50" charset="-128"/>
                <a:ea typeface="Meiryo UI" panose="020B0604030504040204" pitchFamily="50" charset="-128"/>
              </a:rPr>
              <a:t>通年ベース</a:t>
            </a:r>
            <a:r>
              <a:rPr lang="en-US" altLang="ja-JP" sz="1050" dirty="0">
                <a:solidFill>
                  <a:schemeClr val="tx1"/>
                </a:solidFill>
                <a:latin typeface="Meiryo UI" panose="020B0604030504040204" pitchFamily="50" charset="-128"/>
                <a:ea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rPr>
              <a:t>：</a:t>
            </a:r>
            <a:endParaRPr lang="en-US" altLang="ja-JP" sz="1050" dirty="0">
              <a:solidFill>
                <a:schemeClr val="tx1"/>
              </a:solidFill>
              <a:latin typeface="Meiryo UI" panose="020B0604030504040204" pitchFamily="50" charset="-128"/>
              <a:ea typeface="Meiryo UI" panose="020B0604030504040204" pitchFamily="50" charset="-128"/>
            </a:endParaRPr>
          </a:p>
          <a:p>
            <a:pPr algn="ctr"/>
            <a:r>
              <a:rPr lang="en-US" altLang="ja-JP" sz="1050" dirty="0">
                <a:solidFill>
                  <a:schemeClr val="tx1"/>
                </a:solidFill>
                <a:latin typeface="Meiryo UI" panose="020B0604030504040204" pitchFamily="50" charset="-128"/>
                <a:ea typeface="Meiryo UI" panose="020B0604030504040204" pitchFamily="50" charset="-128"/>
              </a:rPr>
              <a:t>204</a:t>
            </a:r>
            <a:r>
              <a:rPr lang="ja-JP" altLang="en-US" sz="1050" dirty="0">
                <a:solidFill>
                  <a:schemeClr val="tx1"/>
                </a:solidFill>
                <a:latin typeface="Meiryo UI" panose="020B0604030504040204" pitchFamily="50" charset="-128"/>
                <a:ea typeface="Meiryo UI" panose="020B0604030504040204" pitchFamily="50" charset="-128"/>
              </a:rPr>
              <a:t>（</a:t>
            </a:r>
            <a:r>
              <a:rPr lang="en-US" altLang="ja-JP" sz="1050" dirty="0">
                <a:solidFill>
                  <a:schemeClr val="tx1"/>
                </a:solidFill>
                <a:latin typeface="Meiryo UI" panose="020B0604030504040204" pitchFamily="50" charset="-128"/>
                <a:ea typeface="Meiryo UI" panose="020B0604030504040204" pitchFamily="50" charset="-128"/>
              </a:rPr>
              <a:t>204</a:t>
            </a:r>
            <a:r>
              <a:rPr lang="ja-JP" altLang="en-US" sz="1050" dirty="0">
                <a:solidFill>
                  <a:schemeClr val="tx1"/>
                </a:solidFill>
                <a:latin typeface="Meiryo UI" panose="020B0604030504040204" pitchFamily="50" charset="-128"/>
                <a:ea typeface="Meiryo UI" panose="020B0604030504040204" pitchFamily="50" charset="-128"/>
              </a:rPr>
              <a:t>）百万円</a:t>
            </a:r>
            <a:endPar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8" name="正方形/長方形 7"/>
          <p:cNvSpPr/>
          <p:nvPr/>
        </p:nvSpPr>
        <p:spPr>
          <a:xfrm>
            <a:off x="5877145" y="108921"/>
            <a:ext cx="1935215" cy="208186"/>
          </a:xfrm>
          <a:prstGeom prst="rect">
            <a:avLst/>
          </a:prstGeom>
          <a:ln w="6350"/>
        </p:spPr>
        <p:style>
          <a:lnRef idx="2">
            <a:schemeClr val="accent1"/>
          </a:lnRef>
          <a:fillRef idx="1">
            <a:schemeClr val="lt1"/>
          </a:fillRef>
          <a:effectRef idx="0">
            <a:schemeClr val="accent1"/>
          </a:effectRef>
          <a:fontRef idx="minor">
            <a:schemeClr val="dk1"/>
          </a:fontRef>
        </p:style>
        <p:txBody>
          <a:bodyPr lIns="36000" rIns="36000" rtlCol="0" anchor="ctr"/>
          <a:lstStyle/>
          <a:p>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予算の記載</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）：一般財源</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スライド番号プレースホルダー 4"/>
          <p:cNvSpPr txBox="1">
            <a:spLocks/>
          </p:cNvSpPr>
          <p:nvPr/>
        </p:nvSpPr>
        <p:spPr>
          <a:xfrm>
            <a:off x="7010400" y="6489340"/>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smtClean="0">
                <a:solidFill>
                  <a:schemeClr val="tx1"/>
                </a:solidFill>
                <a:latin typeface="Meiryo UI" panose="020B0604030504040204" pitchFamily="50" charset="-128"/>
                <a:ea typeface="Meiryo UI" panose="020B0604030504040204" pitchFamily="50" charset="-128"/>
              </a:rPr>
              <a:t>33</a:t>
            </a:r>
            <a:endParaRPr lang="ja-JP" altLang="en-US"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46789103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表 24"/>
          <p:cNvGraphicFramePr>
            <a:graphicFrameLocks noGrp="1"/>
          </p:cNvGraphicFramePr>
          <p:nvPr/>
        </p:nvGraphicFramePr>
        <p:xfrm>
          <a:off x="83583" y="53625"/>
          <a:ext cx="9003329" cy="415976"/>
        </p:xfrm>
        <a:graphic>
          <a:graphicData uri="http://schemas.openxmlformats.org/drawingml/2006/table">
            <a:tbl>
              <a:tblPr firstRow="1" firstCol="1" bandRow="1">
                <a:tableStyleId>{5C22544A-7EE6-4342-B048-85BDC9FD1C3A}</a:tableStyleId>
              </a:tblPr>
              <a:tblGrid>
                <a:gridCol w="5883572">
                  <a:extLst>
                    <a:ext uri="{9D8B030D-6E8A-4147-A177-3AD203B41FA5}">
                      <a16:colId xmlns:a16="http://schemas.microsoft.com/office/drawing/2014/main" val="1996567682"/>
                    </a:ext>
                  </a:extLst>
                </a:gridCol>
                <a:gridCol w="3119757">
                  <a:extLst>
                    <a:ext uri="{9D8B030D-6E8A-4147-A177-3AD203B41FA5}">
                      <a16:colId xmlns:a16="http://schemas.microsoft.com/office/drawing/2014/main" val="2440904912"/>
                    </a:ext>
                  </a:extLst>
                </a:gridCol>
              </a:tblGrid>
              <a:tr h="41597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100" kern="100" dirty="0">
                          <a:solidFill>
                            <a:schemeClr val="tx1"/>
                          </a:solidFill>
                          <a:effectLst/>
                          <a:latin typeface="Meiryo UI" panose="020B0604030504040204" pitchFamily="50" charset="-128"/>
                          <a:ea typeface="Meiryo UI" panose="020B0604030504040204" pitchFamily="50" charset="-128"/>
                        </a:rPr>
                        <a:t>【</a:t>
                      </a:r>
                      <a:r>
                        <a:rPr lang="ja-JP" altLang="en-US" sz="1100" kern="100" dirty="0">
                          <a:solidFill>
                            <a:schemeClr val="tx1"/>
                          </a:solidFill>
                          <a:effectLst/>
                          <a:latin typeface="Meiryo UI" panose="020B0604030504040204" pitchFamily="50" charset="-128"/>
                          <a:ea typeface="Meiryo UI" panose="020B0604030504040204" pitchFamily="50" charset="-128"/>
                        </a:rPr>
                        <a:t>主要検討事業</a:t>
                      </a:r>
                      <a:r>
                        <a:rPr lang="en-US" altLang="ja-JP" sz="1100" kern="100" dirty="0">
                          <a:solidFill>
                            <a:schemeClr val="tx1"/>
                          </a:solidFill>
                          <a:effectLst/>
                          <a:latin typeface="Meiryo UI" panose="020B0604030504040204" pitchFamily="50" charset="-128"/>
                          <a:ea typeface="Meiryo UI" panose="020B0604030504040204" pitchFamily="50" charset="-128"/>
                        </a:rPr>
                        <a:t>14】</a:t>
                      </a:r>
                      <a:r>
                        <a:rPr lang="ja-JP" altLang="en-US" sz="1400" kern="100" dirty="0">
                          <a:solidFill>
                            <a:schemeClr val="tx1"/>
                          </a:solidFill>
                          <a:effectLst/>
                          <a:latin typeface="Meiryo UI" panose="020B0604030504040204" pitchFamily="50" charset="-128"/>
                          <a:ea typeface="Meiryo UI" panose="020B0604030504040204" pitchFamily="50" charset="-128"/>
                        </a:rPr>
                        <a:t>　海外施設運営費・海外施設機能拡充費（つづき）</a:t>
                      </a:r>
                      <a:r>
                        <a:rPr lang="ja-JP" altLang="en-US" sz="1000" kern="100" dirty="0">
                          <a:solidFill>
                            <a:schemeClr val="tx1"/>
                          </a:solidFill>
                          <a:effectLst/>
                          <a:latin typeface="Meiryo UI" panose="020B0604030504040204" pitchFamily="50" charset="-128"/>
                          <a:ea typeface="Meiryo UI" panose="020B0604030504040204" pitchFamily="50" charset="-128"/>
                        </a:rPr>
                        <a:t>　</a:t>
                      </a:r>
                      <a:endParaRPr lang="en-US" altLang="ja-JP" sz="10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effectLst/>
                          <a:latin typeface="Meiryo UI" panose="020B0604030504040204" pitchFamily="50" charset="-128"/>
                          <a:ea typeface="Meiryo UI" panose="020B0604030504040204" pitchFamily="50" charset="-128"/>
                        </a:rPr>
                        <a:t>＜商工労働部＞</a:t>
                      </a:r>
                      <a:endParaRPr lang="ja-JP" alt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09406796"/>
                  </a:ext>
                </a:extLst>
              </a:tr>
            </a:tbl>
          </a:graphicData>
        </a:graphic>
      </p:graphicFrame>
      <p:graphicFrame>
        <p:nvGraphicFramePr>
          <p:cNvPr id="2" name="表 1"/>
          <p:cNvGraphicFramePr>
            <a:graphicFrameLocks noGrp="1"/>
          </p:cNvGraphicFramePr>
          <p:nvPr>
            <p:extLst>
              <p:ext uri="{D42A27DB-BD31-4B8C-83A1-F6EECF244321}">
                <p14:modId xmlns:p14="http://schemas.microsoft.com/office/powerpoint/2010/main" val="1150136590"/>
              </p:ext>
            </p:extLst>
          </p:nvPr>
        </p:nvGraphicFramePr>
        <p:xfrm>
          <a:off x="69708" y="464182"/>
          <a:ext cx="9004584" cy="4445508"/>
        </p:xfrm>
        <a:graphic>
          <a:graphicData uri="http://schemas.openxmlformats.org/drawingml/2006/table">
            <a:tbl>
              <a:tblPr firstRow="1" firstCol="1" bandRow="1">
                <a:tableStyleId>{BC89EF96-8CEA-46FF-86C4-4CE0E7609802}</a:tableStyleId>
              </a:tblPr>
              <a:tblGrid>
                <a:gridCol w="259200">
                  <a:extLst>
                    <a:ext uri="{9D8B030D-6E8A-4147-A177-3AD203B41FA5}">
                      <a16:colId xmlns:a16="http://schemas.microsoft.com/office/drawing/2014/main" val="9612139"/>
                    </a:ext>
                  </a:extLst>
                </a:gridCol>
                <a:gridCol w="8745384">
                  <a:extLst>
                    <a:ext uri="{9D8B030D-6E8A-4147-A177-3AD203B41FA5}">
                      <a16:colId xmlns:a16="http://schemas.microsoft.com/office/drawing/2014/main" val="4183280094"/>
                    </a:ext>
                  </a:extLst>
                </a:gridCol>
              </a:tblGrid>
              <a:tr h="0">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bg1"/>
                          </a:solidFill>
                          <a:latin typeface="Meiryo UI" panose="020B0604030504040204" pitchFamily="50" charset="-128"/>
                          <a:ea typeface="Meiryo UI" panose="020B0604030504040204" pitchFamily="50" charset="-128"/>
                        </a:rPr>
                        <a:t>現在の事業</a:t>
                      </a:r>
                    </a:p>
                  </a:txBody>
                  <a:tcPr marL="100584" marR="100584" marT="39600" marB="39600" vert="eaVert" anchor="ct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b="1" i="0" u="none" kern="100" dirty="0">
                          <a:effectLst/>
                          <a:latin typeface="Meiryo UI" panose="020B0604030504040204" pitchFamily="50" charset="-128"/>
                          <a:ea typeface="Meiryo UI" panose="020B0604030504040204" pitchFamily="50" charset="-128"/>
                        </a:rPr>
                        <a:t>＜主な事業（見直し後の事業、新たに取り組んでいる事業等）＞</a:t>
                      </a:r>
                      <a:endPar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100584" marR="100584" marT="50292" marB="50292">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alpha val="20000"/>
                      </a:schemeClr>
                    </a:solidFill>
                  </a:tcPr>
                </a:tc>
                <a:extLst>
                  <a:ext uri="{0D108BD9-81ED-4DB2-BD59-A6C34878D82A}">
                    <a16:rowId xmlns:a16="http://schemas.microsoft.com/office/drawing/2014/main" val="1548851626"/>
                  </a:ext>
                </a:extLst>
              </a:tr>
              <a:tr h="2619173">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dirty="0">
                        <a:solidFill>
                          <a:schemeClr val="bg1"/>
                        </a:solidFill>
                        <a:latin typeface="Meiryo UI" panose="020B0604030504040204" pitchFamily="50" charset="-128"/>
                        <a:ea typeface="Meiryo UI" panose="020B0604030504040204" pitchFamily="50" charset="-128"/>
                      </a:endParaRPr>
                    </a:p>
                  </a:txBody>
                  <a:tcPr marL="79200" marR="79200" marT="36000" marB="36000" vert="eaVert">
                    <a:solidFill>
                      <a:schemeClr val="accent1"/>
                    </a:solidFill>
                  </a:tcPr>
                </a:tc>
                <a:tc>
                  <a:txBody>
                    <a:bodyPr/>
                    <a:lstStyle/>
                    <a:p>
                      <a:pPr marL="133350" marR="0" lvl="0" indent="-133350" algn="just" defTabSz="914400" rtl="0" eaLnBrk="1" fontAlgn="auto" latinLnBrk="0" hangingPunct="1">
                        <a:lnSpc>
                          <a:spcPct val="100000"/>
                        </a:lnSpc>
                        <a:spcBef>
                          <a:spcPts val="0"/>
                        </a:spcBef>
                        <a:spcAft>
                          <a:spcPts val="0"/>
                        </a:spcAft>
                        <a:buClrTx/>
                        <a:buSzTx/>
                        <a:buFontTx/>
                        <a:buNone/>
                        <a:tabLst/>
                        <a:defRPr/>
                      </a:pPr>
                      <a:r>
                        <a:rPr lang="en-US" altLang="ja-JP" sz="1050" b="1" i="0" u="none" kern="100" dirty="0">
                          <a:effectLst/>
                          <a:latin typeface="Meiryo UI" panose="020B0604030504040204" pitchFamily="50" charset="-128"/>
                          <a:ea typeface="Meiryo UI" panose="020B0604030504040204" pitchFamily="50" charset="-128"/>
                        </a:rPr>
                        <a:t>《</a:t>
                      </a:r>
                      <a:r>
                        <a:rPr lang="ja-JP" altLang="en-US" sz="1050" b="1" i="0" u="none" kern="100" dirty="0">
                          <a:effectLst/>
                          <a:latin typeface="Meiryo UI" panose="020B0604030504040204" pitchFamily="50" charset="-128"/>
                          <a:ea typeface="Meiryo UI" panose="020B0604030504040204" pitchFamily="50" charset="-128"/>
                        </a:rPr>
                        <a:t>見直し後の事業</a:t>
                      </a:r>
                      <a:r>
                        <a:rPr lang="en-US" altLang="ja-JP" sz="1050" b="1" i="0" u="none" kern="100" dirty="0">
                          <a:effectLst/>
                          <a:latin typeface="Meiryo UI" panose="020B0604030504040204" pitchFamily="50" charset="-128"/>
                          <a:ea typeface="Meiryo UI" panose="020B0604030504040204" pitchFamily="50" charset="-128"/>
                        </a:rPr>
                        <a:t>》</a:t>
                      </a:r>
                    </a:p>
                    <a:p>
                      <a:pPr marL="133350" marR="0" lvl="0" indent="-133350" algn="just" defTabSz="914400" rtl="0" eaLnBrk="1" fontAlgn="auto" latinLnBrk="0" hangingPunct="1">
                        <a:lnSpc>
                          <a:spcPts val="400"/>
                        </a:lnSpc>
                        <a:spcBef>
                          <a:spcPts val="0"/>
                        </a:spcBef>
                        <a:spcAft>
                          <a:spcPts val="0"/>
                        </a:spcAft>
                        <a:buClrTx/>
                        <a:buSzTx/>
                        <a:buFontTx/>
                        <a:buNone/>
                        <a:tabLst/>
                        <a:defRPr/>
                      </a:pPr>
                      <a:endParaRPr lang="en-US" altLang="ja-JP" sz="1050" b="1" i="0" u="none" kern="100" dirty="0">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50" b="1" i="0" kern="100" dirty="0">
                          <a:effectLst/>
                          <a:latin typeface="Meiryo UI" panose="020B0604030504040204" pitchFamily="50" charset="-128"/>
                          <a:ea typeface="Meiryo UI" panose="020B0604030504040204" pitchFamily="50" charset="-128"/>
                        </a:rPr>
                        <a:t>　◆</a:t>
                      </a:r>
                      <a:r>
                        <a:rPr lang="ja-JP" altLang="en-US" sz="1050" b="1" i="0" u="sng" kern="100" dirty="0">
                          <a:effectLst/>
                          <a:latin typeface="Meiryo UI" panose="020B0604030504040204" pitchFamily="50" charset="-128"/>
                          <a:ea typeface="Meiryo UI" panose="020B0604030504040204" pitchFamily="50" charset="-128"/>
                        </a:rPr>
                        <a:t>海外事務所等運営費</a:t>
                      </a:r>
                      <a:endParaRPr lang="en-US" altLang="ja-JP" sz="1050" b="1" i="0" u="sng" kern="100" dirty="0">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ts val="500"/>
                        </a:lnSpc>
                        <a:spcBef>
                          <a:spcPts val="0"/>
                        </a:spcBef>
                        <a:spcAft>
                          <a:spcPts val="0"/>
                        </a:spcAft>
                        <a:buClrTx/>
                        <a:buSzTx/>
                        <a:buFontTx/>
                        <a:buNone/>
                        <a:tabLst/>
                        <a:defRPr/>
                      </a:pPr>
                      <a:endParaRPr lang="en-US" altLang="ja-JP" sz="1050" b="1" i="0" u="sng" kern="100" dirty="0">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1" i="0" kern="100" dirty="0">
                          <a:effectLst/>
                          <a:latin typeface="Meiryo UI" panose="020B0604030504040204" pitchFamily="50" charset="-128"/>
                          <a:ea typeface="Meiryo UI" panose="020B0604030504040204" pitchFamily="50" charset="-128"/>
                        </a:rPr>
                        <a:t>　　</a:t>
                      </a:r>
                      <a:r>
                        <a:rPr lang="en-US" altLang="ja-JP" sz="1000" b="1" i="0" kern="100" dirty="0">
                          <a:effectLst/>
                          <a:latin typeface="Meiryo UI" panose="020B0604030504040204" pitchFamily="50" charset="-128"/>
                          <a:ea typeface="Meiryo UI" panose="020B0604030504040204" pitchFamily="50" charset="-128"/>
                        </a:rPr>
                        <a:t> </a:t>
                      </a:r>
                      <a:r>
                        <a:rPr lang="ja-JP" altLang="en-US" sz="1000" b="1" i="0" kern="100" dirty="0">
                          <a:effectLst/>
                          <a:latin typeface="Meiryo UI" panose="020B0604030504040204" pitchFamily="50" charset="-128"/>
                          <a:ea typeface="Meiryo UI" panose="020B0604030504040204" pitchFamily="50" charset="-128"/>
                        </a:rPr>
                        <a:t>１　事業目的　　　　　　　　　　　　　　　　　　　　　　　　　　　　　　　　　　　　　　　　　　　　　　　　　 </a:t>
                      </a:r>
                    </a:p>
                    <a:p>
                      <a:pPr marL="133350" indent="-133350" algn="just">
                        <a:spcAft>
                          <a:spcPts val="0"/>
                        </a:spcAft>
                      </a:pPr>
                      <a:r>
                        <a:rPr lang="ja-JP" altLang="en-US" sz="1000" b="0" i="0" kern="100" dirty="0">
                          <a:effectLst/>
                          <a:latin typeface="Meiryo UI" panose="020B0604030504040204" pitchFamily="50" charset="-128"/>
                          <a:ea typeface="Meiryo UI" panose="020B0604030504040204" pitchFamily="50" charset="-128"/>
                        </a:rPr>
                        <a:t>　　　　　府の海外拠点である上海事務所や大阪ビジネスサポートデスクの設置・運営、在外公館や経済団体等とのネットワーク構築などを通じ、国際ビジネス交流及び国際</a:t>
                      </a:r>
                      <a:endParaRPr lang="en-US" altLang="ja-JP" sz="1000" b="0" i="0" kern="100" dirty="0">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0" i="0" kern="100" dirty="0">
                          <a:effectLst/>
                          <a:latin typeface="Meiryo UI" panose="020B0604030504040204" pitchFamily="50" charset="-128"/>
                          <a:ea typeface="Meiryo UI" panose="020B0604030504040204" pitchFamily="50" charset="-128"/>
                        </a:rPr>
                        <a:t>　　　　ビジネス展開支援により府内企業の海外ビジネスチャンスを創出する。　　　　　　　　　　　　　　　　　　　　　　　　　　　　　　　　　　　　　　　　　　　　　 　　　　　　　　　　　　　　　　　　　　　　　　　　　　　　　　　　 </a:t>
                      </a:r>
                    </a:p>
                    <a:p>
                      <a:pPr marL="133350" indent="-133350" algn="just">
                        <a:spcAft>
                          <a:spcPts val="0"/>
                        </a:spcAft>
                      </a:pPr>
                      <a:r>
                        <a:rPr lang="ja-JP" altLang="en-US" sz="1000" b="0" i="0" kern="100" dirty="0">
                          <a:effectLst/>
                          <a:latin typeface="Meiryo UI" panose="020B0604030504040204" pitchFamily="50" charset="-128"/>
                          <a:ea typeface="Meiryo UI" panose="020B0604030504040204" pitchFamily="50" charset="-128"/>
                        </a:rPr>
                        <a:t>　　　　開始終了年度：昭和４５年度～　　根拠法令：職員の旅費に関する条例</a:t>
                      </a:r>
                      <a:endParaRPr lang="en-US" altLang="ja-JP" sz="1000" b="0" i="0" kern="100" dirty="0">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0" i="0" kern="100" dirty="0">
                          <a:effectLst/>
                          <a:latin typeface="Meiryo UI" panose="020B0604030504040204" pitchFamily="50" charset="-128"/>
                          <a:ea typeface="Meiryo UI" panose="020B0604030504040204" pitchFamily="50" charset="-128"/>
                        </a:rPr>
                        <a:t>　　</a:t>
                      </a:r>
                      <a:r>
                        <a:rPr lang="ja-JP" altLang="en-US" sz="1000" b="0" i="0" kern="100" baseline="0" dirty="0">
                          <a:effectLst/>
                          <a:latin typeface="Meiryo UI" panose="020B0604030504040204" pitchFamily="50" charset="-128"/>
                          <a:ea typeface="Meiryo UI" panose="020B0604030504040204" pitchFamily="50" charset="-128"/>
                        </a:rPr>
                        <a:t> </a:t>
                      </a:r>
                      <a:r>
                        <a:rPr lang="ja-JP" altLang="en-US" sz="1000" b="1" i="0" kern="100" dirty="0">
                          <a:effectLst/>
                          <a:latin typeface="Meiryo UI" panose="020B0604030504040204" pitchFamily="50" charset="-128"/>
                          <a:ea typeface="Meiryo UI" panose="020B0604030504040204" pitchFamily="50" charset="-128"/>
                        </a:rPr>
                        <a:t>２　事業内容</a:t>
                      </a:r>
                      <a:endParaRPr lang="en-US" altLang="ja-JP" sz="1000" b="1" i="0" kern="100" dirty="0">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0" i="0" kern="100" dirty="0">
                          <a:effectLst/>
                          <a:latin typeface="Meiryo UI" panose="020B0604030504040204" pitchFamily="50" charset="-128"/>
                          <a:ea typeface="Meiryo UI" panose="020B0604030504040204" pitchFamily="50" charset="-128"/>
                        </a:rPr>
                        <a:t>　　　　○赴任旅費等海外事務所活動旅費</a:t>
                      </a:r>
                      <a:endParaRPr lang="en-US" altLang="ja-JP" sz="1000" b="0" i="0" kern="100" dirty="0">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0" i="0" kern="100" dirty="0">
                          <a:effectLst/>
                          <a:latin typeface="Meiryo UI" panose="020B0604030504040204" pitchFamily="50" charset="-128"/>
                          <a:ea typeface="Meiryo UI" panose="020B0604030504040204" pitchFamily="50" charset="-128"/>
                        </a:rPr>
                        <a:t> 　　　　　・上海事務所駐在員旅費</a:t>
                      </a:r>
                      <a:r>
                        <a:rPr lang="ja-JP" altLang="en-US" sz="1000" b="0" i="0" strike="noStrike" kern="100" dirty="0">
                          <a:solidFill>
                            <a:srgbClr val="FF0000"/>
                          </a:solidFill>
                          <a:effectLst/>
                          <a:latin typeface="Meiryo UI" panose="020B0604030504040204" pitchFamily="50" charset="-128"/>
                          <a:ea typeface="Meiryo UI" panose="020B0604030504040204" pitchFamily="50" charset="-128"/>
                        </a:rPr>
                        <a:t>　</a:t>
                      </a:r>
                      <a:r>
                        <a:rPr lang="ja-JP" altLang="en-US" sz="1000" b="0" i="0" kern="100" dirty="0">
                          <a:effectLst/>
                          <a:latin typeface="Meiryo UI" panose="020B0604030504040204" pitchFamily="50" charset="-128"/>
                          <a:ea typeface="Meiryo UI" panose="020B0604030504040204" pitchFamily="50" charset="-128"/>
                        </a:rPr>
                        <a:t>駐在員の赴任、帰任、一時帰国旅費及び現地における活動旅費</a:t>
                      </a:r>
                      <a:endParaRPr lang="en-US" altLang="ja-JP" sz="1000" b="0" i="0" kern="100" dirty="0">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0" i="0" kern="100" dirty="0">
                          <a:effectLst/>
                          <a:latin typeface="Meiryo UI" panose="020B0604030504040204" pitchFamily="50" charset="-128"/>
                          <a:ea typeface="Meiryo UI" panose="020B0604030504040204" pitchFamily="50" charset="-128"/>
                        </a:rPr>
                        <a:t>　　　　　 ・プロモーションサポートスタッフ旅費　　アジア・欧米等での経済交流業務のための出張旅費</a:t>
                      </a:r>
                      <a:endParaRPr lang="en-US" altLang="ja-JP" sz="1000" b="0" i="0" kern="100" baseline="0" dirty="0">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0" i="0" kern="100" dirty="0">
                          <a:effectLst/>
                          <a:latin typeface="Meiryo UI" panose="020B0604030504040204" pitchFamily="50" charset="-128"/>
                          <a:ea typeface="Meiryo UI" panose="020B0604030504040204" pitchFamily="50" charset="-128"/>
                        </a:rPr>
                        <a:t>     　　</a:t>
                      </a:r>
                      <a:r>
                        <a:rPr lang="ja-JP" altLang="en-US" sz="1000" b="0" i="0" kern="100" baseline="0" dirty="0">
                          <a:effectLst/>
                          <a:latin typeface="Meiryo UI" panose="020B0604030504040204" pitchFamily="50" charset="-128"/>
                          <a:ea typeface="Meiryo UI" panose="020B0604030504040204" pitchFamily="50" charset="-128"/>
                        </a:rPr>
                        <a:t> </a:t>
                      </a:r>
                      <a:r>
                        <a:rPr lang="ja-JP" altLang="en-US" sz="1000" b="0" i="0" kern="100" dirty="0">
                          <a:effectLst/>
                          <a:latin typeface="Meiryo UI" panose="020B0604030504040204" pitchFamily="50" charset="-128"/>
                          <a:ea typeface="Meiryo UI" panose="020B0604030504040204" pitchFamily="50" charset="-128"/>
                        </a:rPr>
                        <a:t> ・</a:t>
                      </a:r>
                      <a:r>
                        <a:rPr lang="ja-JP" altLang="en-US" sz="1000" b="0" i="0" kern="100" dirty="0">
                          <a:solidFill>
                            <a:schemeClr val="tx1"/>
                          </a:solidFill>
                          <a:effectLst/>
                          <a:latin typeface="Meiryo UI" panose="020B0604030504040204" pitchFamily="50" charset="-128"/>
                          <a:ea typeface="Meiryo UI" panose="020B0604030504040204" pitchFamily="50" charset="-128"/>
                        </a:rPr>
                        <a:t>ビジネスグローバル化支援担当課長級職員活動旅費</a:t>
                      </a:r>
                      <a:endParaRPr lang="en-US" altLang="ja-JP" sz="1000" b="0" i="0"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0" i="0" kern="100" baseline="0" dirty="0">
                          <a:solidFill>
                            <a:schemeClr val="tx1"/>
                          </a:solidFill>
                          <a:effectLst/>
                          <a:latin typeface="Meiryo UI" panose="020B0604030504040204" pitchFamily="50" charset="-128"/>
                          <a:ea typeface="Meiryo UI" panose="020B0604030504040204" pitchFamily="50" charset="-128"/>
                        </a:rPr>
                        <a:t>　　　　○上海事務所次期駐在予定者等語学研修負担金</a:t>
                      </a:r>
                      <a:endParaRPr lang="en-US" altLang="ja-JP" sz="1000" b="0" i="0" kern="100" baseline="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0" i="0" kern="100" dirty="0">
                          <a:solidFill>
                            <a:schemeClr val="tx1"/>
                          </a:solidFill>
                          <a:effectLst/>
                          <a:latin typeface="Meiryo UI" panose="020B0604030504040204" pitchFamily="50" charset="-128"/>
                          <a:ea typeface="Meiryo UI" panose="020B0604030504040204" pitchFamily="50" charset="-128"/>
                        </a:rPr>
                        <a:t>　　　　○上海事務所運営費及び現地プロモーション活動費</a:t>
                      </a:r>
                      <a:endParaRPr lang="en-US" altLang="ja-JP" sz="1000" b="0" i="0" kern="100" baseline="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en-US" altLang="ja-JP" sz="1000" b="0" i="0" kern="100" baseline="0" dirty="0">
                          <a:solidFill>
                            <a:schemeClr val="tx1"/>
                          </a:solidFill>
                          <a:effectLst/>
                          <a:latin typeface="Meiryo UI" panose="020B0604030504040204" pitchFamily="50" charset="-128"/>
                          <a:ea typeface="Meiryo UI" panose="020B0604030504040204" pitchFamily="50" charset="-128"/>
                        </a:rPr>
                        <a:t>        </a:t>
                      </a:r>
                      <a:r>
                        <a:rPr lang="ja-JP" altLang="en-US" sz="1000" b="0" i="0" kern="100" dirty="0">
                          <a:solidFill>
                            <a:schemeClr val="tx1"/>
                          </a:solidFill>
                          <a:effectLst/>
                          <a:latin typeface="Meiryo UI" panose="020B0604030504040204" pitchFamily="50" charset="-128"/>
                          <a:ea typeface="Meiryo UI" panose="020B0604030504040204" pitchFamily="50" charset="-128"/>
                        </a:rPr>
                        <a:t>○ビジネスサポートセンター事業　　　　　　　　　　　　　　　　　　　　　　　　　　　　　　　　　　 </a:t>
                      </a:r>
                    </a:p>
                    <a:p>
                      <a:pPr marL="133350" indent="-133350" algn="just">
                        <a:spcAft>
                          <a:spcPts val="0"/>
                        </a:spcAft>
                      </a:pPr>
                      <a:r>
                        <a:rPr lang="ja-JP" altLang="en-US" sz="1000" b="0" i="0" strike="noStrike" kern="100" dirty="0">
                          <a:solidFill>
                            <a:schemeClr val="tx1"/>
                          </a:solidFill>
                          <a:effectLst/>
                          <a:latin typeface="Meiryo UI" panose="020B0604030504040204" pitchFamily="50" charset="-128"/>
                          <a:ea typeface="Meiryo UI" panose="020B0604030504040204" pitchFamily="50" charset="-128"/>
                        </a:rPr>
                        <a:t>　　　　　</a:t>
                      </a:r>
                      <a:r>
                        <a:rPr lang="ja-JP" altLang="en-US" sz="1000" b="0" i="0" strike="noStrike" kern="100" baseline="0" dirty="0">
                          <a:solidFill>
                            <a:schemeClr val="tx1"/>
                          </a:solidFill>
                          <a:effectLst/>
                          <a:latin typeface="Meiryo UI" panose="020B0604030504040204" pitchFamily="50" charset="-128"/>
                          <a:ea typeface="Meiryo UI" panose="020B0604030504040204" pitchFamily="50" charset="-128"/>
                        </a:rPr>
                        <a:t> </a:t>
                      </a:r>
                      <a:r>
                        <a:rPr lang="ja-JP" altLang="en-US" sz="1000" b="0" i="0" strike="noStrike" kern="100" dirty="0">
                          <a:solidFill>
                            <a:schemeClr val="tx1"/>
                          </a:solidFill>
                          <a:effectLst/>
                          <a:latin typeface="Meiryo UI" panose="020B0604030504040204" pitchFamily="50" charset="-128"/>
                          <a:ea typeface="Meiryo UI" panose="020B0604030504040204" pitchFamily="50" charset="-128"/>
                        </a:rPr>
                        <a:t>コーディネーターが各国のビジネス事情や貿易・投資の手順、商談の進め方など、窓口を一体化して府内中小企業からの海外ビジネス相談へ対応</a:t>
                      </a:r>
                      <a:endParaRPr lang="en-US" altLang="ja-JP" sz="1000" b="0" i="0" strike="noStrike"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0" i="0" kern="100" dirty="0">
                          <a:solidFill>
                            <a:schemeClr val="tx1"/>
                          </a:solidFill>
                          <a:effectLst/>
                          <a:latin typeface="Meiryo UI" panose="020B0604030504040204" pitchFamily="50" charset="-128"/>
                          <a:ea typeface="Meiryo UI" panose="020B0604030504040204" pitchFamily="50" charset="-128"/>
                        </a:rPr>
                        <a:t>　　　　○成長産業分野海外展開フォローアップ事業　　　　　　　　　　　　　　　　　　　　　　　　　　　　　　　 </a:t>
                      </a:r>
                    </a:p>
                    <a:p>
                      <a:pPr marL="133350" indent="-133350" algn="just">
                        <a:spcAft>
                          <a:spcPts val="0"/>
                        </a:spcAft>
                      </a:pPr>
                      <a:r>
                        <a:rPr lang="ja-JP" altLang="en-US" sz="1000" b="0" i="0" kern="100" dirty="0">
                          <a:solidFill>
                            <a:schemeClr val="tx1"/>
                          </a:solidFill>
                          <a:effectLst/>
                          <a:latin typeface="Meiryo UI" panose="020B0604030504040204" pitchFamily="50" charset="-128"/>
                          <a:ea typeface="Meiryo UI" panose="020B0604030504040204" pitchFamily="50" charset="-128"/>
                        </a:rPr>
                        <a:t> 　　      欧米・アジア地域等</a:t>
                      </a:r>
                      <a:r>
                        <a:rPr lang="ja-JP" altLang="en-US" sz="1000" b="0" i="0" strike="noStrike" kern="100" dirty="0">
                          <a:solidFill>
                            <a:schemeClr val="tx1"/>
                          </a:solidFill>
                          <a:effectLst/>
                          <a:latin typeface="Meiryo UI" panose="020B0604030504040204" pitchFamily="50" charset="-128"/>
                          <a:ea typeface="Meiryo UI" panose="020B0604030504040204" pitchFamily="50" charset="-128"/>
                        </a:rPr>
                        <a:t>（ビジネスサポートデスク設置地域除く）への海外展開支援及びそ</a:t>
                      </a:r>
                      <a:r>
                        <a:rPr lang="ja-JP" altLang="en-US" sz="1000" b="0" i="0" kern="100" dirty="0">
                          <a:solidFill>
                            <a:schemeClr val="tx1"/>
                          </a:solidFill>
                          <a:effectLst/>
                          <a:latin typeface="Meiryo UI" panose="020B0604030504040204" pitchFamily="50" charset="-128"/>
                          <a:ea typeface="Meiryo UI" panose="020B0604030504040204" pitchFamily="50" charset="-128"/>
                        </a:rPr>
                        <a:t>のフォローアップを実施　　　　　　　　　　　　　　 </a:t>
                      </a:r>
                    </a:p>
                    <a:p>
                      <a:pPr marL="133350" indent="-133350" algn="just">
                        <a:spcAft>
                          <a:spcPts val="0"/>
                        </a:spcAft>
                      </a:pPr>
                      <a:r>
                        <a:rPr lang="ja-JP" altLang="en-US" sz="1000" b="0" i="0" kern="100" dirty="0">
                          <a:solidFill>
                            <a:schemeClr val="tx1"/>
                          </a:solidFill>
                          <a:effectLst/>
                          <a:latin typeface="Meiryo UI" panose="020B0604030504040204" pitchFamily="50" charset="-128"/>
                          <a:ea typeface="Meiryo UI" panose="020B0604030504040204" pitchFamily="50" charset="-128"/>
                        </a:rPr>
                        <a:t> 　     ○ビジネスサポートデスク事業　　　　　　　　　　　　　　　　　　　　　　　　　　　　　　　　　　　　　 </a:t>
                      </a:r>
                    </a:p>
                    <a:p>
                      <a:pPr marL="133350" indent="-133350" algn="just">
                        <a:spcAft>
                          <a:spcPts val="0"/>
                        </a:spcAft>
                      </a:pPr>
                      <a:r>
                        <a:rPr lang="ja-JP" altLang="en-US" sz="1000" b="0" i="0" kern="100" dirty="0">
                          <a:solidFill>
                            <a:schemeClr val="tx1"/>
                          </a:solidFill>
                          <a:effectLst/>
                          <a:latin typeface="Meiryo UI" panose="020B0604030504040204" pitchFamily="50" charset="-128"/>
                          <a:ea typeface="Meiryo UI" panose="020B0604030504040204" pitchFamily="50" charset="-128"/>
                        </a:rPr>
                        <a:t> 　　</a:t>
                      </a:r>
                      <a:r>
                        <a:rPr lang="ja-JP" altLang="en-US" sz="1000" b="0" i="0" strike="noStrike" kern="100" dirty="0">
                          <a:solidFill>
                            <a:schemeClr val="tx1"/>
                          </a:solidFill>
                          <a:effectLst/>
                          <a:latin typeface="Meiryo UI" panose="020B0604030504040204" pitchFamily="50" charset="-128"/>
                          <a:ea typeface="Meiryo UI" panose="020B0604030504040204" pitchFamily="50" charset="-128"/>
                        </a:rPr>
                        <a:t>　　　</a:t>
                      </a:r>
                      <a:r>
                        <a:rPr lang="ja-JP" altLang="en-US" sz="1000" b="0" i="0" kern="100" dirty="0">
                          <a:solidFill>
                            <a:schemeClr val="tx1"/>
                          </a:solidFill>
                          <a:effectLst/>
                          <a:latin typeface="Meiryo UI" panose="020B0604030504040204" pitchFamily="50" charset="-128"/>
                          <a:ea typeface="Meiryo UI" panose="020B0604030504040204" pitchFamily="50" charset="-128"/>
                        </a:rPr>
                        <a:t>府内中小企業等の支援やアジアの主要地域で販路開拓などのビジネス展開を図る現地企業による大阪への投資・立地の促進を目的として、現地における支援、</a:t>
                      </a:r>
                      <a:endParaRPr lang="en-US" altLang="ja-JP" sz="1000" b="0" i="0"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0" i="0" kern="100" dirty="0">
                          <a:solidFill>
                            <a:schemeClr val="tx1"/>
                          </a:solidFill>
                          <a:effectLst/>
                          <a:latin typeface="Meiryo UI" panose="020B0604030504040204" pitchFamily="50" charset="-128"/>
                          <a:ea typeface="Meiryo UI" panose="020B0604030504040204" pitchFamily="50" charset="-128"/>
                        </a:rPr>
                        <a:t>　　　　　</a:t>
                      </a:r>
                      <a:r>
                        <a:rPr lang="ja-JP" altLang="en-US" sz="1000" b="0" i="0" kern="100" baseline="0" dirty="0">
                          <a:solidFill>
                            <a:schemeClr val="tx1"/>
                          </a:solidFill>
                          <a:effectLst/>
                          <a:latin typeface="Meiryo UI" panose="020B0604030504040204" pitchFamily="50" charset="-128"/>
                          <a:ea typeface="Meiryo UI" panose="020B0604030504040204" pitchFamily="50" charset="-128"/>
                        </a:rPr>
                        <a:t> </a:t>
                      </a:r>
                      <a:r>
                        <a:rPr lang="ja-JP" altLang="en-US" sz="1000" b="0" i="0" kern="100" dirty="0">
                          <a:solidFill>
                            <a:schemeClr val="tx1"/>
                          </a:solidFill>
                          <a:effectLst/>
                          <a:latin typeface="Meiryo UI" panose="020B0604030504040204" pitchFamily="50" charset="-128"/>
                          <a:ea typeface="Meiryo UI" panose="020B0604030504040204" pitchFamily="50" charset="-128"/>
                        </a:rPr>
                        <a:t>サポート機能を提供（令和</a:t>
                      </a:r>
                      <a:r>
                        <a:rPr lang="en-US" altLang="ja-JP" sz="1000" b="0" i="0" kern="100" dirty="0">
                          <a:solidFill>
                            <a:schemeClr val="tx1"/>
                          </a:solidFill>
                          <a:effectLst/>
                          <a:latin typeface="Meiryo UI" panose="020B0604030504040204" pitchFamily="50" charset="-128"/>
                          <a:ea typeface="Meiryo UI" panose="020B0604030504040204" pitchFamily="50" charset="-128"/>
                        </a:rPr>
                        <a:t>2</a:t>
                      </a:r>
                      <a:r>
                        <a:rPr lang="ja-JP" altLang="en-US" sz="1000" b="0" i="0" kern="100" dirty="0">
                          <a:solidFill>
                            <a:schemeClr val="tx1"/>
                          </a:solidFill>
                          <a:effectLst/>
                          <a:latin typeface="Meiryo UI" panose="020B0604030504040204" pitchFamily="50" charset="-128"/>
                          <a:ea typeface="Meiryo UI" panose="020B0604030504040204" pitchFamily="50" charset="-128"/>
                        </a:rPr>
                        <a:t>年度設置予定箇所：ベトナム、タイ、インド、ミャンマー）</a:t>
                      </a:r>
                      <a:endParaRPr lang="en-US" altLang="ja-JP" sz="1000" b="0" i="0"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endParaRPr lang="en-US" altLang="ja-JP" sz="1000" b="0" i="0"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0" i="0" kern="100" dirty="0">
                          <a:solidFill>
                            <a:schemeClr val="tx1"/>
                          </a:solidFill>
                          <a:effectLst/>
                          <a:latin typeface="Meiryo UI" panose="020B0604030504040204" pitchFamily="50" charset="-128"/>
                          <a:ea typeface="Meiryo UI" panose="020B0604030504040204" pitchFamily="50" charset="-128"/>
                        </a:rPr>
                        <a:t>　　　　　　　　　　　　　　　　　　　　　　　　　　　　　　　　 </a:t>
                      </a:r>
                    </a:p>
                    <a:p>
                      <a:pPr marL="133350" indent="-133350" algn="just">
                        <a:spcAft>
                          <a:spcPts val="0"/>
                        </a:spcAft>
                      </a:pPr>
                      <a:r>
                        <a:rPr lang="ja-JP" altLang="en-US" sz="1000" b="0" i="0" kern="100" dirty="0">
                          <a:solidFill>
                            <a:schemeClr val="tx1"/>
                          </a:solidFill>
                          <a:effectLst/>
                          <a:latin typeface="Meiryo UI" panose="020B0604030504040204" pitchFamily="50" charset="-128"/>
                          <a:ea typeface="Meiryo UI" panose="020B0604030504040204" pitchFamily="50" charset="-128"/>
                        </a:rPr>
                        <a:t> </a:t>
                      </a:r>
                      <a:endParaRPr lang="en-US" altLang="ja-JP" sz="1000" b="0" i="0"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endParaRPr lang="en-US" altLang="ja-JP" sz="1000" b="0" i="0"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endParaRPr lang="en-US" altLang="ja-JP" sz="1000" b="0" i="0"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0" i="0" kern="100" dirty="0">
                          <a:solidFill>
                            <a:schemeClr val="tx1"/>
                          </a:solidFill>
                          <a:effectLst/>
                          <a:latin typeface="Meiryo UI" panose="020B0604030504040204" pitchFamily="50" charset="-128"/>
                          <a:ea typeface="Meiryo UI" panose="020B0604030504040204" pitchFamily="50" charset="-128"/>
                        </a:rPr>
                        <a:t>　     　 </a:t>
                      </a:r>
                      <a:endParaRPr lang="en-US" altLang="ja-JP" sz="1050" b="1" kern="100" dirty="0">
                        <a:solidFill>
                          <a:schemeClr val="tx1"/>
                        </a:solidFill>
                        <a:effectLst/>
                        <a:latin typeface="Meiryo UI" panose="020B0604030504040204" pitchFamily="50" charset="-128"/>
                        <a:ea typeface="Meiryo UI" panose="020B0604030504040204" pitchFamily="50" charset="-128"/>
                        <a:cs typeface="+mn-cs"/>
                      </a:endParaRPr>
                    </a:p>
                  </a:txBody>
                  <a:tcPr marL="100584" marR="100584" marT="50292" marB="50292">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23008058"/>
                  </a:ext>
                </a:extLst>
              </a:tr>
            </a:tbl>
          </a:graphicData>
        </a:graphic>
      </p:graphicFrame>
      <p:sp>
        <p:nvSpPr>
          <p:cNvPr id="7" name="Rectangle 516">
            <a:extLst>
              <a:ext uri="{FF2B5EF4-FFF2-40B4-BE49-F238E27FC236}">
                <a16:creationId xmlns:a16="http://schemas.microsoft.com/office/drawing/2014/main" id="{5CE52CA5-E3A4-4979-A445-E97A20C52BB5}"/>
              </a:ext>
            </a:extLst>
          </p:cNvPr>
          <p:cNvSpPr>
            <a:spLocks noChangeArrowheads="1"/>
          </p:cNvSpPr>
          <p:nvPr/>
        </p:nvSpPr>
        <p:spPr bwMode="auto">
          <a:xfrm>
            <a:off x="3445767" y="3243871"/>
            <a:ext cx="2828440" cy="392502"/>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27432" tIns="18288"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lnSpc>
                <a:spcPts val="1100"/>
              </a:lnSpc>
              <a:defRPr sz="1000"/>
            </a:pPr>
            <a:endParaRPr lang="ja-JP" altLang="en-US" sz="1000" b="0" i="0" u="none" strike="noStrike" baseline="0" dirty="0">
              <a:solidFill>
                <a:srgbClr val="000000"/>
              </a:solidFill>
              <a:latin typeface="ＭＳ Ｐゴシック"/>
              <a:ea typeface="ＭＳ Ｐゴシック"/>
            </a:endParaRPr>
          </a:p>
        </p:txBody>
      </p:sp>
      <p:sp>
        <p:nvSpPr>
          <p:cNvPr id="9" name="Rectangle 519">
            <a:extLst>
              <a:ext uri="{FF2B5EF4-FFF2-40B4-BE49-F238E27FC236}">
                <a16:creationId xmlns:a16="http://schemas.microsoft.com/office/drawing/2014/main" id="{D91AEAC5-C388-4B9D-9EF7-D9CCAEF54F09}"/>
              </a:ext>
            </a:extLst>
          </p:cNvPr>
          <p:cNvSpPr>
            <a:spLocks noChangeArrowheads="1"/>
          </p:cNvSpPr>
          <p:nvPr/>
        </p:nvSpPr>
        <p:spPr bwMode="auto">
          <a:xfrm>
            <a:off x="3407667" y="2920021"/>
            <a:ext cx="1838616" cy="220980"/>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27432" tIns="18288"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endParaRPr lang="ja-JP" altLang="en-US" sz="1000" b="0" i="0" u="none" strike="noStrike" baseline="0" dirty="0">
              <a:solidFill>
                <a:srgbClr val="000000"/>
              </a:solidFill>
              <a:latin typeface="ＭＳ Ｐゴシック"/>
              <a:ea typeface="ＭＳ Ｐゴシック"/>
            </a:endParaRPr>
          </a:p>
        </p:txBody>
      </p:sp>
      <p:sp>
        <p:nvSpPr>
          <p:cNvPr id="14" name="正方形/長方形 13">
            <a:extLst>
              <a:ext uri="{FF2B5EF4-FFF2-40B4-BE49-F238E27FC236}">
                <a16:creationId xmlns:a16="http://schemas.microsoft.com/office/drawing/2014/main" id="{0C6D8A66-99CE-4802-948F-275057F60F38}"/>
              </a:ext>
            </a:extLst>
          </p:cNvPr>
          <p:cNvSpPr/>
          <p:nvPr/>
        </p:nvSpPr>
        <p:spPr>
          <a:xfrm>
            <a:off x="6462210" y="880158"/>
            <a:ext cx="2280943" cy="234978"/>
          </a:xfrm>
          <a:prstGeom prst="rect">
            <a:avLst/>
          </a:prstGeom>
          <a:ln/>
        </p:spPr>
        <p:style>
          <a:lnRef idx="2">
            <a:schemeClr val="accent1"/>
          </a:lnRef>
          <a:fillRef idx="1">
            <a:schemeClr val="lt1"/>
          </a:fillRef>
          <a:effectRef idx="0">
            <a:schemeClr val="accent1"/>
          </a:effectRef>
          <a:fontRef idx="minor">
            <a:schemeClr val="dk1"/>
          </a:fontRef>
        </p:style>
        <p:txBody>
          <a:bodyPr lIns="36000" rIns="0" rtlCol="0" anchor="ctr"/>
          <a:lstStyle/>
          <a:p>
            <a:pPr algn="ctr"/>
            <a:r>
              <a:rPr lang="en-US" altLang="ja-JP" sz="1050" dirty="0">
                <a:solidFill>
                  <a:schemeClr val="tx1"/>
                </a:solidFill>
                <a:latin typeface="Meiryo UI" panose="020B0604030504040204" pitchFamily="50" charset="-128"/>
                <a:ea typeface="Meiryo UI" panose="020B0604030504040204" pitchFamily="50" charset="-128"/>
              </a:rPr>
              <a:t>R2</a:t>
            </a:r>
            <a:r>
              <a:rPr lang="ja-JP" altLang="en-US" sz="1050" dirty="0">
                <a:solidFill>
                  <a:schemeClr val="tx1"/>
                </a:solidFill>
                <a:latin typeface="Meiryo UI" panose="020B0604030504040204" pitchFamily="50" charset="-128"/>
                <a:ea typeface="Meiryo UI" panose="020B0604030504040204" pitchFamily="50" charset="-128"/>
              </a:rPr>
              <a:t>当初予算額：</a:t>
            </a:r>
            <a:r>
              <a:rPr lang="en-US" altLang="ja-JP" sz="1050" dirty="0" smtClean="0">
                <a:solidFill>
                  <a:schemeClr val="tx1"/>
                </a:solidFill>
                <a:latin typeface="Meiryo UI" panose="020B0604030504040204" pitchFamily="50" charset="-128"/>
                <a:ea typeface="Meiryo UI" panose="020B0604030504040204" pitchFamily="50" charset="-128"/>
              </a:rPr>
              <a:t>89</a:t>
            </a:r>
            <a:r>
              <a:rPr lang="ja-JP" altLang="en-US" sz="1050" dirty="0" smtClean="0">
                <a:solidFill>
                  <a:schemeClr val="tx1"/>
                </a:solidFill>
                <a:latin typeface="Meiryo UI" panose="020B0604030504040204" pitchFamily="50" charset="-128"/>
                <a:ea typeface="Meiryo UI" panose="020B0604030504040204" pitchFamily="50" charset="-128"/>
              </a:rPr>
              <a:t>（</a:t>
            </a:r>
            <a:r>
              <a:rPr lang="en-US" altLang="ja-JP" sz="1050" smtClean="0">
                <a:solidFill>
                  <a:schemeClr val="tx1"/>
                </a:solidFill>
                <a:latin typeface="Meiryo UI" panose="020B0604030504040204" pitchFamily="50" charset="-128"/>
                <a:ea typeface="Meiryo UI" panose="020B0604030504040204" pitchFamily="50" charset="-128"/>
              </a:rPr>
              <a:t>89</a:t>
            </a:r>
            <a:r>
              <a:rPr lang="ja-JP" altLang="en-US" sz="1050" smtClean="0">
                <a:solidFill>
                  <a:schemeClr val="tx1"/>
                </a:solidFill>
                <a:latin typeface="Meiryo UI" panose="020B0604030504040204" pitchFamily="50" charset="-128"/>
                <a:ea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rPr>
              <a:t>百万円</a:t>
            </a:r>
            <a:endPar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8" name="正方形/長方形 7"/>
          <p:cNvSpPr/>
          <p:nvPr/>
        </p:nvSpPr>
        <p:spPr>
          <a:xfrm>
            <a:off x="5877145" y="163005"/>
            <a:ext cx="1935215" cy="208186"/>
          </a:xfrm>
          <a:prstGeom prst="rect">
            <a:avLst/>
          </a:prstGeom>
          <a:ln w="6350"/>
        </p:spPr>
        <p:style>
          <a:lnRef idx="2">
            <a:schemeClr val="accent1"/>
          </a:lnRef>
          <a:fillRef idx="1">
            <a:schemeClr val="lt1"/>
          </a:fillRef>
          <a:effectRef idx="0">
            <a:schemeClr val="accent1"/>
          </a:effectRef>
          <a:fontRef idx="minor">
            <a:schemeClr val="dk1"/>
          </a:fontRef>
        </p:style>
        <p:txBody>
          <a:bodyPr lIns="36000" rIns="36000" rtlCol="0" anchor="ctr"/>
          <a:lstStyle/>
          <a:p>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予算の記載</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）：一般財源</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大かっこ 11"/>
          <p:cNvSpPr/>
          <p:nvPr/>
        </p:nvSpPr>
        <p:spPr>
          <a:xfrm>
            <a:off x="881590" y="3994266"/>
            <a:ext cx="8055895" cy="553997"/>
          </a:xfrm>
          <a:prstGeom prst="bracketPair">
            <a:avLst/>
          </a:prstGeom>
        </p:spPr>
        <p:style>
          <a:lnRef idx="1">
            <a:schemeClr val="dk1"/>
          </a:lnRef>
          <a:fillRef idx="0">
            <a:schemeClr val="dk1"/>
          </a:fillRef>
          <a:effectRef idx="0">
            <a:schemeClr val="dk1"/>
          </a:effectRef>
          <a:fontRef idx="minor">
            <a:schemeClr val="tx1"/>
          </a:fontRef>
        </p:style>
        <p:txBody>
          <a:bodyPr rtlCol="0" anchor="ctr"/>
          <a:lstStyle/>
          <a:p>
            <a:r>
              <a:rPr lang="ja-JP" altLang="en-US" sz="1000" kern="100" dirty="0">
                <a:latin typeface="Meiryo UI" panose="020B0604030504040204" pitchFamily="50" charset="-128"/>
                <a:ea typeface="Meiryo UI" panose="020B0604030504040204" pitchFamily="50" charset="-128"/>
                <a:cs typeface="Times New Roman" panose="02020603050405020304" pitchFamily="18" charset="0"/>
              </a:rPr>
              <a:t>・令和元年度より、</a:t>
            </a:r>
            <a:r>
              <a:rPr lang="en-US" altLang="ja-JP" sz="10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000" kern="100" dirty="0">
                <a:latin typeface="Meiryo UI" panose="020B0604030504040204" pitchFamily="50" charset="-128"/>
                <a:ea typeface="Meiryo UI" panose="020B0604030504040204" pitchFamily="50" charset="-128"/>
                <a:cs typeface="Times New Roman" panose="02020603050405020304" pitchFamily="18" charset="0"/>
              </a:rPr>
              <a:t>公財</a:t>
            </a:r>
            <a:r>
              <a:rPr lang="en-US" altLang="ja-JP" sz="10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000" kern="100" dirty="0">
                <a:latin typeface="Meiryo UI" panose="020B0604030504040204" pitchFamily="50" charset="-128"/>
                <a:ea typeface="Meiryo UI" panose="020B0604030504040204" pitchFamily="50" charset="-128"/>
                <a:cs typeface="Times New Roman" panose="02020603050405020304" pitchFamily="18" charset="0"/>
              </a:rPr>
              <a:t>大阪産業局へ事業移管するとともに、フィリピンデスク・マレーシアデスク廃止分の予算を活用し、ベトナム・インドデスクの</a:t>
            </a:r>
            <a:r>
              <a:rPr lang="ja-JP" altLang="en-US" sz="1000" kern="100" dirty="0" smtClean="0">
                <a:latin typeface="Meiryo UI" panose="020B0604030504040204" pitchFamily="50" charset="-128"/>
                <a:ea typeface="Meiryo UI" panose="020B0604030504040204" pitchFamily="50" charset="-128"/>
                <a:cs typeface="Times New Roman" panose="02020603050405020304" pitchFamily="18" charset="0"/>
              </a:rPr>
              <a:t>商談会支援</a:t>
            </a:r>
            <a:endParaRPr lang="en-US" altLang="ja-JP" sz="1000" kern="100" dirty="0" smtClean="0">
              <a:latin typeface="Meiryo UI" panose="020B0604030504040204" pitchFamily="50" charset="-128"/>
              <a:ea typeface="Meiryo UI" panose="020B0604030504040204" pitchFamily="50" charset="-128"/>
              <a:cs typeface="Times New Roman" panose="02020603050405020304" pitchFamily="18" charset="0"/>
            </a:endParaRPr>
          </a:p>
          <a:p>
            <a:r>
              <a:rPr lang="ja-JP" altLang="en-US" sz="1000" kern="100" dirty="0" smtClean="0">
                <a:latin typeface="Meiryo UI" panose="020B0604030504040204" pitchFamily="50" charset="-128"/>
                <a:ea typeface="Meiryo UI" panose="020B0604030504040204" pitchFamily="50" charset="-128"/>
                <a:cs typeface="Times New Roman" panose="02020603050405020304" pitchFamily="18" charset="0"/>
              </a:rPr>
              <a:t> 機能</a:t>
            </a:r>
            <a:r>
              <a:rPr lang="ja-JP" altLang="en-US" sz="1000" kern="100" dirty="0">
                <a:latin typeface="Meiryo UI" panose="020B0604030504040204" pitchFamily="50" charset="-128"/>
                <a:ea typeface="Meiryo UI" panose="020B0604030504040204" pitchFamily="50" charset="-128"/>
                <a:cs typeface="Times New Roman" panose="02020603050405020304" pitchFamily="18" charset="0"/>
              </a:rPr>
              <a:t>を強化</a:t>
            </a:r>
            <a:endParaRPr lang="en-US" altLang="ja-JP" sz="1000" kern="100" dirty="0">
              <a:latin typeface="Meiryo UI" panose="020B0604030504040204" pitchFamily="50" charset="-128"/>
              <a:ea typeface="Meiryo UI" panose="020B0604030504040204" pitchFamily="50" charset="-128"/>
              <a:cs typeface="Times New Roman" panose="02020603050405020304" pitchFamily="18" charset="0"/>
            </a:endParaRPr>
          </a:p>
          <a:p>
            <a:r>
              <a:rPr lang="ja-JP" altLang="en-US" sz="1000" kern="100" dirty="0">
                <a:latin typeface="Meiryo UI" panose="020B0604030504040204" pitchFamily="50" charset="-128"/>
                <a:ea typeface="Meiryo UI" panose="020B0604030504040204" pitchFamily="50" charset="-128"/>
                <a:cs typeface="Times New Roman" panose="02020603050405020304" pitchFamily="18" charset="0"/>
              </a:rPr>
              <a:t>・令和</a:t>
            </a:r>
            <a:r>
              <a:rPr lang="en-US" altLang="ja-JP" sz="1000" kern="100" dirty="0">
                <a:latin typeface="Meiryo UI" panose="020B0604030504040204" pitchFamily="50" charset="-128"/>
                <a:ea typeface="Meiryo UI" panose="020B0604030504040204" pitchFamily="50" charset="-128"/>
                <a:cs typeface="Times New Roman" panose="02020603050405020304" pitchFamily="18" charset="0"/>
              </a:rPr>
              <a:t>2</a:t>
            </a:r>
            <a:r>
              <a:rPr lang="ja-JP" altLang="en-US" sz="1000" kern="100" dirty="0">
                <a:latin typeface="Meiryo UI" panose="020B0604030504040204" pitchFamily="50" charset="-128"/>
                <a:ea typeface="Meiryo UI" panose="020B0604030504040204" pitchFamily="50" charset="-128"/>
                <a:cs typeface="Times New Roman" panose="02020603050405020304" pitchFamily="18" charset="0"/>
              </a:rPr>
              <a:t>年度より、インドネシアデスク廃止分の予算を活用し、タイデスクの商談会支援機能を強化（予定）</a:t>
            </a:r>
            <a:endParaRPr lang="en-US" altLang="ja-JP" sz="1000"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11" name="スライド番号プレースホルダー 4"/>
          <p:cNvSpPr txBox="1">
            <a:spLocks/>
          </p:cNvSpPr>
          <p:nvPr/>
        </p:nvSpPr>
        <p:spPr>
          <a:xfrm>
            <a:off x="7010400" y="6584035"/>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smtClean="0">
                <a:solidFill>
                  <a:schemeClr val="tx1"/>
                </a:solidFill>
                <a:latin typeface="Meiryo UI" panose="020B0604030504040204" pitchFamily="50" charset="-128"/>
                <a:ea typeface="Meiryo UI" panose="020B0604030504040204" pitchFamily="50" charset="-128"/>
              </a:rPr>
              <a:t>34</a:t>
            </a:r>
            <a:endParaRPr lang="ja-JP" altLang="en-US"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50577522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表 24"/>
          <p:cNvGraphicFramePr>
            <a:graphicFrameLocks noGrp="1"/>
          </p:cNvGraphicFramePr>
          <p:nvPr/>
        </p:nvGraphicFramePr>
        <p:xfrm>
          <a:off x="83583" y="53625"/>
          <a:ext cx="9003329" cy="415976"/>
        </p:xfrm>
        <a:graphic>
          <a:graphicData uri="http://schemas.openxmlformats.org/drawingml/2006/table">
            <a:tbl>
              <a:tblPr firstRow="1" firstCol="1" bandRow="1">
                <a:tableStyleId>{5C22544A-7EE6-4342-B048-85BDC9FD1C3A}</a:tableStyleId>
              </a:tblPr>
              <a:tblGrid>
                <a:gridCol w="5883572">
                  <a:extLst>
                    <a:ext uri="{9D8B030D-6E8A-4147-A177-3AD203B41FA5}">
                      <a16:colId xmlns:a16="http://schemas.microsoft.com/office/drawing/2014/main" val="1996567682"/>
                    </a:ext>
                  </a:extLst>
                </a:gridCol>
                <a:gridCol w="3119757">
                  <a:extLst>
                    <a:ext uri="{9D8B030D-6E8A-4147-A177-3AD203B41FA5}">
                      <a16:colId xmlns:a16="http://schemas.microsoft.com/office/drawing/2014/main" val="2440904912"/>
                    </a:ext>
                  </a:extLst>
                </a:gridCol>
              </a:tblGrid>
              <a:tr h="41597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100" kern="100" dirty="0">
                          <a:solidFill>
                            <a:schemeClr val="tx1"/>
                          </a:solidFill>
                          <a:effectLst/>
                          <a:latin typeface="Meiryo UI" panose="020B0604030504040204" pitchFamily="50" charset="-128"/>
                          <a:ea typeface="Meiryo UI" panose="020B0604030504040204" pitchFamily="50" charset="-128"/>
                        </a:rPr>
                        <a:t>【</a:t>
                      </a:r>
                      <a:r>
                        <a:rPr lang="ja-JP" altLang="en-US" sz="1100" kern="100" dirty="0">
                          <a:solidFill>
                            <a:schemeClr val="tx1"/>
                          </a:solidFill>
                          <a:effectLst/>
                          <a:latin typeface="Meiryo UI" panose="020B0604030504040204" pitchFamily="50" charset="-128"/>
                          <a:ea typeface="Meiryo UI" panose="020B0604030504040204" pitchFamily="50" charset="-128"/>
                        </a:rPr>
                        <a:t>主要検討事業</a:t>
                      </a:r>
                      <a:r>
                        <a:rPr lang="en-US" altLang="ja-JP" sz="1100" kern="100" dirty="0">
                          <a:solidFill>
                            <a:schemeClr val="tx1"/>
                          </a:solidFill>
                          <a:effectLst/>
                          <a:latin typeface="Meiryo UI" panose="020B0604030504040204" pitchFamily="50" charset="-128"/>
                          <a:ea typeface="Meiryo UI" panose="020B0604030504040204" pitchFamily="50" charset="-128"/>
                        </a:rPr>
                        <a:t>15】</a:t>
                      </a:r>
                      <a:r>
                        <a:rPr lang="ja-JP" altLang="en-US" sz="1400" kern="100" dirty="0">
                          <a:solidFill>
                            <a:schemeClr val="tx1"/>
                          </a:solidFill>
                          <a:effectLst/>
                          <a:latin typeface="Meiryo UI" panose="020B0604030504040204" pitchFamily="50" charset="-128"/>
                          <a:ea typeface="Meiryo UI" panose="020B0604030504040204" pitchFamily="50" charset="-128"/>
                        </a:rPr>
                        <a:t>　関西国際空港ゲートウェイ機能強化促進事業 　</a:t>
                      </a:r>
                      <a:r>
                        <a:rPr lang="ja-JP" altLang="en-US" sz="1000" kern="100" dirty="0">
                          <a:solidFill>
                            <a:schemeClr val="tx1"/>
                          </a:solidFill>
                          <a:effectLst/>
                          <a:latin typeface="Meiryo UI" panose="020B0604030504040204" pitchFamily="50" charset="-128"/>
                          <a:ea typeface="Meiryo UI" panose="020B0604030504040204" pitchFamily="50" charset="-128"/>
                        </a:rPr>
                        <a:t>　</a:t>
                      </a:r>
                      <a:endParaRPr lang="en-US" altLang="ja-JP" sz="10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effectLst/>
                          <a:latin typeface="Meiryo UI" panose="020B0604030504040204" pitchFamily="50" charset="-128"/>
                          <a:ea typeface="Meiryo UI" panose="020B0604030504040204" pitchFamily="50" charset="-128"/>
                        </a:rPr>
                        <a:t>＜政策企画部＞</a:t>
                      </a:r>
                      <a:endParaRPr lang="ja-JP" alt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09406796"/>
                  </a:ext>
                </a:extLst>
              </a:tr>
            </a:tbl>
          </a:graphicData>
        </a:graphic>
      </p:graphicFrame>
      <p:graphicFrame>
        <p:nvGraphicFramePr>
          <p:cNvPr id="2" name="表 1"/>
          <p:cNvGraphicFramePr>
            <a:graphicFrameLocks noGrp="1"/>
          </p:cNvGraphicFramePr>
          <p:nvPr>
            <p:extLst>
              <p:ext uri="{D42A27DB-BD31-4B8C-83A1-F6EECF244321}">
                <p14:modId xmlns:p14="http://schemas.microsoft.com/office/powerpoint/2010/main" val="2703010950"/>
              </p:ext>
            </p:extLst>
          </p:nvPr>
        </p:nvGraphicFramePr>
        <p:xfrm>
          <a:off x="69708" y="464182"/>
          <a:ext cx="9004584" cy="5866152"/>
        </p:xfrm>
        <a:graphic>
          <a:graphicData uri="http://schemas.openxmlformats.org/drawingml/2006/table">
            <a:tbl>
              <a:tblPr firstRow="1" firstCol="1" bandRow="1">
                <a:tableStyleId>{BC89EF96-8CEA-46FF-86C4-4CE0E7609802}</a:tableStyleId>
              </a:tblPr>
              <a:tblGrid>
                <a:gridCol w="259200">
                  <a:extLst>
                    <a:ext uri="{9D8B030D-6E8A-4147-A177-3AD203B41FA5}">
                      <a16:colId xmlns:a16="http://schemas.microsoft.com/office/drawing/2014/main" val="9612139"/>
                    </a:ext>
                  </a:extLst>
                </a:gridCol>
                <a:gridCol w="4490452">
                  <a:extLst>
                    <a:ext uri="{9D8B030D-6E8A-4147-A177-3AD203B41FA5}">
                      <a16:colId xmlns:a16="http://schemas.microsoft.com/office/drawing/2014/main" val="4183280094"/>
                    </a:ext>
                  </a:extLst>
                </a:gridCol>
                <a:gridCol w="4254932">
                  <a:extLst>
                    <a:ext uri="{9D8B030D-6E8A-4147-A177-3AD203B41FA5}">
                      <a16:colId xmlns:a16="http://schemas.microsoft.com/office/drawing/2014/main" val="3479956490"/>
                    </a:ext>
                  </a:extLst>
                </a:gridCol>
              </a:tblGrid>
              <a:tr h="126772">
                <a:tc rowSpan="2">
                  <a:txBody>
                    <a:bodyPr/>
                    <a:lstStyle/>
                    <a:p>
                      <a:pPr algn="ctr">
                        <a:spcAft>
                          <a:spcPts val="0"/>
                        </a:spcAft>
                      </a:pPr>
                      <a:r>
                        <a:rPr lang="ja-JP" altLang="en-US" sz="1000" kern="100" dirty="0">
                          <a:solidFill>
                            <a:schemeClr val="bg1"/>
                          </a:solidFill>
                          <a:effectLst/>
                          <a:latin typeface="Meiryo UI" panose="020B0604030504040204" pitchFamily="50" charset="-128"/>
                          <a:ea typeface="Meiryo UI" panose="020B0604030504040204" pitchFamily="50" charset="-128"/>
                        </a:rPr>
                        <a:t>当時の事業概要</a:t>
                      </a:r>
                      <a:endParaRPr lang="en-US" altLang="ja-JP" sz="1000"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100584" marR="100584" marT="50292" marB="50292" vert="eaVert" anchor="ct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solidFill>
                  </a:tcPr>
                </a:tc>
                <a:tc grid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rPr>
                        <a:t>＜財政再建プログラム（案）策定当時＞</a:t>
                      </a:r>
                      <a:endParaRPr lang="en-US" altLang="ja-JP"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100584" marR="100584" marT="50292" marB="50292">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0D8E8"/>
                    </a:solidFill>
                  </a:tcPr>
                </a:tc>
                <a:tc hMerge="1">
                  <a:txBody>
                    <a:bodyPr/>
                    <a:lstStyle/>
                    <a:p>
                      <a:endParaRPr kumimoji="1" lang="ja-JP" altLang="en-US"/>
                    </a:p>
                  </a:txBody>
                  <a:tcPr/>
                </a:tc>
                <a:extLst>
                  <a:ext uri="{0D108BD9-81ED-4DB2-BD59-A6C34878D82A}">
                    <a16:rowId xmlns:a16="http://schemas.microsoft.com/office/drawing/2014/main" val="1809098311"/>
                  </a:ext>
                </a:extLst>
              </a:tr>
              <a:tr h="1004821">
                <a:tc vMerge="1">
                  <a:txBody>
                    <a:bodyPr/>
                    <a:lstStyle/>
                    <a:p>
                      <a:endParaRPr kumimoji="1" lang="ja-JP" altLang="en-US"/>
                    </a:p>
                  </a:txBody>
                  <a:tcPr/>
                </a:tc>
                <a:tc gridSpan="2">
                  <a:txBody>
                    <a:bodyPr/>
                    <a:lstStyle/>
                    <a:p>
                      <a:pPr algn="just">
                        <a:spcAft>
                          <a:spcPts val="0"/>
                        </a:spcAft>
                      </a:pPr>
                      <a:endParaRPr lang="en-US" altLang="ja-JP" sz="1000" b="1"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effectLst/>
                          <a:latin typeface="Meiryo UI" panose="020B0604030504040204" pitchFamily="50" charset="-128"/>
                          <a:ea typeface="Meiryo UI" panose="020B0604030504040204" pitchFamily="50" charset="-128"/>
                        </a:rPr>
                        <a:t>１ 事業目的</a:t>
                      </a:r>
                      <a:endParaRPr lang="en-US" altLang="ja-JP" sz="1000" b="1"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b="1" kern="100" dirty="0">
                          <a:effectLst/>
                          <a:latin typeface="Meiryo UI" panose="020B0604030504040204" pitchFamily="50" charset="-128"/>
                          <a:ea typeface="Meiryo UI" panose="020B0604030504040204" pitchFamily="50" charset="-128"/>
                        </a:rPr>
                        <a:t>   </a:t>
                      </a:r>
                      <a:r>
                        <a:rPr lang="ja-JP" altLang="en-US" sz="1000" b="1"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関空のアジアのゲートウェイ、貨物ハブとしての機能を強化するため地元自治体・経済界と関空会社が連携して就航促進事業を実施</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a:t>
                      </a:r>
                    </a:p>
                    <a:p>
                      <a:pPr algn="just">
                        <a:spcAft>
                          <a:spcPts val="0"/>
                        </a:spcAft>
                      </a:pPr>
                      <a:r>
                        <a:rPr lang="ja-JP" altLang="en-US" sz="1000" b="1" kern="100" dirty="0">
                          <a:effectLst/>
                          <a:latin typeface="Meiryo UI" panose="020B0604030504040204" pitchFamily="50" charset="-128"/>
                          <a:ea typeface="Meiryo UI" panose="020B0604030504040204" pitchFamily="50" charset="-128"/>
                        </a:rPr>
                        <a:t>２ 事業内容（主なもの）</a:t>
                      </a:r>
                      <a:endParaRPr lang="en-US" altLang="ja-JP" sz="1000" b="1"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関西国際空港全体構想促進協議会への分担金</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 ① 航空ネットワークの充実強化（就航奨励一時金の支給など） </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② 空港の利便性・魅力向上（集客イベント、鉄道・バスの割引きっぷ、観光振興等）</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 ③ 貨物便の集積、ネットワークの充実強化（貨物便就航奨励一時金制度の創設） </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a:t>
                      </a:r>
                    </a:p>
                    <a:p>
                      <a:pPr algn="just">
                        <a:spcAft>
                          <a:spcPts val="0"/>
                        </a:spcAft>
                      </a:pPr>
                      <a:r>
                        <a:rPr lang="ja-JP" altLang="en-US" sz="1000" b="1" kern="100" dirty="0">
                          <a:effectLst/>
                          <a:latin typeface="Meiryo UI" panose="020B0604030504040204" pitchFamily="50" charset="-128"/>
                          <a:ea typeface="Meiryo UI" panose="020B0604030504040204" pitchFamily="50" charset="-128"/>
                        </a:rPr>
                        <a:t>３ 事業開始年度</a:t>
                      </a:r>
                      <a:endParaRPr lang="en-US" altLang="ja-JP" sz="1000" b="1"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平成</a:t>
                      </a:r>
                      <a:r>
                        <a:rPr lang="en-US" altLang="ja-JP" sz="1000" b="0" kern="100" dirty="0">
                          <a:effectLst/>
                          <a:latin typeface="Meiryo UI" panose="020B0604030504040204" pitchFamily="50" charset="-128"/>
                          <a:ea typeface="Meiryo UI" panose="020B0604030504040204" pitchFamily="50" charset="-128"/>
                        </a:rPr>
                        <a:t>17</a:t>
                      </a:r>
                      <a:r>
                        <a:rPr lang="ja-JP" altLang="en-US" sz="1000" b="0" kern="100" dirty="0">
                          <a:effectLst/>
                          <a:latin typeface="Meiryo UI" panose="020B0604030504040204" pitchFamily="50" charset="-128"/>
                          <a:ea typeface="Meiryo UI" panose="020B0604030504040204" pitchFamily="50" charset="-128"/>
                        </a:rPr>
                        <a:t>年度 （「関空集客・利用促進事業」として開始）</a:t>
                      </a:r>
                      <a:r>
                        <a:rPr lang="ja-JP" altLang="en-US" sz="1000" b="1" kern="100" dirty="0">
                          <a:effectLst/>
                          <a:latin typeface="Meiryo UI" panose="020B0604030504040204" pitchFamily="50" charset="-128"/>
                          <a:ea typeface="Meiryo UI" panose="020B0604030504040204" pitchFamily="50" charset="-128"/>
                        </a:rPr>
                        <a:t> </a:t>
                      </a:r>
                      <a:endParaRPr lang="en-US" altLang="ja-JP" sz="1000" b="0" kern="100" dirty="0">
                        <a:effectLst/>
                        <a:latin typeface="Meiryo UI" panose="020B0604030504040204" pitchFamily="50" charset="-128"/>
                        <a:ea typeface="Meiryo UI" panose="020B0604030504040204" pitchFamily="50" charset="-128"/>
                      </a:endParaRPr>
                    </a:p>
                  </a:txBody>
                  <a:tcPr marL="100584" marR="100584" marT="50292" marB="50292">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tc hMerge="1">
                  <a:txBody>
                    <a:bodyPr/>
                    <a:lstStyle/>
                    <a:p>
                      <a:endParaRPr kumimoji="1" lang="ja-JP" altLang="en-US"/>
                    </a:p>
                  </a:txBody>
                  <a:tcPr/>
                </a:tc>
                <a:extLst>
                  <a:ext uri="{0D108BD9-81ED-4DB2-BD59-A6C34878D82A}">
                    <a16:rowId xmlns:a16="http://schemas.microsoft.com/office/drawing/2014/main" val="584442172"/>
                  </a:ext>
                </a:extLst>
              </a:tr>
              <a:tr h="0">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bg1"/>
                          </a:solidFill>
                          <a:latin typeface="Meiryo UI" panose="020B0604030504040204" pitchFamily="50" charset="-128"/>
                          <a:ea typeface="Meiryo UI" panose="020B0604030504040204" pitchFamily="50" charset="-128"/>
                        </a:rPr>
                        <a:t>見直しの経過</a:t>
                      </a:r>
                      <a:endParaRPr kumimoji="1" lang="ja-JP" altLang="en-US" sz="1800" dirty="0">
                        <a:solidFill>
                          <a:schemeClr val="bg1"/>
                        </a:solidFill>
                        <a:latin typeface="Meiryo UI" panose="020B0604030504040204" pitchFamily="50" charset="-128"/>
                        <a:ea typeface="Meiryo UI" panose="020B0604030504040204" pitchFamily="50" charset="-128"/>
                      </a:endParaRPr>
                    </a:p>
                  </a:txBody>
                  <a:tcPr marL="100584" marR="100584" marT="39600" marB="39600" vert="eaVert" anchor="ctr">
                    <a:lnL w="12700" cap="flat" cmpd="sng" algn="ctr">
                      <a:solidFill>
                        <a:schemeClr val="accent1"/>
                      </a:solidFill>
                      <a:prstDash val="solid"/>
                      <a:round/>
                      <a:headEnd type="none" w="med" len="med"/>
                      <a:tailEnd type="none" w="med" len="med"/>
                    </a:lnL>
                    <a:lnT w="635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grid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ja-JP" sz="1000" b="1" kern="100" dirty="0">
                          <a:effectLst/>
                          <a:latin typeface="Meiryo UI" panose="020B0604030504040204" pitchFamily="50" charset="-128"/>
                          <a:ea typeface="Meiryo UI" panose="020B0604030504040204" pitchFamily="50" charset="-128"/>
                        </a:rPr>
                        <a:t>＜財政再建プログラム（案）</a:t>
                      </a:r>
                      <a:r>
                        <a:rPr lang="ja-JP" altLang="en-US" sz="1000" b="1" kern="100" dirty="0">
                          <a:effectLst/>
                          <a:latin typeface="Meiryo UI" panose="020B0604030504040204" pitchFamily="50" charset="-128"/>
                          <a:ea typeface="Meiryo UI" panose="020B0604030504040204" pitchFamily="50" charset="-128"/>
                        </a:rPr>
                        <a:t>における見直し</a:t>
                      </a:r>
                      <a:r>
                        <a:rPr lang="ja-JP" altLang="ja-JP" sz="1000" b="1" kern="100" dirty="0">
                          <a:effectLst/>
                          <a:latin typeface="Meiryo UI" panose="020B0604030504040204" pitchFamily="50" charset="-128"/>
                          <a:ea typeface="Meiryo UI" panose="020B0604030504040204" pitchFamily="50" charset="-128"/>
                        </a:rPr>
                        <a:t>＞</a:t>
                      </a:r>
                      <a:endParaRPr lang="ja-JP"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100584" marR="100584" marT="50292" marB="50292">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solidFill>
                      <a:srgbClr val="D0D8E8"/>
                    </a:solidFill>
                  </a:tcPr>
                </a:tc>
                <a:tc hMerge="1">
                  <a:txBody>
                    <a:bodyPr/>
                    <a:lstStyle/>
                    <a:p>
                      <a:endParaRPr kumimoji="1" lang="ja-JP" altLang="en-US"/>
                    </a:p>
                  </a:txBody>
                  <a:tcPr/>
                </a:tc>
                <a:extLst>
                  <a:ext uri="{0D108BD9-81ED-4DB2-BD59-A6C34878D82A}">
                    <a16:rowId xmlns:a16="http://schemas.microsoft.com/office/drawing/2014/main" val="652200874"/>
                  </a:ext>
                </a:extLst>
              </a:tr>
              <a:tr h="1969626">
                <a:tc vMerge="1">
                  <a:txBody>
                    <a:bodyPr/>
                    <a:lstStyle/>
                    <a:p>
                      <a:endParaRPr kumimoji="1" lang="ja-JP" altLang="en-US" dirty="0"/>
                    </a:p>
                  </a:txBody>
                  <a:tcPr marL="72000" marR="72000" marT="36000" marB="36000" vert="eaVert">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just">
                        <a:spcAft>
                          <a:spcPts val="0"/>
                        </a:spcAft>
                      </a:pPr>
                      <a:r>
                        <a:rPr lang="ja-JP" altLang="en-US" sz="1000" b="1" kern="100" dirty="0">
                          <a:effectLst/>
                          <a:latin typeface="Meiryo UI" panose="020B0604030504040204" pitchFamily="50" charset="-128"/>
                          <a:ea typeface="Meiryo UI" panose="020B0604030504040204" pitchFamily="50" charset="-128"/>
                        </a:rPr>
                        <a:t>１　見直しの考え方</a:t>
                      </a:r>
                    </a:p>
                    <a:p>
                      <a:pPr algn="just">
                        <a:spcAft>
                          <a:spcPts val="0"/>
                        </a:spcAft>
                      </a:pPr>
                      <a:r>
                        <a:rPr lang="ja-JP" altLang="en-US" sz="1000" b="1"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・平成</a:t>
                      </a:r>
                      <a:r>
                        <a:rPr lang="en-US" altLang="ja-JP" sz="1000" b="0" kern="100" dirty="0">
                          <a:effectLst/>
                          <a:latin typeface="Meiryo UI" panose="020B0604030504040204" pitchFamily="50" charset="-128"/>
                          <a:ea typeface="Meiryo UI" panose="020B0604030504040204" pitchFamily="50" charset="-128"/>
                        </a:rPr>
                        <a:t>19</a:t>
                      </a:r>
                      <a:r>
                        <a:rPr lang="ja-JP" altLang="en-US" sz="1000" b="0" kern="100" dirty="0">
                          <a:effectLst/>
                          <a:latin typeface="Meiryo UI" panose="020B0604030504040204" pitchFamily="50" charset="-128"/>
                          <a:ea typeface="Meiryo UI" panose="020B0604030504040204" pitchFamily="50" charset="-128"/>
                        </a:rPr>
                        <a:t>年</a:t>
                      </a:r>
                      <a:r>
                        <a:rPr lang="en-US" altLang="ja-JP" sz="1000" b="0" kern="100" dirty="0">
                          <a:effectLst/>
                          <a:latin typeface="Meiryo UI" panose="020B0604030504040204" pitchFamily="50" charset="-128"/>
                          <a:ea typeface="Meiryo UI" panose="020B0604030504040204" pitchFamily="50" charset="-128"/>
                        </a:rPr>
                        <a:t>8</a:t>
                      </a:r>
                      <a:r>
                        <a:rPr lang="ja-JP" altLang="en-US" sz="1000" b="0" kern="100" dirty="0">
                          <a:effectLst/>
                          <a:latin typeface="Meiryo UI" panose="020B0604030504040204" pitchFamily="50" charset="-128"/>
                          <a:ea typeface="Meiryo UI" panose="020B0604030504040204" pitchFamily="50" charset="-128"/>
                        </a:rPr>
                        <a:t>月に</a:t>
                      </a:r>
                      <a:r>
                        <a:rPr lang="en-US" altLang="ja-JP" sz="1000" b="0" kern="100" dirty="0">
                          <a:effectLst/>
                          <a:latin typeface="Meiryo UI" panose="020B0604030504040204" pitchFamily="50" charset="-128"/>
                          <a:ea typeface="Meiryo UI" panose="020B0604030504040204" pitchFamily="50" charset="-128"/>
                        </a:rPr>
                        <a:t>2</a:t>
                      </a:r>
                      <a:r>
                        <a:rPr lang="ja-JP" altLang="en-US" sz="1000" b="0" kern="100" dirty="0">
                          <a:effectLst/>
                          <a:latin typeface="Meiryo UI" panose="020B0604030504040204" pitchFamily="50" charset="-128"/>
                          <a:ea typeface="Meiryo UI" panose="020B0604030504040204" pitchFamily="50" charset="-128"/>
                        </a:rPr>
                        <a:t>期事業の限定供用が実現</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・関空会社の有利子負債について、国において抜本的軽減策が講じられるなど、同</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en-US" altLang="ja-JP" sz="1000" b="0" kern="100" baseline="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空港の競争力強化が必要</a:t>
                      </a:r>
                    </a:p>
                    <a:p>
                      <a:pPr algn="just">
                        <a:spcAft>
                          <a:spcPts val="0"/>
                        </a:spcAft>
                      </a:pPr>
                      <a:endParaRPr lang="ja-JP" altLang="en-US"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effectLst/>
                          <a:latin typeface="Meiryo UI" panose="020B0604030504040204" pitchFamily="50" charset="-128"/>
                          <a:ea typeface="Meiryo UI" panose="020B0604030504040204" pitchFamily="50" charset="-128"/>
                        </a:rPr>
                        <a:t>２　見直し内容　　</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国の関西国際空港の事業推進や財務構造の改善等についての基本的な考え方</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を踏まえ、地元としての関空利用促進への関わり方やその事業内容等について、改め</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て検討を行う。</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zh-TW"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３ 実施時期</a:t>
                      </a:r>
                      <a:endParaRPr lang="en-US" altLang="zh-TW"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en-US" altLang="zh-TW" sz="1000" b="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zh-TW"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平成</a:t>
                      </a:r>
                      <a:r>
                        <a:rPr lang="en-US" altLang="zh-TW" sz="1000" b="0" kern="100" dirty="0">
                          <a:effectLst/>
                          <a:latin typeface="Meiryo UI" panose="020B0604030504040204" pitchFamily="50" charset="-128"/>
                          <a:ea typeface="Meiryo UI" panose="020B0604030504040204" pitchFamily="50" charset="-128"/>
                          <a:cs typeface="Times New Roman" panose="02020603050405020304" pitchFamily="18" charset="0"/>
                        </a:rPr>
                        <a:t>21</a:t>
                      </a:r>
                      <a:r>
                        <a:rPr lang="zh-TW"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年度 </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9200" marR="79200" marT="36000" marB="36000">
                    <a:solidFill>
                      <a:schemeClr val="bg1">
                        <a:alpha val="20000"/>
                      </a:schemeClr>
                    </a:solidFill>
                  </a:tcPr>
                </a:tc>
                <a:tc>
                  <a:txBody>
                    <a:bodyPr/>
                    <a:lstStyle/>
                    <a:p>
                      <a:pPr algn="just">
                        <a:spcAft>
                          <a:spcPts val="0"/>
                        </a:spcAft>
                      </a:pPr>
                      <a:r>
                        <a:rPr lang="ja-JP" altLang="en-US" sz="1000" b="1" u="none" strike="noStrike" baseline="0" dirty="0">
                          <a:latin typeface="Meiryo UI" panose="020B0604030504040204" pitchFamily="50" charset="-128"/>
                          <a:ea typeface="Meiryo UI" panose="020B0604030504040204" pitchFamily="50" charset="-128"/>
                        </a:rPr>
                        <a:t>◆見直しの経過（改革工程表）</a:t>
                      </a:r>
                      <a:endParaRPr lang="en-US" altLang="ja-JP" sz="1000" b="1" u="none" strike="noStrike" baseline="0" dirty="0">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20</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11</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月）</a:t>
                      </a: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・事業の再構築に向け、事業主体である関西国際空港全体構想促進協議</a:t>
                      </a: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会の構成員（関係自治体・経済界）との間で本格的な協議を開始</a:t>
                      </a: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・関係者間にて、事業の効果性を高めるため、就航奨励一時金制度の充実　　　</a:t>
                      </a: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等、就航ネットワークの強化に向けて重点的に取り組むことで概ね合意</a:t>
                      </a: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21</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7</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月）</a:t>
                      </a: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・関西国際空港全体構想促進協議会総会において、集客イベントの実施を</a:t>
                      </a: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原則として廃止する等、事業の再構築を行い、「便の張り付け」を最優先に、</a:t>
                      </a: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「出入国の拠点空港」に相応しい就航ネットワークの充実などを柱とする平</a:t>
                      </a: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成</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21</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年度の事業計画</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案</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が承認。以後、順次実施。</a:t>
                      </a: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lang="en-US" altLang="zh-TW" sz="1000" b="0" i="0" u="none" strike="noStrike" baseline="0" dirty="0">
                        <a:solidFill>
                          <a:srgbClr val="000000"/>
                        </a:solidFill>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zh-TW" sz="1000" b="0" i="0" u="none" strike="noStrike" baseline="0" dirty="0">
                          <a:solidFill>
                            <a:srgbClr val="000000"/>
                          </a:solidFill>
                          <a:latin typeface="Meiryo UI" panose="020B0604030504040204" pitchFamily="50" charset="-128"/>
                          <a:ea typeface="Meiryo UI" panose="020B0604030504040204" pitchFamily="50" charset="-128"/>
                        </a:rPr>
                        <a:t>   </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a:t>
                      </a:r>
                      <a:r>
                        <a:rPr lang="en-US" altLang="zh-TW" sz="1000" b="0" i="0" u="none" strike="noStrike" baseline="0" dirty="0">
                          <a:solidFill>
                            <a:srgbClr val="000000"/>
                          </a:solidFill>
                          <a:latin typeface="Meiryo UI" panose="020B0604030504040204" pitchFamily="50" charset="-128"/>
                          <a:ea typeface="Meiryo UI" panose="020B0604030504040204" pitchFamily="50" charset="-128"/>
                        </a:rPr>
                        <a:t>【</a:t>
                      </a:r>
                      <a:r>
                        <a:rPr lang="zh-TW" altLang="en-US" sz="1000" b="0" i="0" u="none" strike="noStrike" baseline="0" dirty="0">
                          <a:solidFill>
                            <a:srgbClr val="000000"/>
                          </a:solidFill>
                          <a:latin typeface="Meiryo UI" panose="020B0604030504040204" pitchFamily="50" charset="-128"/>
                          <a:ea typeface="Meiryo UI" panose="020B0604030504040204" pitchFamily="50" charset="-128"/>
                        </a:rPr>
                        <a:t>効果額（百万円）</a:t>
                      </a:r>
                      <a:r>
                        <a:rPr lang="en-US" altLang="zh-TW" sz="1000" b="0" i="0" u="none" strike="noStrike" baseline="0" dirty="0">
                          <a:solidFill>
                            <a:srgbClr val="000000"/>
                          </a:solidFill>
                          <a:latin typeface="Meiryo UI" panose="020B0604030504040204" pitchFamily="50" charset="-128"/>
                          <a:ea typeface="Meiryo UI" panose="020B0604030504040204" pitchFamily="50" charset="-128"/>
                        </a:rPr>
                        <a:t>】⑳0</a:t>
                      </a:r>
                      <a:r>
                        <a:rPr lang="zh-TW" altLang="en-US" sz="1000" b="0" i="0" u="none" strike="noStrike" baseline="0" dirty="0">
                          <a:solidFill>
                            <a:srgbClr val="000000"/>
                          </a:solidFill>
                          <a:latin typeface="Meiryo UI" panose="020B0604030504040204" pitchFamily="50" charset="-128"/>
                          <a:ea typeface="Meiryo UI" panose="020B0604030504040204" pitchFamily="50" charset="-128"/>
                        </a:rPr>
                        <a:t>　㉑</a:t>
                      </a:r>
                      <a:r>
                        <a:rPr lang="en-US" altLang="zh-TW" sz="1000" b="0" i="0" u="none" strike="noStrike" baseline="0" dirty="0">
                          <a:solidFill>
                            <a:srgbClr val="000000"/>
                          </a:solidFill>
                          <a:latin typeface="Meiryo UI" panose="020B0604030504040204" pitchFamily="50" charset="-128"/>
                          <a:ea typeface="Meiryo UI" panose="020B0604030504040204" pitchFamily="50" charset="-128"/>
                        </a:rPr>
                        <a:t>43</a:t>
                      </a:r>
                      <a:r>
                        <a:rPr lang="zh-TW" altLang="en-US" sz="1000" b="0" i="0" u="none" strike="noStrike" baseline="0" dirty="0">
                          <a:solidFill>
                            <a:srgbClr val="000000"/>
                          </a:solidFill>
                          <a:latin typeface="Meiryo UI" panose="020B0604030504040204" pitchFamily="50" charset="-128"/>
                          <a:ea typeface="Meiryo UI" panose="020B0604030504040204" pitchFamily="50" charset="-128"/>
                        </a:rPr>
                        <a:t>　㉒</a:t>
                      </a:r>
                      <a:r>
                        <a:rPr lang="en-US" altLang="zh-TW" sz="1000" b="0" i="0" u="none" strike="noStrike" baseline="0" dirty="0">
                          <a:solidFill>
                            <a:srgbClr val="000000"/>
                          </a:solidFill>
                          <a:latin typeface="Meiryo UI" panose="020B0604030504040204" pitchFamily="50" charset="-128"/>
                          <a:ea typeface="Meiryo UI" panose="020B0604030504040204" pitchFamily="50" charset="-128"/>
                        </a:rPr>
                        <a:t>43</a:t>
                      </a: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lang="ja-JP" altLang="en-US" sz="1000" b="0" i="0" u="none" strike="noStrike" baseline="0" dirty="0">
                        <a:solidFill>
                          <a:srgbClr val="000000"/>
                        </a:solidFill>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9200" marR="79200" marT="36000" marB="36000">
                    <a:lnR w="12700" cap="flat" cmpd="sng" algn="ctr">
                      <a:solidFill>
                        <a:schemeClr val="accent1"/>
                      </a:solidFill>
                      <a:prstDash val="solid"/>
                      <a:round/>
                      <a:headEnd type="none" w="med" len="med"/>
                      <a:tailEnd type="none" w="med" len="med"/>
                    </a:lnR>
                    <a:solidFill>
                      <a:schemeClr val="bg1">
                        <a:alpha val="20000"/>
                      </a:schemeClr>
                    </a:solidFill>
                  </a:tcPr>
                </a:tc>
                <a:extLst>
                  <a:ext uri="{0D108BD9-81ED-4DB2-BD59-A6C34878D82A}">
                    <a16:rowId xmlns:a16="http://schemas.microsoft.com/office/drawing/2014/main" val="2089765108"/>
                  </a:ext>
                </a:extLst>
              </a:tr>
              <a:tr h="225093">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dirty="0">
                        <a:solidFill>
                          <a:schemeClr val="bg1"/>
                        </a:solidFill>
                        <a:latin typeface="Meiryo UI" panose="020B0604030504040204" pitchFamily="50" charset="-128"/>
                        <a:ea typeface="Meiryo UI" panose="020B0604030504040204" pitchFamily="50" charset="-128"/>
                      </a:endParaRPr>
                    </a:p>
                  </a:txBody>
                  <a:tcPr marL="100584" marR="100584" marT="39600" marB="39600" vert="eaVert">
                    <a:lnT w="12700" cap="flat" cmpd="sng" algn="ctr">
                      <a:solidFill>
                        <a:schemeClr val="bg1"/>
                      </a:solidFill>
                      <a:prstDash val="solid"/>
                      <a:round/>
                      <a:headEnd type="none" w="med" len="med"/>
                      <a:tailEnd type="none" w="med" len="med"/>
                    </a:lnT>
                    <a:solidFill>
                      <a:schemeClr val="accent1"/>
                    </a:solidFill>
                  </a:tcPr>
                </a:tc>
                <a:tc gridSpan="2">
                  <a:txBody>
                    <a:bodyPr/>
                    <a:lstStyle/>
                    <a:p>
                      <a:pPr marL="133350" indent="-133350" algn="just">
                        <a:spcAft>
                          <a:spcPts val="0"/>
                        </a:spcAft>
                      </a:pPr>
                      <a:r>
                        <a:rPr lang="ja-JP" altLang="en-US" sz="1000" b="1" kern="100" dirty="0">
                          <a:solidFill>
                            <a:schemeClr val="tx1"/>
                          </a:solidFill>
                          <a:effectLst/>
                          <a:latin typeface="Meiryo UI" panose="020B0604030504040204" pitchFamily="50" charset="-128"/>
                          <a:ea typeface="Meiryo UI" panose="020B0604030504040204" pitchFamily="50" charset="-128"/>
                        </a:rPr>
                        <a:t>＜上記以外の見直し（部局長マネジメント等）＞</a:t>
                      </a:r>
                      <a:endParaRPr lang="ja-JP" altLang="en-US"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9200" marR="79200" marT="39600" marB="39600">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solidFill>
                      <a:schemeClr val="accent1">
                        <a:alpha val="20000"/>
                      </a:schemeClr>
                    </a:solidFill>
                  </a:tcPr>
                </a:tc>
                <a:tc hMerge="1">
                  <a:txBody>
                    <a:bodyPr/>
                    <a:lstStyle/>
                    <a:p>
                      <a:pPr algn="just">
                        <a:spcAft>
                          <a:spcPts val="0"/>
                        </a:spcAft>
                      </a:pP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solidFill>
                      <a:schemeClr val="bg1">
                        <a:alpha val="20000"/>
                      </a:schemeClr>
                    </a:solidFill>
                  </a:tcPr>
                </a:tc>
                <a:extLst>
                  <a:ext uri="{0D108BD9-81ED-4DB2-BD59-A6C34878D82A}">
                    <a16:rowId xmlns:a16="http://schemas.microsoft.com/office/drawing/2014/main" val="3616150390"/>
                  </a:ext>
                </a:extLst>
              </a:tr>
              <a:tr h="249559">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dirty="0">
                        <a:solidFill>
                          <a:schemeClr val="bg1"/>
                        </a:solidFill>
                        <a:latin typeface="Meiryo UI" panose="020B0604030504040204" pitchFamily="50" charset="-128"/>
                        <a:ea typeface="Meiryo UI" panose="020B0604030504040204" pitchFamily="50" charset="-128"/>
                      </a:endParaRPr>
                    </a:p>
                  </a:txBody>
                  <a:tcPr marL="79200" marR="79200" marT="36000" marB="36000" vert="eaVert">
                    <a:lnT w="12700" cap="flat" cmpd="sng" algn="ctr">
                      <a:solidFill>
                        <a:schemeClr val="bg1"/>
                      </a:solidFill>
                      <a:prstDash val="solid"/>
                      <a:round/>
                      <a:headEnd type="none" w="med" len="med"/>
                      <a:tailEnd type="none" w="med" len="med"/>
                    </a:lnT>
                    <a:solidFill>
                      <a:schemeClr val="accent1"/>
                    </a:solidFill>
                  </a:tcPr>
                </a:tc>
                <a:tc gridSpan="2">
                  <a:txBody>
                    <a:bodyPr/>
                    <a:lstStyle/>
                    <a:p>
                      <a:pPr algn="just">
                        <a:spcAft>
                          <a:spcPts val="0"/>
                        </a:spcAft>
                      </a:pPr>
                      <a:r>
                        <a:rPr lang="en-US" altLang="ja-JP"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平成</a:t>
                      </a:r>
                      <a:r>
                        <a:rPr lang="en-US" altLang="ja-JP"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26</a:t>
                      </a:r>
                      <a:r>
                        <a:rPr lang="ja-JP" altLang="en-US"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年度</a:t>
                      </a:r>
                      <a:r>
                        <a:rPr lang="en-US" altLang="ja-JP"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　関西国際空港ゲートウェイ機能強化促進事業の見直し</a:t>
                      </a:r>
                      <a:endParaRPr lang="en-US" altLang="ja-JP"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　・関空のコンセッションを見据え、民間の経営努力を一層促進していく観点から、関西国際空港全体構想促進協議会において事業を重点化し、繰越金の活用を図ることで、</a:t>
                      </a:r>
                      <a:endParaRPr lang="en-US" altLang="ja-JP"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　　平成</a:t>
                      </a:r>
                      <a:r>
                        <a:rPr lang="en-US" altLang="ja-JP"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26</a:t>
                      </a:r>
                      <a:r>
                        <a:rPr lang="ja-JP" altLang="en-US"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年度から分担金を休止。</a:t>
                      </a:r>
                      <a:endParaRPr lang="en-US" altLang="ja-JP"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効果額（百万円）</a:t>
                      </a:r>
                      <a:r>
                        <a:rPr lang="en-US" altLang="ja-JP"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㉖～　</a:t>
                      </a:r>
                      <a:r>
                        <a:rPr lang="en-US" altLang="ja-JP"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203</a:t>
                      </a:r>
                    </a:p>
                    <a:p>
                      <a:pPr algn="just">
                        <a:spcAft>
                          <a:spcPts val="0"/>
                        </a:spcAft>
                      </a:pPr>
                      <a:r>
                        <a:rPr lang="ja-JP" altLang="en-US"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　</a:t>
                      </a:r>
                    </a:p>
                  </a:txBody>
                  <a:tcPr marL="79200" marR="79200" marT="39600" marB="396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tc hMerge="1">
                  <a:txBody>
                    <a:bodyPr/>
                    <a:lstStyle/>
                    <a:p>
                      <a:pPr algn="just">
                        <a:spcAft>
                          <a:spcPts val="0"/>
                        </a:spcAft>
                      </a:pP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solidFill>
                      <a:schemeClr val="bg1">
                        <a:alpha val="20000"/>
                      </a:schemeClr>
                    </a:solidFill>
                  </a:tcPr>
                </a:tc>
                <a:extLst>
                  <a:ext uri="{0D108BD9-81ED-4DB2-BD59-A6C34878D82A}">
                    <a16:rowId xmlns:a16="http://schemas.microsoft.com/office/drawing/2014/main" val="1677204462"/>
                  </a:ext>
                </a:extLst>
              </a:tr>
            </a:tbl>
          </a:graphicData>
        </a:graphic>
      </p:graphicFrame>
      <p:sp>
        <p:nvSpPr>
          <p:cNvPr id="36" name="二等辺三角形 35"/>
          <p:cNvSpPr/>
          <p:nvPr/>
        </p:nvSpPr>
        <p:spPr>
          <a:xfrm rot="5400000">
            <a:off x="4497869" y="3638146"/>
            <a:ext cx="720081" cy="211779"/>
          </a:xfrm>
          <a:prstGeom prst="triangl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pPr algn="ctr"/>
            <a:endParaRPr kumimoji="1"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7" name="正方形/長方形 36"/>
          <p:cNvSpPr/>
          <p:nvPr/>
        </p:nvSpPr>
        <p:spPr>
          <a:xfrm>
            <a:off x="5742130" y="763752"/>
            <a:ext cx="3281430" cy="234978"/>
          </a:xfrm>
          <a:prstGeom prst="rect">
            <a:avLst/>
          </a:prstGeom>
          <a:ln/>
        </p:spPr>
        <p:style>
          <a:lnRef idx="2">
            <a:schemeClr val="accent1"/>
          </a:lnRef>
          <a:fillRef idx="1">
            <a:schemeClr val="lt1"/>
          </a:fillRef>
          <a:effectRef idx="0">
            <a:schemeClr val="accent1"/>
          </a:effectRef>
          <a:fontRef idx="minor">
            <a:schemeClr val="dk1"/>
          </a:fontRef>
        </p:style>
        <p:txBody>
          <a:bodyPr lIns="36000" rIns="0" rtlCol="0" anchor="ctr"/>
          <a:lstStyle/>
          <a:p>
            <a:pPr algn="ctr"/>
            <a:r>
              <a:rPr lang="ja-JP" altLang="en-US" sz="1050" dirty="0">
                <a:solidFill>
                  <a:schemeClr val="tx1"/>
                </a:solidFill>
                <a:latin typeface="Meiryo UI" panose="020B0604030504040204" pitchFamily="50" charset="-128"/>
                <a:ea typeface="Meiryo UI" panose="020B0604030504040204" pitchFamily="50" charset="-128"/>
              </a:rPr>
              <a:t>見直し前額</a:t>
            </a:r>
            <a:r>
              <a:rPr lang="en-US" altLang="ja-JP" sz="1050" dirty="0">
                <a:solidFill>
                  <a:schemeClr val="tx1"/>
                </a:solidFill>
                <a:latin typeface="Meiryo UI" panose="020B0604030504040204" pitchFamily="50" charset="-128"/>
                <a:ea typeface="Meiryo UI" panose="020B0604030504040204" pitchFamily="50" charset="-128"/>
              </a:rPr>
              <a:t> (H20</a:t>
            </a:r>
            <a:r>
              <a:rPr lang="ja-JP" altLang="en-US" sz="1050" dirty="0">
                <a:solidFill>
                  <a:schemeClr val="tx1"/>
                </a:solidFill>
                <a:latin typeface="Meiryo UI" panose="020B0604030504040204" pitchFamily="50" charset="-128"/>
                <a:ea typeface="Meiryo UI" panose="020B0604030504040204" pitchFamily="50" charset="-128"/>
              </a:rPr>
              <a:t>通年ベース</a:t>
            </a:r>
            <a:r>
              <a:rPr lang="en-US" altLang="ja-JP" sz="1050" dirty="0">
                <a:solidFill>
                  <a:schemeClr val="tx1"/>
                </a:solidFill>
                <a:latin typeface="Meiryo UI" panose="020B0604030504040204" pitchFamily="50" charset="-128"/>
                <a:ea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rPr>
              <a:t>：</a:t>
            </a:r>
            <a:r>
              <a:rPr lang="en-US" altLang="ja-JP" sz="1050" dirty="0">
                <a:solidFill>
                  <a:schemeClr val="tx1"/>
                </a:solidFill>
                <a:latin typeface="Meiryo UI" panose="020B0604030504040204" pitchFamily="50" charset="-128"/>
                <a:ea typeface="Meiryo UI" panose="020B0604030504040204" pitchFamily="50" charset="-128"/>
              </a:rPr>
              <a:t>246</a:t>
            </a:r>
            <a:r>
              <a:rPr lang="ja-JP" altLang="en-US" sz="1050" dirty="0">
                <a:solidFill>
                  <a:schemeClr val="tx1"/>
                </a:solidFill>
                <a:latin typeface="Meiryo UI" panose="020B0604030504040204" pitchFamily="50" charset="-128"/>
                <a:ea typeface="Meiryo UI" panose="020B0604030504040204" pitchFamily="50" charset="-128"/>
              </a:rPr>
              <a:t>（</a:t>
            </a:r>
            <a:r>
              <a:rPr lang="en-US" altLang="ja-JP" sz="1050" dirty="0">
                <a:solidFill>
                  <a:schemeClr val="tx1"/>
                </a:solidFill>
                <a:latin typeface="Meiryo UI" panose="020B0604030504040204" pitchFamily="50" charset="-128"/>
                <a:ea typeface="Meiryo UI" panose="020B0604030504040204" pitchFamily="50" charset="-128"/>
              </a:rPr>
              <a:t>246</a:t>
            </a:r>
            <a:r>
              <a:rPr lang="ja-JP" altLang="en-US" sz="1050" dirty="0">
                <a:solidFill>
                  <a:schemeClr val="tx1"/>
                </a:solidFill>
                <a:latin typeface="Meiryo UI" panose="020B0604030504040204" pitchFamily="50" charset="-128"/>
                <a:ea typeface="Meiryo UI" panose="020B0604030504040204" pitchFamily="50" charset="-128"/>
              </a:rPr>
              <a:t>）百万円</a:t>
            </a:r>
            <a:endPar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8" name="正方形/長方形 7"/>
          <p:cNvSpPr/>
          <p:nvPr/>
        </p:nvSpPr>
        <p:spPr>
          <a:xfrm>
            <a:off x="5922150" y="157520"/>
            <a:ext cx="1935215" cy="208186"/>
          </a:xfrm>
          <a:prstGeom prst="rect">
            <a:avLst/>
          </a:prstGeom>
          <a:ln w="6350"/>
        </p:spPr>
        <p:style>
          <a:lnRef idx="2">
            <a:schemeClr val="accent1"/>
          </a:lnRef>
          <a:fillRef idx="1">
            <a:schemeClr val="lt1"/>
          </a:fillRef>
          <a:effectRef idx="0">
            <a:schemeClr val="accent1"/>
          </a:effectRef>
          <a:fontRef idx="minor">
            <a:schemeClr val="dk1"/>
          </a:fontRef>
        </p:style>
        <p:txBody>
          <a:bodyPr lIns="36000" rIns="36000" rtlCol="0" anchor="ctr"/>
          <a:lstStyle/>
          <a:p>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予算の記載</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）：一般財源</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スライド番号プレースホルダー 4"/>
          <p:cNvSpPr txBox="1">
            <a:spLocks/>
          </p:cNvSpPr>
          <p:nvPr/>
        </p:nvSpPr>
        <p:spPr>
          <a:xfrm>
            <a:off x="7010400" y="6584035"/>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smtClean="0">
                <a:solidFill>
                  <a:schemeClr val="tx1"/>
                </a:solidFill>
                <a:latin typeface="Meiryo UI" panose="020B0604030504040204" pitchFamily="50" charset="-128"/>
                <a:ea typeface="Meiryo UI" panose="020B0604030504040204" pitchFamily="50" charset="-128"/>
              </a:rPr>
              <a:t>35</a:t>
            </a:r>
            <a:endParaRPr lang="ja-JP" altLang="en-US"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04850573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表 24"/>
          <p:cNvGraphicFramePr>
            <a:graphicFrameLocks noGrp="1"/>
          </p:cNvGraphicFramePr>
          <p:nvPr/>
        </p:nvGraphicFramePr>
        <p:xfrm>
          <a:off x="83583" y="28533"/>
          <a:ext cx="9003329" cy="415976"/>
        </p:xfrm>
        <a:graphic>
          <a:graphicData uri="http://schemas.openxmlformats.org/drawingml/2006/table">
            <a:tbl>
              <a:tblPr firstRow="1" firstCol="1" bandRow="1">
                <a:tableStyleId>{5C22544A-7EE6-4342-B048-85BDC9FD1C3A}</a:tableStyleId>
              </a:tblPr>
              <a:tblGrid>
                <a:gridCol w="6108597">
                  <a:extLst>
                    <a:ext uri="{9D8B030D-6E8A-4147-A177-3AD203B41FA5}">
                      <a16:colId xmlns:a16="http://schemas.microsoft.com/office/drawing/2014/main" val="1996567682"/>
                    </a:ext>
                  </a:extLst>
                </a:gridCol>
                <a:gridCol w="2894732">
                  <a:extLst>
                    <a:ext uri="{9D8B030D-6E8A-4147-A177-3AD203B41FA5}">
                      <a16:colId xmlns:a16="http://schemas.microsoft.com/office/drawing/2014/main" val="2440904912"/>
                    </a:ext>
                  </a:extLst>
                </a:gridCol>
              </a:tblGrid>
              <a:tr h="41597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100" kern="100" dirty="0">
                          <a:solidFill>
                            <a:schemeClr val="tx1"/>
                          </a:solidFill>
                          <a:effectLst/>
                          <a:latin typeface="Meiryo UI" panose="020B0604030504040204" pitchFamily="50" charset="-128"/>
                          <a:ea typeface="Meiryo UI" panose="020B0604030504040204" pitchFamily="50" charset="-128"/>
                        </a:rPr>
                        <a:t>【</a:t>
                      </a:r>
                      <a:r>
                        <a:rPr lang="ja-JP" altLang="en-US" sz="1100" kern="100" dirty="0">
                          <a:solidFill>
                            <a:schemeClr val="tx1"/>
                          </a:solidFill>
                          <a:effectLst/>
                          <a:latin typeface="Meiryo UI" panose="020B0604030504040204" pitchFamily="50" charset="-128"/>
                          <a:ea typeface="Meiryo UI" panose="020B0604030504040204" pitchFamily="50" charset="-128"/>
                        </a:rPr>
                        <a:t>主要検討事業</a:t>
                      </a:r>
                      <a:r>
                        <a:rPr lang="en-US" altLang="ja-JP" sz="1100" kern="100" dirty="0">
                          <a:solidFill>
                            <a:schemeClr val="tx1"/>
                          </a:solidFill>
                          <a:effectLst/>
                          <a:latin typeface="Meiryo UI" panose="020B0604030504040204" pitchFamily="50" charset="-128"/>
                          <a:ea typeface="Meiryo UI" panose="020B0604030504040204" pitchFamily="50" charset="-128"/>
                        </a:rPr>
                        <a:t>16】</a:t>
                      </a:r>
                      <a:r>
                        <a:rPr lang="ja-JP" altLang="en-US" sz="1100" kern="100" dirty="0">
                          <a:solidFill>
                            <a:schemeClr val="tx1"/>
                          </a:solidFill>
                          <a:effectLst/>
                          <a:latin typeface="Meiryo UI" panose="020B0604030504040204" pitchFamily="50" charset="-128"/>
                          <a:ea typeface="Meiryo UI" panose="020B0604030504040204" pitchFamily="50" charset="-128"/>
                        </a:rPr>
                        <a:t>　</a:t>
                      </a:r>
                      <a:r>
                        <a:rPr lang="zh-TW" altLang="en-US" sz="1400" kern="100" dirty="0">
                          <a:solidFill>
                            <a:schemeClr val="tx1"/>
                          </a:solidFill>
                          <a:effectLst/>
                          <a:latin typeface="Meiryo UI" panose="020B0604030504040204" pitchFamily="50" charset="-128"/>
                          <a:ea typeface="Meiryo UI" panose="020B0604030504040204" pitchFamily="50" charset="-128"/>
                        </a:rPr>
                        <a:t>４医療費公費負担助成事業 </a:t>
                      </a:r>
                      <a:r>
                        <a:rPr lang="ja-JP" altLang="en-US" sz="1400" kern="100" dirty="0">
                          <a:solidFill>
                            <a:schemeClr val="tx1"/>
                          </a:solidFill>
                          <a:effectLst/>
                          <a:latin typeface="Meiryo UI" panose="020B0604030504040204" pitchFamily="50" charset="-128"/>
                          <a:ea typeface="Meiryo UI" panose="020B0604030504040204" pitchFamily="50" charset="-128"/>
                        </a:rPr>
                        <a:t>　</a:t>
                      </a:r>
                      <a:r>
                        <a:rPr lang="ja-JP" altLang="en-US" sz="1000" kern="100" dirty="0">
                          <a:solidFill>
                            <a:schemeClr val="tx1"/>
                          </a:solidFill>
                          <a:effectLst/>
                          <a:latin typeface="Meiryo UI" panose="020B0604030504040204" pitchFamily="50" charset="-128"/>
                          <a:ea typeface="Meiryo UI" panose="020B0604030504040204" pitchFamily="50" charset="-128"/>
                        </a:rPr>
                        <a:t>　</a:t>
                      </a:r>
                      <a:endParaRPr lang="en-US" altLang="ja-JP" sz="10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effectLst/>
                          <a:latin typeface="Meiryo UI" panose="020B0604030504040204" pitchFamily="50" charset="-128"/>
                          <a:ea typeface="Meiryo UI" panose="020B0604030504040204" pitchFamily="50" charset="-128"/>
                        </a:rPr>
                        <a:t>＜福祉部＞</a:t>
                      </a:r>
                      <a:endParaRPr lang="ja-JP" alt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09406796"/>
                  </a:ext>
                </a:extLst>
              </a:tr>
            </a:tbl>
          </a:graphicData>
        </a:graphic>
      </p:graphicFrame>
      <p:graphicFrame>
        <p:nvGraphicFramePr>
          <p:cNvPr id="2" name="表 1"/>
          <p:cNvGraphicFramePr>
            <a:graphicFrameLocks noGrp="1"/>
          </p:cNvGraphicFramePr>
          <p:nvPr>
            <p:extLst>
              <p:ext uri="{D42A27DB-BD31-4B8C-83A1-F6EECF244321}">
                <p14:modId xmlns:p14="http://schemas.microsoft.com/office/powerpoint/2010/main" val="4139978830"/>
              </p:ext>
            </p:extLst>
          </p:nvPr>
        </p:nvGraphicFramePr>
        <p:xfrm>
          <a:off x="43266" y="444509"/>
          <a:ext cx="9057469" cy="6246031"/>
        </p:xfrm>
        <a:graphic>
          <a:graphicData uri="http://schemas.openxmlformats.org/drawingml/2006/table">
            <a:tbl>
              <a:tblPr firstRow="1" firstCol="1" bandRow="1">
                <a:tableStyleId>{BC89EF96-8CEA-46FF-86C4-4CE0E7609802}</a:tableStyleId>
              </a:tblPr>
              <a:tblGrid>
                <a:gridCol w="259200">
                  <a:extLst>
                    <a:ext uri="{9D8B030D-6E8A-4147-A177-3AD203B41FA5}">
                      <a16:colId xmlns:a16="http://schemas.microsoft.com/office/drawing/2014/main" val="9612139"/>
                    </a:ext>
                  </a:extLst>
                </a:gridCol>
                <a:gridCol w="4457967">
                  <a:extLst>
                    <a:ext uri="{9D8B030D-6E8A-4147-A177-3AD203B41FA5}">
                      <a16:colId xmlns:a16="http://schemas.microsoft.com/office/drawing/2014/main" val="4183280094"/>
                    </a:ext>
                  </a:extLst>
                </a:gridCol>
                <a:gridCol w="4340302">
                  <a:extLst>
                    <a:ext uri="{9D8B030D-6E8A-4147-A177-3AD203B41FA5}">
                      <a16:colId xmlns:a16="http://schemas.microsoft.com/office/drawing/2014/main" val="2140178687"/>
                    </a:ext>
                  </a:extLst>
                </a:gridCol>
              </a:tblGrid>
              <a:tr h="207432">
                <a:tc rowSpan="2">
                  <a:txBody>
                    <a:bodyPr/>
                    <a:lstStyle/>
                    <a:p>
                      <a:pPr algn="ctr">
                        <a:spcAft>
                          <a:spcPts val="0"/>
                        </a:spcAft>
                      </a:pPr>
                      <a:r>
                        <a:rPr lang="ja-JP" altLang="en-US" sz="1000" kern="100" dirty="0">
                          <a:solidFill>
                            <a:schemeClr val="bg1"/>
                          </a:solidFill>
                          <a:effectLst/>
                          <a:latin typeface="Meiryo UI" panose="020B0604030504040204" pitchFamily="50" charset="-128"/>
                          <a:ea typeface="Meiryo UI" panose="020B0604030504040204" pitchFamily="50" charset="-128"/>
                        </a:rPr>
                        <a:t>当時の事業概要</a:t>
                      </a:r>
                      <a:endParaRPr lang="en-US" altLang="ja-JP" sz="1000"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vert="eaVert" anchor="ct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solidFill>
                  </a:tcPr>
                </a:tc>
                <a:tc grid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rPr>
                        <a:t>＜財政再建プログラム（案）策定当時＞</a:t>
                      </a:r>
                      <a:endParaRPr lang="en-US" altLang="ja-JP"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0D8E8"/>
                    </a:solidFill>
                  </a:tcPr>
                </a:tc>
                <a:tc hMerge="1">
                  <a:txBody>
                    <a:bodyPr/>
                    <a:lstStyle/>
                    <a:p>
                      <a:endParaRPr kumimoji="1" lang="ja-JP" altLang="en-US"/>
                    </a:p>
                  </a:txBody>
                  <a:tcPr/>
                </a:tc>
                <a:extLst>
                  <a:ext uri="{0D108BD9-81ED-4DB2-BD59-A6C34878D82A}">
                    <a16:rowId xmlns:a16="http://schemas.microsoft.com/office/drawing/2014/main" val="1809098311"/>
                  </a:ext>
                </a:extLst>
              </a:tr>
              <a:tr h="2220031">
                <a:tc vMerge="1">
                  <a:txBody>
                    <a:bodyPr/>
                    <a:lstStyle/>
                    <a:p>
                      <a:endParaRPr kumimoji="1" lang="ja-JP" altLang="en-US"/>
                    </a:p>
                  </a:txBody>
                  <a:tcPr/>
                </a:tc>
                <a:tc gridSpan="2">
                  <a:txBody>
                    <a:bodyPr/>
                    <a:lstStyle/>
                    <a:p>
                      <a:pPr algn="just">
                        <a:spcAft>
                          <a:spcPts val="0"/>
                        </a:spcAft>
                      </a:pPr>
                      <a:endParaRPr lang="en-US" altLang="ja-JP" sz="1000" b="1"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effectLst/>
                          <a:latin typeface="Meiryo UI" panose="020B0604030504040204" pitchFamily="50" charset="-128"/>
                          <a:ea typeface="Meiryo UI" panose="020B0604030504040204" pitchFamily="50" charset="-128"/>
                        </a:rPr>
                        <a:t>１ 事業目的・内容</a:t>
                      </a:r>
                      <a:endParaRPr lang="en-US" altLang="ja-JP" sz="1000" b="1"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  老人、</a:t>
                      </a:r>
                      <a:r>
                        <a:rPr lang="ja-JP" altLang="en-US" sz="1000" b="0" kern="100" dirty="0" err="1">
                          <a:effectLst/>
                          <a:latin typeface="Meiryo UI" panose="020B0604030504040204" pitchFamily="50" charset="-128"/>
                          <a:ea typeface="Meiryo UI" panose="020B0604030504040204" pitchFamily="50" charset="-128"/>
                        </a:rPr>
                        <a:t>障がい</a:t>
                      </a:r>
                      <a:r>
                        <a:rPr lang="ja-JP" altLang="en-US" sz="1000" b="0" kern="100" dirty="0">
                          <a:effectLst/>
                          <a:latin typeface="Meiryo UI" panose="020B0604030504040204" pitchFamily="50" charset="-128"/>
                          <a:ea typeface="Meiryo UI" panose="020B0604030504040204" pitchFamily="50" charset="-128"/>
                        </a:rPr>
                        <a:t>者、乳幼児、ひとり親家庭を対象に、医療機関での一定の自己負担（入・通院 各</a:t>
                      </a:r>
                      <a:r>
                        <a:rPr lang="en-US" altLang="ja-JP" sz="1000" b="0" kern="100" dirty="0">
                          <a:effectLst/>
                          <a:latin typeface="Meiryo UI" panose="020B0604030504040204" pitchFamily="50" charset="-128"/>
                          <a:ea typeface="Meiryo UI" panose="020B0604030504040204" pitchFamily="50" charset="-128"/>
                        </a:rPr>
                        <a:t>500</a:t>
                      </a:r>
                      <a:r>
                        <a:rPr lang="ja-JP" altLang="en-US" sz="1000" b="0" kern="100" dirty="0">
                          <a:effectLst/>
                          <a:latin typeface="Meiryo UI" panose="020B0604030504040204" pitchFamily="50" charset="-128"/>
                          <a:ea typeface="Meiryo UI" panose="020B0604030504040204" pitchFamily="50" charset="-128"/>
                        </a:rPr>
                        <a:t>円</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日、月２回分まで</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以外は無料となるよう助成。府は、市町村が</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実施する医療費助成事業に対して１／２を補助。 </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（参考）  </a:t>
                      </a: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負担上限額</a:t>
                      </a:r>
                      <a:r>
                        <a:rPr lang="en-US" altLang="ja-JP" sz="1000" b="0" kern="100" dirty="0">
                          <a:effectLst/>
                          <a:latin typeface="Meiryo UI" panose="020B0604030504040204" pitchFamily="50" charset="-128"/>
                          <a:ea typeface="Meiryo UI" panose="020B0604030504040204" pitchFamily="50" charset="-128"/>
                        </a:rPr>
                        <a:t>】2,500</a:t>
                      </a:r>
                      <a:r>
                        <a:rPr lang="ja-JP" altLang="en-US" sz="1000" b="0" kern="100" dirty="0">
                          <a:effectLst/>
                          <a:latin typeface="Meiryo UI" panose="020B0604030504040204" pitchFamily="50" charset="-128"/>
                          <a:ea typeface="Meiryo UI" panose="020B0604030504040204" pitchFamily="50" charset="-128"/>
                        </a:rPr>
                        <a:t>円</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月  </a:t>
                      </a: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所得制限</a:t>
                      </a: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err="1">
                          <a:effectLst/>
                          <a:latin typeface="Meiryo UI" panose="020B0604030504040204" pitchFamily="50" charset="-128"/>
                          <a:ea typeface="Meiryo UI" panose="020B0604030504040204" pitchFamily="50" charset="-128"/>
                        </a:rPr>
                        <a:t>障がい</a:t>
                      </a:r>
                      <a:r>
                        <a:rPr lang="ja-JP" altLang="en-US" sz="1000" b="0" kern="100" dirty="0">
                          <a:effectLst/>
                          <a:latin typeface="Meiryo UI" panose="020B0604030504040204" pitchFamily="50" charset="-128"/>
                          <a:ea typeface="Meiryo UI" panose="020B0604030504040204" pitchFamily="50" charset="-128"/>
                        </a:rPr>
                        <a:t>者：障害基礎年金（全部支給停止）準拠 </a:t>
                      </a: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 </a:t>
                      </a:r>
                      <a:r>
                        <a:rPr lang="ja-JP" altLang="en-US" sz="1000" b="0" kern="100" dirty="0">
                          <a:effectLst/>
                          <a:latin typeface="Meiryo UI" panose="020B0604030504040204" pitchFamily="50" charset="-128"/>
                          <a:ea typeface="Meiryo UI" panose="020B0604030504040204" pitchFamily="50" charset="-128"/>
                        </a:rPr>
                        <a:t>単身収入 </a:t>
                      </a:r>
                      <a:r>
                        <a:rPr lang="en-US" altLang="ja-JP" sz="1000" b="0" kern="100" dirty="0">
                          <a:effectLst/>
                          <a:latin typeface="Meiryo UI" panose="020B0604030504040204" pitchFamily="50" charset="-128"/>
                          <a:ea typeface="Meiryo UI" panose="020B0604030504040204" pitchFamily="50" charset="-128"/>
                        </a:rPr>
                        <a:t>650 </a:t>
                      </a:r>
                      <a:r>
                        <a:rPr lang="ja-JP" altLang="en-US" sz="1000" b="0" kern="100" dirty="0">
                          <a:effectLst/>
                          <a:latin typeface="Meiryo UI" panose="020B0604030504040204" pitchFamily="50" charset="-128"/>
                          <a:ea typeface="Meiryo UI" panose="020B0604030504040204" pitchFamily="50" charset="-128"/>
                        </a:rPr>
                        <a:t>万円程度 ひとり親家庭：児童扶養手当（一部支給）準拠 </a:t>
                      </a: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 </a:t>
                      </a:r>
                      <a:r>
                        <a:rPr lang="ja-JP" altLang="en-US" sz="1000" b="0" kern="100" dirty="0">
                          <a:effectLst/>
                          <a:latin typeface="Meiryo UI" panose="020B0604030504040204" pitchFamily="50" charset="-128"/>
                          <a:ea typeface="Meiryo UI" panose="020B0604030504040204" pitchFamily="50" charset="-128"/>
                        </a:rPr>
                        <a:t>２人世帯収入 </a:t>
                      </a:r>
                      <a:r>
                        <a:rPr lang="en-US" altLang="ja-JP" sz="1000" b="0" kern="100" dirty="0">
                          <a:effectLst/>
                          <a:latin typeface="Meiryo UI" panose="020B0604030504040204" pitchFamily="50" charset="-128"/>
                          <a:ea typeface="Meiryo UI" panose="020B0604030504040204" pitchFamily="50" charset="-128"/>
                        </a:rPr>
                        <a:t>365 </a:t>
                      </a:r>
                      <a:r>
                        <a:rPr lang="ja-JP" altLang="en-US" sz="1000" b="0" kern="100" dirty="0">
                          <a:effectLst/>
                          <a:latin typeface="Meiryo UI" panose="020B0604030504040204" pitchFamily="50" charset="-128"/>
                          <a:ea typeface="Meiryo UI" panose="020B0604030504040204" pitchFamily="50" charset="-128"/>
                        </a:rPr>
                        <a:t>万円程度 乳幼児：児童手当特例給付準拠 </a:t>
                      </a: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 </a:t>
                      </a:r>
                      <a:r>
                        <a:rPr lang="ja-JP" altLang="en-US" sz="1000" b="0" kern="100" dirty="0">
                          <a:effectLst/>
                          <a:latin typeface="Meiryo UI" panose="020B0604030504040204" pitchFamily="50" charset="-128"/>
                          <a:ea typeface="Meiryo UI" panose="020B0604030504040204" pitchFamily="50" charset="-128"/>
                        </a:rPr>
                        <a:t>４人世帯収入 </a:t>
                      </a:r>
                      <a:r>
                        <a:rPr lang="en-US" altLang="ja-JP" sz="1000" b="0" kern="100" dirty="0">
                          <a:effectLst/>
                          <a:latin typeface="Meiryo UI" panose="020B0604030504040204" pitchFamily="50" charset="-128"/>
                          <a:ea typeface="Meiryo UI" panose="020B0604030504040204" pitchFamily="50" charset="-128"/>
                        </a:rPr>
                        <a:t>860 </a:t>
                      </a:r>
                      <a:r>
                        <a:rPr lang="ja-JP" altLang="en-US" sz="1000" b="0" kern="100" dirty="0">
                          <a:effectLst/>
                          <a:latin typeface="Meiryo UI" panose="020B0604030504040204" pitchFamily="50" charset="-128"/>
                          <a:ea typeface="Meiryo UI" panose="020B0604030504040204" pitchFamily="50" charset="-128"/>
                        </a:rPr>
                        <a:t>万円程度 </a:t>
                      </a: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 【</a:t>
                      </a:r>
                      <a:r>
                        <a:rPr lang="ja-JP" altLang="en-US" sz="1000" b="0" kern="100" dirty="0">
                          <a:effectLst/>
                          <a:latin typeface="Meiryo UI" panose="020B0604030504040204" pitchFamily="50" charset="-128"/>
                          <a:ea typeface="Meiryo UI" panose="020B0604030504040204" pitchFamily="50" charset="-128"/>
                        </a:rPr>
                        <a:t>補助率</a:t>
                      </a:r>
                      <a:r>
                        <a:rPr lang="en-US" altLang="ja-JP" sz="1000" b="0" kern="100" dirty="0">
                          <a:effectLst/>
                          <a:latin typeface="Meiryo UI" panose="020B0604030504040204" pitchFamily="50" charset="-128"/>
                          <a:ea typeface="Meiryo UI" panose="020B0604030504040204" pitchFamily="50" charset="-128"/>
                        </a:rPr>
                        <a:t>】H13.4</a:t>
                      </a:r>
                      <a:r>
                        <a:rPr lang="ja-JP" altLang="en-US" sz="1000" b="0" kern="100" dirty="0">
                          <a:effectLst/>
                          <a:latin typeface="Meiryo UI" panose="020B0604030504040204" pitchFamily="50" charset="-128"/>
                          <a:ea typeface="Meiryo UI" panose="020B0604030504040204" pitchFamily="50" charset="-128"/>
                        </a:rPr>
                        <a:t>～ 大阪市 </a:t>
                      </a:r>
                      <a:r>
                        <a:rPr lang="en-US" altLang="ja-JP" sz="1000" b="0" kern="100" dirty="0">
                          <a:effectLst/>
                          <a:latin typeface="Meiryo UI" panose="020B0604030504040204" pitchFamily="50" charset="-128"/>
                          <a:ea typeface="Meiryo UI" panose="020B0604030504040204" pitchFamily="50" charset="-128"/>
                        </a:rPr>
                        <a:t>3/5→1/2 </a:t>
                      </a:r>
                      <a:r>
                        <a:rPr lang="en-US" altLang="ja-JP" sz="1000" b="0" kern="100" baseline="0" dirty="0">
                          <a:effectLst/>
                          <a:latin typeface="Meiryo UI" panose="020B0604030504040204" pitchFamily="50" charset="-128"/>
                          <a:ea typeface="Meiryo UI" panose="020B0604030504040204" pitchFamily="50" charset="-128"/>
                        </a:rPr>
                        <a:t>      </a:t>
                      </a:r>
                      <a:r>
                        <a:rPr lang="en-US" altLang="ja-JP" sz="1000" b="0" kern="100" dirty="0">
                          <a:effectLst/>
                          <a:latin typeface="Meiryo UI" panose="020B0604030504040204" pitchFamily="50" charset="-128"/>
                          <a:ea typeface="Meiryo UI" panose="020B0604030504040204" pitchFamily="50" charset="-128"/>
                        </a:rPr>
                        <a:t>H18.4</a:t>
                      </a:r>
                      <a:r>
                        <a:rPr lang="ja-JP" altLang="en-US" sz="1000" b="0" kern="100" dirty="0">
                          <a:effectLst/>
                          <a:latin typeface="Meiryo UI" panose="020B0604030504040204" pitchFamily="50" charset="-128"/>
                          <a:ea typeface="Meiryo UI" panose="020B0604030504040204" pitchFamily="50" charset="-128"/>
                        </a:rPr>
                        <a:t>～ 大阪市以外 </a:t>
                      </a:r>
                      <a:r>
                        <a:rPr lang="en-US" altLang="ja-JP" sz="1000" b="0" kern="100" dirty="0">
                          <a:effectLst/>
                          <a:latin typeface="Meiryo UI" panose="020B0604030504040204" pitchFamily="50" charset="-128"/>
                          <a:ea typeface="Meiryo UI" panose="020B0604030504040204" pitchFamily="50" charset="-128"/>
                        </a:rPr>
                        <a:t>3/5→1/2 </a:t>
                      </a:r>
                    </a:p>
                    <a:p>
                      <a:pPr algn="just">
                        <a:spcAft>
                          <a:spcPts val="0"/>
                        </a:spcAft>
                      </a:pP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effectLst/>
                          <a:latin typeface="Meiryo UI" panose="020B0604030504040204" pitchFamily="50" charset="-128"/>
                          <a:ea typeface="Meiryo UI" panose="020B0604030504040204" pitchFamily="50" charset="-128"/>
                        </a:rPr>
                        <a:t>２ 事業開始年度</a:t>
                      </a:r>
                      <a:endParaRPr lang="en-US" altLang="ja-JP" sz="1000" b="1"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 ・老人医療：昭和</a:t>
                      </a:r>
                      <a:r>
                        <a:rPr lang="en-US" altLang="ja-JP" sz="1000" b="0" kern="100" dirty="0">
                          <a:effectLst/>
                          <a:latin typeface="Meiryo UI" panose="020B0604030504040204" pitchFamily="50" charset="-128"/>
                          <a:ea typeface="Meiryo UI" panose="020B0604030504040204" pitchFamily="50" charset="-128"/>
                        </a:rPr>
                        <a:t>47</a:t>
                      </a:r>
                      <a:r>
                        <a:rPr lang="ja-JP" altLang="en-US" sz="1000" b="0" kern="100" dirty="0">
                          <a:effectLst/>
                          <a:latin typeface="Meiryo UI" panose="020B0604030504040204" pitchFamily="50" charset="-128"/>
                          <a:ea typeface="Meiryo UI" panose="020B0604030504040204" pitchFamily="50" charset="-128"/>
                        </a:rPr>
                        <a:t>年</a:t>
                      </a:r>
                      <a:r>
                        <a:rPr lang="en-US" altLang="ja-JP" sz="1000" b="0" kern="100" dirty="0">
                          <a:effectLst/>
                          <a:latin typeface="Meiryo UI" panose="020B0604030504040204" pitchFamily="50" charset="-128"/>
                          <a:ea typeface="Meiryo UI" panose="020B0604030504040204" pitchFamily="50" charset="-128"/>
                        </a:rPr>
                        <a:t>1</a:t>
                      </a:r>
                      <a:r>
                        <a:rPr lang="ja-JP" altLang="en-US" sz="1000" b="0" kern="100" dirty="0">
                          <a:effectLst/>
                          <a:latin typeface="Meiryo UI" panose="020B0604030504040204" pitchFamily="50" charset="-128"/>
                          <a:ea typeface="Meiryo UI" panose="020B0604030504040204" pitchFamily="50" charset="-128"/>
                        </a:rPr>
                        <a:t>月    ・</a:t>
                      </a:r>
                      <a:r>
                        <a:rPr lang="ja-JP" altLang="en-US" sz="1000" b="0" kern="100" dirty="0" err="1">
                          <a:effectLst/>
                          <a:latin typeface="Meiryo UI" panose="020B0604030504040204" pitchFamily="50" charset="-128"/>
                          <a:ea typeface="Meiryo UI" panose="020B0604030504040204" pitchFamily="50" charset="-128"/>
                        </a:rPr>
                        <a:t>障がい</a:t>
                      </a:r>
                      <a:r>
                        <a:rPr lang="ja-JP" altLang="en-US" sz="1000" b="0" kern="100" dirty="0">
                          <a:effectLst/>
                          <a:latin typeface="Meiryo UI" panose="020B0604030504040204" pitchFamily="50" charset="-128"/>
                          <a:ea typeface="Meiryo UI" panose="020B0604030504040204" pitchFamily="50" charset="-128"/>
                        </a:rPr>
                        <a:t>者医療：昭和</a:t>
                      </a:r>
                      <a:r>
                        <a:rPr lang="en-US" altLang="ja-JP" sz="1000" b="0" kern="100" dirty="0">
                          <a:effectLst/>
                          <a:latin typeface="Meiryo UI" panose="020B0604030504040204" pitchFamily="50" charset="-128"/>
                          <a:ea typeface="Meiryo UI" panose="020B0604030504040204" pitchFamily="50" charset="-128"/>
                        </a:rPr>
                        <a:t>49</a:t>
                      </a:r>
                      <a:r>
                        <a:rPr lang="ja-JP" altLang="en-US" sz="1000" b="0" kern="100" dirty="0">
                          <a:effectLst/>
                          <a:latin typeface="Meiryo UI" panose="020B0604030504040204" pitchFamily="50" charset="-128"/>
                          <a:ea typeface="Meiryo UI" panose="020B0604030504040204" pitchFamily="50" charset="-128"/>
                        </a:rPr>
                        <a:t>年</a:t>
                      </a:r>
                      <a:r>
                        <a:rPr lang="en-US" altLang="ja-JP" sz="1000" b="0" kern="100" dirty="0">
                          <a:effectLst/>
                          <a:latin typeface="Meiryo UI" panose="020B0604030504040204" pitchFamily="50" charset="-128"/>
                          <a:ea typeface="Meiryo UI" panose="020B0604030504040204" pitchFamily="50" charset="-128"/>
                        </a:rPr>
                        <a:t>1</a:t>
                      </a:r>
                      <a:r>
                        <a:rPr lang="ja-JP" altLang="en-US" sz="1000" b="0" kern="100" dirty="0">
                          <a:effectLst/>
                          <a:latin typeface="Meiryo UI" panose="020B0604030504040204" pitchFamily="50" charset="-128"/>
                          <a:ea typeface="Meiryo UI" panose="020B0604030504040204" pitchFamily="50" charset="-128"/>
                        </a:rPr>
                        <a:t>月    ・ひとり親家庭医療：昭和</a:t>
                      </a:r>
                      <a:r>
                        <a:rPr lang="en-US" altLang="ja-JP" sz="1000" b="0" kern="100" dirty="0">
                          <a:effectLst/>
                          <a:latin typeface="Meiryo UI" panose="020B0604030504040204" pitchFamily="50" charset="-128"/>
                          <a:ea typeface="Meiryo UI" panose="020B0604030504040204" pitchFamily="50" charset="-128"/>
                        </a:rPr>
                        <a:t>55</a:t>
                      </a:r>
                      <a:r>
                        <a:rPr lang="ja-JP" altLang="en-US" sz="1000" b="0" kern="100" dirty="0">
                          <a:effectLst/>
                          <a:latin typeface="Meiryo UI" panose="020B0604030504040204" pitchFamily="50" charset="-128"/>
                          <a:ea typeface="Meiryo UI" panose="020B0604030504040204" pitchFamily="50" charset="-128"/>
                        </a:rPr>
                        <a:t>年</a:t>
                      </a:r>
                      <a:r>
                        <a:rPr lang="en-US" altLang="ja-JP" sz="1000" b="0" kern="100" dirty="0">
                          <a:effectLst/>
                          <a:latin typeface="Meiryo UI" panose="020B0604030504040204" pitchFamily="50" charset="-128"/>
                          <a:ea typeface="Meiryo UI" panose="020B0604030504040204" pitchFamily="50" charset="-128"/>
                        </a:rPr>
                        <a:t>10</a:t>
                      </a:r>
                      <a:r>
                        <a:rPr lang="ja-JP" altLang="en-US" sz="1000" b="0" kern="100" dirty="0">
                          <a:effectLst/>
                          <a:latin typeface="Meiryo UI" panose="020B0604030504040204" pitchFamily="50" charset="-128"/>
                          <a:ea typeface="Meiryo UI" panose="020B0604030504040204" pitchFamily="50" charset="-128"/>
                        </a:rPr>
                        <a:t>月    ・乳幼児医療：平成</a:t>
                      </a:r>
                      <a:r>
                        <a:rPr lang="en-US" altLang="ja-JP" sz="1000" b="0" kern="100" dirty="0">
                          <a:effectLst/>
                          <a:latin typeface="Meiryo UI" panose="020B0604030504040204" pitchFamily="50" charset="-128"/>
                          <a:ea typeface="Meiryo UI" panose="020B0604030504040204" pitchFamily="50" charset="-128"/>
                        </a:rPr>
                        <a:t>5</a:t>
                      </a:r>
                      <a:r>
                        <a:rPr lang="ja-JP" altLang="en-US" sz="1000" b="0" kern="100" dirty="0">
                          <a:effectLst/>
                          <a:latin typeface="Meiryo UI" panose="020B0604030504040204" pitchFamily="50" charset="-128"/>
                          <a:ea typeface="Meiryo UI" panose="020B0604030504040204" pitchFamily="50" charset="-128"/>
                        </a:rPr>
                        <a:t>年</a:t>
                      </a:r>
                      <a:r>
                        <a:rPr lang="en-US" altLang="ja-JP" sz="1000" b="0" kern="100" dirty="0">
                          <a:effectLst/>
                          <a:latin typeface="Meiryo UI" panose="020B0604030504040204" pitchFamily="50" charset="-128"/>
                          <a:ea typeface="Meiryo UI" panose="020B0604030504040204" pitchFamily="50" charset="-128"/>
                        </a:rPr>
                        <a:t>10</a:t>
                      </a:r>
                      <a:r>
                        <a:rPr lang="ja-JP" altLang="en-US" sz="1000" b="0" kern="100" dirty="0">
                          <a:effectLst/>
                          <a:latin typeface="Meiryo UI" panose="020B0604030504040204" pitchFamily="50" charset="-128"/>
                          <a:ea typeface="Meiryo UI" panose="020B0604030504040204" pitchFamily="50" charset="-128"/>
                        </a:rPr>
                        <a:t>月 </a:t>
                      </a: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tc hMerge="1">
                  <a:txBody>
                    <a:bodyPr/>
                    <a:lstStyle/>
                    <a:p>
                      <a:endParaRPr kumimoji="1" lang="ja-JP" altLang="en-US"/>
                    </a:p>
                  </a:txBody>
                  <a:tcPr/>
                </a:tc>
                <a:extLst>
                  <a:ext uri="{0D108BD9-81ED-4DB2-BD59-A6C34878D82A}">
                    <a16:rowId xmlns:a16="http://schemas.microsoft.com/office/drawing/2014/main" val="584442172"/>
                  </a:ext>
                </a:extLst>
              </a:tr>
              <a:tr h="207432">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bg1"/>
                          </a:solidFill>
                          <a:latin typeface="Meiryo UI" panose="020B0604030504040204" pitchFamily="50" charset="-128"/>
                          <a:ea typeface="Meiryo UI" panose="020B0604030504040204" pitchFamily="50" charset="-128"/>
                        </a:rPr>
                        <a:t>見直しの経過</a:t>
                      </a:r>
                      <a:endParaRPr kumimoji="1" lang="ja-JP" altLang="en-US" dirty="0">
                        <a:solidFill>
                          <a:schemeClr val="bg1"/>
                        </a:solidFill>
                        <a:latin typeface="Meiryo UI" panose="020B0604030504040204" pitchFamily="50" charset="-128"/>
                        <a:ea typeface="Meiryo UI" panose="020B0604030504040204" pitchFamily="50" charset="-128"/>
                      </a:endParaRPr>
                    </a:p>
                  </a:txBody>
                  <a:tcPr marL="72000" marR="72000" marT="36000" marB="36000" vert="eaVert" anchor="ctr">
                    <a:lnL w="12700" cap="flat" cmpd="sng" algn="ctr">
                      <a:solidFill>
                        <a:schemeClr val="accent1"/>
                      </a:solidFill>
                      <a:prstDash val="solid"/>
                      <a:round/>
                      <a:headEnd type="none" w="med" len="med"/>
                      <a:tailEnd type="none" w="med" len="med"/>
                    </a:lnL>
                    <a:lnT w="635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grid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ja-JP" sz="1000" b="1" kern="100" dirty="0">
                          <a:effectLst/>
                          <a:latin typeface="Meiryo UI" panose="020B0604030504040204" pitchFamily="50" charset="-128"/>
                          <a:ea typeface="Meiryo UI" panose="020B0604030504040204" pitchFamily="50" charset="-128"/>
                        </a:rPr>
                        <a:t>＜財政再建プログラム（案）</a:t>
                      </a:r>
                      <a:r>
                        <a:rPr lang="ja-JP" altLang="en-US" sz="1000" b="1" kern="100" dirty="0">
                          <a:effectLst/>
                          <a:latin typeface="Meiryo UI" panose="020B0604030504040204" pitchFamily="50" charset="-128"/>
                          <a:ea typeface="Meiryo UI" panose="020B0604030504040204" pitchFamily="50" charset="-128"/>
                        </a:rPr>
                        <a:t>における見直し</a:t>
                      </a:r>
                      <a:r>
                        <a:rPr lang="ja-JP" altLang="ja-JP" sz="1000" b="1" kern="100" dirty="0">
                          <a:effectLst/>
                          <a:latin typeface="Meiryo UI" panose="020B0604030504040204" pitchFamily="50" charset="-128"/>
                          <a:ea typeface="Meiryo UI" panose="020B0604030504040204" pitchFamily="50" charset="-128"/>
                        </a:rPr>
                        <a:t>＞</a:t>
                      </a:r>
                      <a:endParaRPr lang="ja-JP"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0D8E8"/>
                    </a:solidFill>
                  </a:tcPr>
                </a:tc>
                <a:tc hMerge="1">
                  <a:txBody>
                    <a:bodyPr/>
                    <a:lstStyle/>
                    <a:p>
                      <a:endParaRPr kumimoji="1" lang="ja-JP" altLang="en-US"/>
                    </a:p>
                  </a:txBody>
                  <a:tcPr/>
                </a:tc>
                <a:extLst>
                  <a:ext uri="{0D108BD9-81ED-4DB2-BD59-A6C34878D82A}">
                    <a16:rowId xmlns:a16="http://schemas.microsoft.com/office/drawing/2014/main" val="652200874"/>
                  </a:ext>
                </a:extLst>
              </a:tr>
              <a:tr h="2264111">
                <a:tc vMerge="1">
                  <a:txBody>
                    <a:bodyPr/>
                    <a:lstStyle/>
                    <a:p>
                      <a:endParaRPr kumimoji="1" lang="ja-JP" altLang="en-US" dirty="0"/>
                    </a:p>
                  </a:txBody>
                  <a:tcPr marL="72000" marR="72000" marT="36000" marB="36000" vert="eaVert">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just">
                        <a:spcAft>
                          <a:spcPts val="0"/>
                        </a:spcAft>
                      </a:pPr>
                      <a:r>
                        <a:rPr lang="ja-JP" altLang="en-US" sz="1000" b="1" kern="100" dirty="0">
                          <a:effectLst/>
                          <a:latin typeface="Meiryo UI" panose="020B0604030504040204" pitchFamily="50" charset="-128"/>
                          <a:ea typeface="Meiryo UI" panose="020B0604030504040204" pitchFamily="50" charset="-128"/>
                        </a:rPr>
                        <a:t>１ 見直しの考え方</a:t>
                      </a:r>
                      <a:endParaRPr lang="en-US" altLang="ja-JP" sz="1000" b="1"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 本府の現在の財政状況に鑑み、将来的にも持続可能な制度とする観点から可能</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な負担のあり方について、実施主体である市町村とともに現制度の実態検証を行った</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上で対応策を考案し、関係機関等との協議・調整を進める。 </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a:t>
                      </a:r>
                    </a:p>
                    <a:p>
                      <a:pPr algn="just">
                        <a:spcAft>
                          <a:spcPts val="0"/>
                        </a:spcAft>
                      </a:pPr>
                      <a:r>
                        <a:rPr lang="ja-JP" altLang="en-US" sz="1000" b="1" kern="100" dirty="0">
                          <a:effectLst/>
                          <a:latin typeface="Meiryo UI" panose="020B0604030504040204" pitchFamily="50" charset="-128"/>
                          <a:ea typeface="Meiryo UI" panose="020B0604030504040204" pitchFamily="50" charset="-128"/>
                        </a:rPr>
                        <a:t>２ 見直し内容</a:t>
                      </a:r>
                      <a:endParaRPr lang="en-US" altLang="ja-JP" sz="1000" b="1"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baseline="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   患者自己負担（</a:t>
                      </a:r>
                      <a:r>
                        <a:rPr lang="en-US" altLang="ja-JP" sz="1000" b="0" kern="100" dirty="0">
                          <a:effectLst/>
                          <a:latin typeface="Meiryo UI" panose="020B0604030504040204" pitchFamily="50" charset="-128"/>
                          <a:ea typeface="Meiryo UI" panose="020B0604030504040204" pitchFamily="50" charset="-128"/>
                        </a:rPr>
                        <a:t>1</a:t>
                      </a:r>
                      <a:r>
                        <a:rPr lang="ja-JP" altLang="en-US" sz="1000" b="0" kern="100" dirty="0">
                          <a:effectLst/>
                          <a:latin typeface="Meiryo UI" panose="020B0604030504040204" pitchFamily="50" charset="-128"/>
                          <a:ea typeface="Meiryo UI" panose="020B0604030504040204" pitchFamily="50" charset="-128"/>
                        </a:rPr>
                        <a:t>機関 </a:t>
                      </a:r>
                      <a:r>
                        <a:rPr lang="en-US" altLang="ja-JP" sz="1000" b="0" kern="100" dirty="0">
                          <a:effectLst/>
                          <a:latin typeface="Meiryo UI" panose="020B0604030504040204" pitchFamily="50" charset="-128"/>
                          <a:ea typeface="Meiryo UI" panose="020B0604030504040204" pitchFamily="50" charset="-128"/>
                        </a:rPr>
                        <a:t>500</a:t>
                      </a:r>
                      <a:r>
                        <a:rPr lang="ja-JP" altLang="en-US" sz="1000" b="0" kern="100" dirty="0">
                          <a:effectLst/>
                          <a:latin typeface="Meiryo UI" panose="020B0604030504040204" pitchFamily="50" charset="-128"/>
                          <a:ea typeface="Meiryo UI" panose="020B0604030504040204" pitchFamily="50" charset="-128"/>
                        </a:rPr>
                        <a:t>円</a:t>
                      </a:r>
                      <a:r>
                        <a:rPr lang="en-US" altLang="ja-JP" sz="1000" b="0" kern="100" dirty="0">
                          <a:effectLst/>
                          <a:latin typeface="Meiryo UI" panose="020B0604030504040204" pitchFamily="50" charset="-128"/>
                          <a:ea typeface="Meiryo UI" panose="020B0604030504040204" pitchFamily="50" charset="-128"/>
                        </a:rPr>
                        <a:t>×2/</a:t>
                      </a:r>
                      <a:r>
                        <a:rPr lang="ja-JP" altLang="en-US" sz="1000" b="0" kern="100" dirty="0">
                          <a:effectLst/>
                          <a:latin typeface="Meiryo UI" panose="020B0604030504040204" pitchFamily="50" charset="-128"/>
                          <a:ea typeface="Meiryo UI" panose="020B0604030504040204" pitchFamily="50" charset="-128"/>
                        </a:rPr>
                        <a:t>月⇒</a:t>
                      </a:r>
                      <a:r>
                        <a:rPr lang="en-US" altLang="ja-JP" sz="1000" b="0" kern="100" dirty="0">
                          <a:effectLst/>
                          <a:latin typeface="Meiryo UI" panose="020B0604030504040204" pitchFamily="50" charset="-128"/>
                          <a:ea typeface="Meiryo UI" panose="020B0604030504040204" pitchFamily="50" charset="-128"/>
                        </a:rPr>
                        <a:t>1</a:t>
                      </a:r>
                      <a:r>
                        <a:rPr lang="ja-JP" altLang="en-US" sz="1000" b="0" kern="100" dirty="0">
                          <a:effectLst/>
                          <a:latin typeface="Meiryo UI" panose="020B0604030504040204" pitchFamily="50" charset="-128"/>
                          <a:ea typeface="Meiryo UI" panose="020B0604030504040204" pitchFamily="50" charset="-128"/>
                        </a:rPr>
                        <a:t>割負担）や所得制限の見直しを基本</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とし、実施主体である市町村とともに現行制度の検証を行ったうえで見直し内容を検</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討  </a:t>
                      </a:r>
                    </a:p>
                    <a:p>
                      <a:pPr algn="just">
                        <a:spcAft>
                          <a:spcPts val="0"/>
                        </a:spcAft>
                      </a:pPr>
                      <a:r>
                        <a:rPr lang="ja-JP" altLang="en-US" sz="1000" b="1" kern="100" dirty="0">
                          <a:effectLst/>
                          <a:latin typeface="Meiryo UI" panose="020B0604030504040204" pitchFamily="50" charset="-128"/>
                          <a:ea typeface="Meiryo UI" panose="020B0604030504040204" pitchFamily="50" charset="-128"/>
                        </a:rPr>
                        <a:t> </a:t>
                      </a:r>
                    </a:p>
                    <a:p>
                      <a:pPr algn="just">
                        <a:spcAft>
                          <a:spcPts val="0"/>
                        </a:spcAft>
                      </a:pPr>
                      <a:r>
                        <a:rPr lang="ja-JP" altLang="en-US" sz="1000" b="1" kern="100" dirty="0">
                          <a:effectLst/>
                          <a:latin typeface="Meiryo UI" panose="020B0604030504040204" pitchFamily="50" charset="-128"/>
                          <a:ea typeface="Meiryo UI" panose="020B0604030504040204" pitchFamily="50" charset="-128"/>
                        </a:rPr>
                        <a:t>３ 実施時期等</a:t>
                      </a:r>
                      <a:endParaRPr lang="en-US" altLang="ja-JP" sz="1000" b="1"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 平成</a:t>
                      </a:r>
                      <a:r>
                        <a:rPr lang="en-US" altLang="ja-JP" sz="1000" b="0" kern="100" dirty="0">
                          <a:effectLst/>
                          <a:latin typeface="Meiryo UI" panose="020B0604030504040204" pitchFamily="50" charset="-128"/>
                          <a:ea typeface="Meiryo UI" panose="020B0604030504040204" pitchFamily="50" charset="-128"/>
                        </a:rPr>
                        <a:t>21</a:t>
                      </a:r>
                      <a:r>
                        <a:rPr lang="ja-JP" altLang="en-US" sz="1000" b="0" kern="100" dirty="0">
                          <a:effectLst/>
                          <a:latin typeface="Meiryo UI" panose="020B0604030504040204" pitchFamily="50" charset="-128"/>
                          <a:ea typeface="Meiryo UI" panose="020B0604030504040204" pitchFamily="50" charset="-128"/>
                        </a:rPr>
                        <a:t>年度実施を目途に市町村、関係機関等との協議・調整を進める。 </a:t>
                      </a: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tc>
                  <a:txBody>
                    <a:bodyPr/>
                    <a:lstStyle/>
                    <a:p>
                      <a:pPr algn="just">
                        <a:spcAft>
                          <a:spcPts val="0"/>
                        </a:spcAft>
                      </a:pPr>
                      <a:r>
                        <a:rPr lang="ja-JP" altLang="en-US" sz="1000" b="1" u="none" strike="noStrike" baseline="0" dirty="0">
                          <a:latin typeface="Meiryo UI" panose="020B0604030504040204" pitchFamily="50" charset="-128"/>
                          <a:ea typeface="Meiryo UI" panose="020B0604030504040204" pitchFamily="50" charset="-128"/>
                        </a:rPr>
                        <a:t>◆見直しの経過（改革工程表）</a:t>
                      </a:r>
                      <a:endParaRPr lang="en-US" altLang="ja-JP" sz="1000" b="1" u="none" strike="noStrike" baseline="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20</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7</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月　市町村と共同で「福祉医療費助成制度に関する研究会」を設置</a:t>
                      </a:r>
                    </a:p>
                    <a:p>
                      <a:pPr marL="0" marR="0" lvl="0" indent="0" algn="l" defTabSz="914400" rtl="0" eaLnBrk="1" fontAlgn="auto" latinLnBrk="0" hangingPunct="1">
                        <a:lnSpc>
                          <a:spcPts val="1200"/>
                        </a:lnSpc>
                        <a:spcBef>
                          <a:spcPts val="0"/>
                        </a:spcBef>
                        <a:spcAft>
                          <a:spcPts val="0"/>
                        </a:spcAft>
                        <a:buClrTx/>
                        <a:buSzTx/>
                        <a:buFontTx/>
                        <a:buNone/>
                        <a:tabLst/>
                        <a:defRPr sz="1000"/>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20</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9</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月　研究会として利用実態や、</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1</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割負担を導入した場合の影響などの分</a:t>
                      </a: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sz="1000"/>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析結果を公表</a:t>
                      </a:r>
                    </a:p>
                    <a:p>
                      <a:pPr marL="0" marR="0" lvl="0" indent="0" algn="l" defTabSz="914400" rtl="0" eaLnBrk="1" fontAlgn="auto" latinLnBrk="0" hangingPunct="1">
                        <a:lnSpc>
                          <a:spcPts val="1200"/>
                        </a:lnSpc>
                        <a:spcBef>
                          <a:spcPts val="0"/>
                        </a:spcBef>
                        <a:spcAft>
                          <a:spcPts val="0"/>
                        </a:spcAft>
                        <a:buClrTx/>
                        <a:buSzTx/>
                        <a:buFontTx/>
                        <a:buNone/>
                        <a:tabLst/>
                        <a:defRPr sz="1000"/>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20</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11</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月　研究会として報告書「福祉医療費助成制度のあり方検討論点整</a:t>
                      </a: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sz="1000"/>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理」を公表</a:t>
                      </a:r>
                    </a:p>
                    <a:p>
                      <a:pPr marL="0" marR="0" lvl="0" indent="0" algn="l" defTabSz="914400" rtl="0" eaLnBrk="1" fontAlgn="auto" latinLnBrk="0" hangingPunct="1">
                        <a:lnSpc>
                          <a:spcPts val="1200"/>
                        </a:lnSpc>
                        <a:spcBef>
                          <a:spcPts val="0"/>
                        </a:spcBef>
                        <a:spcAft>
                          <a:spcPts val="0"/>
                        </a:spcAft>
                        <a:buClrTx/>
                        <a:buSzTx/>
                        <a:buFontTx/>
                        <a:buNone/>
                        <a:tabLst/>
                        <a:defRPr sz="1000"/>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21</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1</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月　報告書及び府の危機的な財政状況を踏まえ、福祉医療費助成制度</a:t>
                      </a: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sz="1000"/>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見直しについての府の考え方を公表</a:t>
                      </a:r>
                    </a:p>
                    <a:p>
                      <a:pPr marL="0" marR="0" lvl="0" indent="0" algn="l" defTabSz="914400" rtl="0" eaLnBrk="1" fontAlgn="auto" latinLnBrk="0" hangingPunct="1">
                        <a:lnSpc>
                          <a:spcPts val="1200"/>
                        </a:lnSpc>
                        <a:spcBef>
                          <a:spcPts val="0"/>
                        </a:spcBef>
                        <a:spcAft>
                          <a:spcPts val="0"/>
                        </a:spcAft>
                        <a:buClrTx/>
                        <a:buSzTx/>
                        <a:buFontTx/>
                        <a:buNone/>
                        <a:tabLst/>
                        <a:defRPr sz="1000"/>
                      </a:pP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sz="1000"/>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見直し内容</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ts val="1200"/>
                        </a:lnSpc>
                        <a:spcBef>
                          <a:spcPts val="0"/>
                        </a:spcBef>
                        <a:spcAft>
                          <a:spcPts val="0"/>
                        </a:spcAft>
                        <a:buClrTx/>
                        <a:buSzTx/>
                        <a:buFontTx/>
                        <a:buNone/>
                        <a:tabLst/>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・乳幼児医療の所得制限</a:t>
                      </a:r>
                    </a:p>
                    <a:p>
                      <a:pPr marL="0" marR="0" lvl="0" indent="0" algn="l" defTabSz="914400" rtl="0" eaLnBrk="1" fontAlgn="auto" latinLnBrk="0" hangingPunct="1">
                        <a:lnSpc>
                          <a:spcPts val="1200"/>
                        </a:lnSpc>
                        <a:spcBef>
                          <a:spcPts val="0"/>
                        </a:spcBef>
                        <a:spcAft>
                          <a:spcPts val="0"/>
                        </a:spcAft>
                        <a:buClrTx/>
                        <a:buSzTx/>
                        <a:buFontTx/>
                        <a:buNone/>
                        <a:tabLst/>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児童手当（特例給付） 収入約</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860</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万円</a:t>
                      </a: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sz="1000"/>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　児童手当 収入約</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780</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万円</a:t>
                      </a:r>
                    </a:p>
                    <a:p>
                      <a:pPr marL="0" marR="0" lvl="0" indent="0" algn="l" defTabSz="914400" rtl="0" eaLnBrk="1" fontAlgn="auto" latinLnBrk="0" hangingPunct="1">
                        <a:lnSpc>
                          <a:spcPts val="1200"/>
                        </a:lnSpc>
                        <a:spcBef>
                          <a:spcPts val="0"/>
                        </a:spcBef>
                        <a:spcAft>
                          <a:spcPts val="0"/>
                        </a:spcAft>
                        <a:buClrTx/>
                        <a:buSzTx/>
                        <a:buFontTx/>
                        <a:buNone/>
                        <a:tabLst/>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・一部自己負担額</a:t>
                      </a:r>
                    </a:p>
                    <a:p>
                      <a:pPr marL="0" marR="0" lvl="0" indent="0" algn="l" defTabSz="914400" rtl="0" eaLnBrk="1" fontAlgn="auto" latinLnBrk="0" hangingPunct="1">
                        <a:lnSpc>
                          <a:spcPts val="1200"/>
                        </a:lnSpc>
                        <a:spcBef>
                          <a:spcPts val="0"/>
                        </a:spcBef>
                        <a:spcAft>
                          <a:spcPts val="0"/>
                        </a:spcAft>
                        <a:buClrTx/>
                        <a:buSzTx/>
                        <a:buFontTx/>
                        <a:buNone/>
                        <a:tabLst/>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一医療機関あたり</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500</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円以内</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日（月２日限度）</a:t>
                      </a:r>
                    </a:p>
                    <a:p>
                      <a:pPr marL="0" marR="0" lvl="0" indent="0" algn="l" defTabSz="914400" rtl="0" eaLnBrk="1" fontAlgn="auto" latinLnBrk="0" hangingPunct="1">
                        <a:lnSpc>
                          <a:spcPts val="1200"/>
                        </a:lnSpc>
                        <a:spcBef>
                          <a:spcPts val="0"/>
                        </a:spcBef>
                        <a:spcAft>
                          <a:spcPts val="0"/>
                        </a:spcAft>
                        <a:buClrTx/>
                        <a:buSzTx/>
                        <a:buFontTx/>
                        <a:buNone/>
                        <a:tabLst/>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　通院　</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800</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円以内</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日</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月２日限度）</a:t>
                      </a:r>
                    </a:p>
                    <a:p>
                      <a:pPr marL="0" marR="0" lvl="0" indent="0" algn="l" defTabSz="914400" rtl="0" eaLnBrk="1" fontAlgn="auto" latinLnBrk="0" hangingPunct="1">
                        <a:lnSpc>
                          <a:spcPts val="1200"/>
                        </a:lnSpc>
                        <a:spcBef>
                          <a:spcPts val="0"/>
                        </a:spcBef>
                        <a:spcAft>
                          <a:spcPts val="0"/>
                        </a:spcAft>
                        <a:buClrTx/>
                        <a:buSzTx/>
                        <a:buFontTx/>
                        <a:buNone/>
                        <a:tabLst/>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入院　</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2,500</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円以内</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月</a:t>
                      </a:r>
                    </a:p>
                    <a:p>
                      <a:pPr marL="0" marR="0" lvl="0" indent="0" algn="l" defTabSz="914400" rtl="0" eaLnBrk="1" fontAlgn="auto" latinLnBrk="0" hangingPunct="1">
                        <a:lnSpc>
                          <a:spcPts val="1200"/>
                        </a:lnSpc>
                        <a:spcBef>
                          <a:spcPts val="0"/>
                        </a:spcBef>
                        <a:spcAft>
                          <a:spcPts val="0"/>
                        </a:spcAft>
                        <a:buClrTx/>
                        <a:buSzTx/>
                        <a:buFontTx/>
                        <a:buNone/>
                        <a:tabLst/>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・その他</a:t>
                      </a:r>
                    </a:p>
                    <a:p>
                      <a:pPr marL="0" marR="0" lvl="0" indent="0" algn="l" defTabSz="914400" rtl="0" eaLnBrk="1" fontAlgn="auto" latinLnBrk="0" hangingPunct="1">
                        <a:lnSpc>
                          <a:spcPts val="1200"/>
                        </a:lnSpc>
                        <a:spcBef>
                          <a:spcPts val="0"/>
                        </a:spcBef>
                        <a:spcAft>
                          <a:spcPts val="0"/>
                        </a:spcAft>
                        <a:buClrTx/>
                        <a:buSzTx/>
                        <a:buFontTx/>
                        <a:buNone/>
                        <a:tabLst/>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①　救急医療機関における休日・時間外診療時に</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500 </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円加算</a:t>
                      </a:r>
                    </a:p>
                    <a:p>
                      <a:pPr marL="0" marR="0" lvl="0" indent="0" algn="l" defTabSz="914400" rtl="0" eaLnBrk="1" fontAlgn="auto" latinLnBrk="0" hangingPunct="1">
                        <a:lnSpc>
                          <a:spcPts val="1200"/>
                        </a:lnSpc>
                        <a:spcBef>
                          <a:spcPts val="0"/>
                        </a:spcBef>
                        <a:spcAft>
                          <a:spcPts val="0"/>
                        </a:spcAft>
                        <a:buClrTx/>
                        <a:buSzTx/>
                        <a:buFontTx/>
                        <a:buNone/>
                        <a:tabLst/>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②　ひと月あたりの一部自己負担上限額</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2,500</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円は変更なし</a:t>
                      </a:r>
                    </a:p>
                    <a:p>
                      <a:pPr marL="0" marR="0" lvl="0" indent="0" algn="l" defTabSz="914400" rtl="0" eaLnBrk="1" fontAlgn="auto" latinLnBrk="0" hangingPunct="1">
                        <a:lnSpc>
                          <a:spcPts val="1200"/>
                        </a:lnSpc>
                        <a:spcBef>
                          <a:spcPts val="0"/>
                        </a:spcBef>
                        <a:spcAft>
                          <a:spcPts val="0"/>
                        </a:spcAft>
                        <a:buClrTx/>
                        <a:buSzTx/>
                        <a:buFontTx/>
                        <a:buNone/>
                        <a:tabLst/>
                        <a:defRPr sz="1000"/>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結論</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ts val="1200"/>
                        </a:lnSpc>
                        <a:spcBef>
                          <a:spcPts val="0"/>
                        </a:spcBef>
                        <a:spcAft>
                          <a:spcPts val="0"/>
                        </a:spcAft>
                        <a:buClrTx/>
                        <a:buSzTx/>
                        <a:buFontTx/>
                        <a:buNone/>
                        <a:tabLst/>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現下の社会情勢を踏まえ、将来的にも持続可能な制度とする抜本的な見直し</a:t>
                      </a: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sz="1000"/>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を行うまでの間、現行制度を継続      </a:t>
                      </a:r>
                      <a:r>
                        <a:rPr lang="en-US" altLang="zh-TW" sz="1000" b="0" i="0" u="none" strike="noStrike" baseline="0" dirty="0">
                          <a:solidFill>
                            <a:srgbClr val="000000"/>
                          </a:solidFill>
                          <a:latin typeface="Meiryo UI" panose="020B0604030504040204" pitchFamily="50" charset="-128"/>
                          <a:ea typeface="Meiryo UI" panose="020B0604030504040204" pitchFamily="50" charset="-128"/>
                        </a:rPr>
                        <a:t>【</a:t>
                      </a:r>
                      <a:r>
                        <a:rPr lang="zh-TW" altLang="en-US" sz="1000" b="0" i="0" u="none" strike="noStrike" baseline="0" dirty="0">
                          <a:solidFill>
                            <a:srgbClr val="000000"/>
                          </a:solidFill>
                          <a:latin typeface="Meiryo UI" panose="020B0604030504040204" pitchFamily="50" charset="-128"/>
                          <a:ea typeface="Meiryo UI" panose="020B0604030504040204" pitchFamily="50" charset="-128"/>
                        </a:rPr>
                        <a:t>効果額（百万円）</a:t>
                      </a:r>
                      <a:r>
                        <a:rPr lang="en-US" altLang="zh-TW" sz="1000" b="0" i="0" u="none" strike="noStrike" baseline="0" dirty="0">
                          <a:solidFill>
                            <a:srgbClr val="000000"/>
                          </a:solidFill>
                          <a:latin typeface="Meiryo UI" panose="020B0604030504040204" pitchFamily="50" charset="-128"/>
                          <a:ea typeface="Meiryo UI" panose="020B0604030504040204" pitchFamily="50" charset="-128"/>
                        </a:rPr>
                        <a:t>】⑳ - ㉑ – ㉒ -</a:t>
                      </a:r>
                      <a:endParaRPr lang="ja-JP" altLang="en-US" sz="1000" b="0" i="0" u="none" strike="noStrike" baseline="0" dirty="0">
                        <a:solidFill>
                          <a:srgbClr val="000000"/>
                        </a:solidFill>
                        <a:latin typeface="Meiryo UI" panose="020B0604030504040204" pitchFamily="50" charset="-128"/>
                        <a:ea typeface="Meiryo UI" panose="020B0604030504040204" pitchFamily="50" charset="-128"/>
                      </a:endParaRPr>
                    </a:p>
                  </a:txBody>
                  <a:tcPr marL="72000" marR="72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2089765108"/>
                  </a:ext>
                </a:extLst>
              </a:tr>
            </a:tbl>
          </a:graphicData>
        </a:graphic>
      </p:graphicFrame>
      <p:sp>
        <p:nvSpPr>
          <p:cNvPr id="36" name="二等辺三角形 35"/>
          <p:cNvSpPr/>
          <p:nvPr/>
        </p:nvSpPr>
        <p:spPr>
          <a:xfrm rot="5400000">
            <a:off x="4542874" y="3908176"/>
            <a:ext cx="540060" cy="211779"/>
          </a:xfrm>
          <a:prstGeom prst="triangl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pPr algn="ctr"/>
            <a:endParaRPr kumimoji="1"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7" name="正方形/長方形 36"/>
          <p:cNvSpPr/>
          <p:nvPr/>
        </p:nvSpPr>
        <p:spPr>
          <a:xfrm>
            <a:off x="5292080" y="742996"/>
            <a:ext cx="3788299" cy="255734"/>
          </a:xfrm>
          <a:prstGeom prst="rect">
            <a:avLst/>
          </a:prstGeom>
          <a:ln/>
        </p:spPr>
        <p:style>
          <a:lnRef idx="2">
            <a:schemeClr val="accent1"/>
          </a:lnRef>
          <a:fillRef idx="1">
            <a:schemeClr val="lt1"/>
          </a:fillRef>
          <a:effectRef idx="0">
            <a:schemeClr val="accent1"/>
          </a:effectRef>
          <a:fontRef idx="minor">
            <a:schemeClr val="dk1"/>
          </a:fontRef>
        </p:style>
        <p:txBody>
          <a:bodyPr lIns="36000" rIns="0" rtlCol="0" anchor="ctr"/>
          <a:lstStyle/>
          <a:p>
            <a:pPr algn="ctr"/>
            <a:r>
              <a:rPr lang="ja-JP" altLang="en-US" sz="1050" dirty="0">
                <a:solidFill>
                  <a:schemeClr val="tx1"/>
                </a:solidFill>
                <a:latin typeface="Meiryo UI" panose="020B0604030504040204" pitchFamily="50" charset="-128"/>
                <a:ea typeface="Meiryo UI" panose="020B0604030504040204" pitchFamily="50" charset="-128"/>
              </a:rPr>
              <a:t>見直し前額</a:t>
            </a:r>
            <a:r>
              <a:rPr lang="en-US" altLang="ja-JP" sz="1050" dirty="0">
                <a:solidFill>
                  <a:schemeClr val="tx1"/>
                </a:solidFill>
                <a:latin typeface="Meiryo UI" panose="020B0604030504040204" pitchFamily="50" charset="-128"/>
                <a:ea typeface="Meiryo UI" panose="020B0604030504040204" pitchFamily="50" charset="-128"/>
              </a:rPr>
              <a:t> (H20</a:t>
            </a:r>
            <a:r>
              <a:rPr lang="ja-JP" altLang="en-US" sz="1050" dirty="0">
                <a:solidFill>
                  <a:schemeClr val="tx1"/>
                </a:solidFill>
                <a:latin typeface="Meiryo UI" panose="020B0604030504040204" pitchFamily="50" charset="-128"/>
                <a:ea typeface="Meiryo UI" panose="020B0604030504040204" pitchFamily="50" charset="-128"/>
              </a:rPr>
              <a:t>通年ベース</a:t>
            </a:r>
            <a:r>
              <a:rPr lang="en-US" altLang="ja-JP" sz="1050" dirty="0">
                <a:solidFill>
                  <a:schemeClr val="tx1"/>
                </a:solidFill>
                <a:latin typeface="Meiryo UI" panose="020B0604030504040204" pitchFamily="50" charset="-128"/>
                <a:ea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rPr>
              <a:t>：</a:t>
            </a:r>
            <a:r>
              <a:rPr lang="en-US" altLang="ja-JP" sz="1050" dirty="0">
                <a:solidFill>
                  <a:schemeClr val="tx1"/>
                </a:solidFill>
                <a:latin typeface="Meiryo UI" panose="020B0604030504040204" pitchFamily="50" charset="-128"/>
                <a:ea typeface="Meiryo UI" panose="020B0604030504040204" pitchFamily="50" charset="-128"/>
              </a:rPr>
              <a:t>21,647</a:t>
            </a:r>
            <a:r>
              <a:rPr lang="ja-JP" altLang="en-US" sz="1050" dirty="0">
                <a:solidFill>
                  <a:schemeClr val="tx1"/>
                </a:solidFill>
                <a:latin typeface="Meiryo UI" panose="020B0604030504040204" pitchFamily="50" charset="-128"/>
                <a:ea typeface="Meiryo UI" panose="020B0604030504040204" pitchFamily="50" charset="-128"/>
              </a:rPr>
              <a:t>（</a:t>
            </a:r>
            <a:r>
              <a:rPr lang="en-US" altLang="ja-JP" sz="1050" dirty="0">
                <a:solidFill>
                  <a:schemeClr val="tx1"/>
                </a:solidFill>
                <a:latin typeface="Meiryo UI" panose="020B0604030504040204" pitchFamily="50" charset="-128"/>
                <a:ea typeface="Meiryo UI" panose="020B0604030504040204" pitchFamily="50" charset="-128"/>
              </a:rPr>
              <a:t>21,647</a:t>
            </a:r>
            <a:r>
              <a:rPr lang="ja-JP" altLang="en-US" sz="1050" dirty="0">
                <a:solidFill>
                  <a:schemeClr val="tx1"/>
                </a:solidFill>
                <a:latin typeface="Meiryo UI" panose="020B0604030504040204" pitchFamily="50" charset="-128"/>
                <a:ea typeface="Meiryo UI" panose="020B0604030504040204" pitchFamily="50" charset="-128"/>
              </a:rPr>
              <a:t>）百万円</a:t>
            </a:r>
            <a:endPar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8" name="正方形/長方形 7"/>
          <p:cNvSpPr/>
          <p:nvPr/>
        </p:nvSpPr>
        <p:spPr>
          <a:xfrm>
            <a:off x="6191001" y="127743"/>
            <a:ext cx="1935215" cy="208186"/>
          </a:xfrm>
          <a:prstGeom prst="rect">
            <a:avLst/>
          </a:prstGeom>
          <a:ln w="6350"/>
        </p:spPr>
        <p:style>
          <a:lnRef idx="2">
            <a:schemeClr val="accent1"/>
          </a:lnRef>
          <a:fillRef idx="1">
            <a:schemeClr val="lt1"/>
          </a:fillRef>
          <a:effectRef idx="0">
            <a:schemeClr val="accent1"/>
          </a:effectRef>
          <a:fontRef idx="minor">
            <a:schemeClr val="dk1"/>
          </a:fontRef>
        </p:style>
        <p:txBody>
          <a:bodyPr lIns="36000" rIns="36000" rtlCol="0" anchor="ctr"/>
          <a:lstStyle/>
          <a:p>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予算の記載</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）：一般財源</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スライド番号プレースホルダー 4"/>
          <p:cNvSpPr txBox="1">
            <a:spLocks/>
          </p:cNvSpPr>
          <p:nvPr/>
        </p:nvSpPr>
        <p:spPr>
          <a:xfrm>
            <a:off x="7010400" y="6584035"/>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lang="ja-JP" altLang="en-US" dirty="0">
              <a:solidFill>
                <a:schemeClr val="tx1"/>
              </a:solidFill>
              <a:latin typeface="Meiryo UI" panose="020B0604030504040204" pitchFamily="50" charset="-128"/>
              <a:ea typeface="Meiryo UI" panose="020B0604030504040204" pitchFamily="50" charset="-128"/>
            </a:endParaRPr>
          </a:p>
        </p:txBody>
      </p:sp>
      <p:sp>
        <p:nvSpPr>
          <p:cNvPr id="10" name="スライド番号プレースホルダー 4"/>
          <p:cNvSpPr txBox="1">
            <a:spLocks/>
          </p:cNvSpPr>
          <p:nvPr/>
        </p:nvSpPr>
        <p:spPr>
          <a:xfrm>
            <a:off x="7028910" y="6574265"/>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smtClean="0">
                <a:solidFill>
                  <a:schemeClr val="tx1"/>
                </a:solidFill>
                <a:latin typeface="Meiryo UI" panose="020B0604030504040204" pitchFamily="50" charset="-128"/>
                <a:ea typeface="Meiryo UI" panose="020B0604030504040204" pitchFamily="50" charset="-128"/>
              </a:rPr>
              <a:t>36</a:t>
            </a:r>
            <a:endParaRPr lang="ja-JP" altLang="en-US"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55747399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nvGraphicFramePr>
        <p:xfrm>
          <a:off x="70604" y="126766"/>
          <a:ext cx="9003329" cy="415976"/>
        </p:xfrm>
        <a:graphic>
          <a:graphicData uri="http://schemas.openxmlformats.org/drawingml/2006/table">
            <a:tbl>
              <a:tblPr firstRow="1" firstCol="1" bandRow="1">
                <a:tableStyleId>{5C22544A-7EE6-4342-B048-85BDC9FD1C3A}</a:tableStyleId>
              </a:tblPr>
              <a:tblGrid>
                <a:gridCol w="6121576">
                  <a:extLst>
                    <a:ext uri="{9D8B030D-6E8A-4147-A177-3AD203B41FA5}">
                      <a16:colId xmlns:a16="http://schemas.microsoft.com/office/drawing/2014/main" val="1996567682"/>
                    </a:ext>
                  </a:extLst>
                </a:gridCol>
                <a:gridCol w="2881753">
                  <a:extLst>
                    <a:ext uri="{9D8B030D-6E8A-4147-A177-3AD203B41FA5}">
                      <a16:colId xmlns:a16="http://schemas.microsoft.com/office/drawing/2014/main" val="2440904912"/>
                    </a:ext>
                  </a:extLst>
                </a:gridCol>
              </a:tblGrid>
              <a:tr h="41597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100" kern="100" dirty="0">
                          <a:solidFill>
                            <a:schemeClr val="tx1"/>
                          </a:solidFill>
                          <a:effectLst/>
                          <a:latin typeface="Meiryo UI" panose="020B0604030504040204" pitchFamily="50" charset="-128"/>
                          <a:ea typeface="Meiryo UI" panose="020B0604030504040204" pitchFamily="50" charset="-128"/>
                        </a:rPr>
                        <a:t>【</a:t>
                      </a:r>
                      <a:r>
                        <a:rPr lang="ja-JP" altLang="en-US" sz="1100" kern="100" dirty="0">
                          <a:solidFill>
                            <a:schemeClr val="tx1"/>
                          </a:solidFill>
                          <a:effectLst/>
                          <a:latin typeface="Meiryo UI" panose="020B0604030504040204" pitchFamily="50" charset="-128"/>
                          <a:ea typeface="Meiryo UI" panose="020B0604030504040204" pitchFamily="50" charset="-128"/>
                        </a:rPr>
                        <a:t>主要検討事業</a:t>
                      </a:r>
                      <a:r>
                        <a:rPr lang="en-US" altLang="ja-JP" sz="1100" kern="100" dirty="0">
                          <a:solidFill>
                            <a:schemeClr val="tx1"/>
                          </a:solidFill>
                          <a:effectLst/>
                          <a:latin typeface="Meiryo UI" panose="020B0604030504040204" pitchFamily="50" charset="-128"/>
                          <a:ea typeface="Meiryo UI" panose="020B0604030504040204" pitchFamily="50" charset="-128"/>
                        </a:rPr>
                        <a:t>16】</a:t>
                      </a:r>
                      <a:r>
                        <a:rPr lang="ja-JP" altLang="en-US" sz="1400" kern="100" dirty="0">
                          <a:solidFill>
                            <a:schemeClr val="tx1"/>
                          </a:solidFill>
                          <a:effectLst/>
                          <a:latin typeface="Meiryo UI" panose="020B0604030504040204" pitchFamily="50" charset="-128"/>
                          <a:ea typeface="Meiryo UI" panose="020B0604030504040204" pitchFamily="50" charset="-128"/>
                        </a:rPr>
                        <a:t>　</a:t>
                      </a:r>
                      <a:r>
                        <a:rPr lang="zh-TW" altLang="en-US" sz="1400" kern="100" dirty="0">
                          <a:solidFill>
                            <a:schemeClr val="tx1"/>
                          </a:solidFill>
                          <a:effectLst/>
                          <a:latin typeface="Meiryo UI" panose="020B0604030504040204" pitchFamily="50" charset="-128"/>
                          <a:ea typeface="Meiryo UI" panose="020B0604030504040204" pitchFamily="50" charset="-128"/>
                        </a:rPr>
                        <a:t>４医療費公費負担助成事業</a:t>
                      </a:r>
                      <a:r>
                        <a:rPr lang="ja-JP" altLang="en-US" sz="1400" kern="100" dirty="0">
                          <a:solidFill>
                            <a:schemeClr val="tx1"/>
                          </a:solidFill>
                          <a:effectLst/>
                          <a:latin typeface="Meiryo UI" panose="020B0604030504040204" pitchFamily="50" charset="-128"/>
                          <a:ea typeface="Meiryo UI" panose="020B0604030504040204" pitchFamily="50" charset="-128"/>
                        </a:rPr>
                        <a:t>（</a:t>
                      </a:r>
                      <a:r>
                        <a:rPr kumimoji="1" lang="ja-JP" altLang="en-US" sz="1400" u="none" dirty="0">
                          <a:solidFill>
                            <a:schemeClr val="tx1"/>
                          </a:solidFill>
                          <a:latin typeface="Meiryo UI" panose="020B0604030504040204" pitchFamily="50" charset="-128"/>
                          <a:ea typeface="Meiryo UI" panose="020B0604030504040204" pitchFamily="50" charset="-128"/>
                        </a:rPr>
                        <a:t>つづき）</a:t>
                      </a:r>
                      <a:endParaRPr lang="en-US" altLang="ja-JP" sz="12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effectLst/>
                          <a:latin typeface="Meiryo UI" panose="020B0604030504040204" pitchFamily="50" charset="-128"/>
                          <a:ea typeface="Meiryo UI" panose="020B0604030504040204" pitchFamily="50" charset="-128"/>
                        </a:rPr>
                        <a:t>＜福祉部＞</a:t>
                      </a:r>
                      <a:endParaRPr lang="ja-JP" alt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09406796"/>
                  </a:ext>
                </a:extLst>
              </a:tr>
            </a:tbl>
          </a:graphicData>
        </a:graphic>
      </p:graphicFrame>
      <p:graphicFrame>
        <p:nvGraphicFramePr>
          <p:cNvPr id="2" name="表 1"/>
          <p:cNvGraphicFramePr>
            <a:graphicFrameLocks noGrp="1"/>
          </p:cNvGraphicFramePr>
          <p:nvPr/>
        </p:nvGraphicFramePr>
        <p:xfrm>
          <a:off x="81815" y="564526"/>
          <a:ext cx="8980370" cy="6240000"/>
        </p:xfrm>
        <a:graphic>
          <a:graphicData uri="http://schemas.openxmlformats.org/drawingml/2006/table">
            <a:tbl>
              <a:tblPr firstRow="1" firstCol="1" bandRow="1">
                <a:tableStyleId>{BC89EF96-8CEA-46FF-86C4-4CE0E7609802}</a:tableStyleId>
              </a:tblPr>
              <a:tblGrid>
                <a:gridCol w="259200">
                  <a:extLst>
                    <a:ext uri="{9D8B030D-6E8A-4147-A177-3AD203B41FA5}">
                      <a16:colId xmlns:a16="http://schemas.microsoft.com/office/drawing/2014/main" val="9612139"/>
                    </a:ext>
                  </a:extLst>
                </a:gridCol>
                <a:gridCol w="2886227">
                  <a:extLst>
                    <a:ext uri="{9D8B030D-6E8A-4147-A177-3AD203B41FA5}">
                      <a16:colId xmlns:a16="http://schemas.microsoft.com/office/drawing/2014/main" val="4183280094"/>
                    </a:ext>
                  </a:extLst>
                </a:gridCol>
                <a:gridCol w="5834943">
                  <a:extLst>
                    <a:ext uri="{9D8B030D-6E8A-4147-A177-3AD203B41FA5}">
                      <a16:colId xmlns:a16="http://schemas.microsoft.com/office/drawing/2014/main" val="20002"/>
                    </a:ext>
                  </a:extLst>
                </a:gridCol>
              </a:tblGrid>
              <a:tr h="0">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bg1"/>
                          </a:solidFill>
                          <a:latin typeface="Meiryo UI" panose="020B0604030504040204" pitchFamily="50" charset="-128"/>
                          <a:ea typeface="Meiryo UI" panose="020B0604030504040204" pitchFamily="50" charset="-128"/>
                        </a:rPr>
                        <a:t>見直しの経過（つづき）</a:t>
                      </a:r>
                      <a:endParaRPr kumimoji="1" lang="en-US" altLang="ja-JP" sz="1000" dirty="0">
                        <a:solidFill>
                          <a:schemeClr val="bg1"/>
                        </a:solidFill>
                        <a:latin typeface="Meiryo UI" panose="020B0604030504040204" pitchFamily="50" charset="-128"/>
                        <a:ea typeface="Meiryo UI" panose="020B0604030504040204" pitchFamily="50" charset="-128"/>
                      </a:endParaRPr>
                    </a:p>
                  </a:txBody>
                  <a:tcPr marL="72000" marR="72000" marT="36000" marB="36000" vert="eaVert" anchor="ct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gridSpan="2">
                  <a:txBody>
                    <a:bodyPr/>
                    <a:lstStyle/>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＜財政構造改革プラン（案）における見直し＞</a:t>
                      </a: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0D8E8"/>
                    </a:solidFill>
                  </a:tcPr>
                </a:tc>
                <a:tc hMerge="1">
                  <a:txBody>
                    <a:bodyPr/>
                    <a:lstStyle/>
                    <a:p>
                      <a:endParaRPr kumimoji="1" lang="ja-JP" altLang="en-US"/>
                    </a:p>
                  </a:txBody>
                  <a:tcPr/>
                </a:tc>
                <a:extLst>
                  <a:ext uri="{0D108BD9-81ED-4DB2-BD59-A6C34878D82A}">
                    <a16:rowId xmlns:a16="http://schemas.microsoft.com/office/drawing/2014/main" val="1650196717"/>
                  </a:ext>
                </a:extLst>
              </a:tr>
              <a:tr h="4455745">
                <a:tc vMerge="1">
                  <a:txBody>
                    <a:bodyPr/>
                    <a:lstStyle/>
                    <a:p>
                      <a:endParaRPr kumimoji="1" lang="ja-JP" altLang="en-US"/>
                    </a:p>
                  </a:txBody>
                  <a:tcPr/>
                </a:tc>
                <a:tc>
                  <a:txBody>
                    <a:bodyPr/>
                    <a:lstStyle/>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○見直し方向性</a:t>
                      </a:r>
                      <a:endPar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　福祉医療費助成については、すべての都道府県で実施されており、事実上ナショナル・ミニマムとなっている現状を踏まえ、国において制度化されるよう引き続き強く要請</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　しかし、医療のセーフティネットとして必要不可欠なこの制度を、国による制度化までの間は、地方単独で持続させていかざるを得ず、対象者の増加、医療費の増嵩や厳しい大阪府の財政状況にあって、制度の維持継続のためには、給付と負担のあり方など不断の見直しが必要</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そのため、医療保険制度の自己負担を軽減する福祉医療費助成制度の趣旨を踏まえて、対象者の範囲や国の公費負担医療制度との整合性をも考慮した制度のあり方について再検討を行う　</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　また、乳幼児医療制度については、市町村が先行して実施してきた経緯もあり、現在も子育て施策の一環として対象年齢の引上げや所得制限の撤廃を市町村の判断で実施されていることも踏まえた上で、そのあり方を検討</a:t>
                      </a:r>
                    </a:p>
                    <a:p>
                      <a:pPr marL="133350" indent="-133350" algn="just">
                        <a:spcAft>
                          <a:spcPts val="0"/>
                        </a:spcAft>
                      </a:pPr>
                      <a:endPar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0" kern="100" baseline="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今後、障がい者自立支援医療制度、後期高齢者医療制度など、国における医療保険制度等の検討状況を見据えつつ、医療が必要な方に対する支援として府が実施すべき医療費助成制度の「守備範囲」を明確化した上で、以上のような観点による検討結果を踏まえ、平成</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25</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年度実施を目途に抜本的な見直しを図る</a:t>
                      </a:r>
                    </a:p>
                    <a:p>
                      <a:pPr marL="133350" indent="-133350" algn="just">
                        <a:spcAft>
                          <a:spcPts val="0"/>
                        </a:spcAft>
                      </a:pP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a:t>
                      </a: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solidFill>
                  </a:tcPr>
                </a:tc>
                <a:tc>
                  <a:txBody>
                    <a:bodyPr/>
                    <a:lstStyle/>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◆見直しの経過（改革工程表）</a:t>
                      </a:r>
                      <a:endPar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○国への制度化要請</a:t>
                      </a:r>
                      <a:endPar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22</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年度～</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24</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年度）</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・厚生労働省に対し、福祉医療費助成制度の国における制度化に関する要望を行った</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25</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年度）</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・引き続き、厚生労働省に対して要望を行う</a:t>
                      </a:r>
                    </a:p>
                    <a:p>
                      <a:pPr marL="133350" indent="-133350" algn="just">
                        <a:spcAft>
                          <a:spcPts val="0"/>
                        </a:spcAft>
                      </a:pP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○制度のあり方についての再検討</a:t>
                      </a:r>
                      <a:endPar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福祉医療費助成制度に関する研究会の開催</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22</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年度～</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23</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年度）</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・制度の実態について検証、今後のあり方について研究するため、実施主体である市町村とともに設置している</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同研究会を開催</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24</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年度）</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・同研究会において検討してきたが、現時点では安定した医療保険制度や国の公費負担制度の見通しが立</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たないことから、</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25</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年度における抜本的な見直しについては、一旦見合わせることとした</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・国における医療保険制度等の見極めができた段階で、研究会でのこれまでの検討結果を踏まえ、引き続き、</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持続可能な制度の構築に向け改めて検討していく</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25</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年度）　</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同研究会において、次の通り確認した</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・社会保障制度改革の方向性は見えてきたものの、未だ、安定した医療保険制度や国の公費負担制度の見</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通しが立っておらず、一部、先行して見直しを実施しても再度の見直しが避けられない</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・国における医療保険制度等を見極めつつ、研究会でのこれまでの検討結果を踏まえ、持続可能な制度の構</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築に向け改めて検討するが、スケジュール的には</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26</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年度の抜本的な見直しの実行は困難である</a:t>
                      </a:r>
                    </a:p>
                    <a:p>
                      <a:pPr marL="133350" indent="-133350" algn="just">
                        <a:spcAft>
                          <a:spcPts val="0"/>
                        </a:spcAft>
                      </a:pPr>
                      <a:endPar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検討スケジュール</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22</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年度）</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・乳幼児医療費助成のあり方理念整理</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・新しい高齢者医療制度等が及ぼす、その他医療費助成制度への影響分析</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23</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年度）</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・各制度の課題整理</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・具体的な基準設定に向けた理念整理</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（対象年齢、</a:t>
                      </a:r>
                      <a:r>
                        <a:rPr lang="ja-JP" altLang="en-US" sz="1000" b="0" kern="100" dirty="0" err="1">
                          <a:effectLst/>
                          <a:latin typeface="Meiryo UI" panose="020B0604030504040204" pitchFamily="50" charset="-128"/>
                          <a:ea typeface="Meiryo UI" panose="020B0604030504040204" pitchFamily="50" charset="-128"/>
                          <a:cs typeface="Times New Roman" panose="02020603050405020304" pitchFamily="18" charset="0"/>
                        </a:rPr>
                        <a:t>障がい</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種別、所得制限等、対象者のあり方）</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（助成の範囲、自己負担等、給付と負担のあり方）</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24</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年度）</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・福祉医療費助成制度を取り巻く情勢分析</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24</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年度におけるまとめ</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25</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年度～）</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・国における医療保険制度等を見極めつつ、研究会でのこれまでの検討結果等を踏まえ、引き続き、持続可</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能な制度の構築に向け改めて検討していく</a:t>
                      </a:r>
                    </a:p>
                  </a:txBody>
                  <a:tcPr marL="72000" marR="72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5" name="二等辺三角形 4"/>
          <p:cNvSpPr/>
          <p:nvPr/>
        </p:nvSpPr>
        <p:spPr>
          <a:xfrm rot="5400000">
            <a:off x="3009478" y="3028170"/>
            <a:ext cx="540060" cy="205326"/>
          </a:xfrm>
          <a:prstGeom prst="triangl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pPr algn="ctr"/>
            <a:endParaRPr kumimoji="1"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正方形/長方形 5"/>
          <p:cNvSpPr/>
          <p:nvPr/>
        </p:nvSpPr>
        <p:spPr>
          <a:xfrm>
            <a:off x="6163195" y="223791"/>
            <a:ext cx="1935215" cy="208186"/>
          </a:xfrm>
          <a:prstGeom prst="rect">
            <a:avLst/>
          </a:prstGeom>
          <a:ln w="6350"/>
        </p:spPr>
        <p:style>
          <a:lnRef idx="2">
            <a:schemeClr val="accent1"/>
          </a:lnRef>
          <a:fillRef idx="1">
            <a:schemeClr val="lt1"/>
          </a:fillRef>
          <a:effectRef idx="0">
            <a:schemeClr val="accent1"/>
          </a:effectRef>
          <a:fontRef idx="minor">
            <a:schemeClr val="dk1"/>
          </a:fontRef>
        </p:style>
        <p:txBody>
          <a:bodyPr lIns="36000" rIns="36000" rtlCol="0" anchor="ctr"/>
          <a:lstStyle/>
          <a:p>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予算の記載</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）：一般財源</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スライド番号プレースホルダー 4"/>
          <p:cNvSpPr txBox="1">
            <a:spLocks/>
          </p:cNvSpPr>
          <p:nvPr/>
        </p:nvSpPr>
        <p:spPr>
          <a:xfrm>
            <a:off x="7010400" y="6532519"/>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smtClean="0">
                <a:solidFill>
                  <a:schemeClr val="tx1"/>
                </a:solidFill>
                <a:latin typeface="Meiryo UI" panose="020B0604030504040204" pitchFamily="50" charset="-128"/>
                <a:ea typeface="Meiryo UI" panose="020B0604030504040204" pitchFamily="50" charset="-128"/>
              </a:rPr>
              <a:t>37</a:t>
            </a:r>
            <a:endParaRPr lang="ja-JP" altLang="en-US" dirty="0">
              <a:solidFill>
                <a:schemeClr val="tx1"/>
              </a:solidFill>
              <a:latin typeface="Meiryo UI" panose="020B0604030504040204" pitchFamily="50" charset="-128"/>
              <a:ea typeface="Meiryo UI" panose="020B0604030504040204" pitchFamily="50" charset="-128"/>
            </a:endParaRPr>
          </a:p>
        </p:txBody>
      </p:sp>
      <p:sp>
        <p:nvSpPr>
          <p:cNvPr id="9" name="スライド番号プレースホルダー 4"/>
          <p:cNvSpPr txBox="1">
            <a:spLocks/>
          </p:cNvSpPr>
          <p:nvPr/>
        </p:nvSpPr>
        <p:spPr>
          <a:xfrm>
            <a:off x="7162800" y="6736435"/>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lang="ja-JP" altLang="en-US"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9010291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nvGraphicFramePr>
        <p:xfrm>
          <a:off x="70604" y="132704"/>
          <a:ext cx="9003329" cy="415976"/>
        </p:xfrm>
        <a:graphic>
          <a:graphicData uri="http://schemas.openxmlformats.org/drawingml/2006/table">
            <a:tbl>
              <a:tblPr firstRow="1" firstCol="1" bandRow="1">
                <a:tableStyleId>{5C22544A-7EE6-4342-B048-85BDC9FD1C3A}</a:tableStyleId>
              </a:tblPr>
              <a:tblGrid>
                <a:gridCol w="318753">
                  <a:extLst>
                    <a:ext uri="{9D8B030D-6E8A-4147-A177-3AD203B41FA5}">
                      <a16:colId xmlns:a16="http://schemas.microsoft.com/office/drawing/2014/main" val="1996567682"/>
                    </a:ext>
                  </a:extLst>
                </a:gridCol>
                <a:gridCol w="4325931">
                  <a:extLst>
                    <a:ext uri="{9D8B030D-6E8A-4147-A177-3AD203B41FA5}">
                      <a16:colId xmlns:a16="http://schemas.microsoft.com/office/drawing/2014/main" val="1743959686"/>
                    </a:ext>
                  </a:extLst>
                </a:gridCol>
                <a:gridCol w="2466024">
                  <a:extLst>
                    <a:ext uri="{9D8B030D-6E8A-4147-A177-3AD203B41FA5}">
                      <a16:colId xmlns:a16="http://schemas.microsoft.com/office/drawing/2014/main" val="4142861234"/>
                    </a:ext>
                  </a:extLst>
                </a:gridCol>
                <a:gridCol w="1892621">
                  <a:extLst>
                    <a:ext uri="{9D8B030D-6E8A-4147-A177-3AD203B41FA5}">
                      <a16:colId xmlns:a16="http://schemas.microsoft.com/office/drawing/2014/main" val="2440904912"/>
                    </a:ext>
                  </a:extLst>
                </a:gridCol>
              </a:tblGrid>
              <a:tr h="415976">
                <a:tc gridSpan="3">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100" kern="100" dirty="0">
                          <a:solidFill>
                            <a:schemeClr val="tx1"/>
                          </a:solidFill>
                          <a:effectLst/>
                          <a:latin typeface="Meiryo UI" panose="020B0604030504040204" pitchFamily="50" charset="-128"/>
                          <a:ea typeface="Meiryo UI" panose="020B0604030504040204" pitchFamily="50" charset="-128"/>
                        </a:rPr>
                        <a:t>【</a:t>
                      </a:r>
                      <a:r>
                        <a:rPr lang="ja-JP" altLang="en-US" sz="1100" kern="100" dirty="0">
                          <a:solidFill>
                            <a:schemeClr val="tx1"/>
                          </a:solidFill>
                          <a:effectLst/>
                          <a:latin typeface="Meiryo UI" panose="020B0604030504040204" pitchFamily="50" charset="-128"/>
                          <a:ea typeface="Meiryo UI" panose="020B0604030504040204" pitchFamily="50" charset="-128"/>
                        </a:rPr>
                        <a:t>主要検討事業１</a:t>
                      </a:r>
                      <a:r>
                        <a:rPr lang="en-US" altLang="ja-JP" sz="1100" kern="100" dirty="0">
                          <a:solidFill>
                            <a:schemeClr val="tx1"/>
                          </a:solidFill>
                          <a:effectLst/>
                          <a:latin typeface="Meiryo UI" panose="020B0604030504040204" pitchFamily="50" charset="-128"/>
                          <a:ea typeface="Meiryo UI" panose="020B0604030504040204" pitchFamily="50" charset="-128"/>
                        </a:rPr>
                        <a:t>】</a:t>
                      </a:r>
                      <a:r>
                        <a:rPr lang="ja-JP" altLang="en-US" sz="1400" kern="100" dirty="0">
                          <a:solidFill>
                            <a:schemeClr val="tx1"/>
                          </a:solidFill>
                          <a:effectLst/>
                          <a:latin typeface="Meiryo UI" panose="020B0604030504040204" pitchFamily="50" charset="-128"/>
                          <a:ea typeface="Meiryo UI" panose="020B0604030504040204" pitchFamily="50" charset="-128"/>
                        </a:rPr>
                        <a:t>（財）大阪府人権協会補助金（</a:t>
                      </a:r>
                      <a:r>
                        <a:rPr kumimoji="1" lang="ja-JP" altLang="en-US" sz="1400" u="none" dirty="0">
                          <a:solidFill>
                            <a:schemeClr val="tx1"/>
                          </a:solidFill>
                          <a:latin typeface="Meiryo UI" panose="020B0604030504040204" pitchFamily="50" charset="-128"/>
                          <a:ea typeface="Meiryo UI" panose="020B0604030504040204" pitchFamily="50" charset="-128"/>
                        </a:rPr>
                        <a:t>つづき）</a:t>
                      </a:r>
                      <a:endParaRPr lang="en-US" altLang="ja-JP" sz="12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spcAft>
                          <a:spcPts val="0"/>
                        </a:spcAft>
                      </a:pPr>
                      <a:endParaRPr 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tc>
                <a:tc hMerge="1">
                  <a:txBody>
                    <a:bodyPr/>
                    <a:lstStyle/>
                    <a:p>
                      <a:endParaRPr kumimoji="1" lang="ja-JP" altLang="en-US"/>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effectLst/>
                          <a:latin typeface="Meiryo UI" panose="020B0604030504040204" pitchFamily="50" charset="-128"/>
                          <a:ea typeface="Meiryo UI" panose="020B0604030504040204" pitchFamily="50" charset="-128"/>
                        </a:rPr>
                        <a:t>＜府民文化部＞</a:t>
                      </a:r>
                      <a:endParaRPr lang="ja-JP" alt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09406796"/>
                  </a:ext>
                </a:extLst>
              </a:tr>
            </a:tbl>
          </a:graphicData>
        </a:graphic>
      </p:graphicFrame>
      <p:graphicFrame>
        <p:nvGraphicFramePr>
          <p:cNvPr id="2" name="表 1"/>
          <p:cNvGraphicFramePr>
            <a:graphicFrameLocks noGrp="1"/>
          </p:cNvGraphicFramePr>
          <p:nvPr>
            <p:extLst>
              <p:ext uri="{D42A27DB-BD31-4B8C-83A1-F6EECF244321}">
                <p14:modId xmlns:p14="http://schemas.microsoft.com/office/powerpoint/2010/main" val="3401905491"/>
              </p:ext>
            </p:extLst>
          </p:nvPr>
        </p:nvGraphicFramePr>
        <p:xfrm>
          <a:off x="35915" y="548680"/>
          <a:ext cx="9061201" cy="4149154"/>
        </p:xfrm>
        <a:graphic>
          <a:graphicData uri="http://schemas.openxmlformats.org/drawingml/2006/table">
            <a:tbl>
              <a:tblPr firstRow="1" firstCol="1" bandRow="1">
                <a:tableStyleId>{BC89EF96-8CEA-46FF-86C4-4CE0E7609802}</a:tableStyleId>
              </a:tblPr>
              <a:tblGrid>
                <a:gridCol w="260667">
                  <a:extLst>
                    <a:ext uri="{9D8B030D-6E8A-4147-A177-3AD203B41FA5}">
                      <a16:colId xmlns:a16="http://schemas.microsoft.com/office/drawing/2014/main" val="9612139"/>
                    </a:ext>
                  </a:extLst>
                </a:gridCol>
                <a:gridCol w="4319127">
                  <a:extLst>
                    <a:ext uri="{9D8B030D-6E8A-4147-A177-3AD203B41FA5}">
                      <a16:colId xmlns:a16="http://schemas.microsoft.com/office/drawing/2014/main" val="4183280094"/>
                    </a:ext>
                  </a:extLst>
                </a:gridCol>
                <a:gridCol w="4481407">
                  <a:extLst>
                    <a:ext uri="{9D8B030D-6E8A-4147-A177-3AD203B41FA5}">
                      <a16:colId xmlns:a16="http://schemas.microsoft.com/office/drawing/2014/main" val="1950329690"/>
                    </a:ext>
                  </a:extLst>
                </a:gridCol>
              </a:tblGrid>
              <a:tr h="224754">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bg1"/>
                          </a:solidFill>
                          <a:latin typeface="Meiryo UI" panose="020B0604030504040204" pitchFamily="50" charset="-128"/>
                          <a:ea typeface="Meiryo UI" panose="020B0604030504040204" pitchFamily="50" charset="-128"/>
                        </a:rPr>
                        <a:t>見直しの経過（つづき）</a:t>
                      </a:r>
                      <a:endParaRPr kumimoji="1" lang="en-US" altLang="ja-JP" sz="1000" dirty="0">
                        <a:solidFill>
                          <a:schemeClr val="bg1"/>
                        </a:solidFill>
                        <a:latin typeface="Meiryo UI" panose="020B0604030504040204" pitchFamily="50" charset="-128"/>
                        <a:ea typeface="Meiryo UI" panose="020B0604030504040204" pitchFamily="50" charset="-128"/>
                      </a:endParaRPr>
                    </a:p>
                  </a:txBody>
                  <a:tcPr marL="72000" marR="72000" marT="36000" marB="36000" vert="eaVert" anchor="ctr">
                    <a:lnB w="12700" cap="flat" cmpd="sng" algn="ctr">
                      <a:solidFill>
                        <a:schemeClr val="bg1"/>
                      </a:solidFill>
                      <a:prstDash val="solid"/>
                      <a:round/>
                      <a:headEnd type="none" w="med" len="med"/>
                      <a:tailEnd type="none" w="med" len="med"/>
                    </a:lnB>
                    <a:solidFill>
                      <a:schemeClr val="accent1"/>
                    </a:solidFill>
                  </a:tcPr>
                </a:tc>
                <a:tc gridSpan="2">
                  <a:txBody>
                    <a:bodyPr/>
                    <a:lstStyle/>
                    <a:p>
                      <a:pPr marL="133350" indent="-133350" algn="just">
                        <a:spcAft>
                          <a:spcPts val="0"/>
                        </a:spcAft>
                      </a:pPr>
                      <a:r>
                        <a:rPr lang="en-US" sz="1000" kern="100" dirty="0">
                          <a:effectLst/>
                          <a:latin typeface="Meiryo UI" panose="020B0604030504040204" pitchFamily="50" charset="-128"/>
                          <a:ea typeface="Meiryo UI" panose="020B0604030504040204" pitchFamily="50" charset="-128"/>
                        </a:rPr>
                        <a:t> </a:t>
                      </a:r>
                      <a:r>
                        <a:rPr lang="ja-JP" sz="1000" kern="100" dirty="0">
                          <a:effectLst/>
                          <a:latin typeface="Meiryo UI" panose="020B0604030504040204" pitchFamily="50" charset="-128"/>
                          <a:ea typeface="Meiryo UI" panose="020B0604030504040204" pitchFamily="50" charset="-128"/>
                        </a:rPr>
                        <a:t>＜</a:t>
                      </a:r>
                      <a:r>
                        <a:rPr lang="ja-JP" altLang="en-US" sz="1000" kern="100" dirty="0">
                          <a:effectLst/>
                          <a:latin typeface="Meiryo UI" panose="020B0604030504040204" pitchFamily="50" charset="-128"/>
                          <a:ea typeface="Meiryo UI" panose="020B0604030504040204" pitchFamily="50" charset="-128"/>
                        </a:rPr>
                        <a:t>財政構造改革プラン（</a:t>
                      </a:r>
                      <a:r>
                        <a:rPr lang="ja-JP" sz="1000" kern="100" dirty="0">
                          <a:effectLst/>
                          <a:latin typeface="Meiryo UI" panose="020B0604030504040204" pitchFamily="50" charset="-128"/>
                          <a:ea typeface="Meiryo UI" panose="020B0604030504040204" pitchFamily="50" charset="-128"/>
                        </a:rPr>
                        <a:t>案）</a:t>
                      </a:r>
                      <a:r>
                        <a:rPr lang="ja-JP" altLang="en-US" sz="1000" kern="100" dirty="0">
                          <a:effectLst/>
                          <a:latin typeface="Meiryo UI" panose="020B0604030504040204" pitchFamily="50" charset="-128"/>
                          <a:ea typeface="Meiryo UI" panose="020B0604030504040204" pitchFamily="50" charset="-128"/>
                        </a:rPr>
                        <a:t>における見直し</a:t>
                      </a:r>
                      <a:r>
                        <a:rPr lang="ja-JP" sz="1000" kern="100" dirty="0">
                          <a:effectLst/>
                          <a:latin typeface="Meiryo UI" panose="020B0604030504040204" pitchFamily="50" charset="-128"/>
                          <a:ea typeface="Meiryo UI" panose="020B0604030504040204" pitchFamily="50" charset="-128"/>
                        </a:rPr>
                        <a:t>＞</a:t>
                      </a:r>
                      <a:endParaRPr lang="ja-JP" sz="1000" b="1" kern="100" dirty="0">
                        <a:effectLst/>
                        <a:latin typeface="Meiryo UI" panose="020B0604030504040204" pitchFamily="50" charset="-128"/>
                        <a:ea typeface="Meiryo UI" panose="020B0604030504040204" pitchFamily="50" charset="-128"/>
                      </a:endParaRPr>
                    </a:p>
                  </a:txBody>
                  <a:tcPr marL="72000" marR="72000" marT="36000" marB="36000">
                    <a:lnB w="12700" cap="flat" cmpd="sng" algn="ctr">
                      <a:solidFill>
                        <a:schemeClr val="accent1"/>
                      </a:solidFill>
                      <a:prstDash val="solid"/>
                      <a:round/>
                      <a:headEnd type="none" w="med" len="med"/>
                      <a:tailEnd type="none" w="med" len="med"/>
                    </a:lnB>
                    <a:solidFill>
                      <a:srgbClr val="D0D8E8"/>
                    </a:solidFill>
                  </a:tcPr>
                </a:tc>
                <a:tc hMerge="1">
                  <a:txBody>
                    <a:bodyPr/>
                    <a:lstStyle/>
                    <a:p>
                      <a:endParaRPr kumimoji="1" lang="ja-JP" altLang="en-US"/>
                    </a:p>
                  </a:txBody>
                  <a:tcPr/>
                </a:tc>
                <a:extLst>
                  <a:ext uri="{0D108BD9-81ED-4DB2-BD59-A6C34878D82A}">
                    <a16:rowId xmlns:a16="http://schemas.microsoft.com/office/drawing/2014/main" val="1650196717"/>
                  </a:ext>
                </a:extLst>
              </a:tr>
              <a:tr h="1395426">
                <a:tc vMerge="1">
                  <a:txBody>
                    <a:bodyPr/>
                    <a:lstStyle/>
                    <a:p>
                      <a:endParaRPr kumimoji="1" lang="ja-JP" altLang="en-US"/>
                    </a:p>
                  </a:txBody>
                  <a:tcPr/>
                </a:tc>
                <a:tc>
                  <a:txBody>
                    <a:bodyPr/>
                    <a:lstStyle/>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rPr>
                        <a:t>○見直し方向性</a:t>
                      </a:r>
                      <a:endParaRPr lang="en-US" altLang="ja-JP" sz="1000" b="1" kern="100" dirty="0">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kern="100" dirty="0">
                          <a:effectLst/>
                          <a:latin typeface="Meiryo UI" panose="020B0604030504040204" pitchFamily="50" charset="-128"/>
                          <a:ea typeface="Meiryo UI" panose="020B0604030504040204" pitchFamily="50" charset="-128"/>
                        </a:rPr>
                        <a:t>　　人権相談・啓発事業は継続するが、事業実施主体を公募により選定</a:t>
                      </a:r>
                      <a:endParaRPr lang="en-US" altLang="ja-JP" sz="1000" kern="100" dirty="0">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kern="100" dirty="0">
                          <a:effectLst/>
                          <a:latin typeface="Meiryo UI" panose="020B0604030504040204" pitchFamily="50" charset="-128"/>
                          <a:ea typeface="Meiryo UI" panose="020B0604030504040204" pitchFamily="50" charset="-128"/>
                        </a:rPr>
                        <a:t>　（</a:t>
                      </a:r>
                      <a:r>
                        <a:rPr lang="en-US" altLang="ja-JP" sz="1000" kern="100" dirty="0">
                          <a:effectLst/>
                          <a:latin typeface="Meiryo UI" panose="020B0604030504040204" pitchFamily="50" charset="-128"/>
                          <a:ea typeface="Meiryo UI" panose="020B0604030504040204" pitchFamily="50" charset="-128"/>
                        </a:rPr>
                        <a:t>24</a:t>
                      </a:r>
                      <a:r>
                        <a:rPr lang="ja-JP" altLang="en-US" sz="1000" kern="100" dirty="0">
                          <a:effectLst/>
                          <a:latin typeface="Meiryo UI" panose="020B0604030504040204" pitchFamily="50" charset="-128"/>
                          <a:ea typeface="Meiryo UI" panose="020B0604030504040204" pitchFamily="50" charset="-128"/>
                        </a:rPr>
                        <a:t>年度を目途に実施）</a:t>
                      </a:r>
                      <a:endParaRPr lang="en-US" altLang="ja-JP" sz="1000" kern="100" dirty="0">
                        <a:effectLst/>
                        <a:latin typeface="Meiryo UI" panose="020B0604030504040204" pitchFamily="50" charset="-128"/>
                        <a:ea typeface="Meiryo UI" panose="020B0604030504040204" pitchFamily="50" charset="-128"/>
                      </a:endParaRPr>
                    </a:p>
                    <a:p>
                      <a:pPr marL="133350" indent="-133350" algn="just">
                        <a:spcAft>
                          <a:spcPts val="0"/>
                        </a:spcAft>
                      </a:pPr>
                      <a:endParaRPr lang="en-US" altLang="ja-JP" sz="1000" kern="100" dirty="0">
                        <a:effectLst/>
                        <a:latin typeface="Meiryo UI" panose="020B0604030504040204" pitchFamily="50" charset="-128"/>
                        <a:ea typeface="Meiryo UI" panose="020B0604030504040204" pitchFamily="50" charset="-128"/>
                      </a:endParaRPr>
                    </a:p>
                    <a:p>
                      <a:pPr marL="133350" indent="-133350" algn="just">
                        <a:spcAft>
                          <a:spcPts val="0"/>
                        </a:spcAft>
                      </a:pPr>
                      <a:endParaRPr lang="en-US" altLang="ja-JP" sz="1000" kern="100" dirty="0">
                        <a:effectLst/>
                        <a:latin typeface="Meiryo UI" panose="020B0604030504040204" pitchFamily="50" charset="-128"/>
                        <a:ea typeface="Meiryo UI" panose="020B0604030504040204" pitchFamily="50" charset="-128"/>
                      </a:endParaRPr>
                    </a:p>
                    <a:p>
                      <a:pPr marL="133350" indent="-133350" algn="just">
                        <a:spcAft>
                          <a:spcPts val="0"/>
                        </a:spcAft>
                      </a:pPr>
                      <a:endParaRPr lang="en-US" altLang="ja-JP" sz="1000" kern="100" dirty="0">
                        <a:effectLst/>
                        <a:latin typeface="Meiryo UI" panose="020B0604030504040204" pitchFamily="50" charset="-128"/>
                        <a:ea typeface="Meiryo UI" panose="020B0604030504040204" pitchFamily="50" charset="-128"/>
                      </a:endParaRPr>
                    </a:p>
                    <a:p>
                      <a:pPr marL="133350" indent="-133350" algn="just">
                        <a:spcAft>
                          <a:spcPts val="0"/>
                        </a:spcAft>
                      </a:pPr>
                      <a:endParaRPr lang="en-US" altLang="ja-JP" sz="1000" kern="100" dirty="0">
                        <a:effectLst/>
                        <a:latin typeface="Meiryo UI" panose="020B0604030504040204" pitchFamily="50" charset="-128"/>
                        <a:ea typeface="Meiryo UI" panose="020B0604030504040204" pitchFamily="50" charset="-128"/>
                      </a:endParaRPr>
                    </a:p>
                    <a:p>
                      <a:pPr marL="133350" indent="-133350" algn="just">
                        <a:spcAft>
                          <a:spcPts val="0"/>
                        </a:spcAft>
                      </a:pPr>
                      <a:endParaRPr lang="en-US" altLang="ja-JP" sz="1000" kern="100" dirty="0">
                        <a:effectLst/>
                        <a:latin typeface="Meiryo UI" panose="020B0604030504040204" pitchFamily="50" charset="-128"/>
                        <a:ea typeface="Meiryo UI" panose="020B0604030504040204" pitchFamily="50" charset="-128"/>
                      </a:endParaRPr>
                    </a:p>
                    <a:p>
                      <a:pPr marL="133350" indent="-133350" algn="just">
                        <a:spcAft>
                          <a:spcPts val="0"/>
                        </a:spcAft>
                      </a:pPr>
                      <a:endParaRPr lang="en-US" altLang="ja-JP" sz="1000" kern="100" dirty="0">
                        <a:effectLst/>
                        <a:latin typeface="Meiryo UI" panose="020B0604030504040204" pitchFamily="50" charset="-128"/>
                        <a:ea typeface="Meiryo UI" panose="020B0604030504040204" pitchFamily="50" charset="-128"/>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tc>
                  <a:txBody>
                    <a:bodyPr/>
                    <a:lstStyle/>
                    <a:p>
                      <a:pPr algn="just">
                        <a:spcAft>
                          <a:spcPts val="0"/>
                        </a:spcAft>
                      </a:pPr>
                      <a:r>
                        <a:rPr lang="ja-JP" altLang="en-US" sz="1000" b="1" kern="100" dirty="0">
                          <a:effectLst/>
                          <a:latin typeface="Meiryo UI" panose="020B0604030504040204" pitchFamily="50" charset="-128"/>
                          <a:ea typeface="Meiryo UI" panose="020B0604030504040204" pitchFamily="50" charset="-128"/>
                        </a:rPr>
                        <a:t>◆見直しの経過（改革工程表）</a:t>
                      </a:r>
                      <a:endParaRPr lang="en-US" altLang="ja-JP" sz="1000" b="1"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kern="100" dirty="0">
                          <a:effectLst/>
                          <a:latin typeface="Meiryo UI" panose="020B0604030504040204" pitchFamily="50" charset="-128"/>
                          <a:ea typeface="Meiryo UI" panose="020B0604030504040204" pitchFamily="50" charset="-128"/>
                        </a:rPr>
                        <a:t>　 方向性どおり委託事業として実施済</a:t>
                      </a:r>
                      <a:endParaRPr lang="en-US" altLang="ja-JP" sz="1000"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kern="100" dirty="0">
                          <a:effectLst/>
                          <a:latin typeface="Meiryo UI" panose="020B0604030504040204" pitchFamily="50" charset="-128"/>
                          <a:ea typeface="Meiryo UI" panose="020B0604030504040204" pitchFamily="50" charset="-128"/>
                        </a:rPr>
                        <a:t>   </a:t>
                      </a:r>
                      <a:r>
                        <a:rPr lang="en-US" altLang="zh-TW" sz="1000" kern="100" dirty="0">
                          <a:effectLst/>
                          <a:latin typeface="Meiryo UI" panose="020B0604030504040204" pitchFamily="50" charset="-128"/>
                          <a:ea typeface="Meiryo UI" panose="020B0604030504040204" pitchFamily="50" charset="-128"/>
                        </a:rPr>
                        <a:t>【</a:t>
                      </a:r>
                      <a:r>
                        <a:rPr lang="zh-TW" altLang="en-US" sz="1000" kern="100" dirty="0">
                          <a:effectLst/>
                          <a:latin typeface="Meiryo UI" panose="020B0604030504040204" pitchFamily="50" charset="-128"/>
                          <a:ea typeface="Meiryo UI" panose="020B0604030504040204" pitchFamily="50" charset="-128"/>
                        </a:rPr>
                        <a:t>効果額</a:t>
                      </a:r>
                      <a:r>
                        <a:rPr lang="zh-TW" altLang="en-US" sz="1000" kern="100" dirty="0">
                          <a:solidFill>
                            <a:schemeClr val="tx1"/>
                          </a:solidFill>
                          <a:effectLst/>
                          <a:latin typeface="Meiryo UI" panose="020B0604030504040204" pitchFamily="50" charset="-128"/>
                          <a:ea typeface="Meiryo UI" panose="020B0604030504040204" pitchFamily="50" charset="-128"/>
                        </a:rPr>
                        <a:t>（</a:t>
                      </a:r>
                      <a:r>
                        <a:rPr lang="ja-JP" altLang="en-US" sz="1000" kern="100" dirty="0">
                          <a:solidFill>
                            <a:schemeClr val="tx1"/>
                          </a:solidFill>
                          <a:effectLst/>
                          <a:latin typeface="Meiryo UI" panose="020B0604030504040204" pitchFamily="50" charset="-128"/>
                          <a:ea typeface="Meiryo UI" panose="020B0604030504040204" pitchFamily="50" charset="-128"/>
                        </a:rPr>
                        <a:t>百万</a:t>
                      </a:r>
                      <a:r>
                        <a:rPr lang="zh-TW" altLang="en-US" sz="1000" kern="100" dirty="0">
                          <a:solidFill>
                            <a:schemeClr val="tx1"/>
                          </a:solidFill>
                          <a:effectLst/>
                          <a:latin typeface="Meiryo UI" panose="020B0604030504040204" pitchFamily="50" charset="-128"/>
                          <a:ea typeface="Meiryo UI" panose="020B0604030504040204" pitchFamily="50" charset="-128"/>
                        </a:rPr>
                        <a:t>円）</a:t>
                      </a:r>
                      <a:r>
                        <a:rPr lang="en-US" altLang="zh-TW" sz="1000" kern="100" dirty="0">
                          <a:solidFill>
                            <a:schemeClr val="tx1"/>
                          </a:solidFill>
                          <a:effectLst/>
                          <a:latin typeface="Meiryo UI" panose="020B0604030504040204" pitchFamily="50" charset="-128"/>
                          <a:ea typeface="Meiryo UI" panose="020B0604030504040204" pitchFamily="50" charset="-128"/>
                        </a:rPr>
                        <a:t>】</a:t>
                      </a:r>
                      <a:r>
                        <a:rPr lang="zh-TW" altLang="en-US" sz="1000" kern="100" dirty="0">
                          <a:solidFill>
                            <a:schemeClr val="tx1"/>
                          </a:solidFill>
                          <a:effectLst/>
                          <a:latin typeface="Meiryo UI" panose="020B0604030504040204" pitchFamily="50" charset="-128"/>
                          <a:ea typeface="Meiryo UI" panose="020B0604030504040204" pitchFamily="50" charset="-128"/>
                        </a:rPr>
                        <a:t>　㉓</a:t>
                      </a:r>
                      <a:r>
                        <a:rPr lang="en-US" altLang="zh-TW" sz="1000" kern="100" dirty="0">
                          <a:solidFill>
                            <a:schemeClr val="tx1"/>
                          </a:solidFill>
                          <a:effectLst/>
                          <a:latin typeface="Meiryo UI" panose="020B0604030504040204" pitchFamily="50" charset="-128"/>
                          <a:ea typeface="Meiryo UI" panose="020B0604030504040204" pitchFamily="50" charset="-128"/>
                        </a:rPr>
                        <a:t>0 ㉔16 ㉕17</a:t>
                      </a:r>
                      <a:endParaRPr lang="ja-JP" altLang="en-US" sz="1000" strike="sngStrike" kern="100" dirty="0">
                        <a:solidFill>
                          <a:schemeClr val="tx1"/>
                        </a:solidFill>
                        <a:effectLst/>
                        <a:latin typeface="Meiryo UI" panose="020B0604030504040204" pitchFamily="50" charset="-128"/>
                        <a:ea typeface="Meiryo UI" panose="020B0604030504040204" pitchFamily="50" charset="-128"/>
                      </a:endParaRPr>
                    </a:p>
                  </a:txBody>
                  <a:tcPr marL="72000" marR="72000" marT="36000" marB="36000">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73703372"/>
                  </a:ext>
                </a:extLst>
              </a:tr>
              <a:tr h="166101">
                <a:tc rowSpan="2">
                  <a:txBody>
                    <a:bodyPr/>
                    <a:lstStyle/>
                    <a:p>
                      <a:pPr algn="ctr"/>
                      <a:r>
                        <a:rPr kumimoji="1" lang="ja-JP" altLang="en-US" sz="1000" dirty="0">
                          <a:solidFill>
                            <a:schemeClr val="bg1"/>
                          </a:solidFill>
                          <a:latin typeface="Meiryo UI" panose="020B0604030504040204" pitchFamily="50" charset="-128"/>
                          <a:ea typeface="Meiryo UI" panose="020B0604030504040204" pitchFamily="50" charset="-128"/>
                        </a:rPr>
                        <a:t>現在の事業</a:t>
                      </a:r>
                      <a:endParaRPr kumimoji="1" lang="ja-JP" altLang="en-US" sz="1000" b="1" dirty="0">
                        <a:solidFill>
                          <a:schemeClr val="bg1"/>
                        </a:solidFill>
                        <a:latin typeface="Meiryo UI" panose="020B0604030504040204" pitchFamily="50" charset="-128"/>
                        <a:ea typeface="Meiryo UI" panose="020B0604030504040204" pitchFamily="50" charset="-128"/>
                      </a:endParaRPr>
                    </a:p>
                  </a:txBody>
                  <a:tcPr marL="72000" marR="72000" marT="36000" marB="36000" vert="eaVert" anchor="ctr">
                    <a:lnT w="12700" cap="flat" cmpd="sng" algn="ctr">
                      <a:solidFill>
                        <a:schemeClr val="bg1"/>
                      </a:solidFill>
                      <a:prstDash val="solid"/>
                      <a:round/>
                      <a:headEnd type="none" w="med" len="med"/>
                      <a:tailEnd type="none" w="med" len="med"/>
                    </a:lnT>
                    <a:solidFill>
                      <a:schemeClr val="accent1"/>
                    </a:solidFill>
                  </a:tcPr>
                </a:tc>
                <a:tc gridSpan="2">
                  <a:txBody>
                    <a:bodyPr/>
                    <a:lstStyle/>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1" i="0" u="none" kern="100" dirty="0">
                          <a:effectLst/>
                          <a:latin typeface="Meiryo UI" panose="020B0604030504040204" pitchFamily="50" charset="-128"/>
                          <a:ea typeface="Meiryo UI" panose="020B0604030504040204" pitchFamily="50" charset="-128"/>
                        </a:rPr>
                        <a:t>＜主な事業（見直し後の事業、新たに取り組んでいる事業等）＞</a:t>
                      </a:r>
                      <a:endPar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0D8E8"/>
                    </a:solidFill>
                  </a:tcPr>
                </a:tc>
                <a:tc hMerge="1">
                  <a:txBody>
                    <a:bodyPr/>
                    <a:lstStyle/>
                    <a:p>
                      <a:endParaRPr kumimoji="1" lang="ja-JP" altLang="en-US"/>
                    </a:p>
                  </a:txBody>
                  <a:tcPr/>
                </a:tc>
                <a:extLst>
                  <a:ext uri="{0D108BD9-81ED-4DB2-BD59-A6C34878D82A}">
                    <a16:rowId xmlns:a16="http://schemas.microsoft.com/office/drawing/2014/main" val="2560349723"/>
                  </a:ext>
                </a:extLst>
              </a:tr>
              <a:tr h="1880396">
                <a:tc vMerge="1">
                  <a:txBody>
                    <a:bodyPr/>
                    <a:lstStyle/>
                    <a:p>
                      <a:endParaRPr kumimoji="1" lang="ja-JP" altLang="en-US"/>
                    </a:p>
                  </a:txBody>
                  <a:tcPr/>
                </a:tc>
                <a:tc gridSpan="2">
                  <a:txBody>
                    <a:bodyPr/>
                    <a:lstStyle/>
                    <a:p>
                      <a:pPr marL="133350" marR="0" lvl="0" indent="-133350" algn="just" defTabSz="914400" rtl="0" eaLnBrk="1" fontAlgn="auto" latinLnBrk="0" hangingPunct="1">
                        <a:lnSpc>
                          <a:spcPts val="400"/>
                        </a:lnSpc>
                        <a:spcBef>
                          <a:spcPts val="0"/>
                        </a:spcBef>
                        <a:spcAft>
                          <a:spcPts val="0"/>
                        </a:spcAft>
                        <a:buClrTx/>
                        <a:buSzTx/>
                        <a:buFontTx/>
                        <a:buNone/>
                        <a:tabLst/>
                        <a:defRPr/>
                      </a:pPr>
                      <a:endParaRPr lang="en-US" altLang="ja-JP" sz="1050" b="1" i="0" u="none" kern="100" dirty="0">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en-US" altLang="ja-JP" sz="1050" b="1" i="0" u="none" kern="100" dirty="0">
                          <a:effectLst/>
                          <a:latin typeface="Meiryo UI" panose="020B0604030504040204" pitchFamily="50" charset="-128"/>
                          <a:ea typeface="Meiryo UI" panose="020B0604030504040204" pitchFamily="50" charset="-128"/>
                        </a:rPr>
                        <a:t>《</a:t>
                      </a:r>
                      <a:r>
                        <a:rPr lang="ja-JP" altLang="en-US" sz="1050" b="1" i="0" u="none" kern="100" dirty="0">
                          <a:effectLst/>
                          <a:latin typeface="Meiryo UI" panose="020B0604030504040204" pitchFamily="50" charset="-128"/>
                          <a:ea typeface="Meiryo UI" panose="020B0604030504040204" pitchFamily="50" charset="-128"/>
                        </a:rPr>
                        <a:t>見直し後の事業</a:t>
                      </a:r>
                      <a:r>
                        <a:rPr lang="en-US" altLang="ja-JP" sz="1050" b="1" i="0" u="none" kern="100" dirty="0">
                          <a:effectLst/>
                          <a:latin typeface="Meiryo UI" panose="020B0604030504040204" pitchFamily="50" charset="-128"/>
                          <a:ea typeface="Meiryo UI" panose="020B0604030504040204" pitchFamily="50" charset="-128"/>
                        </a:rPr>
                        <a:t>》</a:t>
                      </a:r>
                    </a:p>
                    <a:p>
                      <a:pPr marL="133350" marR="0" lvl="0" indent="-133350" algn="just" defTabSz="914400" rtl="0" eaLnBrk="1" fontAlgn="auto" latinLnBrk="0" hangingPunct="1">
                        <a:lnSpc>
                          <a:spcPts val="400"/>
                        </a:lnSpc>
                        <a:spcBef>
                          <a:spcPts val="0"/>
                        </a:spcBef>
                        <a:spcAft>
                          <a:spcPts val="0"/>
                        </a:spcAft>
                        <a:buClrTx/>
                        <a:buSzTx/>
                        <a:buFontTx/>
                        <a:buNone/>
                        <a:tabLst/>
                        <a:defRPr/>
                      </a:pPr>
                      <a:endParaRPr lang="en-US" altLang="ja-JP" sz="1050" b="1" i="0" u="none" kern="100" dirty="0">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50" b="1" i="0" kern="100" dirty="0">
                          <a:effectLst/>
                          <a:latin typeface="Meiryo UI" panose="020B0604030504040204" pitchFamily="50" charset="-128"/>
                          <a:ea typeface="Meiryo UI" panose="020B0604030504040204" pitchFamily="50" charset="-128"/>
                        </a:rPr>
                        <a:t>　◆</a:t>
                      </a:r>
                      <a:r>
                        <a:rPr lang="ja-JP" altLang="en-US" sz="1050" b="1" i="0" u="sng" kern="100" dirty="0">
                          <a:solidFill>
                            <a:schemeClr val="tx1"/>
                          </a:solidFill>
                          <a:effectLst/>
                          <a:latin typeface="Meiryo UI" panose="020B0604030504040204" pitchFamily="50" charset="-128"/>
                          <a:ea typeface="Meiryo UI" panose="020B0604030504040204" pitchFamily="50" charset="-128"/>
                        </a:rPr>
                        <a:t>人権相談・啓発事業費</a:t>
                      </a:r>
                      <a:endParaRPr lang="en-US" altLang="ja-JP" sz="1050" b="1" i="0" u="sng" kern="100" dirty="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ts val="500"/>
                        </a:lnSpc>
                        <a:spcBef>
                          <a:spcPts val="0"/>
                        </a:spcBef>
                        <a:spcAft>
                          <a:spcPts val="0"/>
                        </a:spcAft>
                        <a:buClrTx/>
                        <a:buSzTx/>
                        <a:buFontTx/>
                        <a:buNone/>
                        <a:tabLst/>
                        <a:defRPr/>
                      </a:pPr>
                      <a:endParaRPr lang="en-US" altLang="ja-JP" sz="1050" b="1" i="0" u="sng"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1" i="0" kern="100" dirty="0">
                          <a:solidFill>
                            <a:schemeClr val="tx1"/>
                          </a:solidFill>
                          <a:effectLst/>
                          <a:latin typeface="Meiryo UI" panose="020B0604030504040204" pitchFamily="50" charset="-128"/>
                          <a:ea typeface="Meiryo UI" panose="020B0604030504040204" pitchFamily="50" charset="-128"/>
                        </a:rPr>
                        <a:t>　　１　事業目的</a:t>
                      </a:r>
                    </a:p>
                    <a:p>
                      <a:pPr marL="133350" indent="-133350" algn="just">
                        <a:spcAft>
                          <a:spcPts val="0"/>
                        </a:spcAft>
                      </a:pPr>
                      <a:r>
                        <a:rPr lang="ja-JP" altLang="en-US" sz="1000" kern="100" dirty="0">
                          <a:solidFill>
                            <a:schemeClr val="tx1"/>
                          </a:solidFill>
                          <a:effectLst/>
                          <a:latin typeface="Meiryo UI" panose="020B0604030504040204" pitchFamily="50" charset="-128"/>
                          <a:ea typeface="Meiryo UI" panose="020B0604030504040204" pitchFamily="50" charset="-128"/>
                        </a:rPr>
                        <a:t>　　　</a:t>
                      </a:r>
                      <a:r>
                        <a:rPr lang="ja-JP" altLang="en-US" sz="1000" kern="100" baseline="0" dirty="0">
                          <a:solidFill>
                            <a:schemeClr val="tx1"/>
                          </a:solidFill>
                          <a:effectLst/>
                          <a:latin typeface="Meiryo UI" panose="020B0604030504040204" pitchFamily="50" charset="-128"/>
                          <a:ea typeface="Meiryo UI" panose="020B0604030504040204" pitchFamily="50" charset="-128"/>
                        </a:rPr>
                        <a:t>   </a:t>
                      </a:r>
                      <a:r>
                        <a:rPr lang="ja-JP" altLang="en-US" sz="1000" kern="100" dirty="0">
                          <a:solidFill>
                            <a:schemeClr val="tx1"/>
                          </a:solidFill>
                          <a:effectLst/>
                          <a:latin typeface="Meiryo UI" panose="020B0604030504040204" pitchFamily="50" charset="-128"/>
                          <a:ea typeface="Meiryo UI" panose="020B0604030504040204" pitchFamily="50" charset="-128"/>
                        </a:rPr>
                        <a:t>すべての人の人権が尊重される豊かな社会の実現を図るため、平成</a:t>
                      </a:r>
                      <a:r>
                        <a:rPr lang="en-US" altLang="ja-JP" sz="1000" kern="100" dirty="0">
                          <a:solidFill>
                            <a:schemeClr val="tx1"/>
                          </a:solidFill>
                          <a:effectLst/>
                          <a:latin typeface="Meiryo UI" panose="020B0604030504040204" pitchFamily="50" charset="-128"/>
                          <a:ea typeface="Meiryo UI" panose="020B0604030504040204" pitchFamily="50" charset="-128"/>
                        </a:rPr>
                        <a:t>13</a:t>
                      </a:r>
                      <a:r>
                        <a:rPr lang="ja-JP" altLang="en-US" sz="1000" kern="100" dirty="0">
                          <a:solidFill>
                            <a:schemeClr val="tx1"/>
                          </a:solidFill>
                          <a:effectLst/>
                          <a:latin typeface="Meiryo UI" panose="020B0604030504040204" pitchFamily="50" charset="-128"/>
                          <a:ea typeface="Meiryo UI" panose="020B0604030504040204" pitchFamily="50" charset="-128"/>
                        </a:rPr>
                        <a:t>年</a:t>
                      </a:r>
                      <a:r>
                        <a:rPr lang="en-US" altLang="ja-JP" sz="1000" kern="100" dirty="0">
                          <a:solidFill>
                            <a:schemeClr val="tx1"/>
                          </a:solidFill>
                          <a:effectLst/>
                          <a:latin typeface="Meiryo UI" panose="020B0604030504040204" pitchFamily="50" charset="-128"/>
                          <a:ea typeface="Meiryo UI" panose="020B0604030504040204" pitchFamily="50" charset="-128"/>
                        </a:rPr>
                        <a:t>3</a:t>
                      </a:r>
                      <a:r>
                        <a:rPr lang="ja-JP" altLang="en-US" sz="1000" kern="100" dirty="0">
                          <a:solidFill>
                            <a:schemeClr val="tx1"/>
                          </a:solidFill>
                          <a:effectLst/>
                          <a:latin typeface="Meiryo UI" panose="020B0604030504040204" pitchFamily="50" charset="-128"/>
                          <a:ea typeface="Meiryo UI" panose="020B0604030504040204" pitchFamily="50" charset="-128"/>
                        </a:rPr>
                        <a:t>月に府が策定した「大阪府人権施策推進基本方針」で推進すべき施策として位置づけら</a:t>
                      </a:r>
                      <a:endParaRPr lang="en-US" altLang="ja-JP" sz="1000"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en-US" altLang="ja-JP" sz="1000" kern="100" dirty="0">
                          <a:solidFill>
                            <a:schemeClr val="tx1"/>
                          </a:solidFill>
                          <a:effectLst/>
                          <a:latin typeface="Meiryo UI" panose="020B0604030504040204" pitchFamily="50" charset="-128"/>
                          <a:ea typeface="Meiryo UI" panose="020B0604030504040204" pitchFamily="50" charset="-128"/>
                        </a:rPr>
                        <a:t>       </a:t>
                      </a:r>
                      <a:r>
                        <a:rPr lang="ja-JP" altLang="en-US" sz="1000" kern="100" dirty="0">
                          <a:solidFill>
                            <a:schemeClr val="tx1"/>
                          </a:solidFill>
                          <a:effectLst/>
                          <a:latin typeface="Meiryo UI" panose="020B0604030504040204" pitchFamily="50" charset="-128"/>
                          <a:ea typeface="Meiryo UI" panose="020B0604030504040204" pitchFamily="50" charset="-128"/>
                        </a:rPr>
                        <a:t>れた「人権意識の高揚を図るための施策」「人権擁護に資する施策」に取り組むため、人権相談、人材養成及び啓発事業を行う。　</a:t>
                      </a:r>
                      <a:endParaRPr lang="en-US" altLang="ja-JP" sz="1000"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0" i="0" kern="100" dirty="0">
                          <a:solidFill>
                            <a:schemeClr val="tx1"/>
                          </a:solidFill>
                          <a:effectLst/>
                          <a:latin typeface="Meiryo UI" panose="020B0604030504040204" pitchFamily="50" charset="-128"/>
                          <a:ea typeface="Meiryo UI" panose="020B0604030504040204" pitchFamily="50" charset="-128"/>
                        </a:rPr>
                        <a:t>　　　　根拠法令：人権尊重の社会づくり条例</a:t>
                      </a:r>
                      <a:endParaRPr lang="ja-JP" altLang="en-US" sz="1000"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1" kern="100" dirty="0">
                          <a:solidFill>
                            <a:schemeClr val="tx1"/>
                          </a:solidFill>
                          <a:effectLst/>
                          <a:latin typeface="Meiryo UI" panose="020B0604030504040204" pitchFamily="50" charset="-128"/>
                          <a:ea typeface="Meiryo UI" panose="020B0604030504040204" pitchFamily="50" charset="-128"/>
                        </a:rPr>
                        <a:t>　　２　事業内容</a:t>
                      </a:r>
                    </a:p>
                    <a:p>
                      <a:pPr marL="133350" indent="-133350" algn="just">
                        <a:spcAft>
                          <a:spcPts val="0"/>
                        </a:spcAft>
                      </a:pPr>
                      <a:r>
                        <a:rPr lang="ja-JP" altLang="en-US" sz="1000" kern="100" dirty="0">
                          <a:solidFill>
                            <a:schemeClr val="tx1"/>
                          </a:solidFill>
                          <a:effectLst/>
                          <a:latin typeface="Meiryo UI" panose="020B0604030504040204" pitchFamily="50" charset="-128"/>
                          <a:ea typeface="Meiryo UI" panose="020B0604030504040204" pitchFamily="50" charset="-128"/>
                        </a:rPr>
                        <a:t>　　　 ・人権相談事業　　　　・人材養成事業　　　　　・人権啓発支援事業　</a:t>
                      </a:r>
                    </a:p>
                    <a:p>
                      <a:pPr marL="133350" indent="-133350"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rPr>
                        <a:t>　　　   </a:t>
                      </a:r>
                      <a:r>
                        <a:rPr lang="en-US" altLang="ja-JP" sz="1000" b="0" kern="100" dirty="0">
                          <a:solidFill>
                            <a:schemeClr val="tx1"/>
                          </a:solidFill>
                          <a:effectLst/>
                          <a:latin typeface="Meiryo UI" panose="020B0604030504040204" pitchFamily="50" charset="-128"/>
                          <a:ea typeface="Meiryo UI" panose="020B0604030504040204" pitchFamily="50" charset="-128"/>
                        </a:rPr>
                        <a:t>【</a:t>
                      </a:r>
                      <a:r>
                        <a:rPr lang="ja-JP" altLang="en-US" sz="1000" b="0" kern="100" dirty="0">
                          <a:solidFill>
                            <a:schemeClr val="tx1"/>
                          </a:solidFill>
                          <a:effectLst/>
                          <a:latin typeface="Meiryo UI" panose="020B0604030504040204" pitchFamily="50" charset="-128"/>
                          <a:ea typeface="Meiryo UI" panose="020B0604030504040204" pitchFamily="50" charset="-128"/>
                        </a:rPr>
                        <a:t>受託事業者の公募</a:t>
                      </a:r>
                      <a:r>
                        <a:rPr lang="en-US" altLang="ja-JP" sz="1000" b="0" kern="100" dirty="0">
                          <a:solidFill>
                            <a:schemeClr val="tx1"/>
                          </a:solidFill>
                          <a:effectLst/>
                          <a:latin typeface="Meiryo UI" panose="020B0604030504040204" pitchFamily="50" charset="-128"/>
                          <a:ea typeface="Meiryo UI" panose="020B0604030504040204" pitchFamily="50" charset="-128"/>
                        </a:rPr>
                        <a:t>】</a:t>
                      </a:r>
                      <a:r>
                        <a:rPr lang="en-US" altLang="ja-JP" sz="1000" b="0" kern="100" baseline="0" dirty="0">
                          <a:solidFill>
                            <a:schemeClr val="tx1"/>
                          </a:solidFill>
                          <a:effectLst/>
                          <a:latin typeface="Meiryo UI" panose="020B0604030504040204" pitchFamily="50" charset="-128"/>
                          <a:ea typeface="Meiryo UI" panose="020B0604030504040204" pitchFamily="50" charset="-128"/>
                        </a:rPr>
                        <a:t> </a:t>
                      </a:r>
                      <a:r>
                        <a:rPr lang="ja-JP" altLang="en-US" sz="1000" b="0" kern="100" baseline="0" dirty="0">
                          <a:solidFill>
                            <a:schemeClr val="tx1"/>
                          </a:solidFill>
                          <a:effectLst/>
                          <a:latin typeface="Meiryo UI" panose="020B0604030504040204" pitchFamily="50" charset="-128"/>
                          <a:ea typeface="Meiryo UI" panose="020B0604030504040204" pitchFamily="50" charset="-128"/>
                        </a:rPr>
                        <a:t>　</a:t>
                      </a:r>
                      <a:r>
                        <a:rPr lang="ja-JP" altLang="en-US" sz="1000" b="0" kern="100" dirty="0">
                          <a:solidFill>
                            <a:schemeClr val="tx1"/>
                          </a:solidFill>
                          <a:effectLst/>
                          <a:latin typeface="Meiryo UI" panose="020B0604030504040204" pitchFamily="50" charset="-128"/>
                          <a:ea typeface="Meiryo UI" panose="020B0604030504040204" pitchFamily="50" charset="-128"/>
                        </a:rPr>
                        <a:t>この事業は平成</a:t>
                      </a:r>
                      <a:r>
                        <a:rPr lang="en-US" altLang="ja-JP" sz="1000" b="0" kern="100" dirty="0">
                          <a:solidFill>
                            <a:schemeClr val="tx1"/>
                          </a:solidFill>
                          <a:effectLst/>
                          <a:latin typeface="Meiryo UI" panose="020B0604030504040204" pitchFamily="50" charset="-128"/>
                          <a:ea typeface="Meiryo UI" panose="020B0604030504040204" pitchFamily="50" charset="-128"/>
                        </a:rPr>
                        <a:t>24</a:t>
                      </a:r>
                      <a:r>
                        <a:rPr lang="ja-JP" altLang="en-US" sz="1000" b="0" kern="100" dirty="0">
                          <a:solidFill>
                            <a:schemeClr val="tx1"/>
                          </a:solidFill>
                          <a:effectLst/>
                          <a:latin typeface="Meiryo UI" panose="020B0604030504040204" pitchFamily="50" charset="-128"/>
                          <a:ea typeface="Meiryo UI" panose="020B0604030504040204" pitchFamily="50" charset="-128"/>
                        </a:rPr>
                        <a:t>年度から３年単位の委託事業として実施主体を公募した。平成</a:t>
                      </a:r>
                      <a:r>
                        <a:rPr lang="en-US" altLang="ja-JP" sz="1000" b="0" kern="100" dirty="0">
                          <a:solidFill>
                            <a:schemeClr val="tx1"/>
                          </a:solidFill>
                          <a:effectLst/>
                          <a:latin typeface="Meiryo UI" panose="020B0604030504040204" pitchFamily="50" charset="-128"/>
                          <a:ea typeface="Meiryo UI" panose="020B0604030504040204" pitchFamily="50" charset="-128"/>
                        </a:rPr>
                        <a:t>30</a:t>
                      </a:r>
                      <a:r>
                        <a:rPr lang="ja-JP" altLang="en-US" sz="1000" b="0" kern="100" dirty="0">
                          <a:solidFill>
                            <a:schemeClr val="tx1"/>
                          </a:solidFill>
                          <a:effectLst/>
                          <a:latin typeface="Meiryo UI" panose="020B0604030504040204" pitchFamily="50" charset="-128"/>
                          <a:ea typeface="Meiryo UI" panose="020B0604030504040204" pitchFamily="50" charset="-128"/>
                        </a:rPr>
                        <a:t>年度からも引き続き、公募により選定した。</a:t>
                      </a:r>
                      <a:r>
                        <a:rPr lang="en-US" altLang="ja-JP" sz="1000" b="0" kern="100" dirty="0">
                          <a:solidFill>
                            <a:schemeClr val="tx1"/>
                          </a:solidFill>
                          <a:effectLst/>
                          <a:latin typeface="Meiryo UI" panose="020B0604030504040204" pitchFamily="50" charset="-128"/>
                          <a:ea typeface="Meiryo UI" panose="020B0604030504040204" pitchFamily="50" charset="-128"/>
                        </a:rPr>
                        <a:t>(</a:t>
                      </a:r>
                      <a:r>
                        <a:rPr lang="ja-JP" altLang="en-US" sz="1000" b="0" kern="100" dirty="0">
                          <a:solidFill>
                            <a:schemeClr val="tx1"/>
                          </a:solidFill>
                          <a:effectLst/>
                          <a:latin typeface="Meiryo UI" panose="020B0604030504040204" pitchFamily="50" charset="-128"/>
                          <a:ea typeface="Meiryo UI" panose="020B0604030504040204" pitchFamily="50" charset="-128"/>
                        </a:rPr>
                        <a:t>３期目</a:t>
                      </a:r>
                      <a:r>
                        <a:rPr lang="en-US" altLang="ja-JP" sz="1000" b="0" kern="100" dirty="0">
                          <a:solidFill>
                            <a:schemeClr val="tx1"/>
                          </a:solidFill>
                          <a:effectLst/>
                          <a:latin typeface="Meiryo UI" panose="020B0604030504040204" pitchFamily="50" charset="-128"/>
                          <a:ea typeface="Meiryo UI" panose="020B0604030504040204" pitchFamily="50" charset="-128"/>
                        </a:rPr>
                        <a:t>)</a:t>
                      </a:r>
                      <a:r>
                        <a:rPr lang="ja-JP" altLang="en-US" sz="1000" b="0" kern="100" dirty="0">
                          <a:solidFill>
                            <a:schemeClr val="tx1"/>
                          </a:solidFill>
                          <a:effectLst/>
                          <a:latin typeface="Meiryo UI" panose="020B0604030504040204" pitchFamily="50" charset="-128"/>
                          <a:ea typeface="Meiryo UI" panose="020B0604030504040204" pitchFamily="50" charset="-128"/>
                        </a:rPr>
                        <a:t>　</a:t>
                      </a:r>
                      <a:endParaRPr lang="en-US" altLang="ja-JP"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50" b="0" kern="100" dirty="0">
                          <a:solidFill>
                            <a:schemeClr val="tx1"/>
                          </a:solidFill>
                          <a:effectLst/>
                          <a:latin typeface="Meiryo UI" panose="020B0604030504040204" pitchFamily="50" charset="-128"/>
                          <a:ea typeface="Meiryo UI" panose="020B0604030504040204" pitchFamily="50" charset="-128"/>
                          <a:cs typeface="+mn-cs"/>
                        </a:rPr>
                        <a:t>　　</a:t>
                      </a:r>
                      <a:r>
                        <a:rPr lang="ja-JP" altLang="en-US" sz="1000" b="0" kern="100" dirty="0">
                          <a:solidFill>
                            <a:schemeClr val="tx1"/>
                          </a:solidFill>
                          <a:effectLst/>
                          <a:latin typeface="Meiryo UI" panose="020B0604030504040204" pitchFamily="50" charset="-128"/>
                          <a:ea typeface="Meiryo UI" panose="020B0604030504040204" pitchFamily="50" charset="-128"/>
                          <a:cs typeface="+mn-cs"/>
                        </a:rPr>
                        <a:t>　・</a:t>
                      </a:r>
                      <a:r>
                        <a:rPr kumimoji="1" lang="ja-JP" altLang="en-US" sz="1000" b="0" i="0" u="none" strike="noStrike" kern="1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ヘイトスピーチの問題や性の多様性に関する無理解など、複雑・多様化する人権課題に的確に</a:t>
                      </a:r>
                      <a:r>
                        <a:rPr kumimoji="1" lang="ja-JP" altLang="en-US"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対応</a:t>
                      </a:r>
                      <a:endParaRPr kumimoji="1" lang="en-US" altLang="ja-JP"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　　　（第４期プロポーザル選定委員会開催費</a:t>
                      </a:r>
                      <a:r>
                        <a:rPr kumimoji="1" lang="en-US" altLang="ja-JP" sz="1000" b="0" i="0" u="none" strike="noStrike" kern="1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67</a:t>
                      </a:r>
                      <a:r>
                        <a:rPr kumimoji="1" lang="ja-JP" altLang="en-US" sz="1000" b="0" i="0" u="none" strike="noStrike" kern="1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千円を含む。）</a:t>
                      </a:r>
                      <a:r>
                        <a:rPr kumimoji="1" lang="ja-JP" altLang="en-US" sz="1000" b="0" i="0" u="none" strike="sngStrike" kern="1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　</a:t>
                      </a:r>
                      <a:endParaRPr kumimoji="1" lang="en-US" altLang="ja-JP" sz="1000" b="0" i="0" u="none" strike="sngStrike" kern="1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kumimoji="1" lang="ja-JP" altLang="en-US" sz="1050" b="0" i="0" u="none" strike="sngStrike" kern="1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　　</a:t>
                      </a:r>
                      <a:endParaRPr kumimoji="1" lang="en-US" altLang="ja-JP" sz="1050" b="0" i="0" u="none" strike="sngStrike" kern="1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endParaRPr lang="en-US" altLang="ja-JP" sz="1050" b="0" kern="100" dirty="0">
                        <a:solidFill>
                          <a:srgbClr val="FF0000"/>
                        </a:solidFill>
                        <a:effectLst/>
                        <a:latin typeface="Meiryo UI" panose="020B0604030504040204" pitchFamily="50" charset="-128"/>
                        <a:ea typeface="Meiryo UI" panose="020B0604030504040204" pitchFamily="50" charset="-128"/>
                        <a:cs typeface="+mn-cs"/>
                      </a:endParaRPr>
                    </a:p>
                  </a:txBody>
                  <a:tcPr marL="72000" marR="72000" marT="36000" marB="36000" anchor="ctr">
                    <a:lnT w="12700" cap="flat" cmpd="sng" algn="ctr">
                      <a:solidFill>
                        <a:schemeClr val="accent1"/>
                      </a:solidFill>
                      <a:prstDash val="solid"/>
                      <a:round/>
                      <a:headEnd type="none" w="med" len="med"/>
                      <a:tailEnd type="none" w="med" len="med"/>
                    </a:lnT>
                    <a:solidFill>
                      <a:schemeClr val="bg1"/>
                    </a:solidFill>
                  </a:tcPr>
                </a:tc>
                <a:tc hMerge="1">
                  <a:txBody>
                    <a:bodyPr/>
                    <a:lstStyle/>
                    <a:p>
                      <a:endParaRPr kumimoji="1" lang="ja-JP" altLang="en-US"/>
                    </a:p>
                  </a:txBody>
                  <a:tcPr/>
                </a:tc>
                <a:extLst>
                  <a:ext uri="{0D108BD9-81ED-4DB2-BD59-A6C34878D82A}">
                    <a16:rowId xmlns:a16="http://schemas.microsoft.com/office/drawing/2014/main" val="4234363331"/>
                  </a:ext>
                </a:extLst>
              </a:tr>
            </a:tbl>
          </a:graphicData>
        </a:graphic>
      </p:graphicFrame>
      <p:sp>
        <p:nvSpPr>
          <p:cNvPr id="12" name="二等辺三角形 11"/>
          <p:cNvSpPr/>
          <p:nvPr/>
        </p:nvSpPr>
        <p:spPr>
          <a:xfrm rot="5400000">
            <a:off x="4442194" y="994415"/>
            <a:ext cx="294579" cy="235062"/>
          </a:xfrm>
          <a:prstGeom prst="triangl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pPr algn="ctr"/>
            <a:endParaRPr kumimoji="1"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正方形/長方形 18"/>
          <p:cNvSpPr/>
          <p:nvPr/>
        </p:nvSpPr>
        <p:spPr>
          <a:xfrm>
            <a:off x="6597225" y="2618909"/>
            <a:ext cx="2326928" cy="270031"/>
          </a:xfrm>
          <a:prstGeom prst="rect">
            <a:avLst/>
          </a:prstGeom>
          <a:ln w="25400" cmpd="sng"/>
        </p:spPr>
        <p:style>
          <a:lnRef idx="2">
            <a:schemeClr val="accent1"/>
          </a:lnRef>
          <a:fillRef idx="1">
            <a:schemeClr val="lt1"/>
          </a:fillRef>
          <a:effectRef idx="0">
            <a:schemeClr val="accent1"/>
          </a:effectRef>
          <a:fontRef idx="minor">
            <a:schemeClr val="dk1"/>
          </a:fontRef>
        </p:style>
        <p:txBody>
          <a:bodyPr lIns="36000" rIns="0" rtlCol="0" anchor="ctr"/>
          <a:lstStyle/>
          <a:p>
            <a:pPr algn="ctr"/>
            <a:r>
              <a:rPr lang="en-US" altLang="ja-JP" sz="1050" dirty="0">
                <a:solidFill>
                  <a:schemeClr val="tx1"/>
                </a:solidFill>
                <a:latin typeface="Meiryo UI" panose="020B0604030504040204" pitchFamily="50" charset="-128"/>
                <a:ea typeface="Meiryo UI" panose="020B0604030504040204" pitchFamily="50" charset="-128"/>
              </a:rPr>
              <a:t>R2</a:t>
            </a:r>
            <a:r>
              <a:rPr lang="ja-JP" altLang="en-US" sz="1050" dirty="0">
                <a:solidFill>
                  <a:schemeClr val="tx1"/>
                </a:solidFill>
                <a:latin typeface="Meiryo UI" panose="020B0604030504040204" pitchFamily="50" charset="-128"/>
                <a:ea typeface="Meiryo UI" panose="020B0604030504040204" pitchFamily="50" charset="-128"/>
              </a:rPr>
              <a:t>当初予算額：</a:t>
            </a:r>
            <a:r>
              <a:rPr lang="en-US" altLang="ja-JP" sz="1050" dirty="0">
                <a:solidFill>
                  <a:schemeClr val="tx1"/>
                </a:solidFill>
                <a:latin typeface="Meiryo UI" panose="020B0604030504040204" pitchFamily="50" charset="-128"/>
                <a:ea typeface="Meiryo UI" panose="020B0604030504040204" pitchFamily="50" charset="-128"/>
              </a:rPr>
              <a:t>43</a:t>
            </a:r>
            <a:r>
              <a:rPr lang="ja-JP" altLang="en-US" sz="1050" dirty="0">
                <a:solidFill>
                  <a:schemeClr val="tx1"/>
                </a:solidFill>
                <a:latin typeface="Meiryo UI" panose="020B0604030504040204" pitchFamily="50" charset="-128"/>
                <a:ea typeface="Meiryo UI" panose="020B0604030504040204" pitchFamily="50" charset="-128"/>
              </a:rPr>
              <a:t>（</a:t>
            </a:r>
            <a:r>
              <a:rPr lang="en-US" altLang="ja-JP" sz="1050" dirty="0">
                <a:solidFill>
                  <a:schemeClr val="tx1"/>
                </a:solidFill>
                <a:latin typeface="Meiryo UI" panose="020B0604030504040204" pitchFamily="50" charset="-128"/>
                <a:ea typeface="Meiryo UI" panose="020B0604030504040204" pitchFamily="50" charset="-128"/>
              </a:rPr>
              <a:t>32</a:t>
            </a:r>
            <a:r>
              <a:rPr lang="ja-JP" altLang="en-US" sz="1050" dirty="0">
                <a:solidFill>
                  <a:schemeClr val="tx1"/>
                </a:solidFill>
                <a:latin typeface="Meiryo UI" panose="020B0604030504040204" pitchFamily="50" charset="-128"/>
                <a:ea typeface="Meiryo UI" panose="020B0604030504040204" pitchFamily="50" charset="-128"/>
              </a:rPr>
              <a:t>）百万円</a:t>
            </a:r>
            <a:endParaRPr lang="ja-JP" altLang="en-US" sz="1050" strike="sngStrike" dirty="0">
              <a:solidFill>
                <a:schemeClr val="tx1"/>
              </a:solidFill>
              <a:latin typeface="Meiryo UI" panose="020B0604030504040204" pitchFamily="50" charset="-128"/>
              <a:ea typeface="Meiryo UI" panose="020B0604030504040204" pitchFamily="50" charset="-128"/>
            </a:endParaRPr>
          </a:p>
        </p:txBody>
      </p:sp>
      <p:sp>
        <p:nvSpPr>
          <p:cNvPr id="7" name="正方形/長方形 6"/>
          <p:cNvSpPr/>
          <p:nvPr/>
        </p:nvSpPr>
        <p:spPr>
          <a:xfrm>
            <a:off x="5742130" y="278650"/>
            <a:ext cx="1935215" cy="208186"/>
          </a:xfrm>
          <a:prstGeom prst="rect">
            <a:avLst/>
          </a:prstGeom>
          <a:ln w="6350"/>
        </p:spPr>
        <p:style>
          <a:lnRef idx="2">
            <a:schemeClr val="accent1"/>
          </a:lnRef>
          <a:fillRef idx="1">
            <a:schemeClr val="lt1"/>
          </a:fillRef>
          <a:effectRef idx="0">
            <a:schemeClr val="accent1"/>
          </a:effectRef>
          <a:fontRef idx="minor">
            <a:schemeClr val="dk1"/>
          </a:fontRef>
        </p:style>
        <p:txBody>
          <a:bodyPr lIns="36000" rIns="36000" rtlCol="0" anchor="ctr"/>
          <a:lstStyle/>
          <a:p>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予算の記載</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）：一般財源</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スライド番号プレースホルダー 4"/>
          <p:cNvSpPr txBox="1">
            <a:spLocks/>
          </p:cNvSpPr>
          <p:nvPr/>
        </p:nvSpPr>
        <p:spPr>
          <a:xfrm>
            <a:off x="7010400" y="6584035"/>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smtClean="0">
                <a:solidFill>
                  <a:schemeClr val="tx1"/>
                </a:solidFill>
                <a:latin typeface="Meiryo UI" panose="020B0604030504040204" pitchFamily="50" charset="-128"/>
                <a:ea typeface="Meiryo UI" panose="020B0604030504040204" pitchFamily="50" charset="-128"/>
              </a:rPr>
              <a:t>2</a:t>
            </a:r>
            <a:endParaRPr lang="ja-JP" altLang="en-US"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43495894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nvGraphicFramePr>
        <p:xfrm>
          <a:off x="70604" y="8620"/>
          <a:ext cx="9003329" cy="415976"/>
        </p:xfrm>
        <a:graphic>
          <a:graphicData uri="http://schemas.openxmlformats.org/drawingml/2006/table">
            <a:tbl>
              <a:tblPr firstRow="1" firstCol="1" bandRow="1">
                <a:tableStyleId>{5C22544A-7EE6-4342-B048-85BDC9FD1C3A}</a:tableStyleId>
              </a:tblPr>
              <a:tblGrid>
                <a:gridCol w="6121576">
                  <a:extLst>
                    <a:ext uri="{9D8B030D-6E8A-4147-A177-3AD203B41FA5}">
                      <a16:colId xmlns:a16="http://schemas.microsoft.com/office/drawing/2014/main" val="1996567682"/>
                    </a:ext>
                  </a:extLst>
                </a:gridCol>
                <a:gridCol w="2881753">
                  <a:extLst>
                    <a:ext uri="{9D8B030D-6E8A-4147-A177-3AD203B41FA5}">
                      <a16:colId xmlns:a16="http://schemas.microsoft.com/office/drawing/2014/main" val="2440904912"/>
                    </a:ext>
                  </a:extLst>
                </a:gridCol>
              </a:tblGrid>
              <a:tr h="41597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100" kern="100" dirty="0">
                          <a:solidFill>
                            <a:schemeClr val="tx1"/>
                          </a:solidFill>
                          <a:effectLst/>
                          <a:latin typeface="Meiryo UI" panose="020B0604030504040204" pitchFamily="50" charset="-128"/>
                          <a:ea typeface="Meiryo UI" panose="020B0604030504040204" pitchFamily="50" charset="-128"/>
                        </a:rPr>
                        <a:t>【</a:t>
                      </a:r>
                      <a:r>
                        <a:rPr lang="ja-JP" altLang="en-US" sz="1100" kern="100" dirty="0">
                          <a:solidFill>
                            <a:schemeClr val="tx1"/>
                          </a:solidFill>
                          <a:effectLst/>
                          <a:latin typeface="Meiryo UI" panose="020B0604030504040204" pitchFamily="50" charset="-128"/>
                          <a:ea typeface="Meiryo UI" panose="020B0604030504040204" pitchFamily="50" charset="-128"/>
                        </a:rPr>
                        <a:t>主要検討事業</a:t>
                      </a:r>
                      <a:r>
                        <a:rPr lang="en-US" altLang="ja-JP" sz="1100" kern="100" dirty="0">
                          <a:solidFill>
                            <a:schemeClr val="tx1"/>
                          </a:solidFill>
                          <a:effectLst/>
                          <a:latin typeface="Meiryo UI" panose="020B0604030504040204" pitchFamily="50" charset="-128"/>
                          <a:ea typeface="Meiryo UI" panose="020B0604030504040204" pitchFamily="50" charset="-128"/>
                        </a:rPr>
                        <a:t>16】</a:t>
                      </a:r>
                      <a:r>
                        <a:rPr lang="ja-JP" altLang="en-US" sz="1400" kern="100" dirty="0">
                          <a:solidFill>
                            <a:schemeClr val="tx1"/>
                          </a:solidFill>
                          <a:effectLst/>
                          <a:latin typeface="Meiryo UI" panose="020B0604030504040204" pitchFamily="50" charset="-128"/>
                          <a:ea typeface="Meiryo UI" panose="020B0604030504040204" pitchFamily="50" charset="-128"/>
                        </a:rPr>
                        <a:t>　</a:t>
                      </a:r>
                      <a:r>
                        <a:rPr lang="zh-TW" altLang="en-US" sz="1400" kern="100" dirty="0">
                          <a:solidFill>
                            <a:schemeClr val="tx1"/>
                          </a:solidFill>
                          <a:effectLst/>
                          <a:latin typeface="Meiryo UI" panose="020B0604030504040204" pitchFamily="50" charset="-128"/>
                          <a:ea typeface="Meiryo UI" panose="020B0604030504040204" pitchFamily="50" charset="-128"/>
                        </a:rPr>
                        <a:t>４医療費公費負担助成事業</a:t>
                      </a:r>
                      <a:r>
                        <a:rPr lang="ja-JP" altLang="en-US" sz="1400" kern="100" dirty="0">
                          <a:solidFill>
                            <a:schemeClr val="tx1"/>
                          </a:solidFill>
                          <a:effectLst/>
                          <a:latin typeface="Meiryo UI" panose="020B0604030504040204" pitchFamily="50" charset="-128"/>
                          <a:ea typeface="Meiryo UI" panose="020B0604030504040204" pitchFamily="50" charset="-128"/>
                        </a:rPr>
                        <a:t>（</a:t>
                      </a:r>
                      <a:r>
                        <a:rPr kumimoji="1" lang="ja-JP" altLang="en-US" sz="1400" u="none" dirty="0">
                          <a:solidFill>
                            <a:schemeClr val="tx1"/>
                          </a:solidFill>
                          <a:latin typeface="Meiryo UI" panose="020B0604030504040204" pitchFamily="50" charset="-128"/>
                          <a:ea typeface="Meiryo UI" panose="020B0604030504040204" pitchFamily="50" charset="-128"/>
                        </a:rPr>
                        <a:t>つづき）</a:t>
                      </a:r>
                      <a:endParaRPr lang="en-US" altLang="ja-JP" sz="12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effectLst/>
                          <a:latin typeface="Meiryo UI" panose="020B0604030504040204" pitchFamily="50" charset="-128"/>
                          <a:ea typeface="Meiryo UI" panose="020B0604030504040204" pitchFamily="50" charset="-128"/>
                        </a:rPr>
                        <a:t>＜福祉部＞</a:t>
                      </a:r>
                      <a:endParaRPr lang="ja-JP" alt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09406796"/>
                  </a:ext>
                </a:extLst>
              </a:tr>
            </a:tbl>
          </a:graphicData>
        </a:graphic>
      </p:graphicFrame>
      <p:graphicFrame>
        <p:nvGraphicFramePr>
          <p:cNvPr id="2" name="表 1"/>
          <p:cNvGraphicFramePr>
            <a:graphicFrameLocks noGrp="1"/>
          </p:cNvGraphicFramePr>
          <p:nvPr>
            <p:extLst>
              <p:ext uri="{D42A27DB-BD31-4B8C-83A1-F6EECF244321}">
                <p14:modId xmlns:p14="http://schemas.microsoft.com/office/powerpoint/2010/main" val="2101141208"/>
              </p:ext>
            </p:extLst>
          </p:nvPr>
        </p:nvGraphicFramePr>
        <p:xfrm>
          <a:off x="81815" y="430535"/>
          <a:ext cx="8980370" cy="6403214"/>
        </p:xfrm>
        <a:graphic>
          <a:graphicData uri="http://schemas.openxmlformats.org/drawingml/2006/table">
            <a:tbl>
              <a:tblPr firstRow="1" firstCol="1" bandRow="1">
                <a:tableStyleId>{BC89EF96-8CEA-46FF-86C4-4CE0E7609802}</a:tableStyleId>
              </a:tblPr>
              <a:tblGrid>
                <a:gridCol w="259200">
                  <a:extLst>
                    <a:ext uri="{9D8B030D-6E8A-4147-A177-3AD203B41FA5}">
                      <a16:colId xmlns:a16="http://schemas.microsoft.com/office/drawing/2014/main" val="9612139"/>
                    </a:ext>
                  </a:extLst>
                </a:gridCol>
                <a:gridCol w="2976237">
                  <a:extLst>
                    <a:ext uri="{9D8B030D-6E8A-4147-A177-3AD203B41FA5}">
                      <a16:colId xmlns:a16="http://schemas.microsoft.com/office/drawing/2014/main" val="4183280094"/>
                    </a:ext>
                  </a:extLst>
                </a:gridCol>
                <a:gridCol w="585065">
                  <a:extLst>
                    <a:ext uri="{9D8B030D-6E8A-4147-A177-3AD203B41FA5}">
                      <a16:colId xmlns:a16="http://schemas.microsoft.com/office/drawing/2014/main" val="907544428"/>
                    </a:ext>
                  </a:extLst>
                </a:gridCol>
                <a:gridCol w="5159868">
                  <a:extLst>
                    <a:ext uri="{9D8B030D-6E8A-4147-A177-3AD203B41FA5}">
                      <a16:colId xmlns:a16="http://schemas.microsoft.com/office/drawing/2014/main" val="570299165"/>
                    </a:ext>
                  </a:extLst>
                </a:gridCol>
              </a:tblGrid>
              <a:tr h="222950">
                <a:tc rowSpan="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bg1"/>
                          </a:solidFill>
                          <a:latin typeface="Meiryo UI" panose="020B0604030504040204" pitchFamily="50" charset="-128"/>
                          <a:ea typeface="Meiryo UI" panose="020B0604030504040204" pitchFamily="50" charset="-128"/>
                        </a:rPr>
                        <a:t>見直しの経過（つづき）</a:t>
                      </a:r>
                      <a:endParaRPr kumimoji="1" lang="en-US" altLang="ja-JP" sz="1000" dirty="0">
                        <a:solidFill>
                          <a:schemeClr val="bg1"/>
                        </a:solidFill>
                        <a:latin typeface="Meiryo UI" panose="020B0604030504040204" pitchFamily="50" charset="-128"/>
                        <a:ea typeface="Meiryo UI" panose="020B0604030504040204" pitchFamily="50" charset="-128"/>
                      </a:endParaRPr>
                    </a:p>
                  </a:txBody>
                  <a:tcPr marL="72000" marR="72000" marT="36000" marB="36000" vert="eaVert" anchor="ct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gridSpan="3">
                  <a:txBody>
                    <a:bodyPr/>
                    <a:lstStyle/>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＜財政構造改革プラン（案）における見直し＞　（つづき）</a:t>
                      </a: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0D8E8"/>
                    </a:solidFill>
                  </a:tcPr>
                </a:tc>
                <a:tc hMerge="1">
                  <a:txBody>
                    <a:bodyPr/>
                    <a:lstStyle/>
                    <a:p>
                      <a:endParaRPr kumimoji="1" lang="ja-JP" altLang="en-US"/>
                    </a:p>
                  </a:txBody>
                  <a:tcPr/>
                </a:tc>
                <a:tc hMerge="1">
                  <a:txBody>
                    <a:bodyPr/>
                    <a:lstStyle/>
                    <a:p>
                      <a:pPr marL="133350" marR="0" lvl="0" indent="-133350" algn="just" defTabSz="914400" rtl="0" eaLnBrk="1" fontAlgn="auto" latinLnBrk="0" hangingPunct="1">
                        <a:lnSpc>
                          <a:spcPct val="100000"/>
                        </a:lnSpc>
                        <a:spcBef>
                          <a:spcPts val="0"/>
                        </a:spcBef>
                        <a:spcAft>
                          <a:spcPts val="0"/>
                        </a:spcAft>
                        <a:buClrTx/>
                        <a:buSzTx/>
                        <a:buFontTx/>
                        <a:buNone/>
                        <a:tabLst/>
                        <a:defRPr/>
                      </a:pPr>
                      <a:endPar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solidFill>
                      <a:srgbClr val="D0D8E8"/>
                    </a:solidFill>
                  </a:tcPr>
                </a:tc>
                <a:extLst>
                  <a:ext uri="{0D108BD9-81ED-4DB2-BD59-A6C34878D82A}">
                    <a16:rowId xmlns:a16="http://schemas.microsoft.com/office/drawing/2014/main" val="1650196717"/>
                  </a:ext>
                </a:extLst>
              </a:tr>
              <a:tr h="1665809">
                <a:tc vMerge="1">
                  <a:txBody>
                    <a:bodyPr/>
                    <a:lstStyle/>
                    <a:p>
                      <a:endParaRPr kumimoji="1" lang="ja-JP" altLang="en-US"/>
                    </a:p>
                  </a:txBody>
                  <a:tcPr/>
                </a:tc>
                <a:tc>
                  <a:txBody>
                    <a:bodyPr/>
                    <a:lstStyle/>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○見直し方向性　（つづき）</a:t>
                      </a:r>
                      <a:endPar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 なお、制度のあり方とは別に、</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23</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年度当初から、国の公費負担医療制度の優先的な適用の厳格化や、事務処理の効率化による経費抑制に取り組む</a:t>
                      </a:r>
                      <a:endPar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solidFill>
                      <a:schemeClr val="bg1"/>
                    </a:solidFill>
                  </a:tcPr>
                </a:tc>
                <a:tc gridSpan="2">
                  <a:txBody>
                    <a:bodyPr/>
                    <a:lstStyle/>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◆見直しの経過（改革工程表）</a:t>
                      </a:r>
                      <a:endPar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1" kern="100" dirty="0">
                          <a:solidFill>
                            <a:srgbClr val="0000FF"/>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国制度の優先的な適用の厳格化や、経費抑制への取組み</a:t>
                      </a:r>
                      <a:endPar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23</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年度）</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23</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6</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月　府内の医療機関に対して公費負担優先順位適正化に係るパンフレット・ポスターを作成・配付</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・公費負担医療優先化に向けた広報・啓発に取り組み適正な運用を図ることによる、事業費抑制効果（老人・障がい）　⇒　国公費が優先的に適用されることにより通年ベースで</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3</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億円削減（見込）</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・市町村補助金算定期間変更による予算執行の効率化</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　年度内の補助金精算を行うことにより通年ベースで</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6</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億円削減（見込）</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24</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年度～）</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・公費負担優先順位適正化及び市町村補助金算定期間変更による予算執行の効率化に引き続き取り組む</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効果額（百万円）　</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H23:850</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H24:900</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H25:900</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a:t>
                      </a:r>
                      <a:endPar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solidFill>
                      <a:schemeClr val="bg1"/>
                    </a:solidFill>
                  </a:tcPr>
                </a:tc>
                <a:tc hMerge="1">
                  <a:txBody>
                    <a:bodyPr/>
                    <a:lstStyle/>
                    <a:p>
                      <a:pPr marL="133350" indent="-133350" algn="just">
                        <a:spcAft>
                          <a:spcPts val="0"/>
                        </a:spcAft>
                      </a:pPr>
                      <a:endPar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solidFill>
                      <a:schemeClr val="bg1"/>
                    </a:solidFill>
                  </a:tcPr>
                </a:tc>
                <a:extLst>
                  <a:ext uri="{0D108BD9-81ED-4DB2-BD59-A6C34878D82A}">
                    <a16:rowId xmlns:a16="http://schemas.microsoft.com/office/drawing/2014/main" val="1057932546"/>
                  </a:ext>
                </a:extLst>
              </a:tr>
              <a:tr h="222950">
                <a:tc vMerge="1">
                  <a:txBody>
                    <a:bodyPr/>
                    <a:lstStyle/>
                    <a:p>
                      <a:endParaRPr kumimoji="1" lang="ja-JP" altLang="en-US"/>
                    </a:p>
                  </a:txBody>
                  <a:tcPr/>
                </a:tc>
                <a:tc gridSpan="3">
                  <a:txBody>
                    <a:bodyPr/>
                    <a:lstStyle/>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＜平成</a:t>
                      </a:r>
                      <a:r>
                        <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rPr>
                        <a:t>26</a:t>
                      </a: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年度行財政改革の取組みにおける見直し＞</a:t>
                      </a:r>
                    </a:p>
                  </a:txBody>
                  <a:tcPr marL="72000" marR="72000" marT="36000" marB="36000">
                    <a:lnR w="12700" cap="flat" cmpd="sng" algn="ctr">
                      <a:solidFill>
                        <a:schemeClr val="accent1"/>
                      </a:solidFill>
                      <a:prstDash val="solid"/>
                      <a:round/>
                      <a:headEnd type="none" w="med" len="med"/>
                      <a:tailEnd type="none" w="med" len="med"/>
                    </a:lnR>
                    <a:solidFill>
                      <a:srgbClr val="D0D8E8"/>
                    </a:solidFill>
                  </a:tcPr>
                </a:tc>
                <a:tc hMerge="1">
                  <a:txBody>
                    <a:bodyPr/>
                    <a:lstStyle/>
                    <a:p>
                      <a:endParaRPr kumimoji="1" lang="ja-JP" altLang="en-US"/>
                    </a:p>
                  </a:txBody>
                  <a:tcPr/>
                </a:tc>
                <a:tc hMerge="1">
                  <a:txBody>
                    <a:bodyPr/>
                    <a:lstStyle/>
                    <a:p>
                      <a:pPr marL="133350" marR="0" lvl="0" indent="-133350" algn="just" defTabSz="914400" rtl="0" eaLnBrk="1" fontAlgn="auto" latinLnBrk="0" hangingPunct="1">
                        <a:lnSpc>
                          <a:spcPct val="100000"/>
                        </a:lnSpc>
                        <a:spcBef>
                          <a:spcPts val="0"/>
                        </a:spcBef>
                        <a:spcAft>
                          <a:spcPts val="0"/>
                        </a:spcAft>
                        <a:buClrTx/>
                        <a:buSzTx/>
                        <a:buFontTx/>
                        <a:buNone/>
                        <a:tabLst/>
                        <a:defRPr/>
                      </a:pPr>
                      <a:endPar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solidFill>
                      <a:srgbClr val="D0D8E8"/>
                    </a:solidFill>
                  </a:tcPr>
                </a:tc>
                <a:extLst>
                  <a:ext uri="{0D108BD9-81ED-4DB2-BD59-A6C34878D82A}">
                    <a16:rowId xmlns:a16="http://schemas.microsoft.com/office/drawing/2014/main" val="2964207296"/>
                  </a:ext>
                </a:extLst>
              </a:tr>
              <a:tr h="2039937">
                <a:tc vMerge="1">
                  <a:txBody>
                    <a:bodyPr/>
                    <a:lstStyle/>
                    <a:p>
                      <a:endParaRPr kumimoji="1" lang="ja-JP" altLang="en-US"/>
                    </a:p>
                  </a:txBody>
                  <a:tcPr/>
                </a:tc>
                <a:tc>
                  <a:txBody>
                    <a:bodyPr/>
                    <a:lstStyle/>
                    <a:p>
                      <a:pPr algn="just">
                        <a:spcAft>
                          <a:spcPts val="0"/>
                        </a:spcAft>
                      </a:pPr>
                      <a:r>
                        <a:rPr lang="ja-JP" altLang="en-US" sz="1000" b="1" kern="100" dirty="0">
                          <a:effectLst/>
                          <a:latin typeface="Meiryo UI" panose="020B0604030504040204" pitchFamily="50" charset="-128"/>
                          <a:ea typeface="Meiryo UI" panose="020B0604030504040204" pitchFamily="50" charset="-128"/>
                        </a:rPr>
                        <a:t>○取組方針</a:t>
                      </a:r>
                      <a:endParaRPr lang="en-US" altLang="ja-JP" sz="1000" b="1"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baseline="0" dirty="0">
                          <a:effectLst/>
                          <a:latin typeface="Meiryo UI" panose="020B0604030504040204" pitchFamily="50" charset="-128"/>
                          <a:ea typeface="Meiryo UI" panose="020B0604030504040204" pitchFamily="50" charset="-128"/>
                        </a:rPr>
                        <a:t> ・　福祉医療費助成制度の国における制度化について</a:t>
                      </a:r>
                      <a:endParaRPr lang="en-US" altLang="ja-JP" sz="1000" b="0" kern="100" baseline="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baseline="0" dirty="0">
                          <a:effectLst/>
                          <a:latin typeface="Meiryo UI" panose="020B0604030504040204" pitchFamily="50" charset="-128"/>
                          <a:ea typeface="Meiryo UI" panose="020B0604030504040204" pitchFamily="50" charset="-128"/>
                        </a:rPr>
                        <a:t>　は実現していない。この制度が事実上のナショナル・ミニ</a:t>
                      </a:r>
                      <a:endParaRPr lang="en-US" altLang="ja-JP" sz="1000" b="0" kern="100" baseline="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baseline="0" dirty="0">
                          <a:effectLst/>
                          <a:latin typeface="Meiryo UI" panose="020B0604030504040204" pitchFamily="50" charset="-128"/>
                          <a:ea typeface="Meiryo UI" panose="020B0604030504040204" pitchFamily="50" charset="-128"/>
                        </a:rPr>
                        <a:t>　マムであることから、引き続き、国が果たすべき役割とし</a:t>
                      </a:r>
                      <a:endParaRPr lang="en-US" altLang="ja-JP" sz="1000" b="0" kern="100" baseline="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baseline="0" dirty="0">
                          <a:effectLst/>
                          <a:latin typeface="Meiryo UI" panose="020B0604030504040204" pitchFamily="50" charset="-128"/>
                          <a:ea typeface="Meiryo UI" panose="020B0604030504040204" pitchFamily="50" charset="-128"/>
                        </a:rPr>
                        <a:t>　て制度化を強く求めていく。</a:t>
                      </a:r>
                    </a:p>
                    <a:p>
                      <a:pPr algn="just">
                        <a:spcAft>
                          <a:spcPts val="0"/>
                        </a:spcAft>
                      </a:pPr>
                      <a:r>
                        <a:rPr lang="ja-JP" altLang="en-US" sz="1000" b="0" kern="100" baseline="0" dirty="0">
                          <a:effectLst/>
                          <a:latin typeface="Meiryo UI" panose="020B0604030504040204" pitchFamily="50" charset="-128"/>
                          <a:ea typeface="Meiryo UI" panose="020B0604030504040204" pitchFamily="50" charset="-128"/>
                        </a:rPr>
                        <a:t> ・　福祉医療費助成制度の抜本的な見直しについては、</a:t>
                      </a:r>
                      <a:endParaRPr lang="en-US" altLang="ja-JP" sz="1000" b="0" kern="100" baseline="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baseline="0" dirty="0">
                          <a:effectLst/>
                          <a:latin typeface="Meiryo UI" panose="020B0604030504040204" pitchFamily="50" charset="-128"/>
                          <a:ea typeface="Meiryo UI" panose="020B0604030504040204" pitchFamily="50" charset="-128"/>
                        </a:rPr>
                        <a:t>　一旦見合わせたことから、国における医療保険制度等</a:t>
                      </a:r>
                      <a:endParaRPr lang="en-US" altLang="ja-JP" sz="1000" b="0" kern="100" baseline="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baseline="0" dirty="0">
                          <a:effectLst/>
                          <a:latin typeface="Meiryo UI" panose="020B0604030504040204" pitchFamily="50" charset="-128"/>
                          <a:ea typeface="Meiryo UI" panose="020B0604030504040204" pitchFamily="50" charset="-128"/>
                        </a:rPr>
                        <a:t>　を見極めつつ、研究会でのこれまでの検討結果等を踏</a:t>
                      </a:r>
                      <a:endParaRPr lang="en-US" altLang="ja-JP" sz="1000" b="0" kern="100" baseline="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baseline="0" dirty="0">
                          <a:effectLst/>
                          <a:latin typeface="Meiryo UI" panose="020B0604030504040204" pitchFamily="50" charset="-128"/>
                          <a:ea typeface="Meiryo UI" panose="020B0604030504040204" pitchFamily="50" charset="-128"/>
                        </a:rPr>
                        <a:t>　まえ、持続可能な制度の構築に向け改めて検討してい　</a:t>
                      </a:r>
                      <a:endParaRPr lang="en-US" altLang="ja-JP" sz="1000" b="0" kern="100" baseline="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baseline="0" dirty="0">
                          <a:effectLst/>
                          <a:latin typeface="Meiryo UI" panose="020B0604030504040204" pitchFamily="50" charset="-128"/>
                          <a:ea typeface="Meiryo UI" panose="020B0604030504040204" pitchFamily="50" charset="-128"/>
                        </a:rPr>
                        <a:t>　く。</a:t>
                      </a:r>
                    </a:p>
                    <a:p>
                      <a:pPr marL="133350" indent="-133350" algn="just">
                        <a:spcAft>
                          <a:spcPts val="0"/>
                        </a:spcAft>
                      </a:pPr>
                      <a:endPar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solidFill>
                      <a:schemeClr val="bg1"/>
                    </a:solidFill>
                  </a:tcPr>
                </a:tc>
                <a:tc gridSpan="2">
                  <a:txBody>
                    <a:bodyPr/>
                    <a:lstStyle/>
                    <a:p>
                      <a:pPr marL="133350" indent="-133350" algn="just">
                        <a:spcAft>
                          <a:spcPts val="0"/>
                        </a:spcAft>
                      </a:pPr>
                      <a:r>
                        <a:rPr lang="ja-JP" altLang="en-US" sz="1000" b="1" i="0" u="none" strike="noStrike" baseline="0" dirty="0">
                          <a:solidFill>
                            <a:srgbClr val="000000"/>
                          </a:solidFill>
                          <a:latin typeface="Meiryo UI" panose="020B0604030504040204" pitchFamily="50" charset="-128"/>
                          <a:ea typeface="Meiryo UI" panose="020B0604030504040204" pitchFamily="50" charset="-128"/>
                        </a:rPr>
                        <a:t>◆見直しの経過（取組実績）</a:t>
                      </a:r>
                      <a:endParaRPr lang="en-US" altLang="ja-JP" sz="1000" b="1" i="0" u="none" strike="noStrike" baseline="0" dirty="0">
                        <a:solidFill>
                          <a:srgbClr val="000000"/>
                        </a:solidFill>
                        <a:latin typeface="Meiryo UI" panose="020B0604030504040204" pitchFamily="50" charset="-128"/>
                        <a:ea typeface="Meiryo UI" panose="020B0604030504040204" pitchFamily="50" charset="-128"/>
                      </a:endParaRPr>
                    </a:p>
                    <a:p>
                      <a:pPr marL="133350" indent="-133350" algn="just">
                        <a:spcAft>
                          <a:spcPts val="0"/>
                        </a:spcAft>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・厚生労働省に対して、福祉医療費助成制度の国における制度化に関して要望</a:t>
                      </a:r>
                    </a:p>
                    <a:p>
                      <a:pPr marL="133350" indent="-133350" algn="just">
                        <a:spcAft>
                          <a:spcPts val="0"/>
                        </a:spcAft>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提案・要望</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a:t>
                      </a:r>
                    </a:p>
                    <a:p>
                      <a:pPr marL="133350" indent="-133350" algn="just">
                        <a:spcAft>
                          <a:spcPts val="0"/>
                        </a:spcAft>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平成</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27</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年度国の施策並びに予算に関する最重点提案・要望</a:t>
                      </a:r>
                    </a:p>
                    <a:p>
                      <a:pPr marL="133350" indent="-133350" algn="just">
                        <a:spcAft>
                          <a:spcPts val="0"/>
                        </a:spcAft>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○平成</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27</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年度国の施策並びに予算に関する提案・要望（福祉関連）</a:t>
                      </a:r>
                    </a:p>
                    <a:p>
                      <a:pPr marL="133350" indent="-133350" algn="just">
                        <a:spcAft>
                          <a:spcPts val="0"/>
                        </a:spcAft>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○市長会・町村長会との共同要望</a:t>
                      </a:r>
                    </a:p>
                    <a:p>
                      <a:pPr marL="133350" indent="-133350" algn="just">
                        <a:spcAft>
                          <a:spcPts val="0"/>
                        </a:spcAft>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・将来に向けた持続可能な制度とする観点から、府と市町村がともに、制度の実態について検証、今後のあり方について研究するために立ち上げた研究会を実施。</a:t>
                      </a:r>
                    </a:p>
                    <a:p>
                      <a:pPr marL="133350" indent="-133350" algn="just">
                        <a:spcAft>
                          <a:spcPts val="0"/>
                        </a:spcAft>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○平成</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26</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年度　研究会２回開催　　ワーキンググループ７回開催（乳幼児医療３回、４医療４回）</a:t>
                      </a:r>
                    </a:p>
                    <a:p>
                      <a:pPr marL="133350" indent="-133350" algn="just">
                        <a:spcAft>
                          <a:spcPts val="0"/>
                        </a:spcAft>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・福祉医療費助成制度は、すべての都道府県で実施しており、事実上のナショナル・ミニマムであることから、引き続き、国が果たすべき役割として制度化を強く求めていく。</a:t>
                      </a:r>
                    </a:p>
                    <a:p>
                      <a:pPr marL="133350" indent="-133350" algn="just">
                        <a:spcAft>
                          <a:spcPts val="0"/>
                        </a:spcAft>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・福祉医療費助成制度の抜本的な見直しについては、国における医療保険制度等を見極めつつ、研究会でのこれまでの検討結果等を踏まえ、持続可能な制度の構築に向け検討していく。</a:t>
                      </a:r>
                    </a:p>
                  </a:txBody>
                  <a:tcPr marL="72000" marR="72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solidFill>
                  </a:tcPr>
                </a:tc>
                <a:tc hMerge="1">
                  <a:txBody>
                    <a:bodyPr/>
                    <a:lstStyle/>
                    <a:p>
                      <a:pPr marL="133350" indent="-133350" algn="just">
                        <a:spcAft>
                          <a:spcPts val="0"/>
                        </a:spcAft>
                      </a:pPr>
                      <a:endParaRPr lang="ja-JP" altLang="en-US" sz="1000" b="0" i="0" u="none" strike="noStrike" baseline="0" dirty="0">
                        <a:solidFill>
                          <a:srgbClr val="000000"/>
                        </a:solidFill>
                        <a:latin typeface="Meiryo UI" panose="020B0604030504040204" pitchFamily="50" charset="-128"/>
                        <a:ea typeface="Meiryo UI" panose="020B0604030504040204" pitchFamily="50" charset="-128"/>
                      </a:endParaRPr>
                    </a:p>
                  </a:txBody>
                  <a:tcPr marL="72000" marR="72000" marT="36000" marB="36000">
                    <a:solidFill>
                      <a:schemeClr val="bg1"/>
                    </a:solidFill>
                  </a:tcPr>
                </a:tc>
                <a:extLst>
                  <a:ext uri="{0D108BD9-81ED-4DB2-BD59-A6C34878D82A}">
                    <a16:rowId xmlns:a16="http://schemas.microsoft.com/office/drawing/2014/main" val="2053338999"/>
                  </a:ext>
                </a:extLst>
              </a:tr>
              <a:tr h="222950">
                <a:tc vMerge="1">
                  <a:txBody>
                    <a:bodyPr/>
                    <a:lstStyle/>
                    <a:p>
                      <a:endParaRPr kumimoji="1" lang="ja-JP" altLang="en-US"/>
                    </a:p>
                  </a:txBody>
                  <a:tcPr/>
                </a:tc>
                <a:tc gridSpan="3">
                  <a:txBody>
                    <a:bodyPr/>
                    <a:lstStyle/>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＜行財政改革推進プラン（案）における見直し＞</a:t>
                      </a: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0D8E8"/>
                    </a:solidFill>
                  </a:tcPr>
                </a:tc>
                <a:tc hMerge="1">
                  <a:txBody>
                    <a:bodyPr/>
                    <a:lstStyle/>
                    <a:p>
                      <a:endParaRPr kumimoji="1" lang="ja-JP" altLang="en-US"/>
                    </a:p>
                  </a:txBody>
                  <a:tcPr/>
                </a:tc>
                <a:tc hMerge="1">
                  <a:txBody>
                    <a:bodyPr/>
                    <a:lstStyle/>
                    <a:p>
                      <a:pPr marL="133350" marR="0" lvl="0" indent="-133350" algn="just" defTabSz="914400" rtl="0" eaLnBrk="1" fontAlgn="auto" latinLnBrk="0" hangingPunct="1">
                        <a:lnSpc>
                          <a:spcPct val="100000"/>
                        </a:lnSpc>
                        <a:spcBef>
                          <a:spcPts val="0"/>
                        </a:spcBef>
                        <a:spcAft>
                          <a:spcPts val="0"/>
                        </a:spcAft>
                        <a:buClrTx/>
                        <a:buSzTx/>
                        <a:buFontTx/>
                        <a:buNone/>
                        <a:tabLst/>
                        <a:defRPr/>
                      </a:pPr>
                      <a:endPar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solidFill>
                      <a:srgbClr val="D0D8E8"/>
                    </a:solidFill>
                  </a:tcPr>
                </a:tc>
                <a:extLst>
                  <a:ext uri="{0D108BD9-81ED-4DB2-BD59-A6C34878D82A}">
                    <a16:rowId xmlns:a16="http://schemas.microsoft.com/office/drawing/2014/main" val="4150604677"/>
                  </a:ext>
                </a:extLst>
              </a:tr>
              <a:tr h="1928414">
                <a:tc vMerge="1">
                  <a:txBody>
                    <a:bodyPr/>
                    <a:lstStyle/>
                    <a:p>
                      <a:endParaRPr kumimoji="1" lang="ja-JP" altLang="en-US"/>
                    </a:p>
                  </a:txBody>
                  <a:tcPr/>
                </a:tc>
                <a:tc gridSpan="2">
                  <a:txBody>
                    <a:bodyPr/>
                    <a:lstStyle/>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○見直しの方向性</a:t>
                      </a:r>
                      <a:endPar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福祉医療費助成制度全体の抜本的な見直しについては、国における医療保険制度等を見極めつつ、市町村との研究会での検討を踏まえ、持続可能な制度を構築していく。</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このうち、乳幼児医療費助成制度については、先行して、平成</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27</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度から、補助制度（年齢及び所得制限による対象者の範囲）の再構築を図るとともに、子ども・子育て支援新制度の実施に合わせ、乳幼児医療を含む子育て支援サービスの水準向上に向け、「新子育て支援交付金」を創設。また、福祉医療費助成制度はすべての都道府県で実施されており、事実上ナショナル・ミニマムとなっていることから、国において制度化されるよう、引き続き強く要請。 </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solidFill>
                  </a:tcPr>
                </a:tc>
                <a:tc hMerge="1">
                  <a:txBody>
                    <a:bodyPr/>
                    <a:lstStyle/>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◆見直しの経過（取組実績）</a:t>
                      </a:r>
                      <a:endPar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○厚生労働省に対して、福祉医療費助成制度の国における制度化及び国庫負担金減額措置の廃止に関して要望し、平成</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30</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年度から、未就学児までの分の減額措置については行われないこととなった。</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提案・要望</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a:t>
                      </a: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・平成</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29</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年度国の施策並びに予算に関する最重点提案・要望</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・平成</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29</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年度国の施策並びに予算に関する提案・要望（福祉関連）</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・市長会・町村長会との共同要望</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○府と市町村が共同で設置した研究会における報告書を踏まえ、実施主体の市町村・団体の意見を伺いながら、制度の持続可能性の確保の観点から、府としての考え方をとりまとめ、平成</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29</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月の府議会での議決を経て、平成</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30</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4</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月からの市町村に対する補助制度の再構築が決定した。</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solidFill>
                      <a:schemeClr val="bg1"/>
                    </a:solidFill>
                  </a:tcPr>
                </a:tc>
                <a:tc>
                  <a:txBody>
                    <a:bodyPr/>
                    <a:lstStyle/>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◆見直しの経過（取組実績）</a:t>
                      </a:r>
                      <a:endPar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○厚生労働省に対して、福祉医療費助成制度の国における制度化及び国庫負担金減額措置の廃止に関して要望し、平成</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30</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年度から、未就学児までの分の減額措置については行われないこととなった。</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提案・要望</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a:t>
                      </a: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・平成</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29</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年度国の施策並びに予算に関する最重点提案・要望</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・平成</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29</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年度国の施策並びに予算に関する提案・要望（福祉関連）</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・市長会・町村長会との共同要望</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○府と市町村が共同で設置した研究会における報告書を踏まえ、実施主体の市町村・団体の意見を伺いながら、制度の持続可能性の確保の観点から、府としての考え方をとりまとめ、平成</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29</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月の府議会での議決を経て、平成</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30</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4</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月からの市町村に対する補助制度の再構築が決定した。</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5" name="二等辺三角形 4"/>
          <p:cNvSpPr/>
          <p:nvPr/>
        </p:nvSpPr>
        <p:spPr>
          <a:xfrm rot="5400000">
            <a:off x="3099488" y="1526137"/>
            <a:ext cx="540060" cy="205326"/>
          </a:xfrm>
          <a:prstGeom prst="triangl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pPr algn="ctr"/>
            <a:endParaRPr kumimoji="1"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二等辺三角形 5">
            <a:extLst>
              <a:ext uri="{FF2B5EF4-FFF2-40B4-BE49-F238E27FC236}">
                <a16:creationId xmlns:a16="http://schemas.microsoft.com/office/drawing/2014/main" id="{6E291646-234C-4BC1-AE4A-EE8BB2CFBBA0}"/>
              </a:ext>
            </a:extLst>
          </p:cNvPr>
          <p:cNvSpPr/>
          <p:nvPr/>
        </p:nvSpPr>
        <p:spPr>
          <a:xfrm rot="5400000">
            <a:off x="3119187" y="3641371"/>
            <a:ext cx="540060" cy="205326"/>
          </a:xfrm>
          <a:prstGeom prst="triangl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pPr algn="ctr"/>
            <a:endParaRPr kumimoji="1"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二等辺三角形 6">
            <a:extLst>
              <a:ext uri="{FF2B5EF4-FFF2-40B4-BE49-F238E27FC236}">
                <a16:creationId xmlns:a16="http://schemas.microsoft.com/office/drawing/2014/main" id="{DB251EF8-1890-49EA-97F6-1232D8F2F5E8}"/>
              </a:ext>
            </a:extLst>
          </p:cNvPr>
          <p:cNvSpPr/>
          <p:nvPr/>
        </p:nvSpPr>
        <p:spPr>
          <a:xfrm rot="5400000">
            <a:off x="3684553" y="5711602"/>
            <a:ext cx="540060" cy="205326"/>
          </a:xfrm>
          <a:prstGeom prst="triangl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pPr algn="ctr"/>
            <a:endParaRPr kumimoji="1"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正方形/長方形 7"/>
          <p:cNvSpPr/>
          <p:nvPr/>
        </p:nvSpPr>
        <p:spPr>
          <a:xfrm>
            <a:off x="6143948" y="124443"/>
            <a:ext cx="1935215" cy="208186"/>
          </a:xfrm>
          <a:prstGeom prst="rect">
            <a:avLst/>
          </a:prstGeom>
          <a:ln w="6350"/>
        </p:spPr>
        <p:style>
          <a:lnRef idx="2">
            <a:schemeClr val="accent1"/>
          </a:lnRef>
          <a:fillRef idx="1">
            <a:schemeClr val="lt1"/>
          </a:fillRef>
          <a:effectRef idx="0">
            <a:schemeClr val="accent1"/>
          </a:effectRef>
          <a:fontRef idx="minor">
            <a:schemeClr val="dk1"/>
          </a:fontRef>
        </p:style>
        <p:txBody>
          <a:bodyPr lIns="36000" rIns="36000" rtlCol="0" anchor="ctr"/>
          <a:lstStyle/>
          <a:p>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予算の記載</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）：一般財源</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スライド番号プレースホルダー 4"/>
          <p:cNvSpPr txBox="1">
            <a:spLocks/>
          </p:cNvSpPr>
          <p:nvPr/>
        </p:nvSpPr>
        <p:spPr>
          <a:xfrm>
            <a:off x="7010400" y="6560103"/>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smtClean="0">
                <a:solidFill>
                  <a:schemeClr val="tx1"/>
                </a:solidFill>
                <a:latin typeface="Meiryo UI" panose="020B0604030504040204" pitchFamily="50" charset="-128"/>
                <a:ea typeface="Meiryo UI" panose="020B0604030504040204" pitchFamily="50" charset="-128"/>
              </a:rPr>
              <a:t>38</a:t>
            </a:r>
            <a:endParaRPr lang="ja-JP" altLang="en-US" dirty="0">
              <a:solidFill>
                <a:schemeClr val="tx1"/>
              </a:solidFill>
              <a:latin typeface="Meiryo UI" panose="020B0604030504040204" pitchFamily="50" charset="-128"/>
              <a:ea typeface="Meiryo UI" panose="020B0604030504040204" pitchFamily="50" charset="-128"/>
            </a:endParaRPr>
          </a:p>
        </p:txBody>
      </p:sp>
      <p:sp>
        <p:nvSpPr>
          <p:cNvPr id="12" name="スライド番号プレースホルダー 4"/>
          <p:cNvSpPr txBox="1">
            <a:spLocks/>
          </p:cNvSpPr>
          <p:nvPr/>
        </p:nvSpPr>
        <p:spPr>
          <a:xfrm>
            <a:off x="7162800" y="6736435"/>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lang="ja-JP" altLang="en-US"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6904349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nvGraphicFramePr>
        <p:xfrm>
          <a:off x="70604" y="126766"/>
          <a:ext cx="9003329" cy="415976"/>
        </p:xfrm>
        <a:graphic>
          <a:graphicData uri="http://schemas.openxmlformats.org/drawingml/2006/table">
            <a:tbl>
              <a:tblPr firstRow="1" firstCol="1" bandRow="1">
                <a:tableStyleId>{5C22544A-7EE6-4342-B048-85BDC9FD1C3A}</a:tableStyleId>
              </a:tblPr>
              <a:tblGrid>
                <a:gridCol w="6121576">
                  <a:extLst>
                    <a:ext uri="{9D8B030D-6E8A-4147-A177-3AD203B41FA5}">
                      <a16:colId xmlns:a16="http://schemas.microsoft.com/office/drawing/2014/main" val="1996567682"/>
                    </a:ext>
                  </a:extLst>
                </a:gridCol>
                <a:gridCol w="2881753">
                  <a:extLst>
                    <a:ext uri="{9D8B030D-6E8A-4147-A177-3AD203B41FA5}">
                      <a16:colId xmlns:a16="http://schemas.microsoft.com/office/drawing/2014/main" val="2440904912"/>
                    </a:ext>
                  </a:extLst>
                </a:gridCol>
              </a:tblGrid>
              <a:tr h="41597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100" kern="100" dirty="0">
                          <a:solidFill>
                            <a:schemeClr val="tx1"/>
                          </a:solidFill>
                          <a:effectLst/>
                          <a:latin typeface="Meiryo UI" panose="020B0604030504040204" pitchFamily="50" charset="-128"/>
                          <a:ea typeface="Meiryo UI" panose="020B0604030504040204" pitchFamily="50" charset="-128"/>
                        </a:rPr>
                        <a:t>【</a:t>
                      </a:r>
                      <a:r>
                        <a:rPr lang="ja-JP" altLang="en-US" sz="1100" kern="100" dirty="0">
                          <a:solidFill>
                            <a:schemeClr val="tx1"/>
                          </a:solidFill>
                          <a:effectLst/>
                          <a:latin typeface="Meiryo UI" panose="020B0604030504040204" pitchFamily="50" charset="-128"/>
                          <a:ea typeface="Meiryo UI" panose="020B0604030504040204" pitchFamily="50" charset="-128"/>
                        </a:rPr>
                        <a:t>主要検討事業</a:t>
                      </a:r>
                      <a:r>
                        <a:rPr lang="en-US" altLang="ja-JP" sz="1100" kern="100" dirty="0">
                          <a:solidFill>
                            <a:schemeClr val="tx1"/>
                          </a:solidFill>
                          <a:effectLst/>
                          <a:latin typeface="Meiryo UI" panose="020B0604030504040204" pitchFamily="50" charset="-128"/>
                          <a:ea typeface="Meiryo UI" panose="020B0604030504040204" pitchFamily="50" charset="-128"/>
                        </a:rPr>
                        <a:t>16】</a:t>
                      </a:r>
                      <a:r>
                        <a:rPr lang="ja-JP" altLang="en-US" sz="1100" kern="100" dirty="0">
                          <a:solidFill>
                            <a:schemeClr val="tx1"/>
                          </a:solidFill>
                          <a:effectLst/>
                          <a:latin typeface="Meiryo UI" panose="020B0604030504040204" pitchFamily="50" charset="-128"/>
                          <a:ea typeface="Meiryo UI" panose="020B0604030504040204" pitchFamily="50" charset="-128"/>
                        </a:rPr>
                        <a:t>　</a:t>
                      </a:r>
                      <a:r>
                        <a:rPr lang="zh-TW" altLang="en-US" sz="1400" kern="100" dirty="0">
                          <a:solidFill>
                            <a:schemeClr val="tx1"/>
                          </a:solidFill>
                          <a:effectLst/>
                          <a:latin typeface="Meiryo UI" panose="020B0604030504040204" pitchFamily="50" charset="-128"/>
                          <a:ea typeface="Meiryo UI" panose="020B0604030504040204" pitchFamily="50" charset="-128"/>
                        </a:rPr>
                        <a:t>４医療費公費負担助成事業</a:t>
                      </a:r>
                      <a:r>
                        <a:rPr lang="ja-JP" altLang="en-US" sz="1400" kern="100" dirty="0">
                          <a:solidFill>
                            <a:schemeClr val="tx1"/>
                          </a:solidFill>
                          <a:effectLst/>
                          <a:latin typeface="Meiryo UI" panose="020B0604030504040204" pitchFamily="50" charset="-128"/>
                          <a:ea typeface="Meiryo UI" panose="020B0604030504040204" pitchFamily="50" charset="-128"/>
                        </a:rPr>
                        <a:t>（</a:t>
                      </a:r>
                      <a:r>
                        <a:rPr kumimoji="1" lang="ja-JP" altLang="en-US" sz="1400" u="none" dirty="0">
                          <a:solidFill>
                            <a:schemeClr val="tx1"/>
                          </a:solidFill>
                          <a:latin typeface="Meiryo UI" panose="020B0604030504040204" pitchFamily="50" charset="-128"/>
                          <a:ea typeface="Meiryo UI" panose="020B0604030504040204" pitchFamily="50" charset="-128"/>
                        </a:rPr>
                        <a:t>つづき）</a:t>
                      </a:r>
                      <a:endParaRPr lang="en-US" altLang="ja-JP" sz="12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effectLst/>
                          <a:latin typeface="Meiryo UI" panose="020B0604030504040204" pitchFamily="50" charset="-128"/>
                          <a:ea typeface="Meiryo UI" panose="020B0604030504040204" pitchFamily="50" charset="-128"/>
                        </a:rPr>
                        <a:t>＜福祉部＞</a:t>
                      </a:r>
                      <a:endParaRPr lang="ja-JP" alt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09406796"/>
                  </a:ext>
                </a:extLst>
              </a:tr>
            </a:tbl>
          </a:graphicData>
        </a:graphic>
      </p:graphicFrame>
      <p:graphicFrame>
        <p:nvGraphicFramePr>
          <p:cNvPr id="2" name="表 1"/>
          <p:cNvGraphicFramePr>
            <a:graphicFrameLocks noGrp="1"/>
          </p:cNvGraphicFramePr>
          <p:nvPr>
            <p:extLst>
              <p:ext uri="{D42A27DB-BD31-4B8C-83A1-F6EECF244321}">
                <p14:modId xmlns:p14="http://schemas.microsoft.com/office/powerpoint/2010/main" val="2456056140"/>
              </p:ext>
            </p:extLst>
          </p:nvPr>
        </p:nvGraphicFramePr>
        <p:xfrm>
          <a:off x="81815" y="503675"/>
          <a:ext cx="8980370" cy="6314999"/>
        </p:xfrm>
        <a:graphic>
          <a:graphicData uri="http://schemas.openxmlformats.org/drawingml/2006/table">
            <a:tbl>
              <a:tblPr firstRow="1" firstCol="1" bandRow="1">
                <a:tableStyleId>{BC89EF96-8CEA-46FF-86C4-4CE0E7609802}</a:tableStyleId>
              </a:tblPr>
              <a:tblGrid>
                <a:gridCol w="259200">
                  <a:extLst>
                    <a:ext uri="{9D8B030D-6E8A-4147-A177-3AD203B41FA5}">
                      <a16:colId xmlns:a16="http://schemas.microsoft.com/office/drawing/2014/main" val="9612139"/>
                    </a:ext>
                  </a:extLst>
                </a:gridCol>
                <a:gridCol w="2160755">
                  <a:extLst>
                    <a:ext uri="{9D8B030D-6E8A-4147-A177-3AD203B41FA5}">
                      <a16:colId xmlns:a16="http://schemas.microsoft.com/office/drawing/2014/main" val="4183280094"/>
                    </a:ext>
                  </a:extLst>
                </a:gridCol>
                <a:gridCol w="6560415">
                  <a:extLst>
                    <a:ext uri="{9D8B030D-6E8A-4147-A177-3AD203B41FA5}">
                      <a16:colId xmlns:a16="http://schemas.microsoft.com/office/drawing/2014/main" val="20002"/>
                    </a:ext>
                  </a:extLst>
                </a:gridCol>
              </a:tblGrid>
              <a:tr h="211339">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bg1"/>
                          </a:solidFill>
                          <a:latin typeface="Meiryo UI" panose="020B0604030504040204" pitchFamily="50" charset="-128"/>
                          <a:ea typeface="Meiryo UI" panose="020B0604030504040204" pitchFamily="50" charset="-128"/>
                        </a:rPr>
                        <a:t>見直しの経過（つづき）</a:t>
                      </a:r>
                      <a:endParaRPr kumimoji="1" lang="en-US" altLang="ja-JP" sz="1000" dirty="0">
                        <a:solidFill>
                          <a:schemeClr val="bg1"/>
                        </a:solidFill>
                        <a:latin typeface="Meiryo UI" panose="020B0604030504040204" pitchFamily="50" charset="-128"/>
                        <a:ea typeface="Meiryo UI" panose="020B0604030504040204" pitchFamily="50" charset="-128"/>
                      </a:endParaRPr>
                    </a:p>
                  </a:txBody>
                  <a:tcPr marL="72000" marR="72000" marT="36000" marB="36000" vert="eaVert" anchor="ct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solidFill>
                  </a:tcPr>
                </a:tc>
                <a:tc gridSpan="2">
                  <a:txBody>
                    <a:bodyPr/>
                    <a:lstStyle/>
                    <a:p>
                      <a:pPr marL="133350" marR="0" lvl="0" indent="-133350" algn="just" defTabSz="914400" rtl="0" eaLnBrk="1" fontAlgn="auto" latinLnBrk="0" hangingPunct="1">
                        <a:lnSpc>
                          <a:spcPct val="100000"/>
                        </a:lnSpc>
                        <a:spcBef>
                          <a:spcPts val="0"/>
                        </a:spcBef>
                        <a:spcAft>
                          <a:spcPts val="0"/>
                        </a:spcAft>
                        <a:buClrTx/>
                        <a:buSzTx/>
                        <a:buFontTx/>
                        <a:buNone/>
                        <a:tabLst/>
                        <a:defRPr/>
                      </a:pPr>
                      <a:r>
                        <a:rPr lang="en-US" altLang="ja-JP" sz="1000" kern="100" dirty="0">
                          <a:effectLst/>
                          <a:latin typeface="Meiryo UI" panose="020B0604030504040204" pitchFamily="50" charset="-128"/>
                          <a:ea typeface="Meiryo UI" panose="020B0604030504040204" pitchFamily="50" charset="-128"/>
                        </a:rPr>
                        <a:t> </a:t>
                      </a:r>
                      <a:r>
                        <a:rPr lang="ja-JP" altLang="en-US" sz="1000" b="1" kern="100" dirty="0">
                          <a:effectLst/>
                          <a:latin typeface="Meiryo UI" panose="020B0604030504040204" pitchFamily="50" charset="-128"/>
                          <a:ea typeface="Meiryo UI" panose="020B0604030504040204" pitchFamily="50" charset="-128"/>
                        </a:rPr>
                        <a:t>＜当面の財政運営の取組み（案）における見直し＞</a:t>
                      </a:r>
                      <a:endPar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0D8E8"/>
                    </a:solidFill>
                  </a:tcPr>
                </a:tc>
                <a:tc hMerge="1">
                  <a:txBody>
                    <a:bodyPr/>
                    <a:lstStyle/>
                    <a:p>
                      <a:endParaRPr kumimoji="1" lang="ja-JP" altLang="en-US"/>
                    </a:p>
                  </a:txBody>
                  <a:tcPr/>
                </a:tc>
                <a:extLst>
                  <a:ext uri="{0D108BD9-81ED-4DB2-BD59-A6C34878D82A}">
                    <a16:rowId xmlns:a16="http://schemas.microsoft.com/office/drawing/2014/main" val="1650196717"/>
                  </a:ext>
                </a:extLst>
              </a:tr>
              <a:tr h="3195981">
                <a:tc vMerge="1">
                  <a:txBody>
                    <a:bodyPr/>
                    <a:lstStyle/>
                    <a:p>
                      <a:endParaRPr kumimoji="1" lang="ja-JP" altLang="en-US"/>
                    </a:p>
                  </a:txBody>
                  <a:tcPr/>
                </a:tc>
                <a:tc>
                  <a:txBody>
                    <a:bodyPr/>
                    <a:lstStyle/>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○取組内容</a:t>
                      </a:r>
                      <a:endPar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対象者の範囲の選択と集中とあわせ、受益と負担の適正化を図ることで、新たな財政負担を伴わない持続可能なものとする。 </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tc>
                  <a:txBody>
                    <a:bodyPr/>
                    <a:lstStyle/>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◆見直しの経過（取組実績）</a:t>
                      </a:r>
                      <a:endPar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b="0" kern="100" baseline="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b="0" kern="100" baseline="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平成</a:t>
                      </a:r>
                      <a:r>
                        <a:rPr lang="en-US" altLang="ja-JP" sz="1000" b="0" kern="100" baseline="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30</a:t>
                      </a:r>
                      <a:r>
                        <a:rPr lang="ja-JP" altLang="en-US" sz="1000" b="0" kern="100" baseline="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年度当初予算編成において、福祉医療費助成制度全体について、対象者・給付の範囲の選択・集中や受益と負担の適正化等について整理を行った。</a:t>
                      </a:r>
                      <a:endParaRPr lang="en-US" altLang="ja-JP" sz="1000" b="0" kern="100" baseline="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endParaRPr lang="en-US" altLang="ja-JP" sz="1000" b="0" kern="100" baseline="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rPr>
                        <a:t>  </a:t>
                      </a: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　　</a:t>
                      </a:r>
                      <a:endPar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endPar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3072107019"/>
                  </a:ext>
                </a:extLst>
              </a:tr>
              <a:tr h="210752">
                <a:tc rowSpan="2">
                  <a:txBody>
                    <a:bodyPr/>
                    <a:lstStyle/>
                    <a:p>
                      <a:pPr algn="ctr"/>
                      <a:r>
                        <a:rPr kumimoji="1" lang="ja-JP" altLang="en-US" sz="1000" dirty="0">
                          <a:solidFill>
                            <a:schemeClr val="bg1"/>
                          </a:solidFill>
                          <a:latin typeface="Meiryo UI" panose="020B0604030504040204" pitchFamily="50" charset="-128"/>
                          <a:ea typeface="Meiryo UI" panose="020B0604030504040204" pitchFamily="50" charset="-128"/>
                        </a:rPr>
                        <a:t>現在の事業</a:t>
                      </a:r>
                      <a:endParaRPr kumimoji="1" lang="ja-JP" altLang="en-US" sz="1000" b="1" dirty="0">
                        <a:solidFill>
                          <a:schemeClr val="bg1"/>
                        </a:solidFill>
                        <a:latin typeface="Meiryo UI" panose="020B0604030504040204" pitchFamily="50" charset="-128"/>
                        <a:ea typeface="Meiryo UI" panose="020B0604030504040204" pitchFamily="50" charset="-128"/>
                      </a:endParaRPr>
                    </a:p>
                  </a:txBody>
                  <a:tcPr marL="72000" marR="72000" marT="36000" marB="36000" vert="eaVert" anchor="ctr">
                    <a:lnL w="12700" cap="flat" cmpd="sng" algn="ctr">
                      <a:solidFill>
                        <a:schemeClr val="accent1"/>
                      </a:solidFill>
                      <a:prstDash val="solid"/>
                      <a:round/>
                      <a:headEnd type="none" w="med" len="med"/>
                      <a:tailEnd type="none" w="med" len="med"/>
                    </a:lnL>
                    <a:lnT w="635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gridSpan="2">
                  <a:txBody>
                    <a:bodyPr/>
                    <a:lstStyle/>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1" i="0" u="none" kern="100" dirty="0">
                          <a:effectLst/>
                          <a:latin typeface="Meiryo UI" panose="020B0604030504040204" pitchFamily="50" charset="-128"/>
                          <a:ea typeface="Meiryo UI" panose="020B0604030504040204" pitchFamily="50" charset="-128"/>
                        </a:rPr>
                        <a:t>＜主な事業（見直し後の事業、新たに取り組んでいる事業等）＞</a:t>
                      </a:r>
                      <a:endPar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0D8E8"/>
                    </a:solidFill>
                  </a:tcPr>
                </a:tc>
                <a:tc hMerge="1">
                  <a:txBody>
                    <a:bodyPr/>
                    <a:lstStyle/>
                    <a:p>
                      <a:endParaRPr kumimoji="1" lang="ja-JP" altLang="en-US"/>
                    </a:p>
                  </a:txBody>
                  <a:tcPr/>
                </a:tc>
                <a:extLst>
                  <a:ext uri="{0D108BD9-81ED-4DB2-BD59-A6C34878D82A}">
                    <a16:rowId xmlns:a16="http://schemas.microsoft.com/office/drawing/2014/main" val="2560349723"/>
                  </a:ext>
                </a:extLst>
              </a:tr>
              <a:tr h="2670218">
                <a:tc vMerge="1">
                  <a:txBody>
                    <a:bodyPr/>
                    <a:lstStyle/>
                    <a:p>
                      <a:endParaRPr kumimoji="1" lang="ja-JP" altLang="en-US"/>
                    </a:p>
                  </a:txBody>
                  <a:tcPr/>
                </a:tc>
                <a:tc gridSpan="2">
                  <a:txBody>
                    <a:bodyPr/>
                    <a:lstStyle/>
                    <a:p>
                      <a:pPr marL="133350" marR="0" lvl="0" indent="-133350" algn="just"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050" b="1"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見直し後の事業</a:t>
                      </a:r>
                      <a:r>
                        <a:rPr kumimoji="1" lang="en-US" altLang="ja-JP" sz="1050" b="1"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p>
                    <a:p>
                      <a:pPr marL="133350" marR="0" lvl="0" indent="-133350" algn="just" defTabSz="9144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zh-TW" altLang="en-US" sz="1050" b="1"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老人医療費助成</a:t>
                      </a:r>
                      <a:r>
                        <a:rPr kumimoji="1" lang="zh-TW" altLang="en-US" sz="1050" b="1" i="0" u="sng"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事業費</a:t>
                      </a:r>
                      <a:r>
                        <a:rPr kumimoji="1" lang="ja-JP" altLang="en-US" sz="1050" b="1"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　</a:t>
                      </a:r>
                      <a:r>
                        <a:rPr kumimoji="1" lang="en-US" altLang="ja-JP" sz="1050" b="1"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1,423</a:t>
                      </a:r>
                      <a:r>
                        <a:rPr kumimoji="1" lang="ja-JP" altLang="en-US" sz="1050" b="1"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en-US" altLang="ja-JP" sz="1050" b="1"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1,423</a:t>
                      </a:r>
                      <a:r>
                        <a:rPr kumimoji="1" lang="ja-JP" altLang="en-US" sz="1050" b="1"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）百万円</a:t>
                      </a:r>
                      <a:endParaRPr kumimoji="1" lang="en-US" altLang="zh-TW" sz="1050" b="1"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133350" marR="0" lvl="0" indent="-133350" algn="just" defTabSz="914400" rtl="0" eaLnBrk="1" fontAlgn="auto" latinLnBrk="0" hangingPunct="1">
                        <a:lnSpc>
                          <a:spcPts val="500"/>
                        </a:lnSpc>
                        <a:spcBef>
                          <a:spcPts val="0"/>
                        </a:spcBef>
                        <a:spcAft>
                          <a:spcPts val="0"/>
                        </a:spcAft>
                        <a:buClrTx/>
                        <a:buSzTx/>
                        <a:buFontTx/>
                        <a:buNone/>
                        <a:tabLst/>
                        <a:defRPr/>
                      </a:pPr>
                      <a:endParaRPr kumimoji="1" lang="en-US" altLang="ja-JP" sz="1000" b="1" i="0" u="sng"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　　１　事業目的　　</a:t>
                      </a:r>
                      <a:endParaRPr kumimoji="1" lang="en-US" altLang="ja-JP" sz="1000" b="1"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　　　　 </a:t>
                      </a:r>
                      <a:r>
                        <a:rPr kumimoji="1" lang="ja-JP" altLang="en-US"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市町村が実施する老人医療費助成事業に対し補助を行う。　　　　　　　　　　　　　　　　　　　　　　　　　　 　　　　　　　　　　　　　　　　　　　　　　　　　　　　　　　　　　　　　　　　　　　　　　　 </a:t>
                      </a:r>
                    </a:p>
                    <a:p>
                      <a:pPr marL="133350" marR="0" lvl="0" indent="-133350" algn="just"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　　　　 開始終了年度：昭和４６年度～　　根拠法令：大阪府市町村老人医療費助成事業費補助金交付要綱を廃止する要綱</a:t>
                      </a:r>
                      <a:endParaRPr kumimoji="1" lang="en-US" altLang="ja-JP"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　　</a:t>
                      </a:r>
                      <a:r>
                        <a:rPr kumimoji="1" lang="ja-JP" altLang="en-US" sz="1000" b="1"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２　事業内容</a:t>
                      </a:r>
                      <a:endParaRPr kumimoji="1" lang="en-US" altLang="ja-JP" sz="1000" b="1"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      </a:t>
                      </a:r>
                      <a:r>
                        <a:rPr kumimoji="1" lang="en-US" altLang="ja-JP"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(1)  </a:t>
                      </a:r>
                      <a:r>
                        <a:rPr kumimoji="1" lang="ja-JP" altLang="en-US"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対象者　　　平成</a:t>
                      </a:r>
                      <a:r>
                        <a:rPr kumimoji="1" lang="en-US" altLang="ja-JP"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30</a:t>
                      </a:r>
                      <a:r>
                        <a:rPr kumimoji="1" lang="ja-JP" altLang="en-US"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年</a:t>
                      </a:r>
                      <a:r>
                        <a:rPr kumimoji="1" lang="en-US" altLang="ja-JP"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3</a:t>
                      </a:r>
                      <a:r>
                        <a:rPr kumimoji="1" lang="ja-JP" altLang="en-US"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月</a:t>
                      </a:r>
                      <a:r>
                        <a:rPr kumimoji="1" lang="en-US" altLang="ja-JP"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31</a:t>
                      </a:r>
                      <a:r>
                        <a:rPr kumimoji="1" lang="ja-JP" altLang="en-US"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日時点で老人医療費助成制度の助成対象となっている以下の者</a:t>
                      </a:r>
                      <a:endParaRPr kumimoji="1" lang="en-US" altLang="ja-JP"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　　　　　　  　　　　　　　　①身体及び知的</a:t>
                      </a:r>
                      <a:r>
                        <a:rPr kumimoji="1" lang="ja-JP" altLang="en-US" sz="1000" b="0" i="0" u="none" strike="noStrike" kern="1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n-cs"/>
                        </a:rPr>
                        <a:t>障がい</a:t>
                      </a:r>
                      <a:r>
                        <a:rPr kumimoji="1" lang="ja-JP" altLang="en-US"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者医療費助成対象者 </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平成</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30</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年</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4</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月以降は、</a:t>
                      </a:r>
                      <a:r>
                        <a:rPr kumimoji="1" lang="ja-JP" altLang="en-US" sz="900" b="0" i="0" u="none" strike="noStrike" kern="1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n-cs"/>
                        </a:rPr>
                        <a:t>重度障がい</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者医療費助成に整理・統合）</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　　　　　　　  　　　　　　　②ひとり親家庭医療費助成対象者 </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平成</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30</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年</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4</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月以降は、ひとり親家庭医療費助成に整理・統合）　　</a:t>
                      </a:r>
                      <a:r>
                        <a:rPr kumimoji="1" lang="ja-JP" altLang="en-US"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　　　　　　　　　　　　　　　　　　　　　　　　　　　　　　　 </a:t>
                      </a:r>
                    </a:p>
                    <a:p>
                      <a:pPr marL="133350" marR="0" lvl="0" indent="-133350" algn="just"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 　　　　　　  　　　　　 　　③特定疾患治療研究事業実施要綱（平成</a:t>
                      </a:r>
                      <a:r>
                        <a:rPr kumimoji="1" lang="en-US" altLang="ja-JP"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27</a:t>
                      </a:r>
                      <a:r>
                        <a:rPr kumimoji="1" lang="ja-JP" altLang="en-US"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年</a:t>
                      </a:r>
                      <a:r>
                        <a:rPr kumimoji="1" lang="en-US" altLang="ja-JP"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1</a:t>
                      </a:r>
                      <a:r>
                        <a:rPr kumimoji="1" lang="ja-JP" altLang="en-US"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月改正前）に規定する疾患（一部を除く）を有する者 </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令和</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3</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年</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4</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月以降は対象外）　</a:t>
                      </a:r>
                      <a:r>
                        <a:rPr kumimoji="1" lang="ja-JP" altLang="en-US"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　　　　　　　　　　　　　　　　　　　　　　　　　 </a:t>
                      </a:r>
                    </a:p>
                    <a:p>
                      <a:pPr marL="133350" marR="0" lvl="0" indent="-133350" algn="just"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 　　　　　　  　　　　　 　　④「感染症の予防及び感染症の患者に対する医療に関する法律」に基づく結核医療を受けている者 </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令和</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3</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年</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4</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月以降は対象外）</a:t>
                      </a:r>
                      <a:r>
                        <a:rPr kumimoji="1" lang="ja-JP" altLang="en-US"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　　　　　　　　　　　　　　　　　　　　　　　　　　　 </a:t>
                      </a:r>
                    </a:p>
                    <a:p>
                      <a:pPr marL="133350" marR="0" lvl="0" indent="-133350" algn="just"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 　　　                     　⑤「障害者総合支援法」に基づく精神通院医療を受けている者 </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令和</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3</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年</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4</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月以降は対象外）</a:t>
                      </a:r>
                      <a:r>
                        <a:rPr kumimoji="1" lang="ja-JP" altLang="en-US"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　　　　　　　　　　　　　　　　　　　　　　　　　　　　　　　　　　　　　　　　　　 </a:t>
                      </a:r>
                    </a:p>
                    <a:p>
                      <a:pPr marL="133350" marR="0" lvl="0" indent="-133350" algn="just"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    　</a:t>
                      </a:r>
                      <a:r>
                        <a:rPr kumimoji="1" lang="en-US" altLang="ja-JP"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(2) </a:t>
                      </a:r>
                      <a:r>
                        <a:rPr kumimoji="1" lang="ja-JP" altLang="en-US"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所得制限 　本人所得 </a:t>
                      </a:r>
                      <a:r>
                        <a:rPr kumimoji="1" lang="en-US" altLang="ja-JP"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259</a:t>
                      </a:r>
                      <a:r>
                        <a:rPr kumimoji="1" lang="ja-JP" altLang="en-US"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万円（単身）　　　　　　　　　　　　　　　　　　　　　　　　　　　 </a:t>
                      </a:r>
                    </a:p>
                    <a:p>
                      <a:pPr marL="133350" marR="0" lvl="0" indent="-133350" algn="just"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 　   </a:t>
                      </a:r>
                      <a:r>
                        <a:rPr kumimoji="1" lang="en-US" altLang="ja-JP"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(3) </a:t>
                      </a:r>
                      <a:r>
                        <a:rPr kumimoji="1" lang="ja-JP" altLang="en-US"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一部自己負担金　　１医療機関あたり一部自己負担　</a:t>
                      </a:r>
                      <a:r>
                        <a:rPr kumimoji="1" lang="en-US" altLang="ja-JP"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500</a:t>
                      </a:r>
                      <a:r>
                        <a:rPr kumimoji="1" lang="ja-JP" altLang="en-US"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円以内</a:t>
                      </a:r>
                      <a:r>
                        <a:rPr kumimoji="1" lang="en-US" altLang="ja-JP"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ja-JP" altLang="en-US"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日　１か月あたり自己負担限度額</a:t>
                      </a:r>
                      <a:r>
                        <a:rPr kumimoji="1" lang="en-US" altLang="ja-JP"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3,000</a:t>
                      </a:r>
                      <a:r>
                        <a:rPr kumimoji="1" lang="ja-JP" altLang="en-US"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円　　　　　　　　　　　　　　　　　　　　　　　　　　　　　　 </a:t>
                      </a:r>
                    </a:p>
                    <a:p>
                      <a:pPr marL="133350" marR="0" lvl="0" indent="-133350" algn="just"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 　   </a:t>
                      </a:r>
                      <a:r>
                        <a:rPr kumimoji="1" lang="en-US" altLang="ja-JP"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(4) </a:t>
                      </a:r>
                      <a:r>
                        <a:rPr kumimoji="1" lang="ja-JP" altLang="en-US"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対象者数　　</a:t>
                      </a:r>
                      <a:r>
                        <a:rPr kumimoji="1" lang="en-US" altLang="ja-JP"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34,530</a:t>
                      </a:r>
                      <a:r>
                        <a:rPr kumimoji="1" lang="ja-JP" altLang="en-US"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人　　　　　　　　　　　　　　　　　　　　　　　　　　　　　　　　　　　　　 </a:t>
                      </a:r>
                    </a:p>
                    <a:p>
                      <a:pPr marL="133350" marR="0" lvl="0" indent="-133350" algn="just"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 　   </a:t>
                      </a:r>
                      <a:r>
                        <a:rPr kumimoji="1" lang="en-US" altLang="ja-JP"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(5) </a:t>
                      </a:r>
                      <a:r>
                        <a:rPr kumimoji="1" lang="ja-JP" altLang="en-US"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補助率　　　　全市町村　１／２</a:t>
                      </a:r>
                      <a:r>
                        <a:rPr kumimoji="1" lang="ja-JP" altLang="en-US" sz="105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　 </a:t>
                      </a:r>
                      <a:endParaRPr kumimoji="1" lang="ja-JP" altLang="en-US" sz="1050" b="0" i="0" u="none" strike="noStrike" kern="1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72000" marR="72000" marT="36000" marB="36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4234363331"/>
                  </a:ext>
                </a:extLst>
              </a:tr>
            </a:tbl>
          </a:graphicData>
        </a:graphic>
      </p:graphicFrame>
      <p:sp>
        <p:nvSpPr>
          <p:cNvPr id="5" name="二等辺三角形 4"/>
          <p:cNvSpPr/>
          <p:nvPr/>
        </p:nvSpPr>
        <p:spPr>
          <a:xfrm rot="5400000">
            <a:off x="2289398" y="1511158"/>
            <a:ext cx="540060" cy="205326"/>
          </a:xfrm>
          <a:prstGeom prst="triangl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pPr algn="ctr"/>
            <a:endParaRPr kumimoji="1"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正方形/長方形 6"/>
          <p:cNvSpPr/>
          <p:nvPr/>
        </p:nvSpPr>
        <p:spPr>
          <a:xfrm>
            <a:off x="5913002" y="4194085"/>
            <a:ext cx="2889468" cy="215999"/>
          </a:xfrm>
          <a:prstGeom prst="rect">
            <a:avLst/>
          </a:prstGeom>
          <a:ln/>
        </p:spPr>
        <p:style>
          <a:lnRef idx="2">
            <a:schemeClr val="accent1"/>
          </a:lnRef>
          <a:fillRef idx="1">
            <a:schemeClr val="lt1"/>
          </a:fillRef>
          <a:effectRef idx="0">
            <a:schemeClr val="accent1"/>
          </a:effectRef>
          <a:fontRef idx="minor">
            <a:schemeClr val="dk1"/>
          </a:fontRef>
        </p:style>
        <p:txBody>
          <a:bodyPr lIns="36000" rIns="0" rtlCol="0" anchor="ctr"/>
          <a:lstStyle/>
          <a:p>
            <a:pPr algn="ctr"/>
            <a:r>
              <a:rPr lang="en-US" altLang="ja-JP" sz="1050" dirty="0">
                <a:solidFill>
                  <a:schemeClr val="tx1"/>
                </a:solidFill>
                <a:latin typeface="Meiryo UI" panose="020B0604030504040204" pitchFamily="50" charset="-128"/>
                <a:ea typeface="Meiryo UI" panose="020B0604030504040204" pitchFamily="50" charset="-128"/>
              </a:rPr>
              <a:t>R2</a:t>
            </a:r>
            <a:r>
              <a:rPr lang="ja-JP" altLang="en-US" sz="1050" dirty="0">
                <a:solidFill>
                  <a:schemeClr val="tx1"/>
                </a:solidFill>
                <a:latin typeface="Meiryo UI" panose="020B0604030504040204" pitchFamily="50" charset="-128"/>
                <a:ea typeface="Meiryo UI" panose="020B0604030504040204" pitchFamily="50" charset="-128"/>
              </a:rPr>
              <a:t>当初予算額：</a:t>
            </a:r>
            <a:r>
              <a:rPr lang="en-US" altLang="ja-JP" sz="1050" dirty="0" smtClean="0">
                <a:solidFill>
                  <a:schemeClr val="tx1"/>
                </a:solidFill>
                <a:latin typeface="Meiryo UI" panose="020B0604030504040204" pitchFamily="50" charset="-128"/>
                <a:ea typeface="Meiryo UI" panose="020B0604030504040204" pitchFamily="50" charset="-128"/>
              </a:rPr>
              <a:t>18,027</a:t>
            </a:r>
            <a:r>
              <a:rPr lang="ja-JP" altLang="en-US" sz="1050" dirty="0" smtClean="0">
                <a:solidFill>
                  <a:schemeClr val="tx1"/>
                </a:solidFill>
                <a:latin typeface="Meiryo UI" panose="020B0604030504040204" pitchFamily="50" charset="-128"/>
                <a:ea typeface="Meiryo UI" panose="020B0604030504040204" pitchFamily="50" charset="-128"/>
              </a:rPr>
              <a:t>（</a:t>
            </a:r>
            <a:r>
              <a:rPr lang="en-US" altLang="ja-JP" sz="1050" dirty="0" smtClean="0">
                <a:solidFill>
                  <a:schemeClr val="tx1"/>
                </a:solidFill>
                <a:latin typeface="Meiryo UI" panose="020B0604030504040204" pitchFamily="50" charset="-128"/>
                <a:ea typeface="Meiryo UI" panose="020B0604030504040204" pitchFamily="50" charset="-128"/>
              </a:rPr>
              <a:t>18,027</a:t>
            </a:r>
            <a:r>
              <a:rPr lang="ja-JP" altLang="en-US" sz="1050" dirty="0" smtClean="0">
                <a:solidFill>
                  <a:schemeClr val="tx1"/>
                </a:solidFill>
                <a:latin typeface="Meiryo UI" panose="020B0604030504040204" pitchFamily="50" charset="-128"/>
                <a:ea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rPr>
              <a:t>百万円</a:t>
            </a:r>
            <a:endPar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8" name="正方形/長方形 7"/>
          <p:cNvSpPr/>
          <p:nvPr/>
        </p:nvSpPr>
        <p:spPr>
          <a:xfrm>
            <a:off x="6156969" y="198055"/>
            <a:ext cx="1935215" cy="208186"/>
          </a:xfrm>
          <a:prstGeom prst="rect">
            <a:avLst/>
          </a:prstGeom>
          <a:ln w="6350"/>
        </p:spPr>
        <p:style>
          <a:lnRef idx="2">
            <a:schemeClr val="accent1"/>
          </a:lnRef>
          <a:fillRef idx="1">
            <a:schemeClr val="lt1"/>
          </a:fillRef>
          <a:effectRef idx="0">
            <a:schemeClr val="accent1"/>
          </a:effectRef>
          <a:fontRef idx="minor">
            <a:schemeClr val="dk1"/>
          </a:fontRef>
        </p:style>
        <p:txBody>
          <a:bodyPr lIns="36000" rIns="36000" rtlCol="0" anchor="ctr"/>
          <a:lstStyle/>
          <a:p>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予算の記載</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）：一般財源</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13" name="表 12"/>
          <p:cNvGraphicFramePr>
            <a:graphicFrameLocks noGrp="1"/>
          </p:cNvGraphicFramePr>
          <p:nvPr>
            <p:extLst/>
          </p:nvPr>
        </p:nvGraphicFramePr>
        <p:xfrm>
          <a:off x="2795886" y="1438882"/>
          <a:ext cx="5871569" cy="2215822"/>
        </p:xfrm>
        <a:graphic>
          <a:graphicData uri="http://schemas.openxmlformats.org/drawingml/2006/table">
            <a:tbl>
              <a:tblPr firstRow="1" bandRow="1">
                <a:tableStyleId>{5940675A-B579-460E-94D1-54222C63F5DA}</a:tableStyleId>
              </a:tblPr>
              <a:tblGrid>
                <a:gridCol w="470969">
                  <a:extLst>
                    <a:ext uri="{9D8B030D-6E8A-4147-A177-3AD203B41FA5}">
                      <a16:colId xmlns:a16="http://schemas.microsoft.com/office/drawing/2014/main" val="3548129885"/>
                    </a:ext>
                  </a:extLst>
                </a:gridCol>
                <a:gridCol w="2250250">
                  <a:extLst>
                    <a:ext uri="{9D8B030D-6E8A-4147-A177-3AD203B41FA5}">
                      <a16:colId xmlns:a16="http://schemas.microsoft.com/office/drawing/2014/main" val="2631794985"/>
                    </a:ext>
                  </a:extLst>
                </a:gridCol>
                <a:gridCol w="720080">
                  <a:extLst>
                    <a:ext uri="{9D8B030D-6E8A-4147-A177-3AD203B41FA5}">
                      <a16:colId xmlns:a16="http://schemas.microsoft.com/office/drawing/2014/main" val="931480608"/>
                    </a:ext>
                  </a:extLst>
                </a:gridCol>
                <a:gridCol w="540060">
                  <a:extLst>
                    <a:ext uri="{9D8B030D-6E8A-4147-A177-3AD203B41FA5}">
                      <a16:colId xmlns:a16="http://schemas.microsoft.com/office/drawing/2014/main" val="3112957583"/>
                    </a:ext>
                  </a:extLst>
                </a:gridCol>
                <a:gridCol w="585065">
                  <a:extLst>
                    <a:ext uri="{9D8B030D-6E8A-4147-A177-3AD203B41FA5}">
                      <a16:colId xmlns:a16="http://schemas.microsoft.com/office/drawing/2014/main" val="3967293145"/>
                    </a:ext>
                  </a:extLst>
                </a:gridCol>
                <a:gridCol w="675075">
                  <a:extLst>
                    <a:ext uri="{9D8B030D-6E8A-4147-A177-3AD203B41FA5}">
                      <a16:colId xmlns:a16="http://schemas.microsoft.com/office/drawing/2014/main" val="1798207075"/>
                    </a:ext>
                  </a:extLst>
                </a:gridCol>
                <a:gridCol w="630070">
                  <a:extLst>
                    <a:ext uri="{9D8B030D-6E8A-4147-A177-3AD203B41FA5}">
                      <a16:colId xmlns:a16="http://schemas.microsoft.com/office/drawing/2014/main" val="2527911008"/>
                    </a:ext>
                  </a:extLst>
                </a:gridCol>
              </a:tblGrid>
              <a:tr h="147662">
                <a:tc rowSpan="2">
                  <a:txBody>
                    <a:bodyPr/>
                    <a:lstStyle/>
                    <a:p>
                      <a:pPr algn="ctr"/>
                      <a:r>
                        <a:rPr kumimoji="1" lang="ja-JP" altLang="en-US" sz="700" dirty="0" smtClean="0">
                          <a:latin typeface="Meiryo UI" panose="020B0604030504040204" pitchFamily="50" charset="-128"/>
                          <a:ea typeface="Meiryo UI" panose="020B0604030504040204" pitchFamily="50" charset="-128"/>
                        </a:rPr>
                        <a:t>区分</a:t>
                      </a:r>
                      <a:endParaRPr kumimoji="1" lang="ja-JP" altLang="en-US" sz="700" dirty="0">
                        <a:latin typeface="Meiryo UI" panose="020B0604030504040204" pitchFamily="50" charset="-128"/>
                        <a:ea typeface="Meiryo UI" panose="020B0604030504040204" pitchFamily="50" charset="-128"/>
                      </a:endParaRPr>
                    </a:p>
                  </a:txBody>
                  <a:tcPr marL="0" marR="0" marT="0" marB="0" anchor="ctr">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bg1"/>
                    </a:solidFill>
                  </a:tcPr>
                </a:tc>
                <a:tc rowSpan="2">
                  <a:txBody>
                    <a:bodyPr/>
                    <a:lstStyle/>
                    <a:p>
                      <a:pPr algn="ctr"/>
                      <a:r>
                        <a:rPr kumimoji="1" lang="ja-JP" altLang="en-US" sz="700" dirty="0" smtClean="0">
                          <a:latin typeface="Meiryo UI" panose="020B0604030504040204" pitchFamily="50" charset="-128"/>
                          <a:ea typeface="Meiryo UI" panose="020B0604030504040204" pitchFamily="50" charset="-128"/>
                        </a:rPr>
                        <a:t>対象者</a:t>
                      </a:r>
                      <a:endParaRPr kumimoji="1" lang="ja-JP" altLang="en-US" sz="700" dirty="0">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bg1"/>
                    </a:solidFill>
                  </a:tcPr>
                </a:tc>
                <a:tc rowSpan="2">
                  <a:txBody>
                    <a:bodyPr/>
                    <a:lstStyle/>
                    <a:p>
                      <a:pPr algn="ctr"/>
                      <a:r>
                        <a:rPr kumimoji="1" lang="ja-JP" altLang="en-US" sz="700" dirty="0" smtClean="0">
                          <a:latin typeface="Meiryo UI" panose="020B0604030504040204" pitchFamily="50" charset="-128"/>
                          <a:ea typeface="Meiryo UI" panose="020B0604030504040204" pitchFamily="50" charset="-128"/>
                        </a:rPr>
                        <a:t>対象医療</a:t>
                      </a:r>
                      <a:endParaRPr kumimoji="1" lang="ja-JP" altLang="en-US" sz="700" dirty="0">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bg1"/>
                    </a:solidFill>
                  </a:tcPr>
                </a:tc>
                <a:tc gridSpan="4">
                  <a:txBody>
                    <a:bodyPr/>
                    <a:lstStyle/>
                    <a:p>
                      <a:pPr algn="ctr"/>
                      <a:r>
                        <a:rPr kumimoji="1" lang="ja-JP" altLang="en-US" sz="700" dirty="0" smtClean="0">
                          <a:latin typeface="Meiryo UI" panose="020B0604030504040204" pitchFamily="50" charset="-128"/>
                          <a:ea typeface="Meiryo UI" panose="020B0604030504040204" pitchFamily="50" charset="-128"/>
                        </a:rPr>
                        <a:t>一部自己負担額</a:t>
                      </a:r>
                      <a:endParaRPr kumimoji="1" lang="ja-JP" altLang="en-US" sz="700" dirty="0">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900" dirty="0">
                        <a:latin typeface="Meiryo UI" panose="020B0604030504040204" pitchFamily="50" charset="-128"/>
                        <a:ea typeface="Meiryo UI" panose="020B0604030504040204" pitchFamily="50" charset="-128"/>
                      </a:endParaRPr>
                    </a:p>
                  </a:txBody>
                  <a:tcPr anchor="ctr"/>
                </a:tc>
                <a:tc hMerge="1">
                  <a:txBody>
                    <a:bodyPr/>
                    <a:lstStyle/>
                    <a:p>
                      <a:endParaRPr kumimoji="1" lang="ja-JP" altLang="en-US" sz="900">
                        <a:latin typeface="Meiryo UI" panose="020B0604030504040204" pitchFamily="50" charset="-128"/>
                        <a:ea typeface="Meiryo UI" panose="020B0604030504040204" pitchFamily="50" charset="-128"/>
                      </a:endParaRPr>
                    </a:p>
                  </a:txBody>
                  <a:tcPr anchor="ctr"/>
                </a:tc>
                <a:tc hMerge="1">
                  <a:txBody>
                    <a:bodyPr/>
                    <a:lstStyle/>
                    <a:p>
                      <a:endParaRPr kumimoji="1" lang="ja-JP" altLang="en-US" sz="9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985593282"/>
                  </a:ext>
                </a:extLst>
              </a:tr>
              <a:tr h="151871">
                <a:tc vMerge="1">
                  <a:txBody>
                    <a:bodyPr/>
                    <a:lstStyle/>
                    <a:p>
                      <a:pPr algn="ctr"/>
                      <a:endParaRPr kumimoji="1" lang="ja-JP" altLang="en-US" sz="700" dirty="0">
                        <a:latin typeface="Meiryo UI" panose="020B0604030504040204" pitchFamily="50" charset="-128"/>
                        <a:ea typeface="Meiryo UI" panose="020B0604030504040204" pitchFamily="50" charset="-128"/>
                      </a:endParaRPr>
                    </a:p>
                  </a:txBody>
                  <a:tcPr marL="0" marR="0" marT="0" marB="0" anchor="ctr"/>
                </a:tc>
                <a:tc vMerge="1">
                  <a:txBody>
                    <a:bodyPr/>
                    <a:lstStyle/>
                    <a:p>
                      <a:pPr algn="ctr"/>
                      <a:endParaRPr kumimoji="1" lang="ja-JP" altLang="en-US" sz="700" dirty="0">
                        <a:latin typeface="Meiryo UI" panose="020B0604030504040204" pitchFamily="50" charset="-128"/>
                        <a:ea typeface="Meiryo UI" panose="020B0604030504040204" pitchFamily="50" charset="-128"/>
                      </a:endParaRPr>
                    </a:p>
                  </a:txBody>
                  <a:tcPr marL="0" marR="0" marT="0" marB="0" anchor="ctr"/>
                </a:tc>
                <a:tc vMerge="1">
                  <a:txBody>
                    <a:bodyPr/>
                    <a:lstStyle/>
                    <a:p>
                      <a:pPr algn="ctr"/>
                      <a:endParaRPr kumimoji="1" lang="ja-JP" altLang="en-US" sz="700" dirty="0">
                        <a:latin typeface="Meiryo UI" panose="020B0604030504040204" pitchFamily="50" charset="-128"/>
                        <a:ea typeface="Meiryo UI" panose="020B0604030504040204" pitchFamily="50" charset="-128"/>
                      </a:endParaRPr>
                    </a:p>
                  </a:txBody>
                  <a:tcPr marL="0" marR="0" marT="0" marB="0" anchor="ctr"/>
                </a:tc>
                <a:tc>
                  <a:txBody>
                    <a:bodyPr/>
                    <a:lstStyle/>
                    <a:p>
                      <a:pPr algn="ctr">
                        <a:lnSpc>
                          <a:spcPts val="600"/>
                        </a:lnSpc>
                      </a:pPr>
                      <a:r>
                        <a:rPr kumimoji="1" lang="ja-JP" altLang="en-US" sz="500" dirty="0" smtClean="0">
                          <a:latin typeface="Meiryo UI" panose="020B0604030504040204" pitchFamily="50" charset="-128"/>
                          <a:ea typeface="Meiryo UI" panose="020B0604030504040204" pitchFamily="50" charset="-128"/>
                        </a:rPr>
                        <a:t>一日当たりの</a:t>
                      </a:r>
                      <a:endParaRPr kumimoji="1" lang="en-US" altLang="ja-JP" sz="500" dirty="0" smtClean="0">
                        <a:latin typeface="Meiryo UI" panose="020B0604030504040204" pitchFamily="50" charset="-128"/>
                        <a:ea typeface="Meiryo UI" panose="020B0604030504040204" pitchFamily="50" charset="-128"/>
                      </a:endParaRPr>
                    </a:p>
                    <a:p>
                      <a:pPr algn="ctr">
                        <a:lnSpc>
                          <a:spcPts val="600"/>
                        </a:lnSpc>
                      </a:pPr>
                      <a:r>
                        <a:rPr kumimoji="1" lang="ja-JP" altLang="en-US" sz="500" dirty="0" smtClean="0">
                          <a:latin typeface="Meiryo UI" panose="020B0604030504040204" pitchFamily="50" charset="-128"/>
                          <a:ea typeface="Meiryo UI" panose="020B0604030504040204" pitchFamily="50" charset="-128"/>
                        </a:rPr>
                        <a:t>負担額</a:t>
                      </a:r>
                      <a:endParaRPr kumimoji="1" lang="ja-JP" altLang="en-US" sz="500" dirty="0">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lnSpc>
                          <a:spcPts val="600"/>
                        </a:lnSpc>
                      </a:pPr>
                      <a:r>
                        <a:rPr kumimoji="1" lang="ja-JP" altLang="en-US" sz="500" dirty="0" smtClean="0">
                          <a:latin typeface="Meiryo UI" panose="020B0604030504040204" pitchFamily="50" charset="-128"/>
                          <a:ea typeface="Meiryo UI" panose="020B0604030504040204" pitchFamily="50" charset="-128"/>
                        </a:rPr>
                        <a:t>一つの医療機関等</a:t>
                      </a:r>
                      <a:endParaRPr kumimoji="1" lang="en-US" altLang="ja-JP" sz="500" dirty="0" smtClean="0">
                        <a:latin typeface="Meiryo UI" panose="020B0604030504040204" pitchFamily="50" charset="-128"/>
                        <a:ea typeface="Meiryo UI" panose="020B0604030504040204" pitchFamily="50" charset="-128"/>
                      </a:endParaRPr>
                    </a:p>
                    <a:p>
                      <a:pPr algn="ctr">
                        <a:lnSpc>
                          <a:spcPts val="600"/>
                        </a:lnSpc>
                      </a:pPr>
                      <a:r>
                        <a:rPr kumimoji="1" lang="ja-JP" altLang="en-US" sz="500" dirty="0" smtClean="0">
                          <a:latin typeface="Meiryo UI" panose="020B0604030504040204" pitchFamily="50" charset="-128"/>
                          <a:ea typeface="Meiryo UI" panose="020B0604030504040204" pitchFamily="50" charset="-128"/>
                        </a:rPr>
                        <a:t>当たりの</a:t>
                      </a:r>
                      <a:endParaRPr kumimoji="1" lang="en-US" altLang="ja-JP" sz="500" dirty="0" smtClean="0">
                        <a:latin typeface="Meiryo UI" panose="020B0604030504040204" pitchFamily="50" charset="-128"/>
                        <a:ea typeface="Meiryo UI" panose="020B0604030504040204" pitchFamily="50" charset="-128"/>
                      </a:endParaRPr>
                    </a:p>
                    <a:p>
                      <a:pPr algn="ctr">
                        <a:lnSpc>
                          <a:spcPts val="600"/>
                        </a:lnSpc>
                      </a:pPr>
                      <a:r>
                        <a:rPr kumimoji="1" lang="ja-JP" altLang="en-US" sz="500" dirty="0" smtClean="0">
                          <a:latin typeface="Meiryo UI" panose="020B0604030504040204" pitchFamily="50" charset="-128"/>
                          <a:ea typeface="Meiryo UI" panose="020B0604030504040204" pitchFamily="50" charset="-128"/>
                        </a:rPr>
                        <a:t>負担日数上限</a:t>
                      </a:r>
                      <a:endParaRPr kumimoji="1" lang="ja-JP" altLang="en-US" sz="500" dirty="0">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lnSpc>
                          <a:spcPts val="600"/>
                        </a:lnSpc>
                      </a:pPr>
                      <a:r>
                        <a:rPr kumimoji="1" lang="ja-JP" altLang="en-US" sz="500" dirty="0" smtClean="0">
                          <a:latin typeface="Meiryo UI" panose="020B0604030504040204" pitchFamily="50" charset="-128"/>
                          <a:ea typeface="Meiryo UI" panose="020B0604030504040204" pitchFamily="50" charset="-128"/>
                        </a:rPr>
                        <a:t>院外調剤への</a:t>
                      </a:r>
                      <a:endParaRPr kumimoji="1" lang="en-US" altLang="ja-JP" sz="500" dirty="0" smtClean="0">
                        <a:latin typeface="Meiryo UI" panose="020B0604030504040204" pitchFamily="50" charset="-128"/>
                        <a:ea typeface="Meiryo UI" panose="020B0604030504040204" pitchFamily="50" charset="-128"/>
                      </a:endParaRPr>
                    </a:p>
                    <a:p>
                      <a:pPr algn="ctr">
                        <a:lnSpc>
                          <a:spcPts val="600"/>
                        </a:lnSpc>
                      </a:pPr>
                      <a:r>
                        <a:rPr kumimoji="1" lang="ja-JP" altLang="en-US" sz="500" dirty="0" smtClean="0">
                          <a:latin typeface="Meiryo UI" panose="020B0604030504040204" pitchFamily="50" charset="-128"/>
                          <a:ea typeface="Meiryo UI" panose="020B0604030504040204" pitchFamily="50" charset="-128"/>
                        </a:rPr>
                        <a:t>自己負担</a:t>
                      </a:r>
                      <a:endParaRPr kumimoji="1" lang="ja-JP" altLang="en-US" sz="500" dirty="0">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lnSpc>
                          <a:spcPts val="600"/>
                        </a:lnSpc>
                      </a:pPr>
                      <a:r>
                        <a:rPr kumimoji="1" lang="ja-JP" altLang="en-US" sz="500" dirty="0" smtClean="0">
                          <a:latin typeface="Meiryo UI" panose="020B0604030504040204" pitchFamily="50" charset="-128"/>
                          <a:ea typeface="Meiryo UI" panose="020B0604030504040204" pitchFamily="50" charset="-128"/>
                        </a:rPr>
                        <a:t>複数の医療機関等を</a:t>
                      </a:r>
                      <a:endParaRPr kumimoji="1" lang="en-US" altLang="ja-JP" sz="500" dirty="0" smtClean="0">
                        <a:latin typeface="Meiryo UI" panose="020B0604030504040204" pitchFamily="50" charset="-128"/>
                        <a:ea typeface="Meiryo UI" panose="020B0604030504040204" pitchFamily="50" charset="-128"/>
                      </a:endParaRPr>
                    </a:p>
                    <a:p>
                      <a:pPr algn="ctr">
                        <a:lnSpc>
                          <a:spcPts val="600"/>
                        </a:lnSpc>
                      </a:pPr>
                      <a:r>
                        <a:rPr kumimoji="1" lang="ja-JP" altLang="en-US" sz="500" dirty="0" smtClean="0">
                          <a:latin typeface="Meiryo UI" panose="020B0604030504040204" pitchFamily="50" charset="-128"/>
                          <a:ea typeface="Meiryo UI" panose="020B0604030504040204" pitchFamily="50" charset="-128"/>
                        </a:rPr>
                        <a:t>受診した場合の</a:t>
                      </a:r>
                      <a:endParaRPr kumimoji="1" lang="en-US" altLang="ja-JP" sz="500" dirty="0" smtClean="0">
                        <a:latin typeface="Meiryo UI" panose="020B0604030504040204" pitchFamily="50" charset="-128"/>
                        <a:ea typeface="Meiryo UI" panose="020B0604030504040204" pitchFamily="50" charset="-128"/>
                      </a:endParaRPr>
                    </a:p>
                    <a:p>
                      <a:pPr algn="ctr">
                        <a:lnSpc>
                          <a:spcPts val="600"/>
                        </a:lnSpc>
                      </a:pPr>
                      <a:r>
                        <a:rPr kumimoji="1" lang="ja-JP" altLang="en-US" sz="500" dirty="0" smtClean="0">
                          <a:latin typeface="Meiryo UI" panose="020B0604030504040204" pitchFamily="50" charset="-128"/>
                          <a:ea typeface="Meiryo UI" panose="020B0604030504040204" pitchFamily="50" charset="-128"/>
                        </a:rPr>
                        <a:t>月額上限額（</a:t>
                      </a:r>
                      <a:r>
                        <a:rPr kumimoji="1" lang="en-US" altLang="ja-JP" sz="500" dirty="0" smtClean="0">
                          <a:latin typeface="Meiryo UI" panose="020B0604030504040204" pitchFamily="50" charset="-128"/>
                          <a:ea typeface="Meiryo UI" panose="020B0604030504040204" pitchFamily="50" charset="-128"/>
                        </a:rPr>
                        <a:t>※</a:t>
                      </a:r>
                      <a:r>
                        <a:rPr kumimoji="1" lang="ja-JP" altLang="en-US" sz="500" dirty="0" smtClean="0">
                          <a:latin typeface="Meiryo UI" panose="020B0604030504040204" pitchFamily="50" charset="-128"/>
                          <a:ea typeface="Meiryo UI" panose="020B0604030504040204" pitchFamily="50" charset="-128"/>
                        </a:rPr>
                        <a:t>）</a:t>
                      </a:r>
                      <a:endParaRPr kumimoji="1" lang="ja-JP" altLang="en-US" sz="500" dirty="0">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84521674"/>
                  </a:ext>
                </a:extLst>
              </a:tr>
              <a:tr h="574265">
                <a:tc>
                  <a:txBody>
                    <a:bodyPr/>
                    <a:lstStyle/>
                    <a:p>
                      <a:pPr algn="ctr"/>
                      <a:r>
                        <a:rPr kumimoji="1" lang="ja-JP" altLang="en-US" sz="700" b="1" dirty="0" err="1" smtClean="0">
                          <a:latin typeface="Meiryo UI" panose="020B0604030504040204" pitchFamily="50" charset="-128"/>
                          <a:ea typeface="Meiryo UI" panose="020B0604030504040204" pitchFamily="50" charset="-128"/>
                        </a:rPr>
                        <a:t>障がい</a:t>
                      </a:r>
                      <a:r>
                        <a:rPr kumimoji="1" lang="ja-JP" altLang="en-US" sz="700" b="1" dirty="0" smtClean="0">
                          <a:latin typeface="Meiryo UI" panose="020B0604030504040204" pitchFamily="50" charset="-128"/>
                          <a:ea typeface="Meiryo UI" panose="020B0604030504040204" pitchFamily="50" charset="-128"/>
                        </a:rPr>
                        <a:t>者</a:t>
                      </a:r>
                      <a:endParaRPr kumimoji="1" lang="en-US" altLang="ja-JP" sz="700" b="1" dirty="0" smtClean="0">
                        <a:latin typeface="Meiryo UI" panose="020B0604030504040204" pitchFamily="50" charset="-128"/>
                        <a:ea typeface="Meiryo UI" panose="020B0604030504040204" pitchFamily="50" charset="-128"/>
                      </a:endParaRPr>
                    </a:p>
                    <a:p>
                      <a:pPr algn="ctr"/>
                      <a:r>
                        <a:rPr kumimoji="1" lang="ja-JP" altLang="en-US" sz="700" b="1" dirty="0" smtClean="0">
                          <a:latin typeface="Meiryo UI" panose="020B0604030504040204" pitchFamily="50" charset="-128"/>
                          <a:ea typeface="Meiryo UI" panose="020B0604030504040204" pitchFamily="50" charset="-128"/>
                        </a:rPr>
                        <a:t>医療</a:t>
                      </a:r>
                      <a:endParaRPr kumimoji="1" lang="ja-JP" altLang="en-US" sz="700" b="1" dirty="0">
                        <a:latin typeface="Meiryo UI" panose="020B0604030504040204" pitchFamily="50" charset="-128"/>
                        <a:ea typeface="Meiryo UI" panose="020B0604030504040204" pitchFamily="50" charset="-128"/>
                      </a:endParaRPr>
                    </a:p>
                  </a:txBody>
                  <a:tcPr marL="0" marR="0" marT="0" marB="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r>
                        <a:rPr kumimoji="1" lang="ja-JP" altLang="en-US" sz="600" dirty="0" smtClean="0">
                          <a:latin typeface="Meiryo UI" panose="020B0604030504040204" pitchFamily="50" charset="-128"/>
                          <a:ea typeface="Meiryo UI" panose="020B0604030504040204" pitchFamily="50" charset="-128"/>
                        </a:rPr>
                        <a:t>　●</a:t>
                      </a:r>
                      <a:r>
                        <a:rPr kumimoji="1" lang="ja-JP" altLang="en-US" sz="600" b="1" u="sng" dirty="0" smtClean="0">
                          <a:latin typeface="Meiryo UI" panose="020B0604030504040204" pitchFamily="50" charset="-128"/>
                          <a:ea typeface="Meiryo UI" panose="020B0604030504040204" pitchFamily="50" charset="-128"/>
                        </a:rPr>
                        <a:t>精神障害者保健福祉手帳１級所持者</a:t>
                      </a:r>
                      <a:endParaRPr kumimoji="1" lang="en-US" altLang="ja-JP" sz="600" b="1" u="sng" dirty="0" smtClean="0">
                        <a:latin typeface="Meiryo UI" panose="020B0604030504040204" pitchFamily="50" charset="-128"/>
                        <a:ea typeface="Meiryo UI" panose="020B0604030504040204" pitchFamily="50" charset="-128"/>
                      </a:endParaRPr>
                    </a:p>
                    <a:p>
                      <a:r>
                        <a:rPr kumimoji="1" lang="ja-JP" altLang="en-US" sz="600" b="1" dirty="0" smtClean="0">
                          <a:latin typeface="Meiryo UI" panose="020B0604030504040204" pitchFamily="50" charset="-128"/>
                          <a:ea typeface="Meiryo UI" panose="020B0604030504040204" pitchFamily="50" charset="-128"/>
                        </a:rPr>
                        <a:t>　●</a:t>
                      </a:r>
                      <a:r>
                        <a:rPr kumimoji="1" lang="ja-JP" altLang="en-US" sz="600" b="1" u="sng" dirty="0" smtClean="0">
                          <a:latin typeface="Meiryo UI" panose="020B0604030504040204" pitchFamily="50" charset="-128"/>
                          <a:ea typeface="Meiryo UI" panose="020B0604030504040204" pitchFamily="50" charset="-128"/>
                        </a:rPr>
                        <a:t>特定医療費（指定難病）・特定疾患医療受給者証所持者で</a:t>
                      </a:r>
                      <a:endParaRPr kumimoji="1" lang="en-US" altLang="ja-JP" sz="600" b="1" u="sng" dirty="0" smtClean="0">
                        <a:latin typeface="Meiryo UI" panose="020B0604030504040204" pitchFamily="50" charset="-128"/>
                        <a:ea typeface="Meiryo UI" panose="020B0604030504040204" pitchFamily="50" charset="-128"/>
                      </a:endParaRPr>
                    </a:p>
                    <a:p>
                      <a:r>
                        <a:rPr kumimoji="1" lang="ja-JP" altLang="en-US" sz="600" b="1" dirty="0" smtClean="0">
                          <a:latin typeface="Meiryo UI" panose="020B0604030504040204" pitchFamily="50" charset="-128"/>
                          <a:ea typeface="Meiryo UI" panose="020B0604030504040204" pitchFamily="50" charset="-128"/>
                        </a:rPr>
                        <a:t>　　</a:t>
                      </a:r>
                      <a:r>
                        <a:rPr kumimoji="1" lang="ja-JP" altLang="en-US" sz="600" b="1" baseline="0" dirty="0" smtClean="0">
                          <a:latin typeface="Meiryo UI" panose="020B0604030504040204" pitchFamily="50" charset="-128"/>
                          <a:ea typeface="Meiryo UI" panose="020B0604030504040204" pitchFamily="50" charset="-128"/>
                        </a:rPr>
                        <a:t> </a:t>
                      </a:r>
                      <a:r>
                        <a:rPr kumimoji="1" lang="ja-JP" altLang="en-US" sz="600" b="1" u="sng" dirty="0" smtClean="0">
                          <a:latin typeface="Meiryo UI" panose="020B0604030504040204" pitchFamily="50" charset="-128"/>
                          <a:ea typeface="Meiryo UI" panose="020B0604030504040204" pitchFamily="50" charset="-128"/>
                        </a:rPr>
                        <a:t>障害年金（または特別児童扶養手当）１級該当者</a:t>
                      </a:r>
                      <a:endParaRPr kumimoji="1" lang="en-US" altLang="ja-JP" sz="600" b="1" u="sng" dirty="0" smtClean="0">
                        <a:latin typeface="Meiryo UI" panose="020B0604030504040204" pitchFamily="50" charset="-128"/>
                        <a:ea typeface="Meiryo UI" panose="020B0604030504040204" pitchFamily="50" charset="-128"/>
                      </a:endParaRPr>
                    </a:p>
                    <a:p>
                      <a:r>
                        <a:rPr kumimoji="1" lang="ja-JP" altLang="en-US" sz="600" dirty="0" smtClean="0">
                          <a:latin typeface="Meiryo UI" panose="020B0604030504040204" pitchFamily="50" charset="-128"/>
                          <a:ea typeface="Meiryo UI" panose="020B0604030504040204" pitchFamily="50" charset="-128"/>
                        </a:rPr>
                        <a:t>　●身体障害者手帳１・２級所持者　●重度の知的</a:t>
                      </a:r>
                      <a:r>
                        <a:rPr kumimoji="1" lang="ja-JP" altLang="en-US" sz="600" dirty="0" err="1" smtClean="0">
                          <a:latin typeface="Meiryo UI" panose="020B0604030504040204" pitchFamily="50" charset="-128"/>
                          <a:ea typeface="Meiryo UI" panose="020B0604030504040204" pitchFamily="50" charset="-128"/>
                        </a:rPr>
                        <a:t>障がい</a:t>
                      </a:r>
                      <a:r>
                        <a:rPr kumimoji="1" lang="ja-JP" altLang="en-US" sz="600" dirty="0" smtClean="0">
                          <a:latin typeface="Meiryo UI" panose="020B0604030504040204" pitchFamily="50" charset="-128"/>
                          <a:ea typeface="Meiryo UI" panose="020B0604030504040204" pitchFamily="50" charset="-128"/>
                        </a:rPr>
                        <a:t>者</a:t>
                      </a:r>
                      <a:endParaRPr kumimoji="1" lang="en-US" altLang="ja-JP" sz="600" dirty="0" smtClean="0">
                        <a:latin typeface="Meiryo UI" panose="020B0604030504040204" pitchFamily="50" charset="-128"/>
                        <a:ea typeface="Meiryo UI" panose="020B0604030504040204" pitchFamily="50" charset="-128"/>
                      </a:endParaRPr>
                    </a:p>
                    <a:p>
                      <a:r>
                        <a:rPr kumimoji="1" lang="ja-JP" altLang="en-US" sz="600" baseline="0" dirty="0" smtClean="0">
                          <a:latin typeface="Meiryo UI" panose="020B0604030504040204" pitchFamily="50" charset="-128"/>
                          <a:ea typeface="Meiryo UI" panose="020B0604030504040204" pitchFamily="50" charset="-128"/>
                        </a:rPr>
                        <a:t>　●中度の知的</a:t>
                      </a:r>
                      <a:r>
                        <a:rPr kumimoji="1" lang="ja-JP" altLang="en-US" sz="600" baseline="0" dirty="0" err="1" smtClean="0">
                          <a:latin typeface="Meiryo UI" panose="020B0604030504040204" pitchFamily="50" charset="-128"/>
                          <a:ea typeface="Meiryo UI" panose="020B0604030504040204" pitchFamily="50" charset="-128"/>
                        </a:rPr>
                        <a:t>障がい</a:t>
                      </a:r>
                      <a:r>
                        <a:rPr kumimoji="1" lang="ja-JP" altLang="en-US" sz="600" baseline="0" dirty="0" smtClean="0">
                          <a:latin typeface="Meiryo UI" panose="020B0604030504040204" pitchFamily="50" charset="-128"/>
                          <a:ea typeface="Meiryo UI" panose="020B0604030504040204" pitchFamily="50" charset="-128"/>
                        </a:rPr>
                        <a:t>者で身体障碍者手帳所持者</a:t>
                      </a:r>
                      <a:endParaRPr kumimoji="1" lang="en-US" altLang="ja-JP" sz="600" baseline="0" dirty="0" smtClean="0">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5">
                  <a:txBody>
                    <a:bodyPr/>
                    <a:lstStyle/>
                    <a:p>
                      <a:pPr algn="l"/>
                      <a:r>
                        <a:rPr kumimoji="1" lang="ja-JP" altLang="en-US" sz="600" dirty="0" smtClean="0">
                          <a:latin typeface="Meiryo UI" panose="020B0604030504040204" pitchFamily="50" charset="-128"/>
                          <a:ea typeface="Meiryo UI" panose="020B0604030504040204" pitchFamily="50" charset="-128"/>
                        </a:rPr>
                        <a:t>　　</a:t>
                      </a:r>
                      <a:endParaRPr kumimoji="1" lang="en-US" altLang="ja-JP" sz="600" dirty="0" smtClean="0">
                        <a:latin typeface="Meiryo UI" panose="020B0604030504040204" pitchFamily="50" charset="-128"/>
                        <a:ea typeface="Meiryo UI" panose="020B0604030504040204" pitchFamily="50" charset="-128"/>
                      </a:endParaRPr>
                    </a:p>
                    <a:p>
                      <a:pPr algn="l"/>
                      <a:r>
                        <a:rPr kumimoji="1" lang="en-US" altLang="ja-JP" sz="600" b="1" dirty="0" smtClean="0">
                          <a:latin typeface="Meiryo UI" panose="020B0604030504040204" pitchFamily="50" charset="-128"/>
                          <a:ea typeface="Meiryo UI" panose="020B0604030504040204" pitchFamily="50" charset="-128"/>
                        </a:rPr>
                        <a:t>    </a:t>
                      </a:r>
                      <a:r>
                        <a:rPr kumimoji="1" lang="ja-JP" altLang="en-US" sz="600" b="1" dirty="0" smtClean="0">
                          <a:latin typeface="Meiryo UI" panose="020B0604030504040204" pitchFamily="50" charset="-128"/>
                          <a:ea typeface="Meiryo UI" panose="020B0604030504040204" pitchFamily="50" charset="-128"/>
                        </a:rPr>
                        <a:t>医療保険が</a:t>
                      </a:r>
                      <a:endParaRPr kumimoji="1" lang="en-US" altLang="ja-JP" sz="600" b="1" dirty="0" smtClean="0">
                        <a:latin typeface="Meiryo UI" panose="020B0604030504040204" pitchFamily="50" charset="-128"/>
                        <a:ea typeface="Meiryo UI" panose="020B0604030504040204" pitchFamily="50" charset="-128"/>
                      </a:endParaRPr>
                    </a:p>
                    <a:p>
                      <a:pPr algn="l"/>
                      <a:r>
                        <a:rPr kumimoji="1" lang="ja-JP" altLang="en-US" sz="600" b="1" dirty="0" smtClean="0">
                          <a:latin typeface="Meiryo UI" panose="020B0604030504040204" pitchFamily="50" charset="-128"/>
                          <a:ea typeface="Meiryo UI" panose="020B0604030504040204" pitchFamily="50" charset="-128"/>
                        </a:rPr>
                        <a:t>　　適用される医療</a:t>
                      </a:r>
                      <a:endParaRPr kumimoji="1" lang="en-US" altLang="ja-JP" sz="600" b="1" dirty="0" smtClean="0">
                        <a:latin typeface="Meiryo UI" panose="020B0604030504040204" pitchFamily="50" charset="-128"/>
                        <a:ea typeface="Meiryo UI" panose="020B0604030504040204" pitchFamily="50" charset="-128"/>
                      </a:endParaRPr>
                    </a:p>
                    <a:p>
                      <a:pPr algn="ctr"/>
                      <a:endParaRPr kumimoji="1" lang="en-US" altLang="ja-JP" sz="600" dirty="0" smtClean="0">
                        <a:latin typeface="Meiryo UI" panose="020B0604030504040204" pitchFamily="50" charset="-128"/>
                        <a:ea typeface="Meiryo UI" panose="020B0604030504040204" pitchFamily="50" charset="-128"/>
                      </a:endParaRPr>
                    </a:p>
                    <a:p>
                      <a:pPr algn="l"/>
                      <a:r>
                        <a:rPr kumimoji="1" lang="ja-JP" altLang="en-US" sz="600" b="1" dirty="0" smtClean="0">
                          <a:latin typeface="Meiryo UI" panose="020B0604030504040204" pitchFamily="50" charset="-128"/>
                          <a:ea typeface="Meiryo UI" panose="020B0604030504040204" pitchFamily="50" charset="-128"/>
                        </a:rPr>
                        <a:t>　●</a:t>
                      </a:r>
                      <a:r>
                        <a:rPr kumimoji="1" lang="ja-JP" altLang="en-US" sz="600" b="1" u="sng" dirty="0" smtClean="0">
                          <a:latin typeface="Meiryo UI" panose="020B0604030504040204" pitchFamily="50" charset="-128"/>
                          <a:ea typeface="Meiryo UI" panose="020B0604030504040204" pitchFamily="50" charset="-128"/>
                        </a:rPr>
                        <a:t>訪問看護</a:t>
                      </a:r>
                      <a:endParaRPr kumimoji="1" lang="en-US" altLang="ja-JP" sz="600" b="1" u="sng" dirty="0" smtClean="0">
                        <a:latin typeface="Meiryo UI" panose="020B0604030504040204" pitchFamily="50" charset="-128"/>
                        <a:ea typeface="Meiryo UI" panose="020B0604030504040204" pitchFamily="50" charset="-128"/>
                      </a:endParaRPr>
                    </a:p>
                    <a:p>
                      <a:pPr algn="l"/>
                      <a:r>
                        <a:rPr kumimoji="1" lang="ja-JP" altLang="en-US" sz="600" b="1" dirty="0" smtClean="0">
                          <a:latin typeface="Meiryo UI" panose="020B0604030504040204" pitchFamily="50" charset="-128"/>
                          <a:ea typeface="Meiryo UI" panose="020B0604030504040204" pitchFamily="50" charset="-128"/>
                        </a:rPr>
                        <a:t>　　</a:t>
                      </a:r>
                      <a:r>
                        <a:rPr kumimoji="1" lang="ja-JP" altLang="en-US" sz="600" b="1" u="sng" dirty="0" smtClean="0">
                          <a:latin typeface="Meiryo UI" panose="020B0604030504040204" pitchFamily="50" charset="-128"/>
                          <a:ea typeface="Meiryo UI" panose="020B0604030504040204" pitchFamily="50" charset="-128"/>
                        </a:rPr>
                        <a:t>ステーションが</a:t>
                      </a:r>
                      <a:endParaRPr kumimoji="1" lang="en-US" altLang="ja-JP" sz="600" b="1" u="sng" dirty="0" smtClean="0">
                        <a:latin typeface="Meiryo UI" panose="020B0604030504040204" pitchFamily="50" charset="-128"/>
                        <a:ea typeface="Meiryo UI" panose="020B0604030504040204" pitchFamily="50" charset="-128"/>
                      </a:endParaRPr>
                    </a:p>
                    <a:p>
                      <a:pPr algn="l"/>
                      <a:r>
                        <a:rPr kumimoji="1" lang="ja-JP" altLang="en-US" sz="600" b="1" dirty="0" smtClean="0">
                          <a:latin typeface="Meiryo UI" panose="020B0604030504040204" pitchFamily="50" charset="-128"/>
                          <a:ea typeface="Meiryo UI" panose="020B0604030504040204" pitchFamily="50" charset="-128"/>
                        </a:rPr>
                        <a:t>　　</a:t>
                      </a:r>
                      <a:r>
                        <a:rPr kumimoji="1" lang="ja-JP" altLang="en-US" sz="600" b="1" u="sng" dirty="0" smtClean="0">
                          <a:latin typeface="Meiryo UI" panose="020B0604030504040204" pitchFamily="50" charset="-128"/>
                          <a:ea typeface="Meiryo UI" panose="020B0604030504040204" pitchFamily="50" charset="-128"/>
                        </a:rPr>
                        <a:t>行う訪問看護</a:t>
                      </a:r>
                      <a:endParaRPr kumimoji="1" lang="en-US" altLang="ja-JP" sz="600" b="1" u="sng" dirty="0" smtClean="0">
                        <a:latin typeface="Meiryo UI" panose="020B0604030504040204" pitchFamily="50" charset="-128"/>
                        <a:ea typeface="Meiryo UI" panose="020B0604030504040204" pitchFamily="50" charset="-128"/>
                      </a:endParaRPr>
                    </a:p>
                    <a:p>
                      <a:pPr algn="l"/>
                      <a:r>
                        <a:rPr kumimoji="1" lang="ja-JP" altLang="en-US" sz="600" b="1" dirty="0" smtClean="0">
                          <a:latin typeface="Meiryo UI" panose="020B0604030504040204" pitchFamily="50" charset="-128"/>
                          <a:ea typeface="Meiryo UI" panose="020B0604030504040204" pitchFamily="50" charset="-128"/>
                        </a:rPr>
                        <a:t>　  </a:t>
                      </a:r>
                      <a:r>
                        <a:rPr kumimoji="1" lang="en-US" altLang="ja-JP" sz="600" b="1" u="sng" dirty="0" smtClean="0">
                          <a:latin typeface="Meiryo UI" panose="020B0604030504040204" pitchFamily="50" charset="-128"/>
                          <a:ea typeface="Meiryo UI" panose="020B0604030504040204" pitchFamily="50" charset="-128"/>
                        </a:rPr>
                        <a:t>(</a:t>
                      </a:r>
                      <a:r>
                        <a:rPr kumimoji="1" lang="ja-JP" altLang="en-US" sz="600" b="1" u="sng" dirty="0" smtClean="0">
                          <a:latin typeface="Meiryo UI" panose="020B0604030504040204" pitchFamily="50" charset="-128"/>
                          <a:ea typeface="Meiryo UI" panose="020B0604030504040204" pitchFamily="50" charset="-128"/>
                        </a:rPr>
                        <a:t>医療保険分</a:t>
                      </a:r>
                      <a:r>
                        <a:rPr kumimoji="1" lang="en-US" altLang="ja-JP" sz="600" b="1" u="sng" dirty="0" smtClean="0">
                          <a:latin typeface="Meiryo UI" panose="020B0604030504040204" pitchFamily="50" charset="-128"/>
                          <a:ea typeface="Meiryo UI" panose="020B0604030504040204" pitchFamily="50" charset="-128"/>
                        </a:rPr>
                        <a:t>)</a:t>
                      </a:r>
                    </a:p>
                    <a:p>
                      <a:pPr algn="l"/>
                      <a:r>
                        <a:rPr kumimoji="1" lang="ja-JP" altLang="en-US" sz="600" b="1" dirty="0" smtClean="0">
                          <a:latin typeface="Meiryo UI" panose="020B0604030504040204" pitchFamily="50" charset="-128"/>
                          <a:ea typeface="Meiryo UI" panose="020B0604030504040204" pitchFamily="50" charset="-128"/>
                        </a:rPr>
                        <a:t>　　</a:t>
                      </a:r>
                      <a:r>
                        <a:rPr kumimoji="1" lang="ja-JP" altLang="en-US" sz="600" b="1" u="sng" dirty="0" smtClean="0">
                          <a:latin typeface="Meiryo UI" panose="020B0604030504040204" pitchFamily="50" charset="-128"/>
                          <a:ea typeface="Meiryo UI" panose="020B0604030504040204" pitchFamily="50" charset="-128"/>
                        </a:rPr>
                        <a:t>への対象拡充</a:t>
                      </a:r>
                      <a:endParaRPr kumimoji="1" lang="en-US" altLang="ja-JP" sz="600" b="1" u="sng" dirty="0" smtClean="0">
                        <a:latin typeface="Meiryo UI" panose="020B0604030504040204" pitchFamily="50" charset="-128"/>
                        <a:ea typeface="Meiryo UI" panose="020B0604030504040204" pitchFamily="50" charset="-128"/>
                      </a:endParaRPr>
                    </a:p>
                    <a:p>
                      <a:pPr algn="l"/>
                      <a:endParaRPr kumimoji="1" lang="en-US" altLang="ja-JP" sz="600" b="1" dirty="0" smtClean="0">
                        <a:latin typeface="Meiryo UI" panose="020B0604030504040204" pitchFamily="50" charset="-128"/>
                        <a:ea typeface="Meiryo UI" panose="020B0604030504040204" pitchFamily="50" charset="-128"/>
                      </a:endParaRPr>
                    </a:p>
                    <a:p>
                      <a:pPr algn="l"/>
                      <a:r>
                        <a:rPr kumimoji="1" lang="ja-JP" altLang="en-US" sz="600" b="1" dirty="0" smtClean="0">
                          <a:latin typeface="Meiryo UI" panose="020B0604030504040204" pitchFamily="50" charset="-128"/>
                          <a:ea typeface="Meiryo UI" panose="020B0604030504040204" pitchFamily="50" charset="-128"/>
                        </a:rPr>
                        <a:t>　●</a:t>
                      </a:r>
                      <a:r>
                        <a:rPr kumimoji="1" lang="ja-JP" altLang="en-US" sz="600" b="1" u="sng" dirty="0" smtClean="0">
                          <a:latin typeface="Meiryo UI" panose="020B0604030504040204" pitchFamily="50" charset="-128"/>
                          <a:ea typeface="Meiryo UI" panose="020B0604030504040204" pitchFamily="50" charset="-128"/>
                        </a:rPr>
                        <a:t>精神病床への</a:t>
                      </a:r>
                      <a:endParaRPr kumimoji="1" lang="en-US" altLang="ja-JP" sz="600" b="1" u="sng" dirty="0" smtClean="0">
                        <a:latin typeface="Meiryo UI" panose="020B0604030504040204" pitchFamily="50" charset="-128"/>
                        <a:ea typeface="Meiryo UI" panose="020B0604030504040204" pitchFamily="50" charset="-128"/>
                      </a:endParaRPr>
                    </a:p>
                    <a:p>
                      <a:pPr algn="l"/>
                      <a:r>
                        <a:rPr kumimoji="1" lang="ja-JP" altLang="en-US" sz="600" b="1" dirty="0" smtClean="0">
                          <a:latin typeface="Meiryo UI" panose="020B0604030504040204" pitchFamily="50" charset="-128"/>
                          <a:ea typeface="Meiryo UI" panose="020B0604030504040204" pitchFamily="50" charset="-128"/>
                        </a:rPr>
                        <a:t>　　</a:t>
                      </a:r>
                      <a:r>
                        <a:rPr kumimoji="1" lang="ja-JP" altLang="en-US" sz="600" b="1" u="sng" dirty="0" smtClean="0">
                          <a:latin typeface="Meiryo UI" panose="020B0604030504040204" pitchFamily="50" charset="-128"/>
                          <a:ea typeface="Meiryo UI" panose="020B0604030504040204" pitchFamily="50" charset="-128"/>
                        </a:rPr>
                        <a:t>入院は助成対象外</a:t>
                      </a:r>
                      <a:endParaRPr kumimoji="1" lang="en-US" altLang="ja-JP" sz="600" b="1" u="sng" dirty="0" smtClean="0">
                        <a:latin typeface="Meiryo UI" panose="020B0604030504040204" pitchFamily="50" charset="-128"/>
                        <a:ea typeface="Meiryo UI" panose="020B0604030504040204" pitchFamily="50" charset="-128"/>
                      </a:endParaRPr>
                    </a:p>
                    <a:p>
                      <a:pPr algn="l"/>
                      <a:endParaRPr kumimoji="1" lang="en-US" altLang="ja-JP" sz="600" dirty="0" smtClean="0">
                        <a:latin typeface="Meiryo UI" panose="020B0604030504040204" pitchFamily="50" charset="-128"/>
                        <a:ea typeface="Meiryo UI" panose="020B0604030504040204" pitchFamily="50" charset="-128"/>
                      </a:endParaRPr>
                    </a:p>
                    <a:p>
                      <a:pPr algn="l"/>
                      <a:endParaRPr kumimoji="1" lang="en-US" altLang="ja-JP" sz="600" dirty="0" smtClean="0">
                        <a:latin typeface="Meiryo UI" panose="020B0604030504040204" pitchFamily="50" charset="-128"/>
                        <a:ea typeface="Meiryo UI" panose="020B0604030504040204" pitchFamily="50" charset="-128"/>
                      </a:endParaRPr>
                    </a:p>
                    <a:p>
                      <a:pPr algn="l"/>
                      <a:endParaRPr kumimoji="1" lang="en-US" altLang="ja-JP" sz="600" dirty="0" smtClean="0">
                        <a:latin typeface="Meiryo UI" panose="020B0604030504040204" pitchFamily="50" charset="-128"/>
                        <a:ea typeface="Meiryo UI" panose="020B0604030504040204" pitchFamily="50" charset="-128"/>
                      </a:endParaRPr>
                    </a:p>
                    <a:p>
                      <a:pPr algn="l"/>
                      <a:endParaRPr kumimoji="1" lang="en-US" altLang="ja-JP" sz="600" dirty="0" smtClean="0">
                        <a:latin typeface="Meiryo UI" panose="020B0604030504040204" pitchFamily="50" charset="-128"/>
                        <a:ea typeface="Meiryo UI" panose="020B0604030504040204" pitchFamily="50" charset="-128"/>
                      </a:endParaRPr>
                    </a:p>
                    <a:p>
                      <a:pPr algn="l"/>
                      <a:endParaRPr kumimoji="1" lang="en-US" altLang="ja-JP" sz="600" dirty="0" smtClean="0">
                        <a:latin typeface="Meiryo UI" panose="020B0604030504040204" pitchFamily="50" charset="-128"/>
                        <a:ea typeface="Meiryo UI" panose="020B0604030504040204" pitchFamily="50" charset="-128"/>
                      </a:endParaRPr>
                    </a:p>
                    <a:p>
                      <a:pPr algn="l"/>
                      <a:endParaRPr kumimoji="1" lang="en-US" altLang="ja-JP" sz="600" dirty="0" smtClean="0">
                        <a:latin typeface="Meiryo UI" panose="020B0604030504040204" pitchFamily="50" charset="-128"/>
                        <a:ea typeface="Meiryo UI" panose="020B0604030504040204" pitchFamily="50" charset="-128"/>
                      </a:endParaRPr>
                    </a:p>
                    <a:p>
                      <a:pPr algn="l"/>
                      <a:endParaRPr kumimoji="1" lang="en-US" altLang="ja-JP" sz="600" dirty="0" smtClean="0">
                        <a:latin typeface="Meiryo UI" panose="020B0604030504040204" pitchFamily="50" charset="-128"/>
                        <a:ea typeface="Meiryo UI" panose="020B0604030504040204" pitchFamily="50" charset="-128"/>
                      </a:endParaRPr>
                    </a:p>
                    <a:p>
                      <a:pPr algn="l"/>
                      <a:endParaRPr kumimoji="1" lang="en-US" altLang="ja-JP" sz="600" dirty="0" smtClean="0">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tcPr>
                </a:tc>
                <a:tc rowSpan="5">
                  <a:txBody>
                    <a:bodyPr/>
                    <a:lstStyle/>
                    <a:p>
                      <a:pPr algn="ctr"/>
                      <a:r>
                        <a:rPr kumimoji="1" lang="ja-JP" altLang="en-US" sz="700" b="1" dirty="0" smtClean="0">
                          <a:latin typeface="Meiryo UI" panose="020B0604030504040204" pitchFamily="50" charset="-128"/>
                          <a:ea typeface="Meiryo UI" panose="020B0604030504040204" pitchFamily="50" charset="-128"/>
                        </a:rPr>
                        <a:t>一つの</a:t>
                      </a:r>
                      <a:endParaRPr kumimoji="1" lang="en-US" altLang="ja-JP" sz="700" b="1" dirty="0" smtClean="0">
                        <a:latin typeface="Meiryo UI" panose="020B0604030504040204" pitchFamily="50" charset="-128"/>
                        <a:ea typeface="Meiryo UI" panose="020B0604030504040204" pitchFamily="50" charset="-128"/>
                      </a:endParaRPr>
                    </a:p>
                    <a:p>
                      <a:pPr algn="ctr"/>
                      <a:r>
                        <a:rPr kumimoji="1" lang="ja-JP" altLang="en-US" sz="700" b="1" dirty="0" smtClean="0">
                          <a:latin typeface="Meiryo UI" panose="020B0604030504040204" pitchFamily="50" charset="-128"/>
                          <a:ea typeface="Meiryo UI" panose="020B0604030504040204" pitchFamily="50" charset="-128"/>
                        </a:rPr>
                        <a:t>医療機関・</a:t>
                      </a:r>
                      <a:endParaRPr kumimoji="1" lang="en-US" altLang="ja-JP" sz="700" b="1" dirty="0" smtClean="0">
                        <a:latin typeface="Meiryo UI" panose="020B0604030504040204" pitchFamily="50" charset="-128"/>
                        <a:ea typeface="Meiryo UI" panose="020B0604030504040204" pitchFamily="50" charset="-128"/>
                      </a:endParaRPr>
                    </a:p>
                    <a:p>
                      <a:pPr algn="ctr"/>
                      <a:r>
                        <a:rPr kumimoji="1" lang="ja-JP" altLang="en-US" sz="700" b="1" u="sng" dirty="0" smtClean="0">
                          <a:latin typeface="Meiryo UI" panose="020B0604030504040204" pitchFamily="50" charset="-128"/>
                          <a:ea typeface="Meiryo UI" panose="020B0604030504040204" pitchFamily="50" charset="-128"/>
                        </a:rPr>
                        <a:t>訪問看護</a:t>
                      </a:r>
                      <a:endParaRPr kumimoji="1" lang="en-US" altLang="ja-JP" sz="700" b="1" u="sng" dirty="0" smtClean="0">
                        <a:latin typeface="Meiryo UI" panose="020B0604030504040204" pitchFamily="50" charset="-128"/>
                        <a:ea typeface="Meiryo UI" panose="020B0604030504040204" pitchFamily="50" charset="-128"/>
                      </a:endParaRPr>
                    </a:p>
                    <a:p>
                      <a:pPr algn="ctr"/>
                      <a:r>
                        <a:rPr kumimoji="1" lang="ja-JP" altLang="en-US" sz="700" b="1" u="sng" dirty="0" smtClean="0">
                          <a:latin typeface="Meiryo UI" panose="020B0604030504040204" pitchFamily="50" charset="-128"/>
                          <a:ea typeface="Meiryo UI" panose="020B0604030504040204" pitchFamily="50" charset="-128"/>
                        </a:rPr>
                        <a:t>ステーション</a:t>
                      </a:r>
                      <a:endParaRPr kumimoji="1" lang="en-US" altLang="ja-JP" sz="700" b="1" u="sng" dirty="0" smtClean="0">
                        <a:latin typeface="Meiryo UI" panose="020B0604030504040204" pitchFamily="50" charset="-128"/>
                        <a:ea typeface="Meiryo UI" panose="020B0604030504040204" pitchFamily="50" charset="-128"/>
                      </a:endParaRPr>
                    </a:p>
                    <a:p>
                      <a:pPr algn="ctr"/>
                      <a:r>
                        <a:rPr kumimoji="1" lang="ja-JP" altLang="en-US" sz="700" b="1" dirty="0" smtClean="0">
                          <a:latin typeface="Meiryo UI" panose="020B0604030504040204" pitchFamily="50" charset="-128"/>
                          <a:ea typeface="Meiryo UI" panose="020B0604030504040204" pitchFamily="50" charset="-128"/>
                        </a:rPr>
                        <a:t>当たり入院・</a:t>
                      </a:r>
                      <a:endParaRPr kumimoji="1" lang="en-US" altLang="ja-JP" sz="700" b="1" dirty="0" smtClean="0">
                        <a:latin typeface="Meiryo UI" panose="020B0604030504040204" pitchFamily="50" charset="-128"/>
                        <a:ea typeface="Meiryo UI" panose="020B0604030504040204" pitchFamily="50" charset="-128"/>
                      </a:endParaRPr>
                    </a:p>
                    <a:p>
                      <a:pPr algn="ctr"/>
                      <a:r>
                        <a:rPr kumimoji="1" lang="ja-JP" altLang="en-US" sz="700" b="1" dirty="0" smtClean="0">
                          <a:latin typeface="Meiryo UI" panose="020B0604030504040204" pitchFamily="50" charset="-128"/>
                          <a:ea typeface="Meiryo UI" panose="020B0604030504040204" pitchFamily="50" charset="-128"/>
                        </a:rPr>
                        <a:t>入院外</a:t>
                      </a:r>
                      <a:endParaRPr kumimoji="1" lang="en-US" altLang="ja-JP" sz="700" b="1" dirty="0" smtClean="0">
                        <a:latin typeface="Meiryo UI" panose="020B0604030504040204" pitchFamily="50" charset="-128"/>
                        <a:ea typeface="Meiryo UI" panose="020B0604030504040204" pitchFamily="50" charset="-128"/>
                      </a:endParaRPr>
                    </a:p>
                    <a:p>
                      <a:pPr algn="ctr"/>
                      <a:r>
                        <a:rPr kumimoji="1" lang="ja-JP" altLang="en-US" sz="700" b="1" dirty="0" smtClean="0">
                          <a:latin typeface="Meiryo UI" panose="020B0604030504040204" pitchFamily="50" charset="-128"/>
                          <a:ea typeface="Meiryo UI" panose="020B0604030504040204" pitchFamily="50" charset="-128"/>
                        </a:rPr>
                        <a:t>１日</a:t>
                      </a:r>
                      <a:endParaRPr kumimoji="1" lang="en-US" altLang="ja-JP" sz="700" b="1" dirty="0" smtClean="0">
                        <a:latin typeface="Meiryo UI" panose="020B0604030504040204" pitchFamily="50" charset="-128"/>
                        <a:ea typeface="Meiryo UI" panose="020B0604030504040204" pitchFamily="50" charset="-128"/>
                      </a:endParaRPr>
                    </a:p>
                    <a:p>
                      <a:pPr algn="ctr"/>
                      <a:r>
                        <a:rPr kumimoji="1" lang="en-US" altLang="ja-JP" sz="700" b="1" dirty="0" smtClean="0">
                          <a:latin typeface="Meiryo UI" panose="020B0604030504040204" pitchFamily="50" charset="-128"/>
                          <a:ea typeface="Meiryo UI" panose="020B0604030504040204" pitchFamily="50" charset="-128"/>
                        </a:rPr>
                        <a:t>500</a:t>
                      </a:r>
                      <a:r>
                        <a:rPr kumimoji="1" lang="ja-JP" altLang="en-US" sz="700" b="1" dirty="0" smtClean="0">
                          <a:latin typeface="Meiryo UI" panose="020B0604030504040204" pitchFamily="50" charset="-128"/>
                          <a:ea typeface="Meiryo UI" panose="020B0604030504040204" pitchFamily="50" charset="-128"/>
                        </a:rPr>
                        <a:t>円以内</a:t>
                      </a:r>
                      <a:endParaRPr kumimoji="1" lang="en-US" altLang="ja-JP" sz="700" b="1" dirty="0" smtClean="0">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tcPr>
                </a:tc>
                <a:tc rowSpan="3">
                  <a:txBody>
                    <a:bodyPr/>
                    <a:lstStyle/>
                    <a:p>
                      <a:pPr algn="ctr"/>
                      <a:r>
                        <a:rPr kumimoji="1" lang="ja-JP" altLang="en-US" sz="700" b="1" u="sng" dirty="0" smtClean="0">
                          <a:latin typeface="Meiryo UI" panose="020B0604030504040204" pitchFamily="50" charset="-128"/>
                          <a:ea typeface="Meiryo UI" panose="020B0604030504040204" pitchFamily="50" charset="-128"/>
                        </a:rPr>
                        <a:t>なし</a:t>
                      </a:r>
                      <a:endParaRPr kumimoji="1" lang="ja-JP" altLang="en-US" sz="700" b="1" u="sng" dirty="0">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3">
                  <a:txBody>
                    <a:bodyPr/>
                    <a:lstStyle/>
                    <a:p>
                      <a:pPr algn="ctr"/>
                      <a:r>
                        <a:rPr kumimoji="1" lang="ja-JP" altLang="en-US" sz="700" b="1" u="sng" dirty="0" smtClean="0">
                          <a:latin typeface="Meiryo UI" panose="020B0604030504040204" pitchFamily="50" charset="-128"/>
                          <a:ea typeface="Meiryo UI" panose="020B0604030504040204" pitchFamily="50" charset="-128"/>
                        </a:rPr>
                        <a:t>一つの</a:t>
                      </a:r>
                      <a:endParaRPr kumimoji="1" lang="en-US" altLang="ja-JP" sz="700" b="1" u="sng" dirty="0" smtClean="0">
                        <a:latin typeface="Meiryo UI" panose="020B0604030504040204" pitchFamily="50" charset="-128"/>
                        <a:ea typeface="Meiryo UI" panose="020B0604030504040204" pitchFamily="50" charset="-128"/>
                      </a:endParaRPr>
                    </a:p>
                    <a:p>
                      <a:pPr algn="ctr"/>
                      <a:r>
                        <a:rPr kumimoji="1" lang="ja-JP" altLang="en-US" sz="700" b="1" u="sng" dirty="0" smtClean="0">
                          <a:latin typeface="Meiryo UI" panose="020B0604030504040204" pitchFamily="50" charset="-128"/>
                          <a:ea typeface="Meiryo UI" panose="020B0604030504040204" pitchFamily="50" charset="-128"/>
                        </a:rPr>
                        <a:t>薬局当たり</a:t>
                      </a:r>
                      <a:endParaRPr kumimoji="1" lang="en-US" altLang="ja-JP" sz="700" b="1" u="sng" dirty="0" smtClean="0">
                        <a:latin typeface="Meiryo UI" panose="020B0604030504040204" pitchFamily="50" charset="-128"/>
                        <a:ea typeface="Meiryo UI" panose="020B0604030504040204" pitchFamily="50" charset="-128"/>
                      </a:endParaRPr>
                    </a:p>
                    <a:p>
                      <a:pPr algn="ctr"/>
                      <a:r>
                        <a:rPr kumimoji="1" lang="ja-JP" altLang="en-US" sz="700" b="1" u="sng" dirty="0" smtClean="0">
                          <a:latin typeface="Meiryo UI" panose="020B0604030504040204" pitchFamily="50" charset="-128"/>
                          <a:ea typeface="Meiryo UI" panose="020B0604030504040204" pitchFamily="50" charset="-128"/>
                        </a:rPr>
                        <a:t>１日</a:t>
                      </a:r>
                      <a:endParaRPr kumimoji="1" lang="en-US" altLang="ja-JP" sz="700" b="1" u="sng" dirty="0" smtClean="0">
                        <a:latin typeface="Meiryo UI" panose="020B0604030504040204" pitchFamily="50" charset="-128"/>
                        <a:ea typeface="Meiryo UI" panose="020B0604030504040204" pitchFamily="50" charset="-128"/>
                      </a:endParaRPr>
                    </a:p>
                    <a:p>
                      <a:pPr algn="ctr"/>
                      <a:r>
                        <a:rPr kumimoji="1" lang="en-US" altLang="ja-JP" sz="700" b="1" u="sng" dirty="0" smtClean="0">
                          <a:latin typeface="Meiryo UI" panose="020B0604030504040204" pitchFamily="50" charset="-128"/>
                          <a:ea typeface="Meiryo UI" panose="020B0604030504040204" pitchFamily="50" charset="-128"/>
                        </a:rPr>
                        <a:t>500</a:t>
                      </a:r>
                      <a:r>
                        <a:rPr kumimoji="1" lang="ja-JP" altLang="en-US" sz="700" b="1" u="sng" dirty="0" smtClean="0">
                          <a:latin typeface="Meiryo UI" panose="020B0604030504040204" pitchFamily="50" charset="-128"/>
                          <a:ea typeface="Meiryo UI" panose="020B0604030504040204" pitchFamily="50" charset="-128"/>
                        </a:rPr>
                        <a:t>円以内</a:t>
                      </a:r>
                      <a:endParaRPr kumimoji="1" lang="ja-JP" altLang="en-US" sz="700" b="1" u="sng" dirty="0">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3">
                  <a:txBody>
                    <a:bodyPr/>
                    <a:lstStyle/>
                    <a:p>
                      <a:pPr algn="ctr"/>
                      <a:r>
                        <a:rPr kumimoji="1" lang="en-US" altLang="ja-JP" sz="700" b="1" u="sng" dirty="0" smtClean="0">
                          <a:latin typeface="Meiryo UI" panose="020B0604030504040204" pitchFamily="50" charset="-128"/>
                          <a:ea typeface="Meiryo UI" panose="020B0604030504040204" pitchFamily="50" charset="-128"/>
                        </a:rPr>
                        <a:t>3,000</a:t>
                      </a:r>
                      <a:r>
                        <a:rPr kumimoji="1" lang="ja-JP" altLang="en-US" sz="700" b="1" u="sng" dirty="0" smtClean="0">
                          <a:latin typeface="Meiryo UI" panose="020B0604030504040204" pitchFamily="50" charset="-128"/>
                          <a:ea typeface="Meiryo UI" panose="020B0604030504040204" pitchFamily="50" charset="-128"/>
                        </a:rPr>
                        <a:t>円</a:t>
                      </a:r>
                      <a:endParaRPr kumimoji="1" lang="ja-JP" altLang="en-US" sz="700" b="1" u="sng" dirty="0">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35193007"/>
                  </a:ext>
                </a:extLst>
              </a:tr>
              <a:tr h="456560">
                <a:tc>
                  <a:txBody>
                    <a:bodyPr/>
                    <a:lstStyle/>
                    <a:p>
                      <a:pPr algn="ctr"/>
                      <a:r>
                        <a:rPr kumimoji="1" lang="ja-JP" altLang="en-US" sz="700" b="1" dirty="0" smtClean="0">
                          <a:latin typeface="Meiryo UI" panose="020B0604030504040204" pitchFamily="50" charset="-128"/>
                          <a:ea typeface="Meiryo UI" panose="020B0604030504040204" pitchFamily="50" charset="-128"/>
                        </a:rPr>
                        <a:t>老人医療</a:t>
                      </a:r>
                      <a:endParaRPr kumimoji="1" lang="ja-JP" altLang="en-US" sz="700" b="1" dirty="0">
                        <a:latin typeface="Meiryo UI" panose="020B0604030504040204" pitchFamily="50" charset="-128"/>
                        <a:ea typeface="Meiryo UI" panose="020B0604030504040204" pitchFamily="50" charset="-128"/>
                      </a:endParaRPr>
                    </a:p>
                  </a:txBody>
                  <a:tcPr marL="0" marR="0" marT="0" marB="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kumimoji="1" lang="ja-JP" altLang="en-US" sz="600" dirty="0" smtClean="0">
                          <a:latin typeface="Meiryo UI" panose="020B0604030504040204" pitchFamily="50" charset="-128"/>
                          <a:ea typeface="Meiryo UI" panose="020B0604030504040204" pitchFamily="50" charset="-128"/>
                        </a:rPr>
                        <a:t>　●</a:t>
                      </a:r>
                      <a:r>
                        <a:rPr kumimoji="1" lang="ja-JP" altLang="en-US" sz="600" b="1" u="sng" dirty="0" err="1" smtClean="0">
                          <a:latin typeface="Meiryo UI" panose="020B0604030504040204" pitchFamily="50" charset="-128"/>
                          <a:ea typeface="Meiryo UI" panose="020B0604030504040204" pitchFamily="50" charset="-128"/>
                        </a:rPr>
                        <a:t>障がい</a:t>
                      </a:r>
                      <a:r>
                        <a:rPr kumimoji="1" lang="ja-JP" altLang="en-US" sz="600" b="1" u="sng" dirty="0" smtClean="0">
                          <a:latin typeface="Meiryo UI" panose="020B0604030504040204" pitchFamily="50" charset="-128"/>
                          <a:ea typeface="Meiryo UI" panose="020B0604030504040204" pitchFamily="50" charset="-128"/>
                        </a:rPr>
                        <a:t>者医療、ひとり親家庭医療と整理・統合し、重度以外の　　</a:t>
                      </a:r>
                      <a:endParaRPr kumimoji="1" lang="en-US" altLang="ja-JP" sz="600" b="1" u="sng" dirty="0" smtClean="0">
                        <a:latin typeface="Meiryo UI" panose="020B0604030504040204" pitchFamily="50" charset="-128"/>
                        <a:ea typeface="Meiryo UI" panose="020B0604030504040204" pitchFamily="50" charset="-128"/>
                      </a:endParaRPr>
                    </a:p>
                    <a:p>
                      <a:r>
                        <a:rPr kumimoji="1" lang="ja-JP" altLang="en-US" sz="600" b="1" u="none" dirty="0" smtClean="0">
                          <a:latin typeface="Meiryo UI" panose="020B0604030504040204" pitchFamily="50" charset="-128"/>
                          <a:ea typeface="Meiryo UI" panose="020B0604030504040204" pitchFamily="50" charset="-128"/>
                        </a:rPr>
                        <a:t>　　 </a:t>
                      </a:r>
                      <a:r>
                        <a:rPr kumimoji="1" lang="ja-JP" altLang="en-US" sz="600" b="1" u="sng" dirty="0" err="1" smtClean="0">
                          <a:latin typeface="Meiryo UI" panose="020B0604030504040204" pitchFamily="50" charset="-128"/>
                          <a:ea typeface="Meiryo UI" panose="020B0604030504040204" pitchFamily="50" charset="-128"/>
                        </a:rPr>
                        <a:t>精神障がい</a:t>
                      </a:r>
                      <a:r>
                        <a:rPr kumimoji="1" lang="ja-JP" altLang="en-US" sz="600" b="1" u="sng" dirty="0" smtClean="0">
                          <a:latin typeface="Meiryo UI" panose="020B0604030504040204" pitchFamily="50" charset="-128"/>
                          <a:ea typeface="Meiryo UI" panose="020B0604030504040204" pitchFamily="50" charset="-128"/>
                        </a:rPr>
                        <a:t>者・難病患者と結核患者は助成対象外</a:t>
                      </a:r>
                      <a:r>
                        <a:rPr kumimoji="1" lang="ja-JP" altLang="en-US" sz="600" b="1" dirty="0" smtClean="0">
                          <a:latin typeface="Meiryo UI" panose="020B0604030504040204" pitchFamily="50" charset="-128"/>
                          <a:ea typeface="Meiryo UI" panose="020B0604030504040204" pitchFamily="50" charset="-128"/>
                        </a:rPr>
                        <a:t>　　</a:t>
                      </a:r>
                      <a:endParaRPr kumimoji="1" lang="en-US" altLang="ja-JP" sz="600" b="1" dirty="0" smtClean="0">
                        <a:latin typeface="Meiryo UI" panose="020B0604030504040204" pitchFamily="50" charset="-128"/>
                        <a:ea typeface="Meiryo UI" panose="020B0604030504040204" pitchFamily="50" charset="-128"/>
                      </a:endParaRPr>
                    </a:p>
                    <a:p>
                      <a:endParaRPr kumimoji="1" lang="en-US" altLang="ja-JP" sz="700" dirty="0" smtClean="0">
                        <a:latin typeface="Meiryo UI" panose="020B0604030504040204" pitchFamily="50" charset="-128"/>
                        <a:ea typeface="Meiryo UI" panose="020B0604030504040204" pitchFamily="50" charset="-128"/>
                      </a:endParaRPr>
                    </a:p>
                    <a:p>
                      <a:endParaRPr kumimoji="1" lang="ja-JP" altLang="en-US" sz="700" dirty="0">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kumimoji="1" lang="ja-JP" altLang="en-US" sz="700" dirty="0">
                        <a:latin typeface="Meiryo UI" panose="020B0604030504040204" pitchFamily="50" charset="-128"/>
                        <a:ea typeface="Meiryo UI" panose="020B0604030504040204" pitchFamily="50" charset="-128"/>
                      </a:endParaRPr>
                    </a:p>
                  </a:txBody>
                  <a:tcPr marL="0" marR="0" marT="0" marB="0" anchor="ctr"/>
                </a:tc>
                <a:tc vMerge="1">
                  <a:txBody>
                    <a:bodyPr/>
                    <a:lstStyle/>
                    <a:p>
                      <a:endParaRPr kumimoji="1" lang="ja-JP" altLang="en-US" sz="600" dirty="0">
                        <a:latin typeface="Meiryo UI" panose="020B0604030504040204" pitchFamily="50" charset="-128"/>
                        <a:ea typeface="Meiryo UI" panose="020B0604030504040204" pitchFamily="50" charset="-128"/>
                      </a:endParaRPr>
                    </a:p>
                  </a:txBody>
                  <a:tcPr marL="0" marR="0" marT="0" marB="0" anchor="ctr"/>
                </a:tc>
                <a:tc vMerge="1">
                  <a:txBody>
                    <a:bodyPr/>
                    <a:lstStyle/>
                    <a:p>
                      <a:endParaRPr kumimoji="1" lang="ja-JP" altLang="en-US" sz="600" dirty="0">
                        <a:latin typeface="Meiryo UI" panose="020B0604030504040204" pitchFamily="50" charset="-128"/>
                        <a:ea typeface="Meiryo UI" panose="020B0604030504040204" pitchFamily="50" charset="-128"/>
                      </a:endParaRPr>
                    </a:p>
                  </a:txBody>
                  <a:tcPr marL="0" marR="0" marT="0" marB="0" anchor="ctr"/>
                </a:tc>
                <a:tc vMerge="1">
                  <a:txBody>
                    <a:bodyPr/>
                    <a:lstStyle/>
                    <a:p>
                      <a:endParaRPr kumimoji="1" lang="ja-JP" altLang="en-US" sz="600" dirty="0">
                        <a:latin typeface="Meiryo UI" panose="020B0604030504040204" pitchFamily="50" charset="-128"/>
                        <a:ea typeface="Meiryo UI" panose="020B0604030504040204" pitchFamily="50" charset="-128"/>
                      </a:endParaRPr>
                    </a:p>
                  </a:txBody>
                  <a:tcPr marL="0" marR="0" marT="0" marB="0" anchor="ctr"/>
                </a:tc>
                <a:tc vMerge="1">
                  <a:txBody>
                    <a:bodyPr/>
                    <a:lstStyle/>
                    <a:p>
                      <a:endParaRPr kumimoji="1" lang="ja-JP" altLang="en-US" sz="600" dirty="0">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3135741289"/>
                  </a:ext>
                </a:extLst>
              </a:tr>
              <a:tr h="128505">
                <a:tc rowSpan="2">
                  <a:txBody>
                    <a:bodyPr/>
                    <a:lstStyle/>
                    <a:p>
                      <a:pPr algn="ctr"/>
                      <a:r>
                        <a:rPr kumimoji="1" lang="ja-JP" altLang="en-US" sz="700" b="1" dirty="0" smtClean="0">
                          <a:latin typeface="Meiryo UI" panose="020B0604030504040204" pitchFamily="50" charset="-128"/>
                          <a:ea typeface="Meiryo UI" panose="020B0604030504040204" pitchFamily="50" charset="-128"/>
                        </a:rPr>
                        <a:t>ひとり親</a:t>
                      </a:r>
                      <a:endParaRPr kumimoji="1" lang="en-US" altLang="ja-JP" sz="700" b="1" dirty="0" smtClean="0">
                        <a:latin typeface="Meiryo UI" panose="020B0604030504040204" pitchFamily="50" charset="-128"/>
                        <a:ea typeface="Meiryo UI" panose="020B0604030504040204" pitchFamily="50" charset="-128"/>
                      </a:endParaRPr>
                    </a:p>
                    <a:p>
                      <a:pPr algn="ctr"/>
                      <a:r>
                        <a:rPr kumimoji="1" lang="ja-JP" altLang="en-US" sz="700" b="1" dirty="0" smtClean="0">
                          <a:latin typeface="Meiryo UI" panose="020B0604030504040204" pitchFamily="50" charset="-128"/>
                          <a:ea typeface="Meiryo UI" panose="020B0604030504040204" pitchFamily="50" charset="-128"/>
                        </a:rPr>
                        <a:t>家庭医療</a:t>
                      </a:r>
                      <a:endParaRPr kumimoji="1" lang="ja-JP" altLang="en-US" sz="700" b="1" dirty="0">
                        <a:latin typeface="Meiryo UI" panose="020B0604030504040204" pitchFamily="50" charset="-128"/>
                        <a:ea typeface="Meiryo UI" panose="020B0604030504040204" pitchFamily="50" charset="-128"/>
                      </a:endParaRPr>
                    </a:p>
                  </a:txBody>
                  <a:tcPr marL="0" marR="0" marT="0" marB="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40000"/>
                        <a:lumOff val="60000"/>
                      </a:schemeClr>
                    </a:solidFill>
                  </a:tcPr>
                </a:tc>
                <a:tc rowSpan="2">
                  <a:txBody>
                    <a:bodyPr/>
                    <a:lstStyle/>
                    <a:p>
                      <a:r>
                        <a:rPr kumimoji="1" lang="ja-JP" altLang="en-US" sz="700" baseline="0" dirty="0" smtClean="0">
                          <a:latin typeface="Meiryo UI" panose="020B0604030504040204" pitchFamily="50" charset="-128"/>
                          <a:ea typeface="Meiryo UI" panose="020B0604030504040204" pitchFamily="50" charset="-128"/>
                        </a:rPr>
                        <a:t>  </a:t>
                      </a:r>
                      <a:r>
                        <a:rPr kumimoji="1" lang="ja-JP" altLang="en-US" sz="600" dirty="0" smtClean="0">
                          <a:latin typeface="Meiryo UI" panose="020B0604030504040204" pitchFamily="50" charset="-128"/>
                          <a:ea typeface="Meiryo UI" panose="020B0604030504040204" pitchFamily="50" charset="-128"/>
                        </a:rPr>
                        <a:t>●ひとり親家庭の</a:t>
                      </a:r>
                      <a:r>
                        <a:rPr kumimoji="1" lang="en-US" altLang="ja-JP" sz="600" dirty="0" smtClean="0">
                          <a:latin typeface="Meiryo UI" panose="020B0604030504040204" pitchFamily="50" charset="-128"/>
                          <a:ea typeface="Meiryo UI" panose="020B0604030504040204" pitchFamily="50" charset="-128"/>
                        </a:rPr>
                        <a:t>18</a:t>
                      </a:r>
                      <a:r>
                        <a:rPr kumimoji="1" lang="ja-JP" altLang="en-US" sz="600" dirty="0" smtClean="0">
                          <a:latin typeface="Meiryo UI" panose="020B0604030504040204" pitchFamily="50" charset="-128"/>
                          <a:ea typeface="Meiryo UI" panose="020B0604030504040204" pitchFamily="50" charset="-128"/>
                        </a:rPr>
                        <a:t>歳に到達した年度末日までの子</a:t>
                      </a:r>
                      <a:endParaRPr kumimoji="1" lang="en-US" altLang="ja-JP" sz="600" dirty="0" smtClean="0">
                        <a:latin typeface="Meiryo UI" panose="020B0604030504040204" pitchFamily="50" charset="-128"/>
                        <a:ea typeface="Meiryo UI" panose="020B0604030504040204" pitchFamily="50" charset="-128"/>
                      </a:endParaRPr>
                    </a:p>
                    <a:p>
                      <a:r>
                        <a:rPr kumimoji="1" lang="ja-JP" altLang="en-US" sz="600" baseline="0" dirty="0" smtClean="0">
                          <a:latin typeface="Meiryo UI" panose="020B0604030504040204" pitchFamily="50" charset="-128"/>
                          <a:ea typeface="Meiryo UI" panose="020B0604030504040204" pitchFamily="50" charset="-128"/>
                        </a:rPr>
                        <a:t>  </a:t>
                      </a:r>
                      <a:r>
                        <a:rPr kumimoji="1" lang="ja-JP" altLang="en-US" sz="600" dirty="0" smtClean="0">
                          <a:latin typeface="Meiryo UI" panose="020B0604030504040204" pitchFamily="50" charset="-128"/>
                          <a:ea typeface="Meiryo UI" panose="020B0604030504040204" pitchFamily="50" charset="-128"/>
                        </a:rPr>
                        <a:t>●上記の子を監護する父または母　●上記の子を養育する養育者</a:t>
                      </a:r>
                      <a:endParaRPr kumimoji="1" lang="en-US" altLang="ja-JP" sz="600" dirty="0" smtClean="0">
                        <a:latin typeface="Meiryo UI" panose="020B0604030504040204" pitchFamily="50" charset="-128"/>
                        <a:ea typeface="Meiryo UI" panose="020B0604030504040204" pitchFamily="50" charset="-128"/>
                      </a:endParaRPr>
                    </a:p>
                    <a:p>
                      <a:r>
                        <a:rPr kumimoji="1" lang="ja-JP" altLang="en-US" sz="700" dirty="0" smtClean="0">
                          <a:latin typeface="Meiryo UI" panose="020B0604030504040204" pitchFamily="50" charset="-128"/>
                          <a:ea typeface="Meiryo UI" panose="020B0604030504040204" pitchFamily="50" charset="-128"/>
                        </a:rPr>
                        <a:t>　</a:t>
                      </a:r>
                      <a:r>
                        <a:rPr kumimoji="1" lang="ja-JP" altLang="en-US" sz="600" dirty="0" smtClean="0">
                          <a:latin typeface="Meiryo UI" panose="020B0604030504040204" pitchFamily="50" charset="-128"/>
                          <a:ea typeface="Meiryo UI" panose="020B0604030504040204" pitchFamily="50" charset="-128"/>
                        </a:rPr>
                        <a:t>●</a:t>
                      </a:r>
                      <a:r>
                        <a:rPr kumimoji="1" lang="ja-JP" altLang="en-US" sz="600" b="1" u="sng" dirty="0" smtClean="0">
                          <a:latin typeface="Meiryo UI" panose="020B0604030504040204" pitchFamily="50" charset="-128"/>
                          <a:ea typeface="Meiryo UI" panose="020B0604030504040204" pitchFamily="50" charset="-128"/>
                        </a:rPr>
                        <a:t>ひとり親家庭には裁判所から配偶者暴力等（</a:t>
                      </a:r>
                      <a:r>
                        <a:rPr kumimoji="1" lang="en-US" altLang="ja-JP" sz="600" b="1" u="sng" dirty="0" smtClean="0">
                          <a:latin typeface="Meiryo UI" panose="020B0604030504040204" pitchFamily="50" charset="-128"/>
                          <a:ea typeface="Meiryo UI" panose="020B0604030504040204" pitchFamily="50" charset="-128"/>
                        </a:rPr>
                        <a:t>DV)</a:t>
                      </a:r>
                      <a:r>
                        <a:rPr kumimoji="1" lang="ja-JP" altLang="en-US" sz="600" b="1" u="sng" dirty="0" smtClean="0">
                          <a:latin typeface="Meiryo UI" panose="020B0604030504040204" pitchFamily="50" charset="-128"/>
                          <a:ea typeface="Meiryo UI" panose="020B0604030504040204" pitchFamily="50" charset="-128"/>
                        </a:rPr>
                        <a:t>に関する保護</a:t>
                      </a:r>
                      <a:endParaRPr kumimoji="1" lang="en-US" altLang="ja-JP" sz="600" b="1" u="sng" dirty="0" smtClean="0">
                        <a:latin typeface="Meiryo UI" panose="020B0604030504040204" pitchFamily="50" charset="-128"/>
                        <a:ea typeface="Meiryo UI" panose="020B0604030504040204" pitchFamily="50" charset="-128"/>
                      </a:endParaRPr>
                    </a:p>
                    <a:p>
                      <a:r>
                        <a:rPr kumimoji="1" lang="ja-JP" altLang="en-US" sz="600" b="0" u="none" dirty="0" smtClean="0">
                          <a:latin typeface="Meiryo UI" panose="020B0604030504040204" pitchFamily="50" charset="-128"/>
                          <a:ea typeface="Meiryo UI" panose="020B0604030504040204" pitchFamily="50" charset="-128"/>
                        </a:rPr>
                        <a:t>　　 </a:t>
                      </a:r>
                      <a:r>
                        <a:rPr kumimoji="1" lang="ja-JP" altLang="en-US" sz="600" b="1" u="sng" dirty="0" smtClean="0">
                          <a:latin typeface="Meiryo UI" panose="020B0604030504040204" pitchFamily="50" charset="-128"/>
                          <a:ea typeface="Meiryo UI" panose="020B0604030504040204" pitchFamily="50" charset="-128"/>
                        </a:rPr>
                        <a:t>命令が出された</a:t>
                      </a:r>
                      <a:r>
                        <a:rPr kumimoji="1" lang="en-US" altLang="ja-JP" sz="600" b="1" u="sng" dirty="0" smtClean="0">
                          <a:latin typeface="Meiryo UI" panose="020B0604030504040204" pitchFamily="50" charset="-128"/>
                          <a:ea typeface="Meiryo UI" panose="020B0604030504040204" pitchFamily="50" charset="-128"/>
                        </a:rPr>
                        <a:t>DV</a:t>
                      </a:r>
                      <a:r>
                        <a:rPr kumimoji="1" lang="ja-JP" altLang="en-US" sz="600" b="1" u="sng" dirty="0" smtClean="0">
                          <a:latin typeface="Meiryo UI" panose="020B0604030504040204" pitchFamily="50" charset="-128"/>
                          <a:ea typeface="Meiryo UI" panose="020B0604030504040204" pitchFamily="50" charset="-128"/>
                        </a:rPr>
                        <a:t>被害者を含む</a:t>
                      </a:r>
                      <a:r>
                        <a:rPr kumimoji="1" lang="ja-JP" altLang="en-US" sz="700" u="sng" dirty="0" smtClean="0">
                          <a:latin typeface="Meiryo UI" panose="020B0604030504040204" pitchFamily="50" charset="-128"/>
                          <a:ea typeface="Meiryo UI" panose="020B0604030504040204" pitchFamily="50" charset="-128"/>
                        </a:rPr>
                        <a:t>。</a:t>
                      </a:r>
                      <a:endParaRPr kumimoji="1" lang="ja-JP" altLang="en-US" sz="600" u="sng" dirty="0">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280629860"/>
                  </a:ext>
                </a:extLst>
              </a:tr>
              <a:tr h="410200">
                <a:tc vMerge="1">
                  <a:txBody>
                    <a:bodyPr/>
                    <a:lstStyle/>
                    <a:p>
                      <a:pPr algn="ctr"/>
                      <a:endParaRPr kumimoji="1" lang="ja-JP" altLang="en-US" sz="700" dirty="0">
                        <a:latin typeface="Meiryo UI" panose="020B0604030504040204" pitchFamily="50" charset="-128"/>
                        <a:ea typeface="Meiryo UI" panose="020B0604030504040204" pitchFamily="50" charset="-128"/>
                      </a:endParaRPr>
                    </a:p>
                  </a:txBody>
                  <a:tcPr marL="0" marR="0" marT="0" marB="0" anchor="ctr"/>
                </a:tc>
                <a:tc vMerge="1">
                  <a:txBody>
                    <a:bodyPr/>
                    <a:lstStyle/>
                    <a:p>
                      <a:endParaRPr kumimoji="1" lang="ja-JP" altLang="en-US" sz="600" u="sng" dirty="0">
                        <a:latin typeface="Meiryo UI" panose="020B0604030504040204" pitchFamily="50" charset="-128"/>
                        <a:ea typeface="Meiryo UI" panose="020B0604030504040204" pitchFamily="50" charset="-128"/>
                      </a:endParaRPr>
                    </a:p>
                  </a:txBody>
                  <a:tcPr marL="0" marR="0" marT="0" marB="0" anchor="ctr"/>
                </a:tc>
                <a:tc vMerge="1">
                  <a:txBody>
                    <a:bodyPr/>
                    <a:lstStyle/>
                    <a:p>
                      <a:endParaRPr kumimoji="1" lang="ja-JP" altLang="en-US" sz="700" dirty="0">
                        <a:latin typeface="Meiryo UI" panose="020B0604030504040204" pitchFamily="50" charset="-128"/>
                        <a:ea typeface="Meiryo UI" panose="020B0604030504040204" pitchFamily="50" charset="-128"/>
                      </a:endParaRPr>
                    </a:p>
                  </a:txBody>
                  <a:tcPr marL="0" marR="0" marT="0" marB="0" anchor="ctr"/>
                </a:tc>
                <a:tc vMerge="1">
                  <a:txBody>
                    <a:bodyPr/>
                    <a:lstStyle/>
                    <a:p>
                      <a:endParaRPr kumimoji="1" lang="ja-JP" altLang="en-US" sz="600" dirty="0">
                        <a:latin typeface="Meiryo UI" panose="020B0604030504040204" pitchFamily="50" charset="-128"/>
                        <a:ea typeface="Meiryo UI" panose="020B0604030504040204" pitchFamily="50" charset="-128"/>
                      </a:endParaRPr>
                    </a:p>
                  </a:txBody>
                  <a:tcPr marL="0" marR="0" marT="0" marB="0" anchor="ctr"/>
                </a:tc>
                <a:tc rowSpan="2">
                  <a:txBody>
                    <a:bodyPr/>
                    <a:lstStyle/>
                    <a:p>
                      <a:pPr algn="ctr"/>
                      <a:r>
                        <a:rPr kumimoji="1" lang="ja-JP" altLang="en-US" sz="700" b="1" dirty="0" smtClean="0">
                          <a:latin typeface="Meiryo UI" panose="020B0604030504040204" pitchFamily="50" charset="-128"/>
                          <a:ea typeface="Meiryo UI" panose="020B0604030504040204" pitchFamily="50" charset="-128"/>
                        </a:rPr>
                        <a:t>あり</a:t>
                      </a:r>
                      <a:endParaRPr kumimoji="1" lang="en-US" altLang="ja-JP" sz="700" b="1" dirty="0" smtClean="0">
                        <a:latin typeface="Meiryo UI" panose="020B0604030504040204" pitchFamily="50" charset="-128"/>
                        <a:ea typeface="Meiryo UI" panose="020B0604030504040204" pitchFamily="50" charset="-128"/>
                      </a:endParaRPr>
                    </a:p>
                    <a:p>
                      <a:pPr algn="ctr"/>
                      <a:r>
                        <a:rPr kumimoji="1" lang="ja-JP" altLang="en-US" sz="700" b="1" dirty="0" smtClean="0">
                          <a:latin typeface="Meiryo UI" panose="020B0604030504040204" pitchFamily="50" charset="-128"/>
                          <a:ea typeface="Meiryo UI" panose="020B0604030504040204" pitchFamily="50" charset="-128"/>
                        </a:rPr>
                        <a:t>（月２回まで）</a:t>
                      </a:r>
                      <a:endParaRPr kumimoji="1" lang="ja-JP" altLang="en-US" sz="700" b="1" dirty="0">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tcPr>
                </a:tc>
                <a:tc rowSpan="2">
                  <a:txBody>
                    <a:bodyPr/>
                    <a:lstStyle/>
                    <a:p>
                      <a:pPr algn="ctr"/>
                      <a:r>
                        <a:rPr kumimoji="1" lang="ja-JP" altLang="en-US" sz="700" b="1" dirty="0" smtClean="0">
                          <a:latin typeface="Meiryo UI" panose="020B0604030504040204" pitchFamily="50" charset="-128"/>
                          <a:ea typeface="Meiryo UI" panose="020B0604030504040204" pitchFamily="50" charset="-128"/>
                        </a:rPr>
                        <a:t>なし</a:t>
                      </a:r>
                      <a:endParaRPr kumimoji="1" lang="ja-JP" altLang="en-US" sz="700" b="1" dirty="0">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tcPr>
                </a:tc>
                <a:tc rowSpan="2">
                  <a:txBody>
                    <a:bodyPr/>
                    <a:lstStyle/>
                    <a:p>
                      <a:pPr algn="ctr"/>
                      <a:r>
                        <a:rPr kumimoji="1" lang="en-US" altLang="ja-JP" sz="700" b="1" dirty="0" smtClean="0">
                          <a:latin typeface="Meiryo UI" panose="020B0604030504040204" pitchFamily="50" charset="-128"/>
                          <a:ea typeface="Meiryo UI" panose="020B0604030504040204" pitchFamily="50" charset="-128"/>
                        </a:rPr>
                        <a:t>2,500</a:t>
                      </a:r>
                      <a:r>
                        <a:rPr kumimoji="1" lang="ja-JP" altLang="en-US" sz="700" b="1" dirty="0" smtClean="0">
                          <a:latin typeface="Meiryo UI" panose="020B0604030504040204" pitchFamily="50" charset="-128"/>
                          <a:ea typeface="Meiryo UI" panose="020B0604030504040204" pitchFamily="50" charset="-128"/>
                        </a:rPr>
                        <a:t>円</a:t>
                      </a:r>
                      <a:endParaRPr kumimoji="1" lang="ja-JP" altLang="en-US" sz="700" b="1" dirty="0">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130387412"/>
                  </a:ext>
                </a:extLst>
              </a:tr>
              <a:tr h="270030">
                <a:tc>
                  <a:txBody>
                    <a:bodyPr/>
                    <a:lstStyle/>
                    <a:p>
                      <a:pPr algn="ctr"/>
                      <a:r>
                        <a:rPr kumimoji="1" lang="ja-JP" altLang="en-US" sz="700" b="1" dirty="0" smtClean="0">
                          <a:latin typeface="Meiryo UI" panose="020B0604030504040204" pitchFamily="50" charset="-128"/>
                          <a:ea typeface="Meiryo UI" panose="020B0604030504040204" pitchFamily="50" charset="-128"/>
                        </a:rPr>
                        <a:t>乳幼児</a:t>
                      </a:r>
                      <a:endParaRPr kumimoji="1" lang="en-US" altLang="ja-JP" sz="700" b="1" dirty="0" smtClean="0">
                        <a:latin typeface="Meiryo UI" panose="020B0604030504040204" pitchFamily="50" charset="-128"/>
                        <a:ea typeface="Meiryo UI" panose="020B0604030504040204" pitchFamily="50" charset="-128"/>
                      </a:endParaRPr>
                    </a:p>
                    <a:p>
                      <a:pPr algn="ctr"/>
                      <a:r>
                        <a:rPr kumimoji="1" lang="ja-JP" altLang="en-US" sz="700" b="1" dirty="0" smtClean="0">
                          <a:latin typeface="Meiryo UI" panose="020B0604030504040204" pitchFamily="50" charset="-128"/>
                          <a:ea typeface="Meiryo UI" panose="020B0604030504040204" pitchFamily="50" charset="-128"/>
                        </a:rPr>
                        <a:t>医療</a:t>
                      </a:r>
                      <a:endParaRPr kumimoji="1" lang="ja-JP" altLang="en-US" sz="700" b="1" dirty="0">
                        <a:latin typeface="Meiryo UI" panose="020B0604030504040204" pitchFamily="50" charset="-128"/>
                        <a:ea typeface="Meiryo UI" panose="020B0604030504040204" pitchFamily="50" charset="-128"/>
                      </a:endParaRPr>
                    </a:p>
                  </a:txBody>
                  <a:tcPr marL="0" marR="0" marT="0" marB="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solidFill>
                      <a:schemeClr val="accent6">
                        <a:lumMod val="40000"/>
                        <a:lumOff val="60000"/>
                      </a:schemeClr>
                    </a:solidFill>
                  </a:tcPr>
                </a:tc>
                <a:tc>
                  <a:txBody>
                    <a:bodyPr/>
                    <a:lstStyle/>
                    <a:p>
                      <a:r>
                        <a:rPr kumimoji="1" lang="ja-JP" altLang="en-US" sz="700" baseline="0" dirty="0" smtClean="0">
                          <a:latin typeface="Meiryo UI" panose="020B0604030504040204" pitchFamily="50" charset="-128"/>
                          <a:ea typeface="Meiryo UI" panose="020B0604030504040204" pitchFamily="50" charset="-128"/>
                        </a:rPr>
                        <a:t>　　</a:t>
                      </a:r>
                      <a:r>
                        <a:rPr kumimoji="1" lang="ja-JP" altLang="en-US" sz="600" baseline="0" dirty="0" smtClean="0">
                          <a:latin typeface="Meiryo UI" panose="020B0604030504040204" pitchFamily="50" charset="-128"/>
                          <a:ea typeface="Meiryo UI" panose="020B0604030504040204" pitchFamily="50" charset="-128"/>
                        </a:rPr>
                        <a:t>就学前児童</a:t>
                      </a:r>
                      <a:endParaRPr kumimoji="1" lang="ja-JP" altLang="en-US" sz="700" dirty="0">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tcPr>
                </a:tc>
                <a:tc vMerge="1">
                  <a:txBody>
                    <a:bodyPr/>
                    <a:lstStyle/>
                    <a:p>
                      <a:endParaRPr kumimoji="1" lang="ja-JP" altLang="en-US" sz="700" dirty="0">
                        <a:latin typeface="Meiryo UI" panose="020B0604030504040204" pitchFamily="50" charset="-128"/>
                        <a:ea typeface="Meiryo UI" panose="020B0604030504040204" pitchFamily="50" charset="-128"/>
                      </a:endParaRPr>
                    </a:p>
                  </a:txBody>
                  <a:tcPr marL="0" marR="0" marT="0" marB="0" anchor="ctr"/>
                </a:tc>
                <a:tc vMerge="1">
                  <a:txBody>
                    <a:bodyPr/>
                    <a:lstStyle/>
                    <a:p>
                      <a:endParaRPr kumimoji="1" lang="ja-JP" altLang="en-US" sz="600" dirty="0">
                        <a:latin typeface="Meiryo UI" panose="020B0604030504040204" pitchFamily="50" charset="-128"/>
                        <a:ea typeface="Meiryo UI" panose="020B0604030504040204" pitchFamily="50" charset="-128"/>
                      </a:endParaRPr>
                    </a:p>
                  </a:txBody>
                  <a:tcPr marL="0" marR="0" marT="0" marB="0" anchor="ctr"/>
                </a:tc>
                <a:tc vMerge="1">
                  <a:txBody>
                    <a:bodyPr/>
                    <a:lstStyle/>
                    <a:p>
                      <a:endParaRPr kumimoji="1" lang="ja-JP" altLang="en-US" sz="600" dirty="0">
                        <a:latin typeface="Meiryo UI" panose="020B0604030504040204" pitchFamily="50" charset="-128"/>
                        <a:ea typeface="Meiryo UI" panose="020B0604030504040204" pitchFamily="50" charset="-128"/>
                      </a:endParaRPr>
                    </a:p>
                  </a:txBody>
                  <a:tcPr marL="0" marR="0" marT="0" marB="0" anchor="ctr"/>
                </a:tc>
                <a:tc vMerge="1">
                  <a:txBody>
                    <a:bodyPr/>
                    <a:lstStyle/>
                    <a:p>
                      <a:endParaRPr kumimoji="1" lang="ja-JP" altLang="en-US" sz="600" dirty="0">
                        <a:latin typeface="Meiryo UI" panose="020B0604030504040204" pitchFamily="50" charset="-128"/>
                        <a:ea typeface="Meiryo UI" panose="020B0604030504040204" pitchFamily="50" charset="-128"/>
                      </a:endParaRPr>
                    </a:p>
                  </a:txBody>
                  <a:tcPr marL="0" marR="0" marT="0" marB="0" anchor="ctr"/>
                </a:tc>
                <a:tc vMerge="1">
                  <a:txBody>
                    <a:bodyPr/>
                    <a:lstStyle/>
                    <a:p>
                      <a:endParaRPr kumimoji="1" lang="ja-JP" altLang="en-US" sz="600" dirty="0">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3144633222"/>
                  </a:ext>
                </a:extLst>
              </a:tr>
            </a:tbl>
          </a:graphicData>
        </a:graphic>
      </p:graphicFrame>
      <p:sp>
        <p:nvSpPr>
          <p:cNvPr id="14" name="正方形/長方形 13"/>
          <p:cNvSpPr/>
          <p:nvPr/>
        </p:nvSpPr>
        <p:spPr>
          <a:xfrm>
            <a:off x="2527725" y="1268760"/>
            <a:ext cx="2655295" cy="189585"/>
          </a:xfrm>
          <a:prstGeom prst="rect">
            <a:avLst/>
          </a:prstGeom>
          <a:noFill/>
          <a:ln>
            <a:noFill/>
          </a:ln>
        </p:spPr>
        <p:style>
          <a:lnRef idx="2">
            <a:schemeClr val="dk1"/>
          </a:lnRef>
          <a:fillRef idx="1">
            <a:schemeClr val="lt1"/>
          </a:fillRef>
          <a:effectRef idx="0">
            <a:schemeClr val="dk1"/>
          </a:effectRef>
          <a:fontRef idx="minor">
            <a:schemeClr val="dk1"/>
          </a:fontRef>
        </p:style>
        <p:txBody>
          <a:bodyPr lIns="36000" rIns="0" rtlCol="0" anchor="ctr"/>
          <a:lstStyle/>
          <a:p>
            <a:pPr algn="ctr"/>
            <a:r>
              <a:rPr lang="en-US" altLang="ja-JP" sz="8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8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8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8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8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月１日からの変更点（下線部分）</a:t>
            </a:r>
            <a:r>
              <a:rPr lang="en-US" altLang="ja-JP" sz="8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8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正方形/長方形 14"/>
          <p:cNvSpPr/>
          <p:nvPr/>
        </p:nvSpPr>
        <p:spPr>
          <a:xfrm>
            <a:off x="2795886" y="3673630"/>
            <a:ext cx="6266298" cy="189585"/>
          </a:xfrm>
          <a:prstGeom prst="rect">
            <a:avLst/>
          </a:prstGeom>
          <a:noFill/>
          <a:ln>
            <a:noFill/>
          </a:ln>
        </p:spPr>
        <p:style>
          <a:lnRef idx="2">
            <a:schemeClr val="dk1"/>
          </a:lnRef>
          <a:fillRef idx="1">
            <a:schemeClr val="lt1"/>
          </a:fillRef>
          <a:effectRef idx="0">
            <a:schemeClr val="dk1"/>
          </a:effectRef>
          <a:fontRef idx="minor">
            <a:schemeClr val="dk1"/>
          </a:fontRef>
        </p:style>
        <p:txBody>
          <a:bodyPr lIns="36000" rIns="0" rtlCol="0" anchor="ctr"/>
          <a:lstStyle/>
          <a:p>
            <a:r>
              <a:rPr kumimoji="1" lang="en-US" altLang="ja-JP" sz="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医療機関等によっては、１カ月当たりの窓口での支払額が</a:t>
            </a:r>
            <a:r>
              <a:rPr kumimoji="1" lang="en-US" altLang="ja-JP" sz="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3,000</a:t>
            </a:r>
            <a:r>
              <a:rPr kumimoji="1" lang="ja-JP" altLang="en-US" sz="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円までとなるが、</a:t>
            </a:r>
            <a:r>
              <a:rPr kumimoji="1" lang="en-US" altLang="ja-JP" sz="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3,000</a:t>
            </a:r>
            <a:r>
              <a:rPr kumimoji="1" lang="ja-JP" altLang="en-US" sz="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円を超えた場合でも、市区町村の窓口で手続きを行うことで超えた額を償還。</a:t>
            </a:r>
            <a:endParaRPr kumimoji="1" lang="en-US" altLang="ja-JP" sz="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市町村によっては郵送受付や自動償還を行う場合もある。</a:t>
            </a:r>
          </a:p>
        </p:txBody>
      </p:sp>
      <p:sp>
        <p:nvSpPr>
          <p:cNvPr id="12" name="スライド番号プレースホルダー 4"/>
          <p:cNvSpPr txBox="1">
            <a:spLocks/>
          </p:cNvSpPr>
          <p:nvPr/>
        </p:nvSpPr>
        <p:spPr>
          <a:xfrm>
            <a:off x="7010400" y="6584035"/>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lang="ja-JP" altLang="en-US" dirty="0">
              <a:solidFill>
                <a:schemeClr val="tx1"/>
              </a:solidFill>
              <a:latin typeface="Meiryo UI" panose="020B0604030504040204" pitchFamily="50" charset="-128"/>
              <a:ea typeface="Meiryo UI" panose="020B0604030504040204" pitchFamily="50" charset="-128"/>
            </a:endParaRPr>
          </a:p>
        </p:txBody>
      </p:sp>
      <p:sp>
        <p:nvSpPr>
          <p:cNvPr id="16" name="スライド番号プレースホルダー 4"/>
          <p:cNvSpPr txBox="1">
            <a:spLocks/>
          </p:cNvSpPr>
          <p:nvPr/>
        </p:nvSpPr>
        <p:spPr>
          <a:xfrm>
            <a:off x="6992952" y="6536572"/>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smtClean="0">
                <a:solidFill>
                  <a:schemeClr val="tx1"/>
                </a:solidFill>
                <a:latin typeface="Meiryo UI" panose="020B0604030504040204" pitchFamily="50" charset="-128"/>
                <a:ea typeface="Meiryo UI" panose="020B0604030504040204" pitchFamily="50" charset="-128"/>
              </a:rPr>
              <a:t>39</a:t>
            </a:r>
            <a:endParaRPr lang="ja-JP" altLang="en-US"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656784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nvGraphicFramePr>
        <p:xfrm>
          <a:off x="70604" y="126766"/>
          <a:ext cx="9003329" cy="415976"/>
        </p:xfrm>
        <a:graphic>
          <a:graphicData uri="http://schemas.openxmlformats.org/drawingml/2006/table">
            <a:tbl>
              <a:tblPr firstRow="1" firstCol="1" bandRow="1">
                <a:tableStyleId>{5C22544A-7EE6-4342-B048-85BDC9FD1C3A}</a:tableStyleId>
              </a:tblPr>
              <a:tblGrid>
                <a:gridCol w="6121576">
                  <a:extLst>
                    <a:ext uri="{9D8B030D-6E8A-4147-A177-3AD203B41FA5}">
                      <a16:colId xmlns:a16="http://schemas.microsoft.com/office/drawing/2014/main" val="1996567682"/>
                    </a:ext>
                  </a:extLst>
                </a:gridCol>
                <a:gridCol w="2881753">
                  <a:extLst>
                    <a:ext uri="{9D8B030D-6E8A-4147-A177-3AD203B41FA5}">
                      <a16:colId xmlns:a16="http://schemas.microsoft.com/office/drawing/2014/main" val="2440904912"/>
                    </a:ext>
                  </a:extLst>
                </a:gridCol>
              </a:tblGrid>
              <a:tr h="41597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100" kern="100" dirty="0">
                          <a:solidFill>
                            <a:schemeClr val="tx1"/>
                          </a:solidFill>
                          <a:effectLst/>
                          <a:latin typeface="Meiryo UI" panose="020B0604030504040204" pitchFamily="50" charset="-128"/>
                          <a:ea typeface="Meiryo UI" panose="020B0604030504040204" pitchFamily="50" charset="-128"/>
                        </a:rPr>
                        <a:t>【</a:t>
                      </a:r>
                      <a:r>
                        <a:rPr lang="ja-JP" altLang="en-US" sz="1100" kern="100" dirty="0">
                          <a:solidFill>
                            <a:schemeClr val="tx1"/>
                          </a:solidFill>
                          <a:effectLst/>
                          <a:latin typeface="Meiryo UI" panose="020B0604030504040204" pitchFamily="50" charset="-128"/>
                          <a:ea typeface="Meiryo UI" panose="020B0604030504040204" pitchFamily="50" charset="-128"/>
                        </a:rPr>
                        <a:t>主要検討事業</a:t>
                      </a:r>
                      <a:r>
                        <a:rPr lang="en-US" altLang="ja-JP" sz="1100" kern="100" dirty="0">
                          <a:solidFill>
                            <a:schemeClr val="tx1"/>
                          </a:solidFill>
                          <a:effectLst/>
                          <a:latin typeface="Meiryo UI" panose="020B0604030504040204" pitchFamily="50" charset="-128"/>
                          <a:ea typeface="Meiryo UI" panose="020B0604030504040204" pitchFamily="50" charset="-128"/>
                        </a:rPr>
                        <a:t>16】</a:t>
                      </a:r>
                      <a:r>
                        <a:rPr lang="ja-JP" altLang="en-US" sz="1000" kern="100" dirty="0">
                          <a:solidFill>
                            <a:schemeClr val="tx1"/>
                          </a:solidFill>
                          <a:effectLst/>
                          <a:latin typeface="Meiryo UI" panose="020B0604030504040204" pitchFamily="50" charset="-128"/>
                          <a:ea typeface="Meiryo UI" panose="020B0604030504040204" pitchFamily="50" charset="-128"/>
                        </a:rPr>
                        <a:t>　</a:t>
                      </a:r>
                      <a:r>
                        <a:rPr lang="zh-TW" altLang="en-US" sz="1400" kern="100" dirty="0">
                          <a:solidFill>
                            <a:schemeClr val="tx1"/>
                          </a:solidFill>
                          <a:effectLst/>
                          <a:latin typeface="Meiryo UI" panose="020B0604030504040204" pitchFamily="50" charset="-128"/>
                          <a:ea typeface="Meiryo UI" panose="020B0604030504040204" pitchFamily="50" charset="-128"/>
                        </a:rPr>
                        <a:t>４医療費公費負担助成事業</a:t>
                      </a:r>
                      <a:r>
                        <a:rPr lang="ja-JP" altLang="en-US" sz="1400" kern="100" dirty="0">
                          <a:solidFill>
                            <a:schemeClr val="tx1"/>
                          </a:solidFill>
                          <a:effectLst/>
                          <a:latin typeface="Meiryo UI" panose="020B0604030504040204" pitchFamily="50" charset="-128"/>
                          <a:ea typeface="Meiryo UI" panose="020B0604030504040204" pitchFamily="50" charset="-128"/>
                        </a:rPr>
                        <a:t>（</a:t>
                      </a:r>
                      <a:r>
                        <a:rPr kumimoji="1" lang="ja-JP" altLang="en-US" sz="1400" u="none" dirty="0">
                          <a:solidFill>
                            <a:schemeClr val="tx1"/>
                          </a:solidFill>
                          <a:latin typeface="Meiryo UI" panose="020B0604030504040204" pitchFamily="50" charset="-128"/>
                          <a:ea typeface="Meiryo UI" panose="020B0604030504040204" pitchFamily="50" charset="-128"/>
                        </a:rPr>
                        <a:t>つづき）</a:t>
                      </a:r>
                      <a:endParaRPr lang="en-US" altLang="ja-JP" sz="12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effectLst/>
                          <a:latin typeface="Meiryo UI" panose="020B0604030504040204" pitchFamily="50" charset="-128"/>
                          <a:ea typeface="Meiryo UI" panose="020B0604030504040204" pitchFamily="50" charset="-128"/>
                        </a:rPr>
                        <a:t>＜福祉部＞</a:t>
                      </a:r>
                      <a:endParaRPr lang="ja-JP" alt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09406796"/>
                  </a:ext>
                </a:extLst>
              </a:tr>
            </a:tbl>
          </a:graphicData>
        </a:graphic>
      </p:graphicFrame>
      <p:graphicFrame>
        <p:nvGraphicFramePr>
          <p:cNvPr id="2" name="表 1"/>
          <p:cNvGraphicFramePr>
            <a:graphicFrameLocks noGrp="1"/>
          </p:cNvGraphicFramePr>
          <p:nvPr>
            <p:extLst>
              <p:ext uri="{D42A27DB-BD31-4B8C-83A1-F6EECF244321}">
                <p14:modId xmlns:p14="http://schemas.microsoft.com/office/powerpoint/2010/main" val="4001036714"/>
              </p:ext>
            </p:extLst>
          </p:nvPr>
        </p:nvGraphicFramePr>
        <p:xfrm>
          <a:off x="81815" y="548680"/>
          <a:ext cx="8980370" cy="4815060"/>
        </p:xfrm>
        <a:graphic>
          <a:graphicData uri="http://schemas.openxmlformats.org/drawingml/2006/table">
            <a:tbl>
              <a:tblPr firstRow="1" firstCol="1" bandRow="1">
                <a:tableStyleId>{BC89EF96-8CEA-46FF-86C4-4CE0E7609802}</a:tableStyleId>
              </a:tblPr>
              <a:tblGrid>
                <a:gridCol w="259200">
                  <a:extLst>
                    <a:ext uri="{9D8B030D-6E8A-4147-A177-3AD203B41FA5}">
                      <a16:colId xmlns:a16="http://schemas.microsoft.com/office/drawing/2014/main" val="9612139"/>
                    </a:ext>
                  </a:extLst>
                </a:gridCol>
                <a:gridCol w="8721170">
                  <a:extLst>
                    <a:ext uri="{9D8B030D-6E8A-4147-A177-3AD203B41FA5}">
                      <a16:colId xmlns:a16="http://schemas.microsoft.com/office/drawing/2014/main" val="4183280094"/>
                    </a:ext>
                  </a:extLst>
                </a:gridCol>
              </a:tblGrid>
              <a:tr h="166101">
                <a:tc rowSpan="2">
                  <a:txBody>
                    <a:bodyPr/>
                    <a:lstStyle/>
                    <a:p>
                      <a:pPr algn="ctr"/>
                      <a:r>
                        <a:rPr kumimoji="1" lang="ja-JP" altLang="en-US" sz="1000" dirty="0">
                          <a:solidFill>
                            <a:schemeClr val="bg1"/>
                          </a:solidFill>
                          <a:latin typeface="Meiryo UI" panose="020B0604030504040204" pitchFamily="50" charset="-128"/>
                          <a:ea typeface="Meiryo UI" panose="020B0604030504040204" pitchFamily="50" charset="-128"/>
                        </a:rPr>
                        <a:t>現在の事業（つづき）</a:t>
                      </a:r>
                      <a:endParaRPr kumimoji="1" lang="ja-JP" altLang="en-US" sz="1000" b="1" dirty="0">
                        <a:solidFill>
                          <a:schemeClr val="bg1"/>
                        </a:solidFill>
                        <a:latin typeface="Meiryo UI" panose="020B0604030504040204" pitchFamily="50" charset="-128"/>
                        <a:ea typeface="Meiryo UI" panose="020B0604030504040204" pitchFamily="50" charset="-128"/>
                      </a:endParaRPr>
                    </a:p>
                  </a:txBody>
                  <a:tcPr marL="72000" marR="72000" marT="36000" marB="36000" vert="eaVert" anchor="ct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a:txBody>
                    <a:bodyPr/>
                    <a:lstStyle/>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1" i="0" u="none" kern="100" dirty="0">
                          <a:effectLst/>
                          <a:latin typeface="Meiryo UI" panose="020B0604030504040204" pitchFamily="50" charset="-128"/>
                          <a:ea typeface="Meiryo UI" panose="020B0604030504040204" pitchFamily="50" charset="-128"/>
                        </a:rPr>
                        <a:t>＜主な事業（見直し後の事業、新たに取り組んでいる事業等）＞</a:t>
                      </a:r>
                      <a:endPar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0D8E8"/>
                    </a:solidFill>
                  </a:tcPr>
                </a:tc>
                <a:extLst>
                  <a:ext uri="{0D108BD9-81ED-4DB2-BD59-A6C34878D82A}">
                    <a16:rowId xmlns:a16="http://schemas.microsoft.com/office/drawing/2014/main" val="2560349723"/>
                  </a:ext>
                </a:extLst>
              </a:tr>
              <a:tr h="1986720">
                <a:tc vMerge="1">
                  <a:txBody>
                    <a:bodyPr/>
                    <a:lstStyle/>
                    <a:p>
                      <a:endParaRPr kumimoji="1" lang="ja-JP" altLang="en-US"/>
                    </a:p>
                  </a:txBody>
                  <a:tcPr/>
                </a:tc>
                <a:tc>
                  <a:txBody>
                    <a:bodyPr/>
                    <a:lstStyle/>
                    <a:p>
                      <a:pPr marL="133350" marR="0" lvl="0" indent="-133350" algn="just" defTabSz="914400" rtl="0" eaLnBrk="1" fontAlgn="auto" latinLnBrk="0" hangingPunct="1">
                        <a:lnSpc>
                          <a:spcPts val="400"/>
                        </a:lnSpc>
                        <a:spcBef>
                          <a:spcPts val="0"/>
                        </a:spcBef>
                        <a:spcAft>
                          <a:spcPts val="0"/>
                        </a:spcAft>
                        <a:buClrTx/>
                        <a:buSzTx/>
                        <a:buFontTx/>
                        <a:buNone/>
                        <a:tabLst/>
                        <a:defRPr/>
                      </a:pPr>
                      <a:endParaRPr lang="en-US" altLang="ja-JP" sz="1050" b="1" i="0" u="none" kern="100" dirty="0">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en-US" altLang="ja-JP" sz="1050" b="1" i="0" u="none" kern="100" dirty="0">
                          <a:effectLst/>
                          <a:latin typeface="Meiryo UI" panose="020B0604030504040204" pitchFamily="50" charset="-128"/>
                          <a:ea typeface="Meiryo UI" panose="020B0604030504040204" pitchFamily="50" charset="-128"/>
                        </a:rPr>
                        <a:t>《</a:t>
                      </a:r>
                      <a:r>
                        <a:rPr lang="ja-JP" altLang="en-US" sz="1050" b="1" i="0" u="none" kern="100" dirty="0">
                          <a:effectLst/>
                          <a:latin typeface="Meiryo UI" panose="020B0604030504040204" pitchFamily="50" charset="-128"/>
                          <a:ea typeface="Meiryo UI" panose="020B0604030504040204" pitchFamily="50" charset="-128"/>
                        </a:rPr>
                        <a:t>見直し後</a:t>
                      </a:r>
                      <a:r>
                        <a:rPr lang="ja-JP" altLang="en-US" sz="1050" b="1" i="0" u="none" kern="100" dirty="0" smtClean="0">
                          <a:effectLst/>
                          <a:latin typeface="Meiryo UI" panose="020B0604030504040204" pitchFamily="50" charset="-128"/>
                          <a:ea typeface="Meiryo UI" panose="020B0604030504040204" pitchFamily="50" charset="-128"/>
                        </a:rPr>
                        <a:t>の事業）</a:t>
                      </a:r>
                      <a:r>
                        <a:rPr lang="en-US" altLang="ja-JP" sz="1050" b="1" i="0" u="none" kern="100" dirty="0">
                          <a:effectLst/>
                          <a:latin typeface="Meiryo UI" panose="020B0604030504040204" pitchFamily="50" charset="-128"/>
                          <a:ea typeface="Meiryo UI" panose="020B0604030504040204" pitchFamily="50" charset="-128"/>
                        </a:rPr>
                        <a:t>》</a:t>
                      </a:r>
                      <a:r>
                        <a:rPr lang="ja-JP" altLang="en-US" sz="1050" b="1" i="0" u="none" kern="100" dirty="0">
                          <a:effectLst/>
                          <a:latin typeface="Meiryo UI" panose="020B0604030504040204" pitchFamily="50" charset="-128"/>
                          <a:ea typeface="Meiryo UI" panose="020B0604030504040204" pitchFamily="50" charset="-128"/>
                        </a:rPr>
                        <a:t>（つづき）</a:t>
                      </a:r>
                      <a:endParaRPr lang="en-US" altLang="ja-JP" sz="1050" b="1" i="0" u="none" kern="100" dirty="0">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ts val="400"/>
                        </a:lnSpc>
                        <a:spcBef>
                          <a:spcPts val="0"/>
                        </a:spcBef>
                        <a:spcAft>
                          <a:spcPts val="0"/>
                        </a:spcAft>
                        <a:buClrTx/>
                        <a:buSzTx/>
                        <a:buFontTx/>
                        <a:buNone/>
                        <a:tabLst/>
                        <a:defRPr/>
                      </a:pPr>
                      <a:endParaRPr lang="en-US" altLang="ja-JP" sz="1050" b="1" i="0" u="none" kern="100" dirty="0">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50" b="1" i="0" kern="100" dirty="0">
                          <a:effectLst/>
                          <a:latin typeface="Meiryo UI" panose="020B0604030504040204" pitchFamily="50" charset="-128"/>
                          <a:ea typeface="Meiryo UI" panose="020B0604030504040204" pitchFamily="50" charset="-128"/>
                        </a:rPr>
                        <a:t>　◆</a:t>
                      </a:r>
                      <a:r>
                        <a:rPr lang="ja-JP" altLang="en-US" sz="1050" b="1" i="0" u="sng" kern="100" dirty="0" err="1">
                          <a:effectLst/>
                          <a:latin typeface="Meiryo UI" panose="020B0604030504040204" pitchFamily="50" charset="-128"/>
                          <a:ea typeface="Meiryo UI" panose="020B0604030504040204" pitchFamily="50" charset="-128"/>
                        </a:rPr>
                        <a:t>重度障がい</a:t>
                      </a:r>
                      <a:r>
                        <a:rPr lang="ja-JP" altLang="en-US" sz="1050" b="1" i="0" u="sng" kern="100" dirty="0">
                          <a:effectLst/>
                          <a:latin typeface="Meiryo UI" panose="020B0604030504040204" pitchFamily="50" charset="-128"/>
                          <a:ea typeface="Meiryo UI" panose="020B0604030504040204" pitchFamily="50" charset="-128"/>
                        </a:rPr>
                        <a:t>者医療費助成</a:t>
                      </a:r>
                      <a:r>
                        <a:rPr lang="ja-JP" altLang="en-US" sz="1050" b="1" i="0" u="sng" kern="100" dirty="0" smtClean="0">
                          <a:effectLst/>
                          <a:latin typeface="Meiryo UI" panose="020B0604030504040204" pitchFamily="50" charset="-128"/>
                          <a:ea typeface="Meiryo UI" panose="020B0604030504040204" pitchFamily="50" charset="-128"/>
                        </a:rPr>
                        <a:t>事業費</a:t>
                      </a:r>
                      <a:r>
                        <a:rPr lang="ja-JP" altLang="en-US" sz="1050" b="1" i="0" u="none" kern="100" dirty="0" smtClean="0">
                          <a:effectLst/>
                          <a:latin typeface="Meiryo UI" panose="020B0604030504040204" pitchFamily="50" charset="-128"/>
                          <a:ea typeface="Meiryo UI" panose="020B0604030504040204" pitchFamily="50" charset="-128"/>
                        </a:rPr>
                        <a:t>　　</a:t>
                      </a:r>
                      <a:r>
                        <a:rPr lang="en-US" altLang="ja-JP" sz="1050" b="1" dirty="0" smtClean="0">
                          <a:solidFill>
                            <a:schemeClr val="tx1"/>
                          </a:solidFill>
                          <a:latin typeface="Meiryo UI" panose="020B0604030504040204" pitchFamily="50" charset="-128"/>
                          <a:ea typeface="Meiryo UI" panose="020B0604030504040204" pitchFamily="50" charset="-128"/>
                        </a:rPr>
                        <a:t>10,769</a:t>
                      </a:r>
                      <a:r>
                        <a:rPr lang="ja-JP" altLang="en-US" sz="1050" b="1" dirty="0" smtClean="0">
                          <a:solidFill>
                            <a:schemeClr val="tx1"/>
                          </a:solidFill>
                          <a:latin typeface="Meiryo UI" panose="020B0604030504040204" pitchFamily="50" charset="-128"/>
                          <a:ea typeface="Meiryo UI" panose="020B0604030504040204" pitchFamily="50" charset="-128"/>
                        </a:rPr>
                        <a:t>（</a:t>
                      </a:r>
                      <a:r>
                        <a:rPr lang="en-US" altLang="ja-JP" sz="1050" b="1" dirty="0" smtClean="0">
                          <a:solidFill>
                            <a:schemeClr val="tx1"/>
                          </a:solidFill>
                          <a:latin typeface="Meiryo UI" panose="020B0604030504040204" pitchFamily="50" charset="-128"/>
                          <a:ea typeface="Meiryo UI" panose="020B0604030504040204" pitchFamily="50" charset="-128"/>
                        </a:rPr>
                        <a:t>10,769</a:t>
                      </a:r>
                      <a:r>
                        <a:rPr lang="ja-JP" altLang="en-US" sz="1050" b="1" dirty="0" smtClean="0">
                          <a:solidFill>
                            <a:schemeClr val="tx1"/>
                          </a:solidFill>
                          <a:latin typeface="Meiryo UI" panose="020B0604030504040204" pitchFamily="50" charset="-128"/>
                          <a:ea typeface="Meiryo UI" panose="020B0604030504040204" pitchFamily="50" charset="-128"/>
                        </a:rPr>
                        <a:t>）百万円</a:t>
                      </a:r>
                      <a:endParaRPr lang="en-US" altLang="ja-JP" sz="1050" b="1"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marR="0" lvl="0" indent="-133350" algn="just" defTabSz="914400" rtl="0" eaLnBrk="1" fontAlgn="auto" latinLnBrk="0" hangingPunct="1">
                        <a:lnSpc>
                          <a:spcPts val="500"/>
                        </a:lnSpc>
                        <a:spcBef>
                          <a:spcPts val="0"/>
                        </a:spcBef>
                        <a:spcAft>
                          <a:spcPts val="0"/>
                        </a:spcAft>
                        <a:buClrTx/>
                        <a:buSzTx/>
                        <a:buFontTx/>
                        <a:buNone/>
                        <a:tabLst/>
                        <a:defRPr/>
                      </a:pPr>
                      <a:endParaRPr lang="en-US" altLang="ja-JP" sz="1000" b="1" i="0" u="sng" kern="100" dirty="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1" i="0" kern="100" dirty="0">
                          <a:solidFill>
                            <a:schemeClr val="tx1"/>
                          </a:solidFill>
                          <a:effectLst/>
                          <a:latin typeface="Meiryo UI" panose="020B0604030504040204" pitchFamily="50" charset="-128"/>
                          <a:ea typeface="Meiryo UI" panose="020B0604030504040204" pitchFamily="50" charset="-128"/>
                        </a:rPr>
                        <a:t>　　１　事業目的</a:t>
                      </a:r>
                      <a:endParaRPr lang="en-US" altLang="ja-JP" sz="1000" b="1" i="0"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0" i="0" kern="100" dirty="0">
                          <a:solidFill>
                            <a:schemeClr val="tx1"/>
                          </a:solidFill>
                          <a:effectLst/>
                          <a:latin typeface="Meiryo UI" panose="020B0604030504040204" pitchFamily="50" charset="-128"/>
                          <a:ea typeface="Meiryo UI" panose="020B0604030504040204" pitchFamily="50" charset="-128"/>
                        </a:rPr>
                        <a:t>　　　　 市町村が実施する</a:t>
                      </a:r>
                      <a:r>
                        <a:rPr lang="ja-JP" altLang="en-US" sz="1000" b="0" i="0" kern="100" dirty="0" err="1">
                          <a:solidFill>
                            <a:schemeClr val="tx1"/>
                          </a:solidFill>
                          <a:effectLst/>
                          <a:latin typeface="Meiryo UI" panose="020B0604030504040204" pitchFamily="50" charset="-128"/>
                          <a:ea typeface="Meiryo UI" panose="020B0604030504040204" pitchFamily="50" charset="-128"/>
                        </a:rPr>
                        <a:t>重度障がい</a:t>
                      </a:r>
                      <a:r>
                        <a:rPr lang="ja-JP" altLang="en-US" sz="1000" b="0" i="0" kern="100" dirty="0">
                          <a:solidFill>
                            <a:schemeClr val="tx1"/>
                          </a:solidFill>
                          <a:effectLst/>
                          <a:latin typeface="Meiryo UI" panose="020B0604030504040204" pitchFamily="50" charset="-128"/>
                          <a:ea typeface="Meiryo UI" panose="020B0604030504040204" pitchFamily="50" charset="-128"/>
                        </a:rPr>
                        <a:t>者医療費助成事業に対し補助を行う。　　　　　　　　　　　　　　　　　　　　　　　　　　　　　　　　　　　　　　　　　　　　　 　 　　　　　　　　　　　　　　　　　　　　　　　　　　　　　　　　 </a:t>
                      </a:r>
                    </a:p>
                    <a:p>
                      <a:pPr marL="133350" indent="-133350" algn="just">
                        <a:spcAft>
                          <a:spcPts val="0"/>
                        </a:spcAft>
                      </a:pPr>
                      <a:r>
                        <a:rPr lang="ja-JP" altLang="en-US" sz="1000" b="0" i="0" kern="100" dirty="0">
                          <a:solidFill>
                            <a:schemeClr val="tx1"/>
                          </a:solidFill>
                          <a:effectLst/>
                          <a:latin typeface="Meiryo UI" panose="020B0604030504040204" pitchFamily="50" charset="-128"/>
                          <a:ea typeface="Meiryo UI" panose="020B0604030504040204" pitchFamily="50" charset="-128"/>
                        </a:rPr>
                        <a:t>　　　　 開始終了年度：昭和４８年度～　　根拠法令：大阪府市町村</a:t>
                      </a:r>
                      <a:r>
                        <a:rPr lang="ja-JP" altLang="en-US" sz="1000" b="0" i="0" kern="100" dirty="0" err="1">
                          <a:solidFill>
                            <a:schemeClr val="tx1"/>
                          </a:solidFill>
                          <a:effectLst/>
                          <a:latin typeface="Meiryo UI" panose="020B0604030504040204" pitchFamily="50" charset="-128"/>
                          <a:ea typeface="Meiryo UI" panose="020B0604030504040204" pitchFamily="50" charset="-128"/>
                        </a:rPr>
                        <a:t>重度障がい</a:t>
                      </a:r>
                      <a:r>
                        <a:rPr lang="ja-JP" altLang="en-US" sz="1000" b="0" i="0" kern="100" dirty="0">
                          <a:solidFill>
                            <a:schemeClr val="tx1"/>
                          </a:solidFill>
                          <a:effectLst/>
                          <a:latin typeface="Meiryo UI" panose="020B0604030504040204" pitchFamily="50" charset="-128"/>
                          <a:ea typeface="Meiryo UI" panose="020B0604030504040204" pitchFamily="50" charset="-128"/>
                        </a:rPr>
                        <a:t>者医療費助成事業費補助金交付要綱</a:t>
                      </a:r>
                      <a:endParaRPr lang="en-US" altLang="ja-JP" sz="1000" b="0" i="0"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0" i="0" kern="100" dirty="0">
                          <a:solidFill>
                            <a:schemeClr val="tx1"/>
                          </a:solidFill>
                          <a:effectLst/>
                          <a:latin typeface="Meiryo UI" panose="020B0604030504040204" pitchFamily="50" charset="-128"/>
                          <a:ea typeface="Meiryo UI" panose="020B0604030504040204" pitchFamily="50" charset="-128"/>
                        </a:rPr>
                        <a:t>　　</a:t>
                      </a:r>
                      <a:r>
                        <a:rPr lang="ja-JP" altLang="en-US" sz="1000" b="1" i="0" kern="100" dirty="0">
                          <a:solidFill>
                            <a:schemeClr val="tx1"/>
                          </a:solidFill>
                          <a:effectLst/>
                          <a:latin typeface="Meiryo UI" panose="020B0604030504040204" pitchFamily="50" charset="-128"/>
                          <a:ea typeface="Meiryo UI" panose="020B0604030504040204" pitchFamily="50" charset="-128"/>
                        </a:rPr>
                        <a:t>２　事業内容</a:t>
                      </a:r>
                      <a:endParaRPr lang="en-US" altLang="ja-JP" sz="1000" b="1" i="0"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1" i="0" kern="100" dirty="0">
                          <a:solidFill>
                            <a:schemeClr val="tx1"/>
                          </a:solidFill>
                          <a:effectLst/>
                          <a:latin typeface="Meiryo UI" panose="020B0604030504040204" pitchFamily="50" charset="-128"/>
                          <a:ea typeface="Meiryo UI" panose="020B0604030504040204" pitchFamily="50" charset="-128"/>
                        </a:rPr>
                        <a:t>　　 　</a:t>
                      </a:r>
                      <a:r>
                        <a:rPr lang="en-US" altLang="ja-JP" sz="1000" b="0" i="0" kern="100" dirty="0">
                          <a:solidFill>
                            <a:schemeClr val="tx1"/>
                          </a:solidFill>
                          <a:effectLst/>
                          <a:latin typeface="Meiryo UI" panose="020B0604030504040204" pitchFamily="50" charset="-128"/>
                          <a:ea typeface="Meiryo UI" panose="020B0604030504040204" pitchFamily="50" charset="-128"/>
                        </a:rPr>
                        <a:t>(1) </a:t>
                      </a:r>
                      <a:r>
                        <a:rPr lang="ja-JP" altLang="en-US" sz="1000" b="0" i="0" kern="100" dirty="0">
                          <a:solidFill>
                            <a:schemeClr val="tx1"/>
                          </a:solidFill>
                          <a:effectLst/>
                          <a:latin typeface="Meiryo UI" panose="020B0604030504040204" pitchFamily="50" charset="-128"/>
                          <a:ea typeface="Meiryo UI" panose="020B0604030504040204" pitchFamily="50" charset="-128"/>
                        </a:rPr>
                        <a:t>対象者</a:t>
                      </a:r>
                      <a:r>
                        <a:rPr lang="ja-JP" altLang="en-US" sz="1000" b="0" i="0" kern="100" baseline="0" dirty="0">
                          <a:solidFill>
                            <a:schemeClr val="tx1"/>
                          </a:solidFill>
                          <a:effectLst/>
                          <a:latin typeface="Meiryo UI" panose="020B0604030504040204" pitchFamily="50" charset="-128"/>
                          <a:ea typeface="Meiryo UI" panose="020B0604030504040204" pitchFamily="50" charset="-128"/>
                        </a:rPr>
                        <a:t> </a:t>
                      </a:r>
                      <a:r>
                        <a:rPr lang="ja-JP" altLang="en-US" sz="1000" b="0" i="0" kern="100" dirty="0">
                          <a:solidFill>
                            <a:schemeClr val="tx1"/>
                          </a:solidFill>
                          <a:effectLst/>
                          <a:latin typeface="Meiryo UI" panose="020B0604030504040204" pitchFamily="50" charset="-128"/>
                          <a:ea typeface="Meiryo UI" panose="020B0604030504040204" pitchFamily="50" charset="-128"/>
                        </a:rPr>
                        <a:t>　①</a:t>
                      </a:r>
                      <a:r>
                        <a:rPr lang="en-US" altLang="ja-JP" sz="1000" b="0" i="0" kern="100" dirty="0">
                          <a:solidFill>
                            <a:schemeClr val="tx1"/>
                          </a:solidFill>
                          <a:effectLst/>
                          <a:latin typeface="Meiryo UI" panose="020B0604030504040204" pitchFamily="50" charset="-128"/>
                          <a:ea typeface="Meiryo UI" panose="020B0604030504040204" pitchFamily="50" charset="-128"/>
                        </a:rPr>
                        <a:t>1</a:t>
                      </a:r>
                      <a:r>
                        <a:rPr lang="ja-JP" altLang="en-US" sz="1000" b="0" i="0" kern="100" dirty="0">
                          <a:solidFill>
                            <a:schemeClr val="tx1"/>
                          </a:solidFill>
                          <a:effectLst/>
                          <a:latin typeface="Meiryo UI" panose="020B0604030504040204" pitchFamily="50" charset="-128"/>
                          <a:ea typeface="Meiryo UI" panose="020B0604030504040204" pitchFamily="50" charset="-128"/>
                        </a:rPr>
                        <a:t>～</a:t>
                      </a:r>
                      <a:r>
                        <a:rPr lang="en-US" altLang="ja-JP" sz="1000" b="0" i="0" kern="100" dirty="0">
                          <a:solidFill>
                            <a:schemeClr val="tx1"/>
                          </a:solidFill>
                          <a:effectLst/>
                          <a:latin typeface="Meiryo UI" panose="020B0604030504040204" pitchFamily="50" charset="-128"/>
                          <a:ea typeface="Meiryo UI" panose="020B0604030504040204" pitchFamily="50" charset="-128"/>
                        </a:rPr>
                        <a:t>2</a:t>
                      </a:r>
                      <a:r>
                        <a:rPr lang="ja-JP" altLang="en-US" sz="1000" b="0" i="0" kern="100" dirty="0">
                          <a:solidFill>
                            <a:schemeClr val="tx1"/>
                          </a:solidFill>
                          <a:effectLst/>
                          <a:latin typeface="Meiryo UI" panose="020B0604030504040204" pitchFamily="50" charset="-128"/>
                          <a:ea typeface="Meiryo UI" panose="020B0604030504040204" pitchFamily="50" charset="-128"/>
                        </a:rPr>
                        <a:t>級の</a:t>
                      </a:r>
                      <a:r>
                        <a:rPr lang="ja-JP" altLang="en-US" sz="1000" b="0" i="0" kern="100" dirty="0" err="1">
                          <a:solidFill>
                            <a:schemeClr val="tx1"/>
                          </a:solidFill>
                          <a:effectLst/>
                          <a:latin typeface="Meiryo UI" panose="020B0604030504040204" pitchFamily="50" charset="-128"/>
                          <a:ea typeface="Meiryo UI" panose="020B0604030504040204" pitchFamily="50" charset="-128"/>
                        </a:rPr>
                        <a:t>身体障がい</a:t>
                      </a:r>
                      <a:r>
                        <a:rPr lang="ja-JP" altLang="en-US" sz="1000" b="0" i="0" kern="100" dirty="0">
                          <a:solidFill>
                            <a:schemeClr val="tx1"/>
                          </a:solidFill>
                          <a:effectLst/>
                          <a:latin typeface="Meiryo UI" panose="020B0604030504040204" pitchFamily="50" charset="-128"/>
                          <a:ea typeface="Meiryo UI" panose="020B0604030504040204" pitchFamily="50" charset="-128"/>
                        </a:rPr>
                        <a:t>者手帳所持者</a:t>
                      </a:r>
                      <a:endParaRPr lang="en-US" altLang="ja-JP" sz="1000" b="0" i="0"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0" i="0" kern="100" dirty="0">
                          <a:solidFill>
                            <a:schemeClr val="tx1"/>
                          </a:solidFill>
                          <a:effectLst/>
                          <a:latin typeface="Meiryo UI" panose="020B0604030504040204" pitchFamily="50" charset="-128"/>
                          <a:ea typeface="Meiryo UI" panose="020B0604030504040204" pitchFamily="50" charset="-128"/>
                        </a:rPr>
                        <a:t>　　　  　　 　　　　　　②重度の知的</a:t>
                      </a:r>
                      <a:r>
                        <a:rPr lang="ja-JP" altLang="en-US" sz="1000" b="0" i="0" kern="100" dirty="0" err="1">
                          <a:solidFill>
                            <a:schemeClr val="tx1"/>
                          </a:solidFill>
                          <a:effectLst/>
                          <a:latin typeface="Meiryo UI" panose="020B0604030504040204" pitchFamily="50" charset="-128"/>
                          <a:ea typeface="Meiryo UI" panose="020B0604030504040204" pitchFamily="50" charset="-128"/>
                        </a:rPr>
                        <a:t>障がい</a:t>
                      </a:r>
                      <a:r>
                        <a:rPr lang="ja-JP" altLang="en-US" sz="1000" b="0" i="0" kern="100" dirty="0">
                          <a:solidFill>
                            <a:schemeClr val="tx1"/>
                          </a:solidFill>
                          <a:effectLst/>
                          <a:latin typeface="Meiryo UI" panose="020B0604030504040204" pitchFamily="50" charset="-128"/>
                          <a:ea typeface="Meiryo UI" panose="020B0604030504040204" pitchFamily="50" charset="-128"/>
                        </a:rPr>
                        <a:t>者</a:t>
                      </a:r>
                      <a:endParaRPr lang="en-US" altLang="ja-JP" sz="1000" b="0" i="0"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0" i="0" kern="100" dirty="0">
                          <a:solidFill>
                            <a:schemeClr val="tx1"/>
                          </a:solidFill>
                          <a:effectLst/>
                          <a:latin typeface="Meiryo UI" panose="020B0604030504040204" pitchFamily="50" charset="-128"/>
                          <a:ea typeface="Meiryo UI" panose="020B0604030504040204" pitchFamily="50" charset="-128"/>
                        </a:rPr>
                        <a:t>　　　  　　　 　　　　　③中度の知的</a:t>
                      </a:r>
                      <a:r>
                        <a:rPr lang="ja-JP" altLang="en-US" sz="1000" b="0" i="0" kern="100" dirty="0" err="1">
                          <a:solidFill>
                            <a:schemeClr val="tx1"/>
                          </a:solidFill>
                          <a:effectLst/>
                          <a:latin typeface="Meiryo UI" panose="020B0604030504040204" pitchFamily="50" charset="-128"/>
                          <a:ea typeface="Meiryo UI" panose="020B0604030504040204" pitchFamily="50" charset="-128"/>
                        </a:rPr>
                        <a:t>障がい</a:t>
                      </a:r>
                      <a:r>
                        <a:rPr lang="ja-JP" altLang="en-US" sz="1000" b="0" i="0" kern="100" dirty="0">
                          <a:solidFill>
                            <a:schemeClr val="tx1"/>
                          </a:solidFill>
                          <a:effectLst/>
                          <a:latin typeface="Meiryo UI" panose="020B0604030504040204" pitchFamily="50" charset="-128"/>
                          <a:ea typeface="Meiryo UI" panose="020B0604030504040204" pitchFamily="50" charset="-128"/>
                        </a:rPr>
                        <a:t>者で身体障がい者手帳所持者</a:t>
                      </a:r>
                      <a:endParaRPr lang="en-US" altLang="ja-JP" sz="1000" b="0" i="0"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0" i="0" kern="100" dirty="0">
                          <a:solidFill>
                            <a:schemeClr val="tx1"/>
                          </a:solidFill>
                          <a:effectLst/>
                          <a:latin typeface="Meiryo UI" panose="020B0604030504040204" pitchFamily="50" charset="-128"/>
                          <a:ea typeface="Meiryo UI" panose="020B0604030504040204" pitchFamily="50" charset="-128"/>
                        </a:rPr>
                        <a:t>　　　　　　　　 　　　　④</a:t>
                      </a:r>
                      <a:r>
                        <a:rPr lang="ja-JP" altLang="en-US" sz="1000" b="0" i="0" kern="100" dirty="0" err="1">
                          <a:solidFill>
                            <a:schemeClr val="tx1"/>
                          </a:solidFill>
                          <a:effectLst/>
                          <a:latin typeface="Meiryo UI" panose="020B0604030504040204" pitchFamily="50" charset="-128"/>
                          <a:ea typeface="Meiryo UI" panose="020B0604030504040204" pitchFamily="50" charset="-128"/>
                        </a:rPr>
                        <a:t>精神障がい</a:t>
                      </a:r>
                      <a:r>
                        <a:rPr lang="ja-JP" altLang="en-US" sz="1000" b="0" i="0" kern="100" dirty="0">
                          <a:solidFill>
                            <a:schemeClr val="tx1"/>
                          </a:solidFill>
                          <a:effectLst/>
                          <a:latin typeface="Meiryo UI" panose="020B0604030504040204" pitchFamily="50" charset="-128"/>
                          <a:ea typeface="Meiryo UI" panose="020B0604030504040204" pitchFamily="50" charset="-128"/>
                        </a:rPr>
                        <a:t>者保健福祉手帳</a:t>
                      </a:r>
                      <a:r>
                        <a:rPr lang="en-US" altLang="ja-JP" sz="1000" b="0" i="0" kern="100" dirty="0">
                          <a:solidFill>
                            <a:schemeClr val="tx1"/>
                          </a:solidFill>
                          <a:effectLst/>
                          <a:latin typeface="Meiryo UI" panose="020B0604030504040204" pitchFamily="50" charset="-128"/>
                          <a:ea typeface="Meiryo UI" panose="020B0604030504040204" pitchFamily="50" charset="-128"/>
                        </a:rPr>
                        <a:t>1</a:t>
                      </a:r>
                      <a:r>
                        <a:rPr lang="ja-JP" altLang="en-US" sz="1000" b="0" i="0" kern="100" dirty="0">
                          <a:solidFill>
                            <a:schemeClr val="tx1"/>
                          </a:solidFill>
                          <a:effectLst/>
                          <a:latin typeface="Meiryo UI" panose="020B0604030504040204" pitchFamily="50" charset="-128"/>
                          <a:ea typeface="Meiryo UI" panose="020B0604030504040204" pitchFamily="50" charset="-128"/>
                        </a:rPr>
                        <a:t>級所持者</a:t>
                      </a:r>
                      <a:endParaRPr lang="en-US" altLang="ja-JP" sz="1000" b="0" i="0"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0" i="0" kern="100" dirty="0">
                          <a:solidFill>
                            <a:schemeClr val="tx1"/>
                          </a:solidFill>
                          <a:effectLst/>
                          <a:latin typeface="Meiryo UI" panose="020B0604030504040204" pitchFamily="50" charset="-128"/>
                          <a:ea typeface="Meiryo UI" panose="020B0604030504040204" pitchFamily="50" charset="-128"/>
                        </a:rPr>
                        <a:t>　　　　　　　　　 　　　⑤「難病の患者に対する医療等に関する法律」に基づく特定医療費（指定難病）受給者証所持者または特定疾患医療受給者証</a:t>
                      </a:r>
                      <a:endParaRPr lang="en-US" altLang="ja-JP" sz="1000" b="0" i="0"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0" i="0" kern="100" dirty="0">
                          <a:solidFill>
                            <a:schemeClr val="tx1"/>
                          </a:solidFill>
                          <a:effectLst/>
                          <a:latin typeface="Meiryo UI" panose="020B0604030504040204" pitchFamily="50" charset="-128"/>
                          <a:ea typeface="Meiryo UI" panose="020B0604030504040204" pitchFamily="50" charset="-128"/>
                        </a:rPr>
                        <a:t>　　　　　　　　　　　　　　　</a:t>
                      </a:r>
                      <a:r>
                        <a:rPr lang="ja-JP" altLang="en-US" sz="1000" b="0" i="0" kern="100" baseline="0" dirty="0">
                          <a:solidFill>
                            <a:schemeClr val="tx1"/>
                          </a:solidFill>
                          <a:effectLst/>
                          <a:latin typeface="Meiryo UI" panose="020B0604030504040204" pitchFamily="50" charset="-128"/>
                          <a:ea typeface="Meiryo UI" panose="020B0604030504040204" pitchFamily="50" charset="-128"/>
                        </a:rPr>
                        <a:t> </a:t>
                      </a:r>
                      <a:r>
                        <a:rPr lang="ja-JP" altLang="en-US" sz="1000" b="0" i="0" kern="100" dirty="0">
                          <a:solidFill>
                            <a:schemeClr val="tx1"/>
                          </a:solidFill>
                          <a:effectLst/>
                          <a:latin typeface="Meiryo UI" panose="020B0604030504040204" pitchFamily="50" charset="-128"/>
                          <a:ea typeface="Meiryo UI" panose="020B0604030504040204" pitchFamily="50" charset="-128"/>
                        </a:rPr>
                        <a:t>所持者であって、</a:t>
                      </a:r>
                      <a:r>
                        <a:rPr lang="ja-JP" altLang="en-US" sz="1000" b="0" i="0" kern="100" dirty="0" err="1">
                          <a:solidFill>
                            <a:schemeClr val="tx1"/>
                          </a:solidFill>
                          <a:effectLst/>
                          <a:latin typeface="Meiryo UI" panose="020B0604030504040204" pitchFamily="50" charset="-128"/>
                          <a:ea typeface="Meiryo UI" panose="020B0604030504040204" pitchFamily="50" charset="-128"/>
                        </a:rPr>
                        <a:t>障がい</a:t>
                      </a:r>
                      <a:r>
                        <a:rPr lang="ja-JP" altLang="en-US" sz="1000" b="0" i="0" kern="100" dirty="0">
                          <a:solidFill>
                            <a:schemeClr val="tx1"/>
                          </a:solidFill>
                          <a:effectLst/>
                          <a:latin typeface="Meiryo UI" panose="020B0604030504040204" pitchFamily="50" charset="-128"/>
                          <a:ea typeface="Meiryo UI" panose="020B0604030504040204" pitchFamily="50" charset="-128"/>
                        </a:rPr>
                        <a:t>年金</a:t>
                      </a:r>
                      <a:r>
                        <a:rPr lang="en-US" altLang="ja-JP" sz="1000" b="0" i="0" kern="100" dirty="0">
                          <a:solidFill>
                            <a:schemeClr val="tx1"/>
                          </a:solidFill>
                          <a:effectLst/>
                          <a:latin typeface="Meiryo UI" panose="020B0604030504040204" pitchFamily="50" charset="-128"/>
                          <a:ea typeface="Meiryo UI" panose="020B0604030504040204" pitchFamily="50" charset="-128"/>
                        </a:rPr>
                        <a:t>1</a:t>
                      </a:r>
                      <a:r>
                        <a:rPr lang="ja-JP" altLang="en-US" sz="1000" b="0" i="0" kern="100" dirty="0">
                          <a:solidFill>
                            <a:schemeClr val="tx1"/>
                          </a:solidFill>
                          <a:effectLst/>
                          <a:latin typeface="Meiryo UI" panose="020B0604030504040204" pitchFamily="50" charset="-128"/>
                          <a:ea typeface="Meiryo UI" panose="020B0604030504040204" pitchFamily="50" charset="-128"/>
                        </a:rPr>
                        <a:t>級または特別児童扶養手当</a:t>
                      </a:r>
                      <a:r>
                        <a:rPr lang="en-US" altLang="ja-JP" sz="1000" b="0" i="0" kern="100" dirty="0">
                          <a:solidFill>
                            <a:schemeClr val="tx1"/>
                          </a:solidFill>
                          <a:effectLst/>
                          <a:latin typeface="Meiryo UI" panose="020B0604030504040204" pitchFamily="50" charset="-128"/>
                          <a:ea typeface="Meiryo UI" panose="020B0604030504040204" pitchFamily="50" charset="-128"/>
                        </a:rPr>
                        <a:t>1</a:t>
                      </a:r>
                      <a:r>
                        <a:rPr lang="ja-JP" altLang="en-US" sz="1000" b="0" i="0" kern="100" dirty="0">
                          <a:solidFill>
                            <a:schemeClr val="tx1"/>
                          </a:solidFill>
                          <a:effectLst/>
                          <a:latin typeface="Meiryo UI" panose="020B0604030504040204" pitchFamily="50" charset="-128"/>
                          <a:ea typeface="Meiryo UI" panose="020B0604030504040204" pitchFamily="50" charset="-128"/>
                        </a:rPr>
                        <a:t>級該当者　　　　　　　　　　　　　　　　　　　　　　　　　　　　　　　　　　　 </a:t>
                      </a:r>
                    </a:p>
                    <a:p>
                      <a:pPr marL="133350" indent="-133350" algn="just">
                        <a:spcAft>
                          <a:spcPts val="0"/>
                        </a:spcAft>
                      </a:pPr>
                      <a:r>
                        <a:rPr lang="ja-JP" altLang="en-US" sz="1000" b="0" i="0" kern="100" dirty="0">
                          <a:solidFill>
                            <a:schemeClr val="tx1"/>
                          </a:solidFill>
                          <a:effectLst/>
                          <a:latin typeface="Meiryo UI" panose="020B0604030504040204" pitchFamily="50" charset="-128"/>
                          <a:ea typeface="Meiryo UI" panose="020B0604030504040204" pitchFamily="50" charset="-128"/>
                        </a:rPr>
                        <a:t> 　  　</a:t>
                      </a:r>
                      <a:r>
                        <a:rPr lang="en-US" altLang="ja-JP" sz="1000" b="0" i="0" kern="100" dirty="0">
                          <a:solidFill>
                            <a:schemeClr val="tx1"/>
                          </a:solidFill>
                          <a:effectLst/>
                          <a:latin typeface="Meiryo UI" panose="020B0604030504040204" pitchFamily="50" charset="-128"/>
                          <a:ea typeface="Meiryo UI" panose="020B0604030504040204" pitchFamily="50" charset="-128"/>
                        </a:rPr>
                        <a:t>(2) </a:t>
                      </a:r>
                      <a:r>
                        <a:rPr lang="ja-JP" altLang="en-US" sz="1000" b="0" i="0" kern="100" dirty="0">
                          <a:solidFill>
                            <a:schemeClr val="tx1"/>
                          </a:solidFill>
                          <a:effectLst/>
                          <a:latin typeface="Meiryo UI" panose="020B0604030504040204" pitchFamily="50" charset="-128"/>
                          <a:ea typeface="Meiryo UI" panose="020B0604030504040204" pitchFamily="50" charset="-128"/>
                        </a:rPr>
                        <a:t>所得制限 　本人所得 </a:t>
                      </a:r>
                      <a:r>
                        <a:rPr lang="en-US" altLang="ja-JP" sz="1000" b="0" i="0" kern="100" dirty="0">
                          <a:solidFill>
                            <a:schemeClr val="tx1"/>
                          </a:solidFill>
                          <a:effectLst/>
                          <a:latin typeface="Meiryo UI" panose="020B0604030504040204" pitchFamily="50" charset="-128"/>
                          <a:ea typeface="Meiryo UI" panose="020B0604030504040204" pitchFamily="50" charset="-128"/>
                        </a:rPr>
                        <a:t>462</a:t>
                      </a:r>
                      <a:r>
                        <a:rPr lang="ja-JP" altLang="en-US" sz="1000" b="0" i="0" kern="100" dirty="0">
                          <a:solidFill>
                            <a:schemeClr val="tx1"/>
                          </a:solidFill>
                          <a:effectLst/>
                          <a:latin typeface="Meiryo UI" panose="020B0604030504040204" pitchFamily="50" charset="-128"/>
                          <a:ea typeface="Meiryo UI" panose="020B0604030504040204" pitchFamily="50" charset="-128"/>
                        </a:rPr>
                        <a:t>万</a:t>
                      </a:r>
                      <a:r>
                        <a:rPr lang="en-US" altLang="ja-JP" sz="1000" b="0" i="0" kern="100" dirty="0">
                          <a:solidFill>
                            <a:schemeClr val="tx1"/>
                          </a:solidFill>
                          <a:effectLst/>
                          <a:latin typeface="Meiryo UI" panose="020B0604030504040204" pitchFamily="50" charset="-128"/>
                          <a:ea typeface="Meiryo UI" panose="020B0604030504040204" pitchFamily="50" charset="-128"/>
                        </a:rPr>
                        <a:t>1</a:t>
                      </a:r>
                      <a:r>
                        <a:rPr lang="ja-JP" altLang="en-US" sz="1000" b="0" i="0" kern="100" dirty="0">
                          <a:solidFill>
                            <a:schemeClr val="tx1"/>
                          </a:solidFill>
                          <a:effectLst/>
                          <a:latin typeface="Meiryo UI" panose="020B0604030504040204" pitchFamily="50" charset="-128"/>
                          <a:ea typeface="Meiryo UI" panose="020B0604030504040204" pitchFamily="50" charset="-128"/>
                        </a:rPr>
                        <a:t>千円（単身）　　　　　　　　　　　　　　　　　　　　　　　　　 </a:t>
                      </a:r>
                    </a:p>
                    <a:p>
                      <a:pPr marL="133350" indent="-133350" algn="just">
                        <a:spcAft>
                          <a:spcPts val="0"/>
                        </a:spcAft>
                      </a:pPr>
                      <a:r>
                        <a:rPr lang="ja-JP" altLang="en-US" sz="1000" b="0" i="0" kern="100" dirty="0">
                          <a:solidFill>
                            <a:schemeClr val="tx1"/>
                          </a:solidFill>
                          <a:effectLst/>
                          <a:latin typeface="Meiryo UI" panose="020B0604030504040204" pitchFamily="50" charset="-128"/>
                          <a:ea typeface="Meiryo UI" panose="020B0604030504040204" pitchFamily="50" charset="-128"/>
                        </a:rPr>
                        <a:t> 　  　</a:t>
                      </a:r>
                      <a:r>
                        <a:rPr lang="en-US" altLang="ja-JP" sz="1000" b="0" i="0" kern="100" dirty="0">
                          <a:solidFill>
                            <a:schemeClr val="tx1"/>
                          </a:solidFill>
                          <a:effectLst/>
                          <a:latin typeface="Meiryo UI" panose="020B0604030504040204" pitchFamily="50" charset="-128"/>
                          <a:ea typeface="Meiryo UI" panose="020B0604030504040204" pitchFamily="50" charset="-128"/>
                        </a:rPr>
                        <a:t>(3) </a:t>
                      </a:r>
                      <a:r>
                        <a:rPr lang="ja-JP" altLang="en-US" sz="1000" b="0" i="0" kern="100" dirty="0">
                          <a:solidFill>
                            <a:schemeClr val="tx1"/>
                          </a:solidFill>
                          <a:effectLst/>
                          <a:latin typeface="Meiryo UI" panose="020B0604030504040204" pitchFamily="50" charset="-128"/>
                          <a:ea typeface="Meiryo UI" panose="020B0604030504040204" pitchFamily="50" charset="-128"/>
                        </a:rPr>
                        <a:t>対象者数　 </a:t>
                      </a:r>
                      <a:r>
                        <a:rPr lang="en-US" altLang="ja-JP" sz="1000" b="0" i="0" kern="100" dirty="0" smtClean="0">
                          <a:solidFill>
                            <a:schemeClr val="tx1"/>
                          </a:solidFill>
                          <a:effectLst/>
                          <a:latin typeface="Meiryo UI" panose="020B0604030504040204" pitchFamily="50" charset="-128"/>
                          <a:ea typeface="Meiryo UI" panose="020B0604030504040204" pitchFamily="50" charset="-128"/>
                        </a:rPr>
                        <a:t>151,148</a:t>
                      </a:r>
                      <a:r>
                        <a:rPr lang="ja-JP" altLang="en-US" sz="1000" b="0" i="0" kern="100" dirty="0" smtClean="0">
                          <a:solidFill>
                            <a:schemeClr val="tx1"/>
                          </a:solidFill>
                          <a:effectLst/>
                          <a:latin typeface="Meiryo UI" panose="020B0604030504040204" pitchFamily="50" charset="-128"/>
                          <a:ea typeface="Meiryo UI" panose="020B0604030504040204" pitchFamily="50" charset="-128"/>
                        </a:rPr>
                        <a:t>人</a:t>
                      </a:r>
                      <a:r>
                        <a:rPr lang="ja-JP" altLang="en-US" sz="1000" b="0" i="0" kern="100" dirty="0">
                          <a:solidFill>
                            <a:schemeClr val="tx1"/>
                          </a:solidFill>
                          <a:effectLst/>
                          <a:latin typeface="Meiryo UI" panose="020B0604030504040204" pitchFamily="50" charset="-128"/>
                          <a:ea typeface="Meiryo UI" panose="020B0604030504040204" pitchFamily="50" charset="-128"/>
                        </a:rPr>
                        <a:t>　　　　　　　　　　　　　　　　　　　　　　　　　　　　　　　　　 </a:t>
                      </a:r>
                    </a:p>
                    <a:p>
                      <a:pPr marL="133350" indent="-133350" algn="just">
                        <a:spcAft>
                          <a:spcPts val="0"/>
                        </a:spcAft>
                      </a:pPr>
                      <a:r>
                        <a:rPr lang="ja-JP" altLang="en-US" sz="1000" b="0" i="0" kern="100" dirty="0">
                          <a:solidFill>
                            <a:schemeClr val="tx1"/>
                          </a:solidFill>
                          <a:effectLst/>
                          <a:latin typeface="Meiryo UI" panose="020B0604030504040204" pitchFamily="50" charset="-128"/>
                          <a:ea typeface="Meiryo UI" panose="020B0604030504040204" pitchFamily="50" charset="-128"/>
                        </a:rPr>
                        <a:t> 　  　</a:t>
                      </a:r>
                      <a:r>
                        <a:rPr lang="en-US" altLang="ja-JP" sz="1000" b="0" i="0" kern="100" dirty="0">
                          <a:solidFill>
                            <a:schemeClr val="tx1"/>
                          </a:solidFill>
                          <a:effectLst/>
                          <a:latin typeface="Meiryo UI" panose="020B0604030504040204" pitchFamily="50" charset="-128"/>
                          <a:ea typeface="Meiryo UI" panose="020B0604030504040204" pitchFamily="50" charset="-128"/>
                        </a:rPr>
                        <a:t>(4) </a:t>
                      </a:r>
                      <a:r>
                        <a:rPr lang="ja-JP" altLang="en-US" sz="1000" b="0" i="0" kern="100" dirty="0">
                          <a:solidFill>
                            <a:schemeClr val="tx1"/>
                          </a:solidFill>
                          <a:effectLst/>
                          <a:latin typeface="Meiryo UI" panose="020B0604030504040204" pitchFamily="50" charset="-128"/>
                          <a:ea typeface="Meiryo UI" panose="020B0604030504040204" pitchFamily="50" charset="-128"/>
                        </a:rPr>
                        <a:t>一部自己負担額　　１医療機関あたり　入通院　各</a:t>
                      </a:r>
                      <a:r>
                        <a:rPr lang="en-US" altLang="ja-JP" sz="1000" b="0" i="0" kern="100" dirty="0">
                          <a:solidFill>
                            <a:schemeClr val="tx1"/>
                          </a:solidFill>
                          <a:effectLst/>
                          <a:latin typeface="Meiryo UI" panose="020B0604030504040204" pitchFamily="50" charset="-128"/>
                          <a:ea typeface="Meiryo UI" panose="020B0604030504040204" pitchFamily="50" charset="-128"/>
                        </a:rPr>
                        <a:t>500</a:t>
                      </a:r>
                      <a:r>
                        <a:rPr lang="ja-JP" altLang="en-US" sz="1000" b="0" i="0" kern="100" dirty="0">
                          <a:solidFill>
                            <a:schemeClr val="tx1"/>
                          </a:solidFill>
                          <a:effectLst/>
                          <a:latin typeface="Meiryo UI" panose="020B0604030504040204" pitchFamily="50" charset="-128"/>
                          <a:ea typeface="Meiryo UI" panose="020B0604030504040204" pitchFamily="50" charset="-128"/>
                        </a:rPr>
                        <a:t>円以内</a:t>
                      </a:r>
                      <a:r>
                        <a:rPr lang="en-US" altLang="ja-JP" sz="1000" b="0" i="0" kern="100" dirty="0">
                          <a:solidFill>
                            <a:schemeClr val="tx1"/>
                          </a:solidFill>
                          <a:effectLst/>
                          <a:latin typeface="Meiryo UI" panose="020B0604030504040204" pitchFamily="50" charset="-128"/>
                          <a:ea typeface="Meiryo UI" panose="020B0604030504040204" pitchFamily="50" charset="-128"/>
                        </a:rPr>
                        <a:t>/</a:t>
                      </a:r>
                      <a:r>
                        <a:rPr lang="ja-JP" altLang="en-US" sz="1000" b="0" i="0" kern="100" dirty="0" smtClean="0">
                          <a:solidFill>
                            <a:schemeClr val="tx1"/>
                          </a:solidFill>
                          <a:effectLst/>
                          <a:latin typeface="Meiryo UI" panose="020B0604030504040204" pitchFamily="50" charset="-128"/>
                          <a:ea typeface="Meiryo UI" panose="020B0604030504040204" pitchFamily="50" charset="-128"/>
                        </a:rPr>
                        <a:t>日 </a:t>
                      </a:r>
                      <a:r>
                        <a:rPr lang="en-US" altLang="ja-JP" sz="1000" b="0" i="0" kern="100" dirty="0" smtClean="0">
                          <a:solidFill>
                            <a:schemeClr val="tx1"/>
                          </a:solidFill>
                          <a:effectLst/>
                          <a:latin typeface="Meiryo UI" panose="020B0604030504040204" pitchFamily="50" charset="-128"/>
                          <a:ea typeface="Meiryo UI" panose="020B0604030504040204" pitchFamily="50" charset="-128"/>
                        </a:rPr>
                        <a:t>(</a:t>
                      </a:r>
                      <a:r>
                        <a:rPr lang="ja-JP" altLang="en-US" sz="1000" b="0" i="0" kern="100" dirty="0">
                          <a:solidFill>
                            <a:schemeClr val="tx1"/>
                          </a:solidFill>
                          <a:effectLst/>
                          <a:latin typeface="Meiryo UI" panose="020B0604030504040204" pitchFamily="50" charset="-128"/>
                          <a:ea typeface="Meiryo UI" panose="020B0604030504040204" pitchFamily="50" charset="-128"/>
                        </a:rPr>
                        <a:t>１ヶ月あたり負担限度額 </a:t>
                      </a:r>
                      <a:r>
                        <a:rPr lang="en-US" altLang="ja-JP" sz="1000" b="0" i="0" kern="100" dirty="0">
                          <a:solidFill>
                            <a:schemeClr val="tx1"/>
                          </a:solidFill>
                          <a:effectLst/>
                          <a:latin typeface="Meiryo UI" panose="020B0604030504040204" pitchFamily="50" charset="-128"/>
                          <a:ea typeface="Meiryo UI" panose="020B0604030504040204" pitchFamily="50" charset="-128"/>
                        </a:rPr>
                        <a:t>3,000</a:t>
                      </a:r>
                      <a:r>
                        <a:rPr lang="ja-JP" altLang="en-US" sz="1000" b="0" i="0" kern="100" dirty="0">
                          <a:solidFill>
                            <a:schemeClr val="tx1"/>
                          </a:solidFill>
                          <a:effectLst/>
                          <a:latin typeface="Meiryo UI" panose="020B0604030504040204" pitchFamily="50" charset="-128"/>
                          <a:ea typeface="Meiryo UI" panose="020B0604030504040204" pitchFamily="50" charset="-128"/>
                        </a:rPr>
                        <a:t>円</a:t>
                      </a:r>
                      <a:r>
                        <a:rPr lang="en-US" altLang="ja-JP" sz="1000" b="0" i="0" kern="100" dirty="0">
                          <a:solidFill>
                            <a:schemeClr val="tx1"/>
                          </a:solidFill>
                          <a:effectLst/>
                          <a:latin typeface="Meiryo UI" panose="020B0604030504040204" pitchFamily="50" charset="-128"/>
                          <a:ea typeface="Meiryo UI" panose="020B0604030504040204" pitchFamily="50" charset="-128"/>
                        </a:rPr>
                        <a:t>)</a:t>
                      </a:r>
                      <a:r>
                        <a:rPr lang="ja-JP" altLang="en-US" sz="1000" b="0" i="0" kern="100" dirty="0">
                          <a:solidFill>
                            <a:schemeClr val="tx1"/>
                          </a:solidFill>
                          <a:effectLst/>
                          <a:latin typeface="Meiryo UI" panose="020B0604030504040204" pitchFamily="50" charset="-128"/>
                          <a:ea typeface="Meiryo UI" panose="020B0604030504040204" pitchFamily="50" charset="-128"/>
                        </a:rPr>
                        <a:t>　　　　　　　　　　　　　　 </a:t>
                      </a:r>
                    </a:p>
                    <a:p>
                      <a:pPr marL="133350" indent="-133350" algn="just">
                        <a:spcAft>
                          <a:spcPts val="0"/>
                        </a:spcAft>
                      </a:pPr>
                      <a:r>
                        <a:rPr lang="ja-JP" altLang="en-US" sz="1000" b="0" i="0" kern="100" dirty="0">
                          <a:solidFill>
                            <a:schemeClr val="tx1"/>
                          </a:solidFill>
                          <a:effectLst/>
                          <a:latin typeface="Meiryo UI" panose="020B0604030504040204" pitchFamily="50" charset="-128"/>
                          <a:ea typeface="Meiryo UI" panose="020B0604030504040204" pitchFamily="50" charset="-128"/>
                        </a:rPr>
                        <a:t>   　　</a:t>
                      </a:r>
                      <a:r>
                        <a:rPr lang="en-US" altLang="ja-JP" sz="1000" b="0" i="0" kern="100" dirty="0">
                          <a:solidFill>
                            <a:schemeClr val="tx1"/>
                          </a:solidFill>
                          <a:effectLst/>
                          <a:latin typeface="Meiryo UI" panose="020B0604030504040204" pitchFamily="50" charset="-128"/>
                          <a:ea typeface="Meiryo UI" panose="020B0604030504040204" pitchFamily="50" charset="-128"/>
                        </a:rPr>
                        <a:t>(5) </a:t>
                      </a:r>
                      <a:r>
                        <a:rPr lang="ja-JP" altLang="en-US" sz="1000" b="0" i="0" kern="100" dirty="0">
                          <a:solidFill>
                            <a:schemeClr val="tx1"/>
                          </a:solidFill>
                          <a:effectLst/>
                          <a:latin typeface="Meiryo UI" panose="020B0604030504040204" pitchFamily="50" charset="-128"/>
                          <a:ea typeface="Meiryo UI" panose="020B0604030504040204" pitchFamily="50" charset="-128"/>
                        </a:rPr>
                        <a:t>補助率　　　全市町村　</a:t>
                      </a:r>
                      <a:r>
                        <a:rPr lang="en-US" altLang="ja-JP" sz="1000" b="0" i="0" kern="100" dirty="0">
                          <a:solidFill>
                            <a:schemeClr val="tx1"/>
                          </a:solidFill>
                          <a:effectLst/>
                          <a:latin typeface="Meiryo UI" panose="020B0604030504040204" pitchFamily="50" charset="-128"/>
                          <a:ea typeface="Meiryo UI" panose="020B0604030504040204" pitchFamily="50" charset="-128"/>
                        </a:rPr>
                        <a:t>1/2</a:t>
                      </a:r>
                      <a:r>
                        <a:rPr lang="ja-JP" altLang="en-US" sz="1000" b="0" i="0" kern="100" dirty="0">
                          <a:solidFill>
                            <a:schemeClr val="tx1"/>
                          </a:solidFill>
                          <a:effectLst/>
                          <a:latin typeface="Meiryo UI" panose="020B0604030504040204" pitchFamily="50" charset="-128"/>
                          <a:ea typeface="Meiryo UI" panose="020B0604030504040204" pitchFamily="50" charset="-128"/>
                        </a:rPr>
                        <a:t>　　　 </a:t>
                      </a:r>
                    </a:p>
                    <a:p>
                      <a:pPr marL="133350" marR="0" lvl="0" indent="-133350" algn="just" defTabSz="914400" rtl="0" eaLnBrk="1" fontAlgn="auto" latinLnBrk="0" hangingPunct="1">
                        <a:lnSpc>
                          <a:spcPct val="100000"/>
                        </a:lnSpc>
                        <a:spcBef>
                          <a:spcPts val="0"/>
                        </a:spcBef>
                        <a:spcAft>
                          <a:spcPts val="0"/>
                        </a:spcAft>
                        <a:buClrTx/>
                        <a:buSzTx/>
                        <a:buFontTx/>
                        <a:buNone/>
                        <a:tabLst/>
                        <a:defRPr/>
                      </a:pPr>
                      <a:endParaRPr lang="en-US" altLang="ja-JP" sz="1000" b="1" i="0" kern="100" dirty="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1" i="0" kern="100" dirty="0">
                          <a:solidFill>
                            <a:schemeClr val="tx1"/>
                          </a:solidFill>
                          <a:effectLst/>
                          <a:latin typeface="Meiryo UI" panose="020B0604030504040204" pitchFamily="50" charset="-128"/>
                          <a:ea typeface="Meiryo UI" panose="020B0604030504040204" pitchFamily="50" charset="-128"/>
                        </a:rPr>
                        <a:t>　</a:t>
                      </a:r>
                      <a:r>
                        <a:rPr lang="ja-JP" altLang="en-US" sz="1050" b="1" i="0" kern="100" dirty="0">
                          <a:solidFill>
                            <a:schemeClr val="tx1"/>
                          </a:solidFill>
                          <a:effectLst/>
                          <a:latin typeface="Meiryo UI" panose="020B0604030504040204" pitchFamily="50" charset="-128"/>
                          <a:ea typeface="Meiryo UI" panose="020B0604030504040204" pitchFamily="50" charset="-128"/>
                        </a:rPr>
                        <a:t>◆</a:t>
                      </a:r>
                      <a:r>
                        <a:rPr lang="ja-JP" altLang="en-US" sz="1050" b="1" i="0" u="sng" kern="100" dirty="0">
                          <a:solidFill>
                            <a:schemeClr val="tx1"/>
                          </a:solidFill>
                          <a:effectLst/>
                          <a:latin typeface="Meiryo UI" panose="020B0604030504040204" pitchFamily="50" charset="-128"/>
                          <a:ea typeface="Meiryo UI" panose="020B0604030504040204" pitchFamily="50" charset="-128"/>
                        </a:rPr>
                        <a:t>乳幼児医療費助成</a:t>
                      </a:r>
                      <a:r>
                        <a:rPr lang="ja-JP" altLang="en-US" sz="1050" b="1" i="0" u="sng" kern="100" dirty="0" smtClean="0">
                          <a:solidFill>
                            <a:schemeClr val="tx1"/>
                          </a:solidFill>
                          <a:effectLst/>
                          <a:latin typeface="Meiryo UI" panose="020B0604030504040204" pitchFamily="50" charset="-128"/>
                          <a:ea typeface="Meiryo UI" panose="020B0604030504040204" pitchFamily="50" charset="-128"/>
                        </a:rPr>
                        <a:t>事業費</a:t>
                      </a:r>
                      <a:r>
                        <a:rPr lang="ja-JP" altLang="en-US" sz="1050" b="1" i="0" u="none" kern="100" dirty="0" smtClean="0">
                          <a:solidFill>
                            <a:schemeClr val="tx1"/>
                          </a:solidFill>
                          <a:effectLst/>
                          <a:latin typeface="Meiryo UI" panose="020B0604030504040204" pitchFamily="50" charset="-128"/>
                          <a:ea typeface="Meiryo UI" panose="020B0604030504040204" pitchFamily="50" charset="-128"/>
                        </a:rPr>
                        <a:t>　</a:t>
                      </a:r>
                      <a:r>
                        <a:rPr lang="en-US" altLang="ja-JP" sz="1050" b="1" dirty="0" smtClean="0">
                          <a:solidFill>
                            <a:schemeClr val="tx1"/>
                          </a:solidFill>
                          <a:latin typeface="Meiryo UI" panose="020B0604030504040204" pitchFamily="50" charset="-128"/>
                          <a:ea typeface="Meiryo UI" panose="020B0604030504040204" pitchFamily="50" charset="-128"/>
                        </a:rPr>
                        <a:t>2,690</a:t>
                      </a:r>
                      <a:r>
                        <a:rPr lang="ja-JP" altLang="en-US" sz="1050" b="1" dirty="0" smtClean="0">
                          <a:solidFill>
                            <a:schemeClr val="tx1"/>
                          </a:solidFill>
                          <a:latin typeface="Meiryo UI" panose="020B0604030504040204" pitchFamily="50" charset="-128"/>
                          <a:ea typeface="Meiryo UI" panose="020B0604030504040204" pitchFamily="50" charset="-128"/>
                        </a:rPr>
                        <a:t>（</a:t>
                      </a:r>
                      <a:r>
                        <a:rPr lang="en-US" altLang="ja-JP" sz="1050" b="1" dirty="0" smtClean="0">
                          <a:solidFill>
                            <a:schemeClr val="tx1"/>
                          </a:solidFill>
                          <a:latin typeface="Meiryo UI" panose="020B0604030504040204" pitchFamily="50" charset="-128"/>
                          <a:ea typeface="Meiryo UI" panose="020B0604030504040204" pitchFamily="50" charset="-128"/>
                        </a:rPr>
                        <a:t>2,690</a:t>
                      </a:r>
                      <a:r>
                        <a:rPr lang="ja-JP" altLang="en-US" sz="1050" b="1" dirty="0" smtClean="0">
                          <a:solidFill>
                            <a:schemeClr val="tx1"/>
                          </a:solidFill>
                          <a:latin typeface="Meiryo UI" panose="020B0604030504040204" pitchFamily="50" charset="-128"/>
                          <a:ea typeface="Meiryo UI" panose="020B0604030504040204" pitchFamily="50" charset="-128"/>
                        </a:rPr>
                        <a:t>）百万円</a:t>
                      </a:r>
                      <a:endParaRPr lang="en-US" altLang="ja-JP" sz="1050" b="1" i="0" u="sng" kern="100" dirty="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ts val="500"/>
                        </a:lnSpc>
                        <a:spcBef>
                          <a:spcPts val="0"/>
                        </a:spcBef>
                        <a:spcAft>
                          <a:spcPts val="0"/>
                        </a:spcAft>
                        <a:buClrTx/>
                        <a:buSzTx/>
                        <a:buFontTx/>
                        <a:buNone/>
                        <a:tabLst/>
                        <a:defRPr/>
                      </a:pPr>
                      <a:r>
                        <a:rPr lang="ja-JP" altLang="en-US" sz="1000" b="1" i="0" kern="100" dirty="0">
                          <a:solidFill>
                            <a:schemeClr val="tx1"/>
                          </a:solidFill>
                          <a:effectLst/>
                          <a:latin typeface="Meiryo UI" panose="020B0604030504040204" pitchFamily="50" charset="-128"/>
                          <a:ea typeface="Meiryo UI" panose="020B0604030504040204" pitchFamily="50" charset="-128"/>
                        </a:rPr>
                        <a:t>　</a:t>
                      </a:r>
                      <a:endParaRPr lang="en-US" altLang="ja-JP" sz="1000" b="1" i="0" u="sng" kern="100" dirty="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1" i="0" kern="100" dirty="0">
                          <a:solidFill>
                            <a:schemeClr val="tx1"/>
                          </a:solidFill>
                          <a:effectLst/>
                          <a:latin typeface="Meiryo UI" panose="020B0604030504040204" pitchFamily="50" charset="-128"/>
                          <a:ea typeface="Meiryo UI" panose="020B0604030504040204" pitchFamily="50" charset="-128"/>
                        </a:rPr>
                        <a:t>　　１　事業目的</a:t>
                      </a:r>
                      <a:endParaRPr lang="en-US" altLang="ja-JP" sz="1000" b="1" i="0" kern="100" dirty="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i="0" kern="100" dirty="0">
                          <a:effectLst/>
                          <a:latin typeface="Meiryo UI" panose="020B0604030504040204" pitchFamily="50" charset="-128"/>
                          <a:ea typeface="Meiryo UI" panose="020B0604030504040204" pitchFamily="50" charset="-128"/>
                        </a:rPr>
                        <a:t>　　</a:t>
                      </a:r>
                      <a:r>
                        <a:rPr lang="ja-JP" altLang="en-US" sz="1000" b="0" i="0" kern="100" baseline="0" dirty="0">
                          <a:effectLst/>
                          <a:latin typeface="Meiryo UI" panose="020B0604030504040204" pitchFamily="50" charset="-128"/>
                          <a:ea typeface="Meiryo UI" panose="020B0604030504040204" pitchFamily="50" charset="-128"/>
                        </a:rPr>
                        <a:t>     乳</a:t>
                      </a:r>
                      <a:r>
                        <a:rPr lang="ja-JP" altLang="en-US" sz="1000" b="0" i="0" kern="100" dirty="0">
                          <a:effectLst/>
                          <a:latin typeface="Meiryo UI" panose="020B0604030504040204" pitchFamily="50" charset="-128"/>
                          <a:ea typeface="Meiryo UI" panose="020B0604030504040204" pitchFamily="50" charset="-128"/>
                        </a:rPr>
                        <a:t>幼児医療費助成事業を行う市町村に対し、補助を行う。　　　　　　　　　　　　　　　　　　　　　　　　　　　　　 　　　　　　　　　　　　　　　　　　　　　　　　　　　　　　　　　　　　　　　　　　　　　　　 </a:t>
                      </a: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i="0" kern="100" dirty="0">
                          <a:effectLst/>
                          <a:latin typeface="Meiryo UI" panose="020B0604030504040204" pitchFamily="50" charset="-128"/>
                          <a:ea typeface="Meiryo UI" panose="020B0604030504040204" pitchFamily="50" charset="-128"/>
                        </a:rPr>
                        <a:t>　　　　</a:t>
                      </a:r>
                      <a:r>
                        <a:rPr lang="ja-JP" altLang="en-US" sz="1000" b="0" i="0" kern="100" baseline="0" dirty="0">
                          <a:effectLst/>
                          <a:latin typeface="Meiryo UI" panose="020B0604030504040204" pitchFamily="50" charset="-128"/>
                          <a:ea typeface="Meiryo UI" panose="020B0604030504040204" pitchFamily="50" charset="-128"/>
                        </a:rPr>
                        <a:t> </a:t>
                      </a:r>
                      <a:r>
                        <a:rPr lang="ja-JP" altLang="en-US" sz="1000" b="0" i="0" kern="100" dirty="0">
                          <a:effectLst/>
                          <a:latin typeface="Meiryo UI" panose="020B0604030504040204" pitchFamily="50" charset="-128"/>
                          <a:ea typeface="Meiryo UI" panose="020B0604030504040204" pitchFamily="50" charset="-128"/>
                        </a:rPr>
                        <a:t>開始終了年度：平成５年度～　根拠法令：大阪府市町村乳幼児医療費助成事業費補助金交付要綱</a:t>
                      </a:r>
                      <a:endParaRPr lang="en-US" altLang="ja-JP" sz="1000" b="0" i="0" kern="100" dirty="0">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en-US" altLang="ja-JP" sz="1000" b="1" i="0" kern="100" dirty="0">
                          <a:effectLst/>
                          <a:latin typeface="Meiryo UI" panose="020B0604030504040204" pitchFamily="50" charset="-128"/>
                          <a:ea typeface="Meiryo UI" panose="020B0604030504040204" pitchFamily="50" charset="-128"/>
                        </a:rPr>
                        <a:t>    </a:t>
                      </a:r>
                      <a:r>
                        <a:rPr lang="ja-JP" altLang="en-US" sz="1000" b="1" i="0" kern="100" dirty="0">
                          <a:effectLst/>
                          <a:latin typeface="Meiryo UI" panose="020B0604030504040204" pitchFamily="50" charset="-128"/>
                          <a:ea typeface="Meiryo UI" panose="020B0604030504040204" pitchFamily="50" charset="-128"/>
                        </a:rPr>
                        <a:t>２　事業内容</a:t>
                      </a:r>
                      <a:endParaRPr lang="en-US" altLang="ja-JP" sz="1000" b="1" i="0" kern="100" dirty="0">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1" i="0" kern="100" dirty="0">
                          <a:effectLst/>
                          <a:latin typeface="Meiryo UI" panose="020B0604030504040204" pitchFamily="50" charset="-128"/>
                          <a:ea typeface="Meiryo UI" panose="020B0604030504040204" pitchFamily="50" charset="-128"/>
                        </a:rPr>
                        <a:t>　　　 </a:t>
                      </a:r>
                      <a:r>
                        <a:rPr lang="en-US" altLang="ja-JP" sz="1000" b="0" i="0" kern="100" dirty="0">
                          <a:effectLst/>
                          <a:latin typeface="Meiryo UI" panose="020B0604030504040204" pitchFamily="50" charset="-128"/>
                          <a:ea typeface="Meiryo UI" panose="020B0604030504040204" pitchFamily="50" charset="-128"/>
                        </a:rPr>
                        <a:t>(1) </a:t>
                      </a:r>
                      <a:r>
                        <a:rPr lang="ja-JP" altLang="en-US" sz="1000" b="0" i="0" kern="100" dirty="0">
                          <a:effectLst/>
                          <a:latin typeface="Meiryo UI" panose="020B0604030504040204" pitchFamily="50" charset="-128"/>
                          <a:ea typeface="Meiryo UI" panose="020B0604030504040204" pitchFamily="50" charset="-128"/>
                        </a:rPr>
                        <a:t>対象者　　　</a:t>
                      </a:r>
                      <a:r>
                        <a:rPr lang="ja-JP" altLang="en-US" sz="1000" b="0" i="0" kern="100" baseline="0" dirty="0">
                          <a:effectLst/>
                          <a:latin typeface="Meiryo UI" panose="020B0604030504040204" pitchFamily="50" charset="-128"/>
                          <a:ea typeface="Meiryo UI" panose="020B0604030504040204" pitchFamily="50" charset="-128"/>
                        </a:rPr>
                        <a:t> </a:t>
                      </a:r>
                      <a:r>
                        <a:rPr lang="en-US" altLang="ja-JP" sz="1000" b="0" i="0" kern="100" dirty="0">
                          <a:effectLst/>
                          <a:latin typeface="Meiryo UI" panose="020B0604030504040204" pitchFamily="50" charset="-128"/>
                          <a:ea typeface="Meiryo UI" panose="020B0604030504040204" pitchFamily="50" charset="-128"/>
                        </a:rPr>
                        <a:t>0</a:t>
                      </a:r>
                      <a:r>
                        <a:rPr lang="ja-JP" altLang="en-US" sz="1000" b="0" i="0" kern="100" dirty="0">
                          <a:effectLst/>
                          <a:latin typeface="Meiryo UI" panose="020B0604030504040204" pitchFamily="50" charset="-128"/>
                          <a:ea typeface="Meiryo UI" panose="020B0604030504040204" pitchFamily="50" charset="-128"/>
                        </a:rPr>
                        <a:t>～</a:t>
                      </a:r>
                      <a:r>
                        <a:rPr lang="en-US" altLang="ja-JP" sz="1000" b="0" i="0" kern="100" dirty="0">
                          <a:effectLst/>
                          <a:latin typeface="Meiryo UI" panose="020B0604030504040204" pitchFamily="50" charset="-128"/>
                          <a:ea typeface="Meiryo UI" panose="020B0604030504040204" pitchFamily="50" charset="-128"/>
                        </a:rPr>
                        <a:t>6</a:t>
                      </a:r>
                      <a:r>
                        <a:rPr lang="ja-JP" altLang="en-US" sz="1000" b="0" i="0" kern="100" dirty="0">
                          <a:effectLst/>
                          <a:latin typeface="Meiryo UI" panose="020B0604030504040204" pitchFamily="50" charset="-128"/>
                          <a:ea typeface="Meiryo UI" panose="020B0604030504040204" pitchFamily="50" charset="-128"/>
                        </a:rPr>
                        <a:t>歳</a:t>
                      </a:r>
                      <a:r>
                        <a:rPr lang="en-US" altLang="ja-JP" sz="1000" b="0" i="0" kern="100" dirty="0">
                          <a:effectLst/>
                          <a:latin typeface="Meiryo UI" panose="020B0604030504040204" pitchFamily="50" charset="-128"/>
                          <a:ea typeface="Meiryo UI" panose="020B0604030504040204" pitchFamily="50" charset="-128"/>
                        </a:rPr>
                        <a:t>(</a:t>
                      </a:r>
                      <a:r>
                        <a:rPr lang="ja-JP" altLang="en-US" sz="1000" b="0" i="0" kern="100" dirty="0">
                          <a:effectLst/>
                          <a:latin typeface="Meiryo UI" panose="020B0604030504040204" pitchFamily="50" charset="-128"/>
                          <a:ea typeface="Meiryo UI" panose="020B0604030504040204" pitchFamily="50" charset="-128"/>
                        </a:rPr>
                        <a:t>小学校就学前</a:t>
                      </a:r>
                      <a:r>
                        <a:rPr lang="en-US" altLang="ja-JP" sz="1000" b="0" i="0" kern="100" dirty="0">
                          <a:effectLst/>
                          <a:latin typeface="Meiryo UI" panose="020B0604030504040204" pitchFamily="50" charset="-128"/>
                          <a:ea typeface="Meiryo UI" panose="020B0604030504040204" pitchFamily="50" charset="-128"/>
                        </a:rPr>
                        <a:t>)</a:t>
                      </a:r>
                      <a:r>
                        <a:rPr lang="ja-JP" altLang="en-US" sz="1000" b="0" i="0" kern="100" dirty="0" err="1">
                          <a:effectLst/>
                          <a:latin typeface="Meiryo UI" panose="020B0604030504040204" pitchFamily="50" charset="-128"/>
                          <a:ea typeface="Meiryo UI" panose="020B0604030504040204" pitchFamily="50" charset="-128"/>
                        </a:rPr>
                        <a:t>までの</a:t>
                      </a:r>
                      <a:r>
                        <a:rPr lang="ja-JP" altLang="en-US" sz="1000" b="0" i="0" kern="100" dirty="0">
                          <a:effectLst/>
                          <a:latin typeface="Meiryo UI" panose="020B0604030504040204" pitchFamily="50" charset="-128"/>
                          <a:ea typeface="Meiryo UI" panose="020B0604030504040204" pitchFamily="50" charset="-128"/>
                        </a:rPr>
                        <a:t>乳幼児　　　　　　　　　　　　　　　　　　　　　　　　　　　　　　　 </a:t>
                      </a: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i="0" kern="100" dirty="0">
                          <a:effectLst/>
                          <a:latin typeface="Meiryo UI" panose="020B0604030504040204" pitchFamily="50" charset="-128"/>
                          <a:ea typeface="Meiryo UI" panose="020B0604030504040204" pitchFamily="50" charset="-128"/>
                        </a:rPr>
                        <a:t>　　　 </a:t>
                      </a:r>
                      <a:r>
                        <a:rPr lang="en-US" altLang="ja-JP" sz="1000" b="0" i="0" kern="100" dirty="0">
                          <a:effectLst/>
                          <a:latin typeface="Meiryo UI" panose="020B0604030504040204" pitchFamily="50" charset="-128"/>
                          <a:ea typeface="Meiryo UI" panose="020B0604030504040204" pitchFamily="50" charset="-128"/>
                        </a:rPr>
                        <a:t>(2) </a:t>
                      </a:r>
                      <a:r>
                        <a:rPr lang="ja-JP" altLang="en-US" sz="1000" b="0" i="0" kern="100" dirty="0">
                          <a:effectLst/>
                          <a:latin typeface="Meiryo UI" panose="020B0604030504040204" pitchFamily="50" charset="-128"/>
                          <a:ea typeface="Meiryo UI" panose="020B0604030504040204" pitchFamily="50" charset="-128"/>
                        </a:rPr>
                        <a:t>所得制限　</a:t>
                      </a:r>
                      <a:r>
                        <a:rPr lang="ja-JP" altLang="en-US" sz="1000" b="0" i="0" kern="100" baseline="0" dirty="0">
                          <a:effectLst/>
                          <a:latin typeface="Meiryo UI" panose="020B0604030504040204" pitchFamily="50" charset="-128"/>
                          <a:ea typeface="Meiryo UI" panose="020B0604030504040204" pitchFamily="50" charset="-128"/>
                        </a:rPr>
                        <a:t> </a:t>
                      </a:r>
                      <a:r>
                        <a:rPr lang="ja-JP" altLang="en-US" sz="1000" b="0" i="0" kern="100" dirty="0">
                          <a:effectLst/>
                          <a:latin typeface="Meiryo UI" panose="020B0604030504040204" pitchFamily="50" charset="-128"/>
                          <a:ea typeface="Meiryo UI" panose="020B0604030504040204" pitchFamily="50" charset="-128"/>
                        </a:rPr>
                        <a:t>３人世帯</a:t>
                      </a:r>
                      <a:r>
                        <a:rPr lang="en-US" altLang="ja-JP" sz="1000" b="0" i="0" kern="100" dirty="0">
                          <a:effectLst/>
                          <a:latin typeface="Meiryo UI" panose="020B0604030504040204" pitchFamily="50" charset="-128"/>
                          <a:ea typeface="Meiryo UI" panose="020B0604030504040204" pitchFamily="50" charset="-128"/>
                        </a:rPr>
                        <a:t>319</a:t>
                      </a:r>
                      <a:r>
                        <a:rPr lang="ja-JP" altLang="en-US" sz="1000" b="0" i="0" kern="100" dirty="0">
                          <a:effectLst/>
                          <a:latin typeface="Meiryo UI" panose="020B0604030504040204" pitchFamily="50" charset="-128"/>
                          <a:ea typeface="Meiryo UI" panose="020B0604030504040204" pitchFamily="50" charset="-128"/>
                        </a:rPr>
                        <a:t>万円、４人世帯</a:t>
                      </a:r>
                      <a:r>
                        <a:rPr lang="en-US" altLang="ja-JP" sz="1000" b="0" i="0" kern="100" dirty="0">
                          <a:effectLst/>
                          <a:latin typeface="Meiryo UI" panose="020B0604030504040204" pitchFamily="50" charset="-128"/>
                          <a:ea typeface="Meiryo UI" panose="020B0604030504040204" pitchFamily="50" charset="-128"/>
                        </a:rPr>
                        <a:t>357</a:t>
                      </a:r>
                      <a:r>
                        <a:rPr lang="ja-JP" altLang="en-US" sz="1000" b="0" i="0" kern="100" dirty="0">
                          <a:effectLst/>
                          <a:latin typeface="Meiryo UI" panose="020B0604030504040204" pitchFamily="50" charset="-128"/>
                          <a:ea typeface="Meiryo UI" panose="020B0604030504040204" pitchFamily="50" charset="-128"/>
                        </a:rPr>
                        <a:t>万円　　　　　　　　　　　　　　　　　　　　　　　　　　　　　　 </a:t>
                      </a: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i="0" kern="100" dirty="0">
                          <a:effectLst/>
                          <a:latin typeface="Meiryo UI" panose="020B0604030504040204" pitchFamily="50" charset="-128"/>
                          <a:ea typeface="Meiryo UI" panose="020B0604030504040204" pitchFamily="50" charset="-128"/>
                        </a:rPr>
                        <a:t>　　　 </a:t>
                      </a:r>
                      <a:r>
                        <a:rPr lang="en-US" altLang="ja-JP" sz="1000" b="0" i="0" kern="100" dirty="0">
                          <a:effectLst/>
                          <a:latin typeface="Meiryo UI" panose="020B0604030504040204" pitchFamily="50" charset="-128"/>
                          <a:ea typeface="Meiryo UI" panose="020B0604030504040204" pitchFamily="50" charset="-128"/>
                        </a:rPr>
                        <a:t>(3) </a:t>
                      </a:r>
                      <a:r>
                        <a:rPr lang="ja-JP" altLang="en-US" sz="1000" b="0" i="0" kern="100" dirty="0">
                          <a:effectLst/>
                          <a:latin typeface="Meiryo UI" panose="020B0604030504040204" pitchFamily="50" charset="-128"/>
                          <a:ea typeface="Meiryo UI" panose="020B0604030504040204" pitchFamily="50" charset="-128"/>
                        </a:rPr>
                        <a:t>対象者数　</a:t>
                      </a:r>
                      <a:r>
                        <a:rPr lang="ja-JP" altLang="en-US" sz="1000" b="0" i="0" kern="100" baseline="0" dirty="0">
                          <a:effectLst/>
                          <a:latin typeface="Meiryo UI" panose="020B0604030504040204" pitchFamily="50" charset="-128"/>
                          <a:ea typeface="Meiryo UI" panose="020B0604030504040204" pitchFamily="50" charset="-128"/>
                        </a:rPr>
                        <a:t> </a:t>
                      </a:r>
                      <a:r>
                        <a:rPr lang="en-US" altLang="ja-JP" sz="1000" b="0" i="0" kern="100" dirty="0">
                          <a:effectLst/>
                          <a:latin typeface="Meiryo UI" panose="020B0604030504040204" pitchFamily="50" charset="-128"/>
                          <a:ea typeface="Meiryo UI" panose="020B0604030504040204" pitchFamily="50" charset="-128"/>
                        </a:rPr>
                        <a:t>209,081</a:t>
                      </a:r>
                      <a:r>
                        <a:rPr lang="ja-JP" altLang="en-US" sz="1000" b="0" i="0" kern="100" dirty="0">
                          <a:effectLst/>
                          <a:latin typeface="Meiryo UI" panose="020B0604030504040204" pitchFamily="50" charset="-128"/>
                          <a:ea typeface="Meiryo UI" panose="020B0604030504040204" pitchFamily="50" charset="-128"/>
                        </a:rPr>
                        <a:t>人　　　　　　　　　　　　　　　　　　　　　　　　　　　　　　　　　　　　　　　　 </a:t>
                      </a: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i="0" kern="100" baseline="0" dirty="0">
                          <a:effectLst/>
                          <a:latin typeface="Meiryo UI" panose="020B0604030504040204" pitchFamily="50" charset="-128"/>
                          <a:ea typeface="Meiryo UI" panose="020B0604030504040204" pitchFamily="50" charset="-128"/>
                        </a:rPr>
                        <a:t> </a:t>
                      </a:r>
                      <a:r>
                        <a:rPr lang="ja-JP" altLang="en-US" sz="1000" b="0" i="0" kern="100" dirty="0">
                          <a:effectLst/>
                          <a:latin typeface="Meiryo UI" panose="020B0604030504040204" pitchFamily="50" charset="-128"/>
                          <a:ea typeface="Meiryo UI" panose="020B0604030504040204" pitchFamily="50" charset="-128"/>
                        </a:rPr>
                        <a:t>　　  </a:t>
                      </a:r>
                      <a:r>
                        <a:rPr lang="en-US" altLang="ja-JP" sz="1000" b="0" i="0" kern="100" dirty="0">
                          <a:effectLst/>
                          <a:latin typeface="Meiryo UI" panose="020B0604030504040204" pitchFamily="50" charset="-128"/>
                          <a:ea typeface="Meiryo UI" panose="020B0604030504040204" pitchFamily="50" charset="-128"/>
                        </a:rPr>
                        <a:t>(4) </a:t>
                      </a:r>
                      <a:r>
                        <a:rPr lang="ja-JP" altLang="en-US" sz="1000" b="0" i="0" kern="100" dirty="0">
                          <a:effectLst/>
                          <a:latin typeface="Meiryo UI" panose="020B0604030504040204" pitchFamily="50" charset="-128"/>
                          <a:ea typeface="Meiryo UI" panose="020B0604030504040204" pitchFamily="50" charset="-128"/>
                        </a:rPr>
                        <a:t>実施主体 　市町村</a:t>
                      </a:r>
                      <a:r>
                        <a:rPr lang="en-US" altLang="ja-JP" sz="1000" b="0" i="0" kern="100" dirty="0">
                          <a:effectLst/>
                          <a:latin typeface="Meiryo UI" panose="020B0604030504040204" pitchFamily="50" charset="-128"/>
                          <a:ea typeface="Meiryo UI" panose="020B0604030504040204" pitchFamily="50" charset="-128"/>
                        </a:rPr>
                        <a:t>(</a:t>
                      </a:r>
                      <a:r>
                        <a:rPr lang="ja-JP" altLang="en-US" sz="1000" b="0" i="0" kern="100" dirty="0">
                          <a:effectLst/>
                          <a:latin typeface="Meiryo UI" panose="020B0604030504040204" pitchFamily="50" charset="-128"/>
                          <a:ea typeface="Meiryo UI" panose="020B0604030504040204" pitchFamily="50" charset="-128"/>
                        </a:rPr>
                        <a:t>補助率</a:t>
                      </a:r>
                      <a:r>
                        <a:rPr lang="en-US" altLang="ja-JP" sz="1000" b="0" i="0" kern="100" dirty="0">
                          <a:effectLst/>
                          <a:latin typeface="Meiryo UI" panose="020B0604030504040204" pitchFamily="50" charset="-128"/>
                          <a:ea typeface="Meiryo UI" panose="020B0604030504040204" pitchFamily="50" charset="-128"/>
                        </a:rPr>
                        <a:t>1/2)</a:t>
                      </a:r>
                      <a:r>
                        <a:rPr lang="ja-JP" altLang="en-US" sz="1000" b="0" i="0" kern="100" dirty="0">
                          <a:effectLst/>
                          <a:latin typeface="Meiryo UI" panose="020B0604030504040204" pitchFamily="50" charset="-128"/>
                          <a:ea typeface="Meiryo UI" panose="020B0604030504040204" pitchFamily="50" charset="-128"/>
                        </a:rPr>
                        <a:t>　　　　　　　　　　　　　　　　　　　　　　　　　　　　　　　　 </a:t>
                      </a: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i="0" kern="100" baseline="0" dirty="0">
                          <a:effectLst/>
                          <a:latin typeface="Meiryo UI" panose="020B0604030504040204" pitchFamily="50" charset="-128"/>
                          <a:ea typeface="Meiryo UI" panose="020B0604030504040204" pitchFamily="50" charset="-128"/>
                        </a:rPr>
                        <a:t> </a:t>
                      </a:r>
                      <a:r>
                        <a:rPr lang="ja-JP" altLang="en-US" sz="1000" b="0" i="0" kern="100" dirty="0">
                          <a:effectLst/>
                          <a:latin typeface="Meiryo UI" panose="020B0604030504040204" pitchFamily="50" charset="-128"/>
                          <a:ea typeface="Meiryo UI" panose="020B0604030504040204" pitchFamily="50" charset="-128"/>
                        </a:rPr>
                        <a:t>　　  </a:t>
                      </a:r>
                      <a:r>
                        <a:rPr lang="en-US" altLang="ja-JP" sz="1000" b="0" i="0" kern="100" dirty="0">
                          <a:effectLst/>
                          <a:latin typeface="Meiryo UI" panose="020B0604030504040204" pitchFamily="50" charset="-128"/>
                          <a:ea typeface="Meiryo UI" panose="020B0604030504040204" pitchFamily="50" charset="-128"/>
                        </a:rPr>
                        <a:t>(5) </a:t>
                      </a:r>
                      <a:r>
                        <a:rPr lang="ja-JP" altLang="en-US" sz="1000" b="0" i="0" kern="100" dirty="0">
                          <a:effectLst/>
                          <a:latin typeface="Meiryo UI" panose="020B0604030504040204" pitchFamily="50" charset="-128"/>
                          <a:ea typeface="Meiryo UI" panose="020B0604030504040204" pitchFamily="50" charset="-128"/>
                        </a:rPr>
                        <a:t>一部自己負担額　　 １医療機関あたり　入通院　各</a:t>
                      </a:r>
                      <a:r>
                        <a:rPr lang="en-US" altLang="ja-JP" sz="1000" b="0" i="0" kern="100" dirty="0">
                          <a:effectLst/>
                          <a:latin typeface="Meiryo UI" panose="020B0604030504040204" pitchFamily="50" charset="-128"/>
                          <a:ea typeface="Meiryo UI" panose="020B0604030504040204" pitchFamily="50" charset="-128"/>
                        </a:rPr>
                        <a:t>500</a:t>
                      </a:r>
                      <a:r>
                        <a:rPr lang="ja-JP" altLang="en-US" sz="1000" b="0" i="0" kern="100" dirty="0">
                          <a:effectLst/>
                          <a:latin typeface="Meiryo UI" panose="020B0604030504040204" pitchFamily="50" charset="-128"/>
                          <a:ea typeface="Meiryo UI" panose="020B0604030504040204" pitchFamily="50" charset="-128"/>
                        </a:rPr>
                        <a:t>円以内／日</a:t>
                      </a:r>
                      <a:r>
                        <a:rPr lang="en-US" altLang="ja-JP" sz="1000" b="0" i="0" kern="100" dirty="0">
                          <a:effectLst/>
                          <a:latin typeface="Meiryo UI" panose="020B0604030504040204" pitchFamily="50" charset="-128"/>
                          <a:ea typeface="Meiryo UI" panose="020B0604030504040204" pitchFamily="50" charset="-128"/>
                        </a:rPr>
                        <a:t>(</a:t>
                      </a:r>
                      <a:r>
                        <a:rPr lang="ja-JP" altLang="en-US" sz="1000" b="0" i="0" kern="100" dirty="0">
                          <a:effectLst/>
                          <a:latin typeface="Meiryo UI" panose="020B0604030504040204" pitchFamily="50" charset="-128"/>
                          <a:ea typeface="Meiryo UI" panose="020B0604030504040204" pitchFamily="50" charset="-128"/>
                        </a:rPr>
                        <a:t>月２日限度</a:t>
                      </a:r>
                      <a:r>
                        <a:rPr lang="en-US" altLang="ja-JP" sz="1000" b="0" i="0" kern="100" dirty="0">
                          <a:effectLst/>
                          <a:latin typeface="Meiryo UI" panose="020B0604030504040204" pitchFamily="50" charset="-128"/>
                          <a:ea typeface="Meiryo UI" panose="020B0604030504040204" pitchFamily="50" charset="-128"/>
                        </a:rPr>
                        <a:t>)</a:t>
                      </a:r>
                      <a:r>
                        <a:rPr lang="ja-JP" altLang="en-US" sz="1000" b="0" i="0" kern="100" dirty="0">
                          <a:effectLst/>
                          <a:latin typeface="Meiryo UI" panose="020B0604030504040204" pitchFamily="50" charset="-128"/>
                          <a:ea typeface="Meiryo UI" panose="020B0604030504040204" pitchFamily="50" charset="-128"/>
                        </a:rPr>
                        <a:t>　 </a:t>
                      </a:r>
                      <a:r>
                        <a:rPr lang="en-US" altLang="ja-JP" sz="1000" b="0" i="0" kern="100" dirty="0" smtClean="0">
                          <a:solidFill>
                            <a:schemeClr val="tx1"/>
                          </a:solidFill>
                          <a:effectLst/>
                          <a:latin typeface="Meiryo UI" panose="020B0604030504040204" pitchFamily="50" charset="-128"/>
                          <a:ea typeface="Meiryo UI" panose="020B0604030504040204" pitchFamily="50" charset="-128"/>
                        </a:rPr>
                        <a:t>(</a:t>
                      </a:r>
                      <a:r>
                        <a:rPr lang="ja-JP" altLang="en-US" sz="1000" b="0" i="0" kern="100" dirty="0" smtClean="0">
                          <a:solidFill>
                            <a:schemeClr val="tx1"/>
                          </a:solidFill>
                          <a:effectLst/>
                          <a:latin typeface="Meiryo UI" panose="020B0604030504040204" pitchFamily="50" charset="-128"/>
                          <a:ea typeface="Meiryo UI" panose="020B0604030504040204" pitchFamily="50" charset="-128"/>
                        </a:rPr>
                        <a:t>１ヶ月</a:t>
                      </a:r>
                      <a:r>
                        <a:rPr lang="ja-JP" altLang="en-US" sz="1000" b="0" i="0" kern="100" dirty="0">
                          <a:solidFill>
                            <a:schemeClr val="tx1"/>
                          </a:solidFill>
                          <a:effectLst/>
                          <a:latin typeface="Meiryo UI" panose="020B0604030504040204" pitchFamily="50" charset="-128"/>
                          <a:ea typeface="Meiryo UI" panose="020B0604030504040204" pitchFamily="50" charset="-128"/>
                        </a:rPr>
                        <a:t>あたり自己負担限度額　</a:t>
                      </a:r>
                      <a:r>
                        <a:rPr lang="en-US" altLang="ja-JP" sz="1000" b="0" i="0" kern="100" dirty="0">
                          <a:solidFill>
                            <a:schemeClr val="tx1"/>
                          </a:solidFill>
                          <a:effectLst/>
                          <a:latin typeface="Meiryo UI" panose="020B0604030504040204" pitchFamily="50" charset="-128"/>
                          <a:ea typeface="Meiryo UI" panose="020B0604030504040204" pitchFamily="50" charset="-128"/>
                        </a:rPr>
                        <a:t>2,500</a:t>
                      </a:r>
                      <a:r>
                        <a:rPr lang="ja-JP" altLang="en-US" sz="1000" b="0" i="0" kern="100" dirty="0" smtClean="0">
                          <a:solidFill>
                            <a:schemeClr val="tx1"/>
                          </a:solidFill>
                          <a:effectLst/>
                          <a:latin typeface="Meiryo UI" panose="020B0604030504040204" pitchFamily="50" charset="-128"/>
                          <a:ea typeface="Meiryo UI" panose="020B0604030504040204" pitchFamily="50" charset="-128"/>
                        </a:rPr>
                        <a:t>円</a:t>
                      </a:r>
                      <a:r>
                        <a:rPr lang="en-US" altLang="ja-JP" sz="1000" b="0" i="0" kern="100" dirty="0" smtClean="0">
                          <a:solidFill>
                            <a:schemeClr val="tx1"/>
                          </a:solidFill>
                          <a:effectLst/>
                          <a:latin typeface="Meiryo UI" panose="020B0604030504040204" pitchFamily="50" charset="-128"/>
                          <a:ea typeface="Meiryo UI" panose="020B0604030504040204" pitchFamily="50" charset="-128"/>
                        </a:rPr>
                        <a:t>)</a:t>
                      </a:r>
                      <a:r>
                        <a:rPr lang="ja-JP" altLang="en-US" sz="1000" b="0" i="0" kern="100" dirty="0">
                          <a:solidFill>
                            <a:schemeClr val="tx1"/>
                          </a:solidFill>
                          <a:effectLst/>
                          <a:latin typeface="Meiryo UI" panose="020B0604030504040204" pitchFamily="50" charset="-128"/>
                          <a:ea typeface="Meiryo UI" panose="020B0604030504040204" pitchFamily="50" charset="-128"/>
                        </a:rPr>
                        <a:t>　 </a:t>
                      </a:r>
                    </a:p>
                    <a:p>
                      <a:pPr marL="133350" indent="-133350" algn="just">
                        <a:spcAft>
                          <a:spcPts val="0"/>
                        </a:spcAft>
                      </a:pPr>
                      <a:r>
                        <a:rPr lang="ja-JP" altLang="en-US" sz="1000" b="0" i="0" kern="100" dirty="0">
                          <a:effectLst/>
                          <a:latin typeface="Meiryo UI" panose="020B0604030504040204" pitchFamily="50" charset="-128"/>
                          <a:ea typeface="Meiryo UI" panose="020B0604030504040204" pitchFamily="50" charset="-128"/>
                        </a:rPr>
                        <a:t>　　　　 </a:t>
                      </a:r>
                    </a:p>
                  </a:txBody>
                  <a:tcPr marL="72000" marR="72000" marT="36000" marB="36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solidFill>
                  </a:tcPr>
                </a:tc>
                <a:extLst>
                  <a:ext uri="{0D108BD9-81ED-4DB2-BD59-A6C34878D82A}">
                    <a16:rowId xmlns:a16="http://schemas.microsoft.com/office/drawing/2014/main" val="4234363331"/>
                  </a:ext>
                </a:extLst>
              </a:tr>
            </a:tbl>
          </a:graphicData>
        </a:graphic>
      </p:graphicFrame>
      <p:sp>
        <p:nvSpPr>
          <p:cNvPr id="7" name="正方形/長方形 6"/>
          <p:cNvSpPr/>
          <p:nvPr/>
        </p:nvSpPr>
        <p:spPr>
          <a:xfrm>
            <a:off x="6156969" y="235115"/>
            <a:ext cx="1935215" cy="208186"/>
          </a:xfrm>
          <a:prstGeom prst="rect">
            <a:avLst/>
          </a:prstGeom>
          <a:ln w="6350"/>
        </p:spPr>
        <p:style>
          <a:lnRef idx="2">
            <a:schemeClr val="accent1"/>
          </a:lnRef>
          <a:fillRef idx="1">
            <a:schemeClr val="lt1"/>
          </a:fillRef>
          <a:effectRef idx="0">
            <a:schemeClr val="accent1"/>
          </a:effectRef>
          <a:fontRef idx="minor">
            <a:schemeClr val="dk1"/>
          </a:fontRef>
        </p:style>
        <p:txBody>
          <a:bodyPr lIns="36000" rIns="36000" rtlCol="0" anchor="ctr"/>
          <a:lstStyle/>
          <a:p>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予算の記載</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）：一般財源</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スライド番号プレースホルダー 4"/>
          <p:cNvSpPr txBox="1">
            <a:spLocks/>
          </p:cNvSpPr>
          <p:nvPr/>
        </p:nvSpPr>
        <p:spPr>
          <a:xfrm>
            <a:off x="7010400" y="6584035"/>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lang="ja-JP" altLang="en-US" dirty="0">
              <a:solidFill>
                <a:schemeClr val="tx1"/>
              </a:solidFill>
              <a:latin typeface="Meiryo UI" panose="020B0604030504040204" pitchFamily="50" charset="-128"/>
              <a:ea typeface="Meiryo UI" panose="020B0604030504040204" pitchFamily="50" charset="-128"/>
            </a:endParaRPr>
          </a:p>
        </p:txBody>
      </p:sp>
      <p:sp>
        <p:nvSpPr>
          <p:cNvPr id="9" name="スライド番号プレースホルダー 4"/>
          <p:cNvSpPr txBox="1">
            <a:spLocks/>
          </p:cNvSpPr>
          <p:nvPr/>
        </p:nvSpPr>
        <p:spPr>
          <a:xfrm>
            <a:off x="7028910" y="6574265"/>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smtClean="0">
                <a:solidFill>
                  <a:schemeClr val="tx1"/>
                </a:solidFill>
                <a:latin typeface="Meiryo UI" panose="020B0604030504040204" pitchFamily="50" charset="-128"/>
                <a:ea typeface="Meiryo UI" panose="020B0604030504040204" pitchFamily="50" charset="-128"/>
              </a:rPr>
              <a:t>40</a:t>
            </a:r>
            <a:endParaRPr lang="ja-JP" altLang="en-US"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00753688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nvGraphicFramePr>
        <p:xfrm>
          <a:off x="70604" y="126766"/>
          <a:ext cx="9003329" cy="415976"/>
        </p:xfrm>
        <a:graphic>
          <a:graphicData uri="http://schemas.openxmlformats.org/drawingml/2006/table">
            <a:tbl>
              <a:tblPr firstRow="1" firstCol="1" bandRow="1">
                <a:tableStyleId>{5C22544A-7EE6-4342-B048-85BDC9FD1C3A}</a:tableStyleId>
              </a:tblPr>
              <a:tblGrid>
                <a:gridCol w="6121576">
                  <a:extLst>
                    <a:ext uri="{9D8B030D-6E8A-4147-A177-3AD203B41FA5}">
                      <a16:colId xmlns:a16="http://schemas.microsoft.com/office/drawing/2014/main" val="1996567682"/>
                    </a:ext>
                  </a:extLst>
                </a:gridCol>
                <a:gridCol w="2881753">
                  <a:extLst>
                    <a:ext uri="{9D8B030D-6E8A-4147-A177-3AD203B41FA5}">
                      <a16:colId xmlns:a16="http://schemas.microsoft.com/office/drawing/2014/main" val="2440904912"/>
                    </a:ext>
                  </a:extLst>
                </a:gridCol>
              </a:tblGrid>
              <a:tr h="41597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100" kern="100" dirty="0">
                          <a:solidFill>
                            <a:schemeClr val="tx1"/>
                          </a:solidFill>
                          <a:effectLst/>
                          <a:latin typeface="Meiryo UI" panose="020B0604030504040204" pitchFamily="50" charset="-128"/>
                          <a:ea typeface="Meiryo UI" panose="020B0604030504040204" pitchFamily="50" charset="-128"/>
                        </a:rPr>
                        <a:t>【</a:t>
                      </a:r>
                      <a:r>
                        <a:rPr lang="ja-JP" altLang="en-US" sz="1100" kern="100" dirty="0">
                          <a:solidFill>
                            <a:schemeClr val="tx1"/>
                          </a:solidFill>
                          <a:effectLst/>
                          <a:latin typeface="Meiryo UI" panose="020B0604030504040204" pitchFamily="50" charset="-128"/>
                          <a:ea typeface="Meiryo UI" panose="020B0604030504040204" pitchFamily="50" charset="-128"/>
                        </a:rPr>
                        <a:t>主要検討事業</a:t>
                      </a:r>
                      <a:r>
                        <a:rPr lang="en-US" altLang="ja-JP" sz="1100" kern="100" dirty="0">
                          <a:solidFill>
                            <a:schemeClr val="tx1"/>
                          </a:solidFill>
                          <a:effectLst/>
                          <a:latin typeface="Meiryo UI" panose="020B0604030504040204" pitchFamily="50" charset="-128"/>
                          <a:ea typeface="Meiryo UI" panose="020B0604030504040204" pitchFamily="50" charset="-128"/>
                        </a:rPr>
                        <a:t>16】</a:t>
                      </a:r>
                      <a:r>
                        <a:rPr lang="ja-JP" altLang="en-US" sz="1100" kern="100" dirty="0">
                          <a:solidFill>
                            <a:schemeClr val="tx1"/>
                          </a:solidFill>
                          <a:effectLst/>
                          <a:latin typeface="Meiryo UI" panose="020B0604030504040204" pitchFamily="50" charset="-128"/>
                          <a:ea typeface="Meiryo UI" panose="020B0604030504040204" pitchFamily="50" charset="-128"/>
                        </a:rPr>
                        <a:t>　</a:t>
                      </a:r>
                      <a:r>
                        <a:rPr lang="zh-TW" altLang="en-US" sz="1400" kern="100" dirty="0">
                          <a:solidFill>
                            <a:schemeClr val="tx1"/>
                          </a:solidFill>
                          <a:effectLst/>
                          <a:latin typeface="Meiryo UI" panose="020B0604030504040204" pitchFamily="50" charset="-128"/>
                          <a:ea typeface="Meiryo UI" panose="020B0604030504040204" pitchFamily="50" charset="-128"/>
                        </a:rPr>
                        <a:t>４医療費公費負担助成事業</a:t>
                      </a:r>
                      <a:r>
                        <a:rPr lang="ja-JP" altLang="en-US" sz="1400" kern="100" dirty="0">
                          <a:solidFill>
                            <a:schemeClr val="tx1"/>
                          </a:solidFill>
                          <a:effectLst/>
                          <a:latin typeface="Meiryo UI" panose="020B0604030504040204" pitchFamily="50" charset="-128"/>
                          <a:ea typeface="Meiryo UI" panose="020B0604030504040204" pitchFamily="50" charset="-128"/>
                        </a:rPr>
                        <a:t>（</a:t>
                      </a:r>
                      <a:r>
                        <a:rPr kumimoji="1" lang="ja-JP" altLang="en-US" sz="1400" u="none" dirty="0">
                          <a:solidFill>
                            <a:schemeClr val="tx1"/>
                          </a:solidFill>
                          <a:latin typeface="Meiryo UI" panose="020B0604030504040204" pitchFamily="50" charset="-128"/>
                          <a:ea typeface="Meiryo UI" panose="020B0604030504040204" pitchFamily="50" charset="-128"/>
                        </a:rPr>
                        <a:t>つづき）</a:t>
                      </a:r>
                      <a:endParaRPr lang="en-US" altLang="ja-JP" sz="12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effectLst/>
                          <a:latin typeface="Meiryo UI" panose="020B0604030504040204" pitchFamily="50" charset="-128"/>
                          <a:ea typeface="Meiryo UI" panose="020B0604030504040204" pitchFamily="50" charset="-128"/>
                        </a:rPr>
                        <a:t>＜福祉部＞</a:t>
                      </a:r>
                      <a:endParaRPr lang="ja-JP" alt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09406796"/>
                  </a:ext>
                </a:extLst>
              </a:tr>
            </a:tbl>
          </a:graphicData>
        </a:graphic>
      </p:graphicFrame>
      <p:graphicFrame>
        <p:nvGraphicFramePr>
          <p:cNvPr id="2" name="表 1"/>
          <p:cNvGraphicFramePr>
            <a:graphicFrameLocks noGrp="1"/>
          </p:cNvGraphicFramePr>
          <p:nvPr>
            <p:extLst>
              <p:ext uri="{D42A27DB-BD31-4B8C-83A1-F6EECF244321}">
                <p14:modId xmlns:p14="http://schemas.microsoft.com/office/powerpoint/2010/main" val="4088093895"/>
              </p:ext>
            </p:extLst>
          </p:nvPr>
        </p:nvGraphicFramePr>
        <p:xfrm>
          <a:off x="81815" y="548680"/>
          <a:ext cx="8980370" cy="2437620"/>
        </p:xfrm>
        <a:graphic>
          <a:graphicData uri="http://schemas.openxmlformats.org/drawingml/2006/table">
            <a:tbl>
              <a:tblPr firstRow="1" firstCol="1" bandRow="1">
                <a:tableStyleId>{BC89EF96-8CEA-46FF-86C4-4CE0E7609802}</a:tableStyleId>
              </a:tblPr>
              <a:tblGrid>
                <a:gridCol w="259200">
                  <a:extLst>
                    <a:ext uri="{9D8B030D-6E8A-4147-A177-3AD203B41FA5}">
                      <a16:colId xmlns:a16="http://schemas.microsoft.com/office/drawing/2014/main" val="9612139"/>
                    </a:ext>
                  </a:extLst>
                </a:gridCol>
                <a:gridCol w="8721170">
                  <a:extLst>
                    <a:ext uri="{9D8B030D-6E8A-4147-A177-3AD203B41FA5}">
                      <a16:colId xmlns:a16="http://schemas.microsoft.com/office/drawing/2014/main" val="4183280094"/>
                    </a:ext>
                  </a:extLst>
                </a:gridCol>
              </a:tblGrid>
              <a:tr h="166101">
                <a:tc rowSpan="2">
                  <a:txBody>
                    <a:bodyPr/>
                    <a:lstStyle/>
                    <a:p>
                      <a:pPr algn="ctr"/>
                      <a:r>
                        <a:rPr kumimoji="1" lang="ja-JP" altLang="en-US" sz="1000" dirty="0">
                          <a:solidFill>
                            <a:schemeClr val="bg1"/>
                          </a:solidFill>
                          <a:latin typeface="Meiryo UI" panose="020B0604030504040204" pitchFamily="50" charset="-128"/>
                          <a:ea typeface="Meiryo UI" panose="020B0604030504040204" pitchFamily="50" charset="-128"/>
                        </a:rPr>
                        <a:t>現在の事業（つづき）</a:t>
                      </a:r>
                      <a:endParaRPr kumimoji="1" lang="ja-JP" altLang="en-US" sz="1000" b="1" dirty="0">
                        <a:solidFill>
                          <a:schemeClr val="bg1"/>
                        </a:solidFill>
                        <a:latin typeface="Meiryo UI" panose="020B0604030504040204" pitchFamily="50" charset="-128"/>
                        <a:ea typeface="Meiryo UI" panose="020B0604030504040204" pitchFamily="50" charset="-128"/>
                      </a:endParaRPr>
                    </a:p>
                  </a:txBody>
                  <a:tcPr marL="72000" marR="72000" marT="36000" marB="36000" vert="eaVert" anchor="ct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a:txBody>
                    <a:bodyPr/>
                    <a:lstStyle/>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1" i="0" u="none" kern="100" dirty="0">
                          <a:effectLst/>
                          <a:latin typeface="Meiryo UI" panose="020B0604030504040204" pitchFamily="50" charset="-128"/>
                          <a:ea typeface="Meiryo UI" panose="020B0604030504040204" pitchFamily="50" charset="-128"/>
                        </a:rPr>
                        <a:t>＜主な事業（見直し後の事業、新たに取り組んでいる事業等）＞</a:t>
                      </a:r>
                      <a:endPar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0D8E8"/>
                    </a:solidFill>
                  </a:tcPr>
                </a:tc>
                <a:extLst>
                  <a:ext uri="{0D108BD9-81ED-4DB2-BD59-A6C34878D82A}">
                    <a16:rowId xmlns:a16="http://schemas.microsoft.com/office/drawing/2014/main" val="2560349723"/>
                  </a:ext>
                </a:extLst>
              </a:tr>
              <a:tr h="1986720">
                <a:tc vMerge="1">
                  <a:txBody>
                    <a:bodyPr/>
                    <a:lstStyle/>
                    <a:p>
                      <a:endParaRPr kumimoji="1" lang="ja-JP" altLang="en-US"/>
                    </a:p>
                  </a:txBody>
                  <a:tcPr/>
                </a:tc>
                <a:tc>
                  <a:txBody>
                    <a:bodyPr/>
                    <a:lstStyle/>
                    <a:p>
                      <a:pPr marL="133350" marR="0" lvl="0" indent="-133350" algn="just" defTabSz="914400" rtl="0" eaLnBrk="1" fontAlgn="auto" latinLnBrk="0" hangingPunct="1">
                        <a:lnSpc>
                          <a:spcPts val="400"/>
                        </a:lnSpc>
                        <a:spcBef>
                          <a:spcPts val="0"/>
                        </a:spcBef>
                        <a:spcAft>
                          <a:spcPts val="0"/>
                        </a:spcAft>
                        <a:buClrTx/>
                        <a:buSzTx/>
                        <a:buFontTx/>
                        <a:buNone/>
                        <a:tabLst/>
                        <a:defRPr/>
                      </a:pPr>
                      <a:endParaRPr lang="en-US" altLang="ja-JP" sz="1050" b="1" i="0" u="none" kern="100" dirty="0">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en-US" altLang="ja-JP" sz="1050" b="1" i="0" u="none" kern="100" dirty="0">
                          <a:effectLst/>
                          <a:latin typeface="Meiryo UI" panose="020B0604030504040204" pitchFamily="50" charset="-128"/>
                          <a:ea typeface="Meiryo UI" panose="020B0604030504040204" pitchFamily="50" charset="-128"/>
                        </a:rPr>
                        <a:t>《</a:t>
                      </a:r>
                      <a:r>
                        <a:rPr lang="ja-JP" altLang="en-US" sz="1050" b="1" i="0" u="none" kern="100" dirty="0">
                          <a:effectLst/>
                          <a:latin typeface="Meiryo UI" panose="020B0604030504040204" pitchFamily="50" charset="-128"/>
                          <a:ea typeface="Meiryo UI" panose="020B0604030504040204" pitchFamily="50" charset="-128"/>
                        </a:rPr>
                        <a:t>見直し後の</a:t>
                      </a:r>
                      <a:r>
                        <a:rPr lang="ja-JP" altLang="en-US" sz="1050" b="1" i="0" u="none" kern="100" dirty="0" smtClean="0">
                          <a:effectLst/>
                          <a:latin typeface="Meiryo UI" panose="020B0604030504040204" pitchFamily="50" charset="-128"/>
                          <a:ea typeface="Meiryo UI" panose="020B0604030504040204" pitchFamily="50" charset="-128"/>
                        </a:rPr>
                        <a:t>事業</a:t>
                      </a:r>
                      <a:r>
                        <a:rPr lang="en-US" altLang="ja-JP" sz="1050" b="1" i="0" u="none" kern="100" dirty="0" smtClean="0">
                          <a:effectLst/>
                          <a:latin typeface="Meiryo UI" panose="020B0604030504040204" pitchFamily="50" charset="-128"/>
                          <a:ea typeface="Meiryo UI" panose="020B0604030504040204" pitchFamily="50" charset="-128"/>
                        </a:rPr>
                        <a:t>》</a:t>
                      </a:r>
                      <a:r>
                        <a:rPr lang="ja-JP" altLang="en-US" sz="1050" b="1" i="0" u="none" kern="100" dirty="0">
                          <a:effectLst/>
                          <a:latin typeface="Meiryo UI" panose="020B0604030504040204" pitchFamily="50" charset="-128"/>
                          <a:ea typeface="Meiryo UI" panose="020B0604030504040204" pitchFamily="50" charset="-128"/>
                        </a:rPr>
                        <a:t>（つづき）</a:t>
                      </a:r>
                      <a:endParaRPr lang="en-US" altLang="ja-JP" sz="1050" b="1" i="0" u="none" kern="100" dirty="0">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50" b="0" i="0" kern="100" dirty="0">
                          <a:effectLst/>
                          <a:latin typeface="Meiryo UI" panose="020B0604030504040204" pitchFamily="50" charset="-128"/>
                          <a:ea typeface="Meiryo UI" panose="020B0604030504040204" pitchFamily="50" charset="-128"/>
                        </a:rPr>
                        <a:t> </a:t>
                      </a:r>
                      <a:r>
                        <a:rPr lang="ja-JP" altLang="en-US" sz="1200" b="1" kern="100" dirty="0">
                          <a:solidFill>
                            <a:schemeClr val="tx1"/>
                          </a:solidFill>
                          <a:effectLst/>
                          <a:latin typeface="Meiryo UI" panose="020B0604030504040204" pitchFamily="50" charset="-128"/>
                          <a:ea typeface="Meiryo UI" panose="020B0604030504040204" pitchFamily="50" charset="-128"/>
                          <a:cs typeface="+mn-cs"/>
                        </a:rPr>
                        <a:t>　</a:t>
                      </a:r>
                      <a:r>
                        <a:rPr lang="ja-JP" altLang="en-US" sz="1050" b="1" kern="100" dirty="0">
                          <a:solidFill>
                            <a:schemeClr val="tx1"/>
                          </a:solidFill>
                          <a:effectLst/>
                          <a:latin typeface="Meiryo UI" panose="020B0604030504040204" pitchFamily="50" charset="-128"/>
                          <a:ea typeface="Meiryo UI" panose="020B0604030504040204" pitchFamily="50" charset="-128"/>
                          <a:cs typeface="+mn-cs"/>
                        </a:rPr>
                        <a:t>◆</a:t>
                      </a:r>
                      <a:r>
                        <a:rPr lang="ja-JP" altLang="en-US" sz="1050" b="1" u="sng" kern="100" dirty="0">
                          <a:solidFill>
                            <a:schemeClr val="tx1"/>
                          </a:solidFill>
                          <a:effectLst/>
                          <a:latin typeface="Meiryo UI" panose="020B0604030504040204" pitchFamily="50" charset="-128"/>
                          <a:ea typeface="Meiryo UI" panose="020B0604030504040204" pitchFamily="50" charset="-128"/>
                          <a:cs typeface="+mn-cs"/>
                        </a:rPr>
                        <a:t>ひとり親家庭医療費助成</a:t>
                      </a:r>
                      <a:r>
                        <a:rPr lang="ja-JP" altLang="en-US" sz="1050" b="1" u="sng" kern="100" dirty="0" smtClean="0">
                          <a:solidFill>
                            <a:schemeClr val="tx1"/>
                          </a:solidFill>
                          <a:effectLst/>
                          <a:latin typeface="Meiryo UI" panose="020B0604030504040204" pitchFamily="50" charset="-128"/>
                          <a:ea typeface="Meiryo UI" panose="020B0604030504040204" pitchFamily="50" charset="-128"/>
                          <a:cs typeface="+mn-cs"/>
                        </a:rPr>
                        <a:t>事業費</a:t>
                      </a:r>
                      <a:r>
                        <a:rPr lang="ja-JP" altLang="en-US" sz="1050" b="1" u="none" kern="100" dirty="0" smtClean="0">
                          <a:solidFill>
                            <a:schemeClr val="tx1"/>
                          </a:solidFill>
                          <a:effectLst/>
                          <a:latin typeface="Meiryo UI" panose="020B0604030504040204" pitchFamily="50" charset="-128"/>
                          <a:ea typeface="Meiryo UI" panose="020B0604030504040204" pitchFamily="50" charset="-128"/>
                          <a:cs typeface="+mn-cs"/>
                        </a:rPr>
                        <a:t>　</a:t>
                      </a:r>
                      <a:r>
                        <a:rPr lang="en-US" altLang="ja-JP" sz="1050" b="1" dirty="0" smtClean="0">
                          <a:solidFill>
                            <a:schemeClr val="tx1"/>
                          </a:solidFill>
                          <a:latin typeface="Meiryo UI" panose="020B0604030504040204" pitchFamily="50" charset="-128"/>
                          <a:ea typeface="Meiryo UI" panose="020B0604030504040204" pitchFamily="50" charset="-128"/>
                        </a:rPr>
                        <a:t>3,144</a:t>
                      </a:r>
                      <a:r>
                        <a:rPr lang="ja-JP" altLang="en-US" sz="1050" b="1" dirty="0" smtClean="0">
                          <a:solidFill>
                            <a:schemeClr val="tx1"/>
                          </a:solidFill>
                          <a:latin typeface="Meiryo UI" panose="020B0604030504040204" pitchFamily="50" charset="-128"/>
                          <a:ea typeface="Meiryo UI" panose="020B0604030504040204" pitchFamily="50" charset="-128"/>
                        </a:rPr>
                        <a:t>（</a:t>
                      </a:r>
                      <a:r>
                        <a:rPr lang="en-US" altLang="ja-JP" sz="1050" b="1" dirty="0" smtClean="0">
                          <a:solidFill>
                            <a:schemeClr val="tx1"/>
                          </a:solidFill>
                          <a:latin typeface="Meiryo UI" panose="020B0604030504040204" pitchFamily="50" charset="-128"/>
                          <a:ea typeface="Meiryo UI" panose="020B0604030504040204" pitchFamily="50" charset="-128"/>
                        </a:rPr>
                        <a:t>3,144</a:t>
                      </a:r>
                      <a:r>
                        <a:rPr lang="ja-JP" altLang="en-US" sz="1050" b="1" dirty="0" smtClean="0">
                          <a:solidFill>
                            <a:schemeClr val="tx1"/>
                          </a:solidFill>
                          <a:latin typeface="Meiryo UI" panose="020B0604030504040204" pitchFamily="50" charset="-128"/>
                          <a:ea typeface="Meiryo UI" panose="020B0604030504040204" pitchFamily="50" charset="-128"/>
                        </a:rPr>
                        <a:t>）百万円</a:t>
                      </a:r>
                      <a:endParaRPr lang="en-US" altLang="ja-JP" sz="1050" b="1"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marR="0" lvl="0" indent="-133350" algn="just" defTabSz="914400" rtl="0" eaLnBrk="1" fontAlgn="auto" latinLnBrk="0" hangingPunct="1">
                        <a:lnSpc>
                          <a:spcPts val="500"/>
                        </a:lnSpc>
                        <a:spcBef>
                          <a:spcPts val="0"/>
                        </a:spcBef>
                        <a:spcAft>
                          <a:spcPts val="0"/>
                        </a:spcAft>
                        <a:buClrTx/>
                        <a:buSzTx/>
                        <a:buFontTx/>
                        <a:buNone/>
                        <a:tabLst/>
                        <a:defRPr/>
                      </a:pPr>
                      <a:endParaRPr lang="en-US" altLang="ja-JP" sz="1000" b="1" i="0" u="sng"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1" kern="100" dirty="0">
                          <a:solidFill>
                            <a:schemeClr val="tx1"/>
                          </a:solidFill>
                          <a:effectLst/>
                          <a:latin typeface="Meiryo UI" panose="020B0604030504040204" pitchFamily="50" charset="-128"/>
                          <a:ea typeface="Meiryo UI" panose="020B0604030504040204" pitchFamily="50" charset="-128"/>
                          <a:cs typeface="+mn-cs"/>
                        </a:rPr>
                        <a:t>　　１　事業目的</a:t>
                      </a:r>
                      <a:endParaRPr lang="en-US" altLang="ja-JP" sz="1000" b="1" kern="100" dirty="0">
                        <a:solidFill>
                          <a:schemeClr val="tx1"/>
                        </a:solidFill>
                        <a:effectLst/>
                        <a:latin typeface="Meiryo UI" panose="020B0604030504040204" pitchFamily="50" charset="-128"/>
                        <a:ea typeface="Meiryo UI" panose="020B0604030504040204" pitchFamily="50" charset="-128"/>
                        <a:cs typeface="+mn-cs"/>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1" kern="100" dirty="0">
                          <a:solidFill>
                            <a:schemeClr val="tx1"/>
                          </a:solidFill>
                          <a:effectLst/>
                          <a:latin typeface="Meiryo UI" panose="020B0604030504040204" pitchFamily="50" charset="-128"/>
                          <a:ea typeface="Meiryo UI" panose="020B0604030504040204" pitchFamily="50" charset="-128"/>
                          <a:cs typeface="+mn-cs"/>
                        </a:rPr>
                        <a:t>　　　</a:t>
                      </a:r>
                      <a:r>
                        <a:rPr lang="ja-JP" altLang="en-US" sz="1000" b="0" kern="100" dirty="0">
                          <a:solidFill>
                            <a:schemeClr val="tx1"/>
                          </a:solidFill>
                          <a:effectLst/>
                          <a:latin typeface="Meiryo UI" panose="020B0604030504040204" pitchFamily="50" charset="-128"/>
                          <a:ea typeface="Meiryo UI" panose="020B0604030504040204" pitchFamily="50" charset="-128"/>
                          <a:cs typeface="+mn-cs"/>
                        </a:rPr>
                        <a:t>　 市町村が実施するひとり親家庭医療費助成事業に対し補助を行う。</a:t>
                      </a:r>
                      <a:endParaRPr lang="en-US" altLang="ja-JP" sz="1000" b="0" kern="100" dirty="0">
                        <a:solidFill>
                          <a:schemeClr val="tx1"/>
                        </a:solidFill>
                        <a:effectLst/>
                        <a:latin typeface="Meiryo UI" panose="020B0604030504040204" pitchFamily="50" charset="-128"/>
                        <a:ea typeface="Meiryo UI" panose="020B0604030504040204" pitchFamily="50" charset="-128"/>
                        <a:cs typeface="+mn-cs"/>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kern="100" dirty="0">
                          <a:solidFill>
                            <a:schemeClr val="tx1"/>
                          </a:solidFill>
                          <a:effectLst/>
                          <a:latin typeface="Meiryo UI" panose="020B0604030504040204" pitchFamily="50" charset="-128"/>
                          <a:ea typeface="Meiryo UI" panose="020B0604030504040204" pitchFamily="50" charset="-128"/>
                          <a:cs typeface="+mn-cs"/>
                        </a:rPr>
                        <a:t>　　　　 開始終了年度：昭和５５年度～　　根拠法令：大阪府市町村ひとり親家庭医療費助成事業費補助金交付要綱</a:t>
                      </a:r>
                      <a:endParaRPr lang="en-US" altLang="ja-JP" sz="1000" b="0" kern="100" dirty="0">
                        <a:solidFill>
                          <a:schemeClr val="tx1"/>
                        </a:solidFill>
                        <a:effectLst/>
                        <a:latin typeface="Meiryo UI" panose="020B0604030504040204" pitchFamily="50" charset="-128"/>
                        <a:ea typeface="Meiryo UI" panose="020B0604030504040204" pitchFamily="50" charset="-128"/>
                        <a:cs typeface="+mn-cs"/>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kern="100" dirty="0">
                          <a:solidFill>
                            <a:schemeClr val="tx1"/>
                          </a:solidFill>
                          <a:effectLst/>
                          <a:latin typeface="Meiryo UI" panose="020B0604030504040204" pitchFamily="50" charset="-128"/>
                          <a:ea typeface="Meiryo UI" panose="020B0604030504040204" pitchFamily="50" charset="-128"/>
                          <a:cs typeface="+mn-cs"/>
                        </a:rPr>
                        <a:t>　　</a:t>
                      </a:r>
                      <a:r>
                        <a:rPr lang="ja-JP" altLang="en-US" sz="1000" b="1" kern="100" dirty="0">
                          <a:solidFill>
                            <a:schemeClr val="tx1"/>
                          </a:solidFill>
                          <a:effectLst/>
                          <a:latin typeface="Meiryo UI" panose="020B0604030504040204" pitchFamily="50" charset="-128"/>
                          <a:ea typeface="Meiryo UI" panose="020B0604030504040204" pitchFamily="50" charset="-128"/>
                          <a:cs typeface="+mn-cs"/>
                        </a:rPr>
                        <a:t>２　事業内容</a:t>
                      </a:r>
                      <a:endParaRPr lang="en-US" altLang="ja-JP" sz="1000" b="1" kern="100" dirty="0">
                        <a:solidFill>
                          <a:schemeClr val="tx1"/>
                        </a:solidFill>
                        <a:effectLst/>
                        <a:latin typeface="Meiryo UI" panose="020B0604030504040204" pitchFamily="50" charset="-128"/>
                        <a:ea typeface="Meiryo UI" panose="020B0604030504040204" pitchFamily="50" charset="-128"/>
                        <a:cs typeface="+mn-cs"/>
                      </a:endParaRPr>
                    </a:p>
                    <a:p>
                      <a:pPr marL="133350" indent="-133350"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cs typeface="+mn-cs"/>
                        </a:rPr>
                        <a:t>　　　  </a:t>
                      </a:r>
                      <a:r>
                        <a:rPr lang="en-US" altLang="ja-JP" sz="1000" b="0" kern="100" dirty="0">
                          <a:solidFill>
                            <a:schemeClr val="tx1"/>
                          </a:solidFill>
                          <a:effectLst/>
                          <a:latin typeface="Meiryo UI" panose="020B0604030504040204" pitchFamily="50" charset="-128"/>
                          <a:ea typeface="Meiryo UI" panose="020B0604030504040204" pitchFamily="50" charset="-128"/>
                          <a:cs typeface="+mn-cs"/>
                        </a:rPr>
                        <a:t>(1) </a:t>
                      </a:r>
                      <a:r>
                        <a:rPr lang="ja-JP" altLang="en-US" sz="1000" b="0" kern="100" dirty="0">
                          <a:solidFill>
                            <a:schemeClr val="tx1"/>
                          </a:solidFill>
                          <a:effectLst/>
                          <a:latin typeface="Meiryo UI" panose="020B0604030504040204" pitchFamily="50" charset="-128"/>
                          <a:ea typeface="Meiryo UI" panose="020B0604030504040204" pitchFamily="50" charset="-128"/>
                          <a:cs typeface="+mn-cs"/>
                        </a:rPr>
                        <a:t>対象者    　① ひとり親家庭にある</a:t>
                      </a:r>
                      <a:r>
                        <a:rPr lang="en-US" altLang="ja-JP" sz="1000" b="0" kern="100" dirty="0">
                          <a:solidFill>
                            <a:schemeClr val="tx1"/>
                          </a:solidFill>
                          <a:effectLst/>
                          <a:latin typeface="Meiryo UI" panose="020B0604030504040204" pitchFamily="50" charset="-128"/>
                          <a:ea typeface="Meiryo UI" panose="020B0604030504040204" pitchFamily="50" charset="-128"/>
                          <a:cs typeface="+mn-cs"/>
                        </a:rPr>
                        <a:t>18</a:t>
                      </a:r>
                      <a:r>
                        <a:rPr lang="ja-JP" altLang="en-US" sz="1000" b="0" kern="100" dirty="0">
                          <a:solidFill>
                            <a:schemeClr val="tx1"/>
                          </a:solidFill>
                          <a:effectLst/>
                          <a:latin typeface="Meiryo UI" panose="020B0604030504040204" pitchFamily="50" charset="-128"/>
                          <a:ea typeface="Meiryo UI" panose="020B0604030504040204" pitchFamily="50" charset="-128"/>
                          <a:cs typeface="+mn-cs"/>
                        </a:rPr>
                        <a:t>歳に到達した年度の末日までの子</a:t>
                      </a:r>
                      <a:endParaRPr lang="en-US" altLang="ja-JP" sz="1000" b="0" kern="100" dirty="0">
                        <a:solidFill>
                          <a:schemeClr val="tx1"/>
                        </a:solidFill>
                        <a:effectLst/>
                        <a:latin typeface="Meiryo UI" panose="020B0604030504040204" pitchFamily="50" charset="-128"/>
                        <a:ea typeface="Meiryo UI" panose="020B0604030504040204" pitchFamily="50" charset="-128"/>
                        <a:cs typeface="+mn-cs"/>
                      </a:endParaRPr>
                    </a:p>
                    <a:p>
                      <a:pPr marL="133350" indent="-133350" algn="just">
                        <a:spcAft>
                          <a:spcPts val="0"/>
                        </a:spcAft>
                      </a:pPr>
                      <a:r>
                        <a:rPr lang="en-US" altLang="ja-JP" sz="1000" b="0" kern="100" dirty="0">
                          <a:solidFill>
                            <a:schemeClr val="tx1"/>
                          </a:solidFill>
                          <a:effectLst/>
                          <a:latin typeface="Meiryo UI" panose="020B0604030504040204" pitchFamily="50" charset="-128"/>
                          <a:ea typeface="Meiryo UI" panose="020B0604030504040204" pitchFamily="50" charset="-128"/>
                          <a:cs typeface="+mn-cs"/>
                        </a:rPr>
                        <a:t>                         </a:t>
                      </a:r>
                      <a:r>
                        <a:rPr lang="ja-JP" altLang="en-US" sz="1000" b="0" kern="100" dirty="0">
                          <a:solidFill>
                            <a:schemeClr val="tx1"/>
                          </a:solidFill>
                          <a:effectLst/>
                          <a:latin typeface="Meiryo UI" panose="020B0604030504040204" pitchFamily="50" charset="-128"/>
                          <a:ea typeface="Meiryo UI" panose="020B0604030504040204" pitchFamily="50" charset="-128"/>
                          <a:cs typeface="+mn-cs"/>
                        </a:rPr>
                        <a:t>　 ②</a:t>
                      </a:r>
                      <a:r>
                        <a:rPr lang="en-US" altLang="ja-JP" sz="1000" b="0" kern="100" dirty="0">
                          <a:solidFill>
                            <a:schemeClr val="tx1"/>
                          </a:solidFill>
                          <a:effectLst/>
                          <a:latin typeface="Meiryo UI" panose="020B0604030504040204" pitchFamily="50" charset="-128"/>
                          <a:ea typeface="Meiryo UI" panose="020B0604030504040204" pitchFamily="50" charset="-128"/>
                          <a:cs typeface="+mn-cs"/>
                        </a:rPr>
                        <a:t> </a:t>
                      </a:r>
                      <a:r>
                        <a:rPr lang="ja-JP" altLang="en-US" sz="1000" b="0" kern="100" dirty="0">
                          <a:solidFill>
                            <a:schemeClr val="tx1"/>
                          </a:solidFill>
                          <a:effectLst/>
                          <a:latin typeface="Meiryo UI" panose="020B0604030504040204" pitchFamily="50" charset="-128"/>
                          <a:ea typeface="Meiryo UI" panose="020B0604030504040204" pitchFamily="50" charset="-128"/>
                          <a:cs typeface="+mn-cs"/>
                        </a:rPr>
                        <a:t>①を監護する父又は母及び養育者</a:t>
                      </a:r>
                      <a:endParaRPr lang="en-US" altLang="ja-JP" sz="1000" b="0" kern="100" dirty="0">
                        <a:solidFill>
                          <a:schemeClr val="tx1"/>
                        </a:solidFill>
                        <a:effectLst/>
                        <a:latin typeface="Meiryo UI" panose="020B0604030504040204" pitchFamily="50" charset="-128"/>
                        <a:ea typeface="Meiryo UI" panose="020B0604030504040204" pitchFamily="50" charset="-128"/>
                        <a:cs typeface="+mn-cs"/>
                      </a:endParaRPr>
                    </a:p>
                    <a:p>
                      <a:pPr marL="133350" indent="-133350"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cs typeface="+mn-cs"/>
                        </a:rPr>
                        <a:t>　　　  </a:t>
                      </a:r>
                      <a:r>
                        <a:rPr lang="en-US" altLang="ja-JP" sz="1000" b="0" kern="100" dirty="0">
                          <a:solidFill>
                            <a:schemeClr val="tx1"/>
                          </a:solidFill>
                          <a:effectLst/>
                          <a:latin typeface="Meiryo UI" panose="020B0604030504040204" pitchFamily="50" charset="-128"/>
                          <a:ea typeface="Meiryo UI" panose="020B0604030504040204" pitchFamily="50" charset="-128"/>
                          <a:cs typeface="+mn-cs"/>
                        </a:rPr>
                        <a:t>(2) </a:t>
                      </a:r>
                      <a:r>
                        <a:rPr lang="ja-JP" altLang="en-US" sz="1000" b="0" kern="100" dirty="0">
                          <a:solidFill>
                            <a:schemeClr val="tx1"/>
                          </a:solidFill>
                          <a:effectLst/>
                          <a:latin typeface="Meiryo UI" panose="020B0604030504040204" pitchFamily="50" charset="-128"/>
                          <a:ea typeface="Meiryo UI" panose="020B0604030504040204" pitchFamily="50" charset="-128"/>
                          <a:cs typeface="+mn-cs"/>
                        </a:rPr>
                        <a:t>所得制限   児童扶養手当の一部支給の所得制限を準用 　</a:t>
                      </a:r>
                      <a:r>
                        <a:rPr lang="en-US" altLang="ja-JP" sz="1000" b="0" kern="100" dirty="0">
                          <a:solidFill>
                            <a:schemeClr val="tx1"/>
                          </a:solidFill>
                          <a:effectLst/>
                          <a:latin typeface="Meiryo UI" panose="020B0604030504040204" pitchFamily="50" charset="-128"/>
                          <a:ea typeface="Meiryo UI" panose="020B0604030504040204" pitchFamily="50" charset="-128"/>
                          <a:cs typeface="+mn-cs"/>
                        </a:rPr>
                        <a:t>(2</a:t>
                      </a:r>
                      <a:r>
                        <a:rPr lang="ja-JP" altLang="en-US" sz="1000" b="0" kern="100" dirty="0">
                          <a:solidFill>
                            <a:schemeClr val="tx1"/>
                          </a:solidFill>
                          <a:effectLst/>
                          <a:latin typeface="Meiryo UI" panose="020B0604030504040204" pitchFamily="50" charset="-128"/>
                          <a:ea typeface="Meiryo UI" panose="020B0604030504040204" pitchFamily="50" charset="-128"/>
                          <a:cs typeface="+mn-cs"/>
                        </a:rPr>
                        <a:t>人</a:t>
                      </a:r>
                      <a:r>
                        <a:rPr lang="ja-JP" altLang="en-US" sz="1000" b="0" kern="100" dirty="0" smtClean="0">
                          <a:solidFill>
                            <a:schemeClr val="tx1"/>
                          </a:solidFill>
                          <a:effectLst/>
                          <a:latin typeface="Meiryo UI" panose="020B0604030504040204" pitchFamily="50" charset="-128"/>
                          <a:ea typeface="Meiryo UI" panose="020B0604030504040204" pitchFamily="50" charset="-128"/>
                          <a:cs typeface="+mn-cs"/>
                        </a:rPr>
                        <a:t>世帯所得額</a:t>
                      </a:r>
                      <a:r>
                        <a:rPr lang="en-US" altLang="ja-JP" sz="1000" b="0" kern="100" dirty="0" smtClean="0">
                          <a:solidFill>
                            <a:schemeClr val="tx1"/>
                          </a:solidFill>
                          <a:effectLst/>
                          <a:latin typeface="Meiryo UI" panose="020B0604030504040204" pitchFamily="50" charset="-128"/>
                          <a:ea typeface="Meiryo UI" panose="020B0604030504040204" pitchFamily="50" charset="-128"/>
                          <a:cs typeface="+mn-cs"/>
                        </a:rPr>
                        <a:t>230</a:t>
                      </a:r>
                      <a:r>
                        <a:rPr lang="ja-JP" altLang="en-US" sz="1000" b="0" kern="100" dirty="0" smtClean="0">
                          <a:solidFill>
                            <a:schemeClr val="tx1"/>
                          </a:solidFill>
                          <a:effectLst/>
                          <a:latin typeface="Meiryo UI" panose="020B0604030504040204" pitchFamily="50" charset="-128"/>
                          <a:ea typeface="Meiryo UI" panose="020B0604030504040204" pitchFamily="50" charset="-128"/>
                          <a:cs typeface="+mn-cs"/>
                        </a:rPr>
                        <a:t>万円</a:t>
                      </a:r>
                      <a:r>
                        <a:rPr lang="en-US" altLang="ja-JP" sz="1000" b="0" kern="100" dirty="0" smtClean="0">
                          <a:solidFill>
                            <a:schemeClr val="tx1"/>
                          </a:solidFill>
                          <a:effectLst/>
                          <a:latin typeface="Meiryo UI" panose="020B0604030504040204" pitchFamily="50" charset="-128"/>
                          <a:ea typeface="Meiryo UI" panose="020B0604030504040204" pitchFamily="50" charset="-128"/>
                          <a:cs typeface="+mn-cs"/>
                        </a:rPr>
                        <a:t>)</a:t>
                      </a:r>
                      <a:r>
                        <a:rPr lang="ja-JP" altLang="en-US" sz="1000" b="0" kern="100" dirty="0">
                          <a:solidFill>
                            <a:schemeClr val="tx1"/>
                          </a:solidFill>
                          <a:effectLst/>
                          <a:latin typeface="Meiryo UI" panose="020B0604030504040204" pitchFamily="50" charset="-128"/>
                          <a:ea typeface="Meiryo UI" panose="020B0604030504040204" pitchFamily="50" charset="-128"/>
                          <a:cs typeface="+mn-cs"/>
                        </a:rPr>
                        <a:t>　　　　　　　　　　　　　　　　　 </a:t>
                      </a:r>
                    </a:p>
                    <a:p>
                      <a:pPr marL="133350" indent="-133350"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cs typeface="+mn-cs"/>
                        </a:rPr>
                        <a:t> 　　   </a:t>
                      </a:r>
                      <a:r>
                        <a:rPr lang="en-US" altLang="ja-JP" sz="1000" b="0" kern="100" dirty="0">
                          <a:solidFill>
                            <a:schemeClr val="tx1"/>
                          </a:solidFill>
                          <a:effectLst/>
                          <a:latin typeface="Meiryo UI" panose="020B0604030504040204" pitchFamily="50" charset="-128"/>
                          <a:ea typeface="Meiryo UI" panose="020B0604030504040204" pitchFamily="50" charset="-128"/>
                          <a:cs typeface="+mn-cs"/>
                        </a:rPr>
                        <a:t>(3) </a:t>
                      </a:r>
                      <a:r>
                        <a:rPr lang="ja-JP" altLang="en-US" sz="1000" b="0" kern="100" dirty="0">
                          <a:solidFill>
                            <a:schemeClr val="tx1"/>
                          </a:solidFill>
                          <a:effectLst/>
                          <a:latin typeface="Meiryo UI" panose="020B0604030504040204" pitchFamily="50" charset="-128"/>
                          <a:ea typeface="Meiryo UI" panose="020B0604030504040204" pitchFamily="50" charset="-128"/>
                          <a:cs typeface="+mn-cs"/>
                        </a:rPr>
                        <a:t>対象者数　 </a:t>
                      </a:r>
                      <a:r>
                        <a:rPr lang="en-US" altLang="ja-JP" sz="1000" b="0" kern="100" dirty="0">
                          <a:solidFill>
                            <a:schemeClr val="tx1"/>
                          </a:solidFill>
                          <a:effectLst/>
                          <a:latin typeface="Meiryo UI" panose="020B0604030504040204" pitchFamily="50" charset="-128"/>
                          <a:ea typeface="Meiryo UI" panose="020B0604030504040204" pitchFamily="50" charset="-128"/>
                          <a:cs typeface="+mn-cs"/>
                        </a:rPr>
                        <a:t>181,624</a:t>
                      </a:r>
                      <a:r>
                        <a:rPr lang="ja-JP" altLang="en-US" sz="1000" b="0" kern="100" dirty="0">
                          <a:solidFill>
                            <a:schemeClr val="tx1"/>
                          </a:solidFill>
                          <a:effectLst/>
                          <a:latin typeface="Meiryo UI" panose="020B0604030504040204" pitchFamily="50" charset="-128"/>
                          <a:ea typeface="Meiryo UI" panose="020B0604030504040204" pitchFamily="50" charset="-128"/>
                          <a:cs typeface="+mn-cs"/>
                        </a:rPr>
                        <a:t>人　　　　　　　　　　　　　　　　　　　　　　　　　　　　　　　　　　　 </a:t>
                      </a:r>
                    </a:p>
                    <a:p>
                      <a:pPr marL="133350" indent="-133350"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cs typeface="+mn-cs"/>
                        </a:rPr>
                        <a:t> 　　   </a:t>
                      </a:r>
                      <a:r>
                        <a:rPr lang="en-US" altLang="ja-JP" sz="1000" b="0" kern="100" dirty="0">
                          <a:solidFill>
                            <a:schemeClr val="tx1"/>
                          </a:solidFill>
                          <a:effectLst/>
                          <a:latin typeface="Meiryo UI" panose="020B0604030504040204" pitchFamily="50" charset="-128"/>
                          <a:ea typeface="Meiryo UI" panose="020B0604030504040204" pitchFamily="50" charset="-128"/>
                          <a:cs typeface="+mn-cs"/>
                        </a:rPr>
                        <a:t>(4) </a:t>
                      </a:r>
                      <a:r>
                        <a:rPr lang="ja-JP" altLang="en-US" sz="1000" b="0" kern="100" dirty="0">
                          <a:solidFill>
                            <a:schemeClr val="tx1"/>
                          </a:solidFill>
                          <a:effectLst/>
                          <a:latin typeface="Meiryo UI" panose="020B0604030504040204" pitchFamily="50" charset="-128"/>
                          <a:ea typeface="Meiryo UI" panose="020B0604030504040204" pitchFamily="50" charset="-128"/>
                          <a:cs typeface="+mn-cs"/>
                        </a:rPr>
                        <a:t>補助率　　　医療費１</a:t>
                      </a:r>
                      <a:r>
                        <a:rPr lang="en-US" altLang="ja-JP" sz="1000" b="0" kern="100" dirty="0">
                          <a:solidFill>
                            <a:schemeClr val="tx1"/>
                          </a:solidFill>
                          <a:effectLst/>
                          <a:latin typeface="Meiryo UI" panose="020B0604030504040204" pitchFamily="50" charset="-128"/>
                          <a:ea typeface="Meiryo UI" panose="020B0604030504040204" pitchFamily="50" charset="-128"/>
                          <a:cs typeface="+mn-cs"/>
                        </a:rPr>
                        <a:t>/</a:t>
                      </a:r>
                      <a:r>
                        <a:rPr lang="ja-JP" altLang="en-US" sz="1000" b="0" kern="100" dirty="0">
                          <a:solidFill>
                            <a:schemeClr val="tx1"/>
                          </a:solidFill>
                          <a:effectLst/>
                          <a:latin typeface="Meiryo UI" panose="020B0604030504040204" pitchFamily="50" charset="-128"/>
                          <a:ea typeface="Meiryo UI" panose="020B0604030504040204" pitchFamily="50" charset="-128"/>
                          <a:cs typeface="+mn-cs"/>
                        </a:rPr>
                        <a:t>２　　審査支払手数料１</a:t>
                      </a:r>
                      <a:r>
                        <a:rPr lang="en-US" altLang="ja-JP" sz="1000" b="0" kern="100" dirty="0">
                          <a:solidFill>
                            <a:schemeClr val="tx1"/>
                          </a:solidFill>
                          <a:effectLst/>
                          <a:latin typeface="Meiryo UI" panose="020B0604030504040204" pitchFamily="50" charset="-128"/>
                          <a:ea typeface="Meiryo UI" panose="020B0604030504040204" pitchFamily="50" charset="-128"/>
                          <a:cs typeface="+mn-cs"/>
                        </a:rPr>
                        <a:t>/</a:t>
                      </a:r>
                      <a:r>
                        <a:rPr lang="ja-JP" altLang="en-US" sz="1000" b="0" kern="100" dirty="0">
                          <a:solidFill>
                            <a:schemeClr val="tx1"/>
                          </a:solidFill>
                          <a:effectLst/>
                          <a:latin typeface="Meiryo UI" panose="020B0604030504040204" pitchFamily="50" charset="-128"/>
                          <a:ea typeface="Meiryo UI" panose="020B0604030504040204" pitchFamily="50" charset="-128"/>
                          <a:cs typeface="+mn-cs"/>
                        </a:rPr>
                        <a:t>２　　事務費１</a:t>
                      </a:r>
                      <a:r>
                        <a:rPr lang="en-US" altLang="ja-JP" sz="1000" b="0" kern="100" dirty="0">
                          <a:solidFill>
                            <a:schemeClr val="tx1"/>
                          </a:solidFill>
                          <a:effectLst/>
                          <a:latin typeface="Meiryo UI" panose="020B0604030504040204" pitchFamily="50" charset="-128"/>
                          <a:ea typeface="Meiryo UI" panose="020B0604030504040204" pitchFamily="50" charset="-128"/>
                          <a:cs typeface="+mn-cs"/>
                        </a:rPr>
                        <a:t>/</a:t>
                      </a:r>
                      <a:r>
                        <a:rPr lang="ja-JP" altLang="en-US" sz="1000" b="0" kern="100" dirty="0">
                          <a:solidFill>
                            <a:schemeClr val="tx1"/>
                          </a:solidFill>
                          <a:effectLst/>
                          <a:latin typeface="Meiryo UI" panose="020B0604030504040204" pitchFamily="50" charset="-128"/>
                          <a:ea typeface="Meiryo UI" panose="020B0604030504040204" pitchFamily="50" charset="-128"/>
                          <a:cs typeface="+mn-cs"/>
                        </a:rPr>
                        <a:t>２　</a:t>
                      </a:r>
                      <a:endParaRPr lang="en-US" altLang="ja-JP" sz="1000" b="0" kern="100" dirty="0">
                        <a:solidFill>
                          <a:schemeClr val="tx1"/>
                        </a:solidFill>
                        <a:effectLst/>
                        <a:latin typeface="Meiryo UI" panose="020B0604030504040204" pitchFamily="50" charset="-128"/>
                        <a:ea typeface="Meiryo UI" panose="020B0604030504040204" pitchFamily="50" charset="-128"/>
                        <a:cs typeface="+mn-cs"/>
                      </a:endParaRPr>
                    </a:p>
                    <a:p>
                      <a:pPr marL="133350" indent="-133350"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cs typeface="+mn-cs"/>
                        </a:rPr>
                        <a:t>　 　   </a:t>
                      </a:r>
                      <a:r>
                        <a:rPr lang="en-US" altLang="ja-JP" sz="1000" b="0" kern="100" dirty="0">
                          <a:solidFill>
                            <a:schemeClr val="tx1"/>
                          </a:solidFill>
                          <a:effectLst/>
                          <a:latin typeface="Meiryo UI" panose="020B0604030504040204" pitchFamily="50" charset="-128"/>
                          <a:ea typeface="Meiryo UI" panose="020B0604030504040204" pitchFamily="50" charset="-128"/>
                          <a:cs typeface="+mn-cs"/>
                        </a:rPr>
                        <a:t>(5) </a:t>
                      </a:r>
                      <a:r>
                        <a:rPr lang="ja-JP" altLang="en-US" sz="1000" b="0" kern="100" dirty="0">
                          <a:solidFill>
                            <a:schemeClr val="tx1"/>
                          </a:solidFill>
                          <a:effectLst/>
                          <a:latin typeface="Meiryo UI" panose="020B0604030504040204" pitchFamily="50" charset="-128"/>
                          <a:ea typeface="Meiryo UI" panose="020B0604030504040204" pitchFamily="50" charset="-128"/>
                          <a:cs typeface="+mn-cs"/>
                        </a:rPr>
                        <a:t>一部自己負担額　　１医療機関あたり　入通院　各</a:t>
                      </a:r>
                      <a:r>
                        <a:rPr lang="en-US" altLang="ja-JP" sz="1000" b="0" kern="100" dirty="0">
                          <a:solidFill>
                            <a:schemeClr val="tx1"/>
                          </a:solidFill>
                          <a:effectLst/>
                          <a:latin typeface="Meiryo UI" panose="020B0604030504040204" pitchFamily="50" charset="-128"/>
                          <a:ea typeface="Meiryo UI" panose="020B0604030504040204" pitchFamily="50" charset="-128"/>
                          <a:cs typeface="+mn-cs"/>
                        </a:rPr>
                        <a:t>500</a:t>
                      </a:r>
                      <a:r>
                        <a:rPr lang="ja-JP" altLang="en-US" sz="1000" b="0" kern="100" dirty="0">
                          <a:solidFill>
                            <a:schemeClr val="tx1"/>
                          </a:solidFill>
                          <a:effectLst/>
                          <a:latin typeface="Meiryo UI" panose="020B0604030504040204" pitchFamily="50" charset="-128"/>
                          <a:ea typeface="Meiryo UI" panose="020B0604030504040204" pitchFamily="50" charset="-128"/>
                          <a:cs typeface="+mn-cs"/>
                        </a:rPr>
                        <a:t>円以内／日（月</a:t>
                      </a:r>
                      <a:r>
                        <a:rPr lang="en-US" altLang="ja-JP" sz="1000" b="0" kern="100" dirty="0">
                          <a:solidFill>
                            <a:schemeClr val="tx1"/>
                          </a:solidFill>
                          <a:effectLst/>
                          <a:latin typeface="Meiryo UI" panose="020B0604030504040204" pitchFamily="50" charset="-128"/>
                          <a:ea typeface="Meiryo UI" panose="020B0604030504040204" pitchFamily="50" charset="-128"/>
                          <a:cs typeface="+mn-cs"/>
                        </a:rPr>
                        <a:t>2</a:t>
                      </a:r>
                      <a:r>
                        <a:rPr lang="ja-JP" altLang="en-US" sz="1000" b="0" kern="100" dirty="0">
                          <a:solidFill>
                            <a:schemeClr val="tx1"/>
                          </a:solidFill>
                          <a:effectLst/>
                          <a:latin typeface="Meiryo UI" panose="020B0604030504040204" pitchFamily="50" charset="-128"/>
                          <a:ea typeface="Meiryo UI" panose="020B0604030504040204" pitchFamily="50" charset="-128"/>
                          <a:cs typeface="+mn-cs"/>
                        </a:rPr>
                        <a:t>日限度）（１ｹ月あたり自己負担限度額</a:t>
                      </a:r>
                      <a:r>
                        <a:rPr lang="en-US" altLang="ja-JP" sz="1000" b="0" kern="100" dirty="0">
                          <a:solidFill>
                            <a:schemeClr val="tx1"/>
                          </a:solidFill>
                          <a:effectLst/>
                          <a:latin typeface="Meiryo UI" panose="020B0604030504040204" pitchFamily="50" charset="-128"/>
                          <a:ea typeface="Meiryo UI" panose="020B0604030504040204" pitchFamily="50" charset="-128"/>
                          <a:cs typeface="+mn-cs"/>
                        </a:rPr>
                        <a:t>2,500</a:t>
                      </a:r>
                      <a:r>
                        <a:rPr lang="ja-JP" altLang="en-US" sz="1000" b="0" kern="100" dirty="0">
                          <a:solidFill>
                            <a:schemeClr val="tx1"/>
                          </a:solidFill>
                          <a:effectLst/>
                          <a:latin typeface="Meiryo UI" panose="020B0604030504040204" pitchFamily="50" charset="-128"/>
                          <a:ea typeface="Meiryo UI" panose="020B0604030504040204" pitchFamily="50" charset="-128"/>
                          <a:cs typeface="+mn-cs"/>
                        </a:rPr>
                        <a:t>円</a:t>
                      </a:r>
                      <a:r>
                        <a:rPr lang="en-US" altLang="ja-JP" sz="1000" b="0" kern="100" dirty="0">
                          <a:solidFill>
                            <a:schemeClr val="tx1"/>
                          </a:solidFill>
                          <a:effectLst/>
                          <a:latin typeface="Meiryo UI" panose="020B0604030504040204" pitchFamily="50" charset="-128"/>
                          <a:ea typeface="Meiryo UI" panose="020B0604030504040204" pitchFamily="50" charset="-128"/>
                          <a:cs typeface="+mn-cs"/>
                        </a:rPr>
                        <a:t>)</a:t>
                      </a:r>
                      <a:r>
                        <a:rPr lang="ja-JP" altLang="en-US" sz="1000" b="0" kern="100" dirty="0">
                          <a:solidFill>
                            <a:schemeClr val="tx1"/>
                          </a:solidFill>
                          <a:effectLst/>
                          <a:latin typeface="Meiryo UI" panose="020B0604030504040204" pitchFamily="50" charset="-128"/>
                          <a:ea typeface="Meiryo UI" panose="020B0604030504040204" pitchFamily="50" charset="-128"/>
                          <a:cs typeface="+mn-cs"/>
                        </a:rPr>
                        <a:t>　　　</a:t>
                      </a:r>
                      <a:r>
                        <a:rPr lang="ja-JP" altLang="en-US" sz="1000" b="1" kern="100" dirty="0">
                          <a:solidFill>
                            <a:schemeClr val="tx1"/>
                          </a:solidFill>
                          <a:effectLst/>
                          <a:latin typeface="Meiryo UI" panose="020B0604030504040204" pitchFamily="50" charset="-128"/>
                          <a:ea typeface="Meiryo UI" panose="020B0604030504040204" pitchFamily="50" charset="-128"/>
                          <a:cs typeface="+mn-cs"/>
                        </a:rPr>
                        <a:t> </a:t>
                      </a:r>
                    </a:p>
                    <a:p>
                      <a:pPr marL="133350" indent="-133350" algn="just">
                        <a:spcAft>
                          <a:spcPts val="0"/>
                        </a:spcAft>
                      </a:pPr>
                      <a:endParaRPr lang="en-US" altLang="ja-JP" sz="1050" b="1" kern="100" dirty="0">
                        <a:solidFill>
                          <a:schemeClr val="tx1"/>
                        </a:solidFill>
                        <a:effectLst/>
                        <a:latin typeface="Meiryo UI" panose="020B0604030504040204" pitchFamily="50" charset="-128"/>
                        <a:ea typeface="Meiryo UI" panose="020B0604030504040204" pitchFamily="50" charset="-128"/>
                        <a:cs typeface="+mn-cs"/>
                      </a:endParaRPr>
                    </a:p>
                  </a:txBody>
                  <a:tcPr marL="72000" marR="72000" marT="36000" marB="36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solidFill>
                  </a:tcPr>
                </a:tc>
                <a:extLst>
                  <a:ext uri="{0D108BD9-81ED-4DB2-BD59-A6C34878D82A}">
                    <a16:rowId xmlns:a16="http://schemas.microsoft.com/office/drawing/2014/main" val="4234363331"/>
                  </a:ext>
                </a:extLst>
              </a:tr>
            </a:tbl>
          </a:graphicData>
        </a:graphic>
      </p:graphicFrame>
      <p:sp>
        <p:nvSpPr>
          <p:cNvPr id="6" name="正方形/長方形 5"/>
          <p:cNvSpPr/>
          <p:nvPr/>
        </p:nvSpPr>
        <p:spPr>
          <a:xfrm>
            <a:off x="6141985" y="233432"/>
            <a:ext cx="1935215" cy="208186"/>
          </a:xfrm>
          <a:prstGeom prst="rect">
            <a:avLst/>
          </a:prstGeom>
          <a:ln w="6350"/>
        </p:spPr>
        <p:style>
          <a:lnRef idx="2">
            <a:schemeClr val="accent1"/>
          </a:lnRef>
          <a:fillRef idx="1">
            <a:schemeClr val="lt1"/>
          </a:fillRef>
          <a:effectRef idx="0">
            <a:schemeClr val="accent1"/>
          </a:effectRef>
          <a:fontRef idx="minor">
            <a:schemeClr val="dk1"/>
          </a:fontRef>
        </p:style>
        <p:txBody>
          <a:bodyPr lIns="36000" rIns="36000" rtlCol="0" anchor="ctr"/>
          <a:lstStyle/>
          <a:p>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予算の記載</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）：一般財源</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スライド番号プレースホルダー 4"/>
          <p:cNvSpPr txBox="1">
            <a:spLocks/>
          </p:cNvSpPr>
          <p:nvPr/>
        </p:nvSpPr>
        <p:spPr>
          <a:xfrm>
            <a:off x="7010400" y="6584035"/>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smtClean="0">
                <a:solidFill>
                  <a:schemeClr val="tx1"/>
                </a:solidFill>
                <a:latin typeface="Meiryo UI" panose="020B0604030504040204" pitchFamily="50" charset="-128"/>
                <a:ea typeface="Meiryo UI" panose="020B0604030504040204" pitchFamily="50" charset="-128"/>
              </a:rPr>
              <a:t>41</a:t>
            </a:r>
            <a:endParaRPr lang="ja-JP" altLang="en-US"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32984151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表 24"/>
          <p:cNvGraphicFramePr>
            <a:graphicFrameLocks noGrp="1"/>
          </p:cNvGraphicFramePr>
          <p:nvPr/>
        </p:nvGraphicFramePr>
        <p:xfrm>
          <a:off x="83583" y="28533"/>
          <a:ext cx="9003329" cy="415976"/>
        </p:xfrm>
        <a:graphic>
          <a:graphicData uri="http://schemas.openxmlformats.org/drawingml/2006/table">
            <a:tbl>
              <a:tblPr firstRow="1" firstCol="1" bandRow="1">
                <a:tableStyleId>{5C22544A-7EE6-4342-B048-85BDC9FD1C3A}</a:tableStyleId>
              </a:tblPr>
              <a:tblGrid>
                <a:gridCol w="6918687">
                  <a:extLst>
                    <a:ext uri="{9D8B030D-6E8A-4147-A177-3AD203B41FA5}">
                      <a16:colId xmlns:a16="http://schemas.microsoft.com/office/drawing/2014/main" val="1996567682"/>
                    </a:ext>
                  </a:extLst>
                </a:gridCol>
                <a:gridCol w="2084642">
                  <a:extLst>
                    <a:ext uri="{9D8B030D-6E8A-4147-A177-3AD203B41FA5}">
                      <a16:colId xmlns:a16="http://schemas.microsoft.com/office/drawing/2014/main" val="2440904912"/>
                    </a:ext>
                  </a:extLst>
                </a:gridCol>
              </a:tblGrid>
              <a:tr h="41597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100" kern="100" dirty="0">
                          <a:solidFill>
                            <a:schemeClr val="tx1"/>
                          </a:solidFill>
                          <a:effectLst/>
                          <a:latin typeface="Meiryo UI" panose="020B0604030504040204" pitchFamily="50" charset="-128"/>
                          <a:ea typeface="Meiryo UI" panose="020B0604030504040204" pitchFamily="50" charset="-128"/>
                        </a:rPr>
                        <a:t>【</a:t>
                      </a:r>
                      <a:r>
                        <a:rPr lang="ja-JP" altLang="en-US" sz="1100" kern="100" dirty="0">
                          <a:solidFill>
                            <a:schemeClr val="tx1"/>
                          </a:solidFill>
                          <a:effectLst/>
                          <a:latin typeface="Meiryo UI" panose="020B0604030504040204" pitchFamily="50" charset="-128"/>
                          <a:ea typeface="Meiryo UI" panose="020B0604030504040204" pitchFamily="50" charset="-128"/>
                        </a:rPr>
                        <a:t>主要検討事業</a:t>
                      </a:r>
                      <a:r>
                        <a:rPr lang="en-US" altLang="ja-JP" sz="1100" kern="100" dirty="0">
                          <a:solidFill>
                            <a:schemeClr val="tx1"/>
                          </a:solidFill>
                          <a:effectLst/>
                          <a:latin typeface="Meiryo UI" panose="020B0604030504040204" pitchFamily="50" charset="-128"/>
                          <a:ea typeface="Meiryo UI" panose="020B0604030504040204" pitchFamily="50" charset="-128"/>
                        </a:rPr>
                        <a:t>17】</a:t>
                      </a:r>
                      <a:r>
                        <a:rPr lang="ja-JP" altLang="en-US" sz="1100" kern="100" dirty="0">
                          <a:solidFill>
                            <a:schemeClr val="tx1"/>
                          </a:solidFill>
                          <a:effectLst/>
                          <a:latin typeface="Meiryo UI" panose="020B0604030504040204" pitchFamily="50" charset="-128"/>
                          <a:ea typeface="Meiryo UI" panose="020B0604030504040204" pitchFamily="50" charset="-128"/>
                        </a:rPr>
                        <a:t>　</a:t>
                      </a:r>
                      <a:r>
                        <a:rPr lang="ja-JP" altLang="en-US" sz="1400" kern="100" dirty="0">
                          <a:solidFill>
                            <a:schemeClr val="tx1"/>
                          </a:solidFill>
                          <a:effectLst/>
                          <a:latin typeface="Meiryo UI" panose="020B0604030504040204" pitchFamily="50" charset="-128"/>
                          <a:ea typeface="Meiryo UI" panose="020B0604030504040204" pitchFamily="50" charset="-128"/>
                        </a:rPr>
                        <a:t>子育て支援関係事業</a:t>
                      </a:r>
                      <a:endParaRPr lang="en-US" altLang="ja-JP" sz="10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effectLst/>
                          <a:latin typeface="Meiryo UI" panose="020B0604030504040204" pitchFamily="50" charset="-128"/>
                          <a:ea typeface="Meiryo UI" panose="020B0604030504040204" pitchFamily="50" charset="-128"/>
                        </a:rPr>
                        <a:t>＜福祉部＞</a:t>
                      </a:r>
                      <a:endParaRPr lang="ja-JP" alt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09406796"/>
                  </a:ext>
                </a:extLst>
              </a:tr>
            </a:tbl>
          </a:graphicData>
        </a:graphic>
      </p:graphicFrame>
      <p:graphicFrame>
        <p:nvGraphicFramePr>
          <p:cNvPr id="2" name="表 1"/>
          <p:cNvGraphicFramePr>
            <a:graphicFrameLocks noGrp="1"/>
          </p:cNvGraphicFramePr>
          <p:nvPr/>
        </p:nvGraphicFramePr>
        <p:xfrm>
          <a:off x="71500" y="444509"/>
          <a:ext cx="9001000" cy="4220429"/>
        </p:xfrm>
        <a:graphic>
          <a:graphicData uri="http://schemas.openxmlformats.org/drawingml/2006/table">
            <a:tbl>
              <a:tblPr firstRow="1" firstCol="1" bandRow="1">
                <a:tableStyleId>{BC89EF96-8CEA-46FF-86C4-4CE0E7609802}</a:tableStyleId>
              </a:tblPr>
              <a:tblGrid>
                <a:gridCol w="257947">
                  <a:extLst>
                    <a:ext uri="{9D8B030D-6E8A-4147-A177-3AD203B41FA5}">
                      <a16:colId xmlns:a16="http://schemas.microsoft.com/office/drawing/2014/main" val="9612139"/>
                    </a:ext>
                  </a:extLst>
                </a:gridCol>
                <a:gridCol w="4410491">
                  <a:extLst>
                    <a:ext uri="{9D8B030D-6E8A-4147-A177-3AD203B41FA5}">
                      <a16:colId xmlns:a16="http://schemas.microsoft.com/office/drawing/2014/main" val="4183280094"/>
                    </a:ext>
                  </a:extLst>
                </a:gridCol>
                <a:gridCol w="4332562">
                  <a:extLst>
                    <a:ext uri="{9D8B030D-6E8A-4147-A177-3AD203B41FA5}">
                      <a16:colId xmlns:a16="http://schemas.microsoft.com/office/drawing/2014/main" val="2140178687"/>
                    </a:ext>
                  </a:extLst>
                </a:gridCol>
              </a:tblGrid>
              <a:tr h="207432">
                <a:tc rowSpan="2">
                  <a:txBody>
                    <a:bodyPr/>
                    <a:lstStyle/>
                    <a:p>
                      <a:pPr algn="ctr">
                        <a:spcAft>
                          <a:spcPts val="0"/>
                        </a:spcAft>
                      </a:pPr>
                      <a:r>
                        <a:rPr lang="ja-JP" altLang="en-US" sz="1000" kern="100" dirty="0">
                          <a:solidFill>
                            <a:schemeClr val="bg1"/>
                          </a:solidFill>
                          <a:effectLst/>
                          <a:latin typeface="Meiryo UI" panose="020B0604030504040204" pitchFamily="50" charset="-128"/>
                          <a:ea typeface="Meiryo UI" panose="020B0604030504040204" pitchFamily="50" charset="-128"/>
                        </a:rPr>
                        <a:t>当時の事業概要</a:t>
                      </a:r>
                      <a:endParaRPr lang="en-US" altLang="ja-JP" sz="1000"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vert="eaVert" anchor="ct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solidFill>
                  </a:tcPr>
                </a:tc>
                <a:tc grid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rPr>
                        <a:t>＜財政再建プログラム（案）策定当時＞</a:t>
                      </a:r>
                      <a:endParaRPr lang="en-US" altLang="ja-JP"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0D8E8"/>
                    </a:solidFill>
                  </a:tcPr>
                </a:tc>
                <a:tc hMerge="1">
                  <a:txBody>
                    <a:bodyPr/>
                    <a:lstStyle/>
                    <a:p>
                      <a:endParaRPr kumimoji="1" lang="ja-JP" altLang="en-US"/>
                    </a:p>
                  </a:txBody>
                  <a:tcPr/>
                </a:tc>
                <a:extLst>
                  <a:ext uri="{0D108BD9-81ED-4DB2-BD59-A6C34878D82A}">
                    <a16:rowId xmlns:a16="http://schemas.microsoft.com/office/drawing/2014/main" val="1809098311"/>
                  </a:ext>
                </a:extLst>
              </a:tr>
              <a:tr h="1814986">
                <a:tc vMerge="1">
                  <a:txBody>
                    <a:bodyPr/>
                    <a:lstStyle/>
                    <a:p>
                      <a:endParaRPr kumimoji="1" lang="ja-JP" altLang="en-US"/>
                    </a:p>
                  </a:txBody>
                  <a:tcPr/>
                </a:tc>
                <a:tc gridSpan="2">
                  <a:txBody>
                    <a:bodyPr/>
                    <a:lstStyle/>
                    <a:p>
                      <a:pPr algn="just">
                        <a:spcAft>
                          <a:spcPts val="0"/>
                        </a:spcAft>
                      </a:pPr>
                      <a:endParaRPr lang="en-US" altLang="ja-JP" sz="1000" b="1"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effectLst/>
                          <a:latin typeface="Meiryo UI" panose="020B0604030504040204" pitchFamily="50" charset="-128"/>
                          <a:ea typeface="Meiryo UI" panose="020B0604030504040204" pitchFamily="50" charset="-128"/>
                        </a:rPr>
                        <a:t>１ 事業目的・内容</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①出産・育児応援事業 </a:t>
                      </a:r>
                      <a:r>
                        <a:rPr lang="en-US" altLang="ja-JP" sz="1000" b="0" kern="100" dirty="0">
                          <a:effectLst/>
                          <a:latin typeface="Meiryo UI" panose="020B0604030504040204" pitchFamily="50" charset="-128"/>
                          <a:ea typeface="Meiryo UI" panose="020B0604030504040204" pitchFamily="50" charset="-128"/>
                        </a:rPr>
                        <a:t>645(645)</a:t>
                      </a:r>
                      <a:r>
                        <a:rPr lang="ja-JP" altLang="en-US" sz="1000" b="0" kern="100" dirty="0">
                          <a:effectLst/>
                          <a:latin typeface="Meiryo UI" panose="020B0604030504040204" pitchFamily="50" charset="-128"/>
                          <a:ea typeface="Meiryo UI" panose="020B0604030504040204" pitchFamily="50" charset="-128"/>
                        </a:rPr>
                        <a:t>百万円</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出産・子育てを社会全体で支える機運づくりを促すとともに、経済的負担感の軽減を図るため、第</a:t>
                      </a:r>
                      <a:r>
                        <a:rPr lang="en-US" altLang="ja-JP" sz="1000" b="0" kern="100" dirty="0">
                          <a:effectLst/>
                          <a:latin typeface="Meiryo UI" panose="020B0604030504040204" pitchFamily="50" charset="-128"/>
                          <a:ea typeface="Meiryo UI" panose="020B0604030504040204" pitchFamily="50" charset="-128"/>
                        </a:rPr>
                        <a:t>3</a:t>
                      </a:r>
                      <a:r>
                        <a:rPr lang="ja-JP" altLang="en-US" sz="1000" b="0" kern="100" dirty="0">
                          <a:effectLst/>
                          <a:latin typeface="Meiryo UI" panose="020B0604030504040204" pitchFamily="50" charset="-128"/>
                          <a:ea typeface="Meiryo UI" panose="020B0604030504040204" pitchFamily="50" charset="-128"/>
                        </a:rPr>
                        <a:t>子以降の出生</a:t>
                      </a:r>
                      <a:r>
                        <a:rPr lang="en-US" altLang="ja-JP" sz="1000" b="0" kern="100" dirty="0">
                          <a:effectLst/>
                          <a:latin typeface="Meiryo UI" panose="020B0604030504040204" pitchFamily="50" charset="-128"/>
                          <a:ea typeface="Meiryo UI" panose="020B0604030504040204" pitchFamily="50" charset="-128"/>
                        </a:rPr>
                        <a:t>1</a:t>
                      </a:r>
                      <a:r>
                        <a:rPr lang="ja-JP" altLang="en-US" sz="1000" b="0" kern="100" dirty="0">
                          <a:effectLst/>
                          <a:latin typeface="Meiryo UI" panose="020B0604030504040204" pitchFamily="50" charset="-128"/>
                          <a:ea typeface="Meiryo UI" panose="020B0604030504040204" pitchFamily="50" charset="-128"/>
                        </a:rPr>
                        <a:t>人につき</a:t>
                      </a:r>
                      <a:r>
                        <a:rPr lang="en-US" altLang="ja-JP" sz="1000" b="0" kern="100" dirty="0">
                          <a:effectLst/>
                          <a:latin typeface="Meiryo UI" panose="020B0604030504040204" pitchFamily="50" charset="-128"/>
                          <a:ea typeface="Meiryo UI" panose="020B0604030504040204" pitchFamily="50" charset="-128"/>
                        </a:rPr>
                        <a:t>5 </a:t>
                      </a:r>
                      <a:r>
                        <a:rPr lang="ja-JP" altLang="en-US" sz="1000" b="0" kern="100" dirty="0">
                          <a:effectLst/>
                          <a:latin typeface="Meiryo UI" panose="020B0604030504040204" pitchFamily="50" charset="-128"/>
                          <a:ea typeface="Meiryo UI" panose="020B0604030504040204" pitchFamily="50" charset="-128"/>
                        </a:rPr>
                        <a:t>万円を支給（対象：約</a:t>
                      </a:r>
                      <a:r>
                        <a:rPr lang="en-US" altLang="ja-JP" sz="1000" b="0" kern="100" dirty="0">
                          <a:effectLst/>
                          <a:latin typeface="Meiryo UI" panose="020B0604030504040204" pitchFamily="50" charset="-128"/>
                          <a:ea typeface="Meiryo UI" panose="020B0604030504040204" pitchFamily="50" charset="-128"/>
                        </a:rPr>
                        <a:t>1,000 </a:t>
                      </a:r>
                      <a:r>
                        <a:rPr lang="ja-JP" altLang="en-US" sz="1000" b="0" kern="100" dirty="0">
                          <a:effectLst/>
                          <a:latin typeface="Meiryo UI" panose="020B0604030504040204" pitchFamily="50" charset="-128"/>
                          <a:ea typeface="Meiryo UI" panose="020B0604030504040204" pitchFamily="50" charset="-128"/>
                        </a:rPr>
                        <a:t>人</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月）</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②子育て支援保育士事業 </a:t>
                      </a:r>
                      <a:r>
                        <a:rPr lang="en-US" altLang="ja-JP" sz="1000" b="0" kern="100" dirty="0">
                          <a:effectLst/>
                          <a:latin typeface="Meiryo UI" panose="020B0604030504040204" pitchFamily="50" charset="-128"/>
                          <a:ea typeface="Meiryo UI" panose="020B0604030504040204" pitchFamily="50" charset="-128"/>
                        </a:rPr>
                        <a:t>464(464)</a:t>
                      </a:r>
                      <a:r>
                        <a:rPr lang="ja-JP" altLang="en-US" sz="1000" b="0" kern="100" dirty="0">
                          <a:effectLst/>
                          <a:latin typeface="Meiryo UI" panose="020B0604030504040204" pitchFamily="50" charset="-128"/>
                          <a:ea typeface="Meiryo UI" panose="020B0604030504040204" pitchFamily="50" charset="-128"/>
                        </a:rPr>
                        <a:t>百万円</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在宅子育て家庭向けに育児相談や園庭開放等を行う民間保育所に対する補助（政令・中核除く）（平成</a:t>
                      </a:r>
                      <a:r>
                        <a:rPr lang="en-US" altLang="ja-JP" sz="1000" b="0" kern="100" dirty="0">
                          <a:effectLst/>
                          <a:latin typeface="Meiryo UI" panose="020B0604030504040204" pitchFamily="50" charset="-128"/>
                          <a:ea typeface="Meiryo UI" panose="020B0604030504040204" pitchFamily="50" charset="-128"/>
                        </a:rPr>
                        <a:t>20 </a:t>
                      </a:r>
                      <a:r>
                        <a:rPr lang="ja-JP" altLang="en-US" sz="1000" b="0" kern="100" dirty="0">
                          <a:effectLst/>
                          <a:latin typeface="Meiryo UI" panose="020B0604030504040204" pitchFamily="50" charset="-128"/>
                          <a:ea typeface="Meiryo UI" panose="020B0604030504040204" pitchFamily="50" charset="-128"/>
                        </a:rPr>
                        <a:t>年度：</a:t>
                      </a:r>
                      <a:r>
                        <a:rPr lang="en-US" altLang="ja-JP" sz="1000" b="0" kern="100" dirty="0">
                          <a:effectLst/>
                          <a:latin typeface="Meiryo UI" panose="020B0604030504040204" pitchFamily="50" charset="-128"/>
                          <a:ea typeface="Meiryo UI" panose="020B0604030504040204" pitchFamily="50" charset="-128"/>
                        </a:rPr>
                        <a:t>290 </a:t>
                      </a:r>
                      <a:r>
                        <a:rPr lang="ja-JP" altLang="en-US" sz="1000" b="0" kern="100" dirty="0">
                          <a:effectLst/>
                          <a:latin typeface="Meiryo UI" panose="020B0604030504040204" pitchFamily="50" charset="-128"/>
                          <a:ea typeface="Meiryo UI" panose="020B0604030504040204" pitchFamily="50" charset="-128"/>
                        </a:rPr>
                        <a:t>箇所）</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③家庭支援推進保育所事業 </a:t>
                      </a:r>
                      <a:r>
                        <a:rPr lang="en-US" altLang="ja-JP" sz="1000" b="0" kern="100" dirty="0">
                          <a:effectLst/>
                          <a:latin typeface="Meiryo UI" panose="020B0604030504040204" pitchFamily="50" charset="-128"/>
                          <a:ea typeface="Meiryo UI" panose="020B0604030504040204" pitchFamily="50" charset="-128"/>
                        </a:rPr>
                        <a:t>50(50)</a:t>
                      </a:r>
                      <a:r>
                        <a:rPr lang="ja-JP" altLang="en-US" sz="1000" b="0" kern="100" dirty="0">
                          <a:effectLst/>
                          <a:latin typeface="Meiryo UI" panose="020B0604030504040204" pitchFamily="50" charset="-128"/>
                          <a:ea typeface="Meiryo UI" panose="020B0604030504040204" pitchFamily="50" charset="-128"/>
                        </a:rPr>
                        <a:t>百万円</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配慮を要する家庭やひきこもりがちな在宅子育て家庭に対して家庭訪問や出前保育等を行う保育所に対する補助（政令・中核除く）（平成</a:t>
                      </a:r>
                      <a:r>
                        <a:rPr lang="en-US" altLang="ja-JP" sz="1000" b="0" kern="100" dirty="0">
                          <a:effectLst/>
                          <a:latin typeface="Meiryo UI" panose="020B0604030504040204" pitchFamily="50" charset="-128"/>
                          <a:ea typeface="Meiryo UI" panose="020B0604030504040204" pitchFamily="50" charset="-128"/>
                        </a:rPr>
                        <a:t>20 </a:t>
                      </a:r>
                      <a:r>
                        <a:rPr lang="ja-JP" altLang="en-US" sz="1000" b="0" kern="100" dirty="0">
                          <a:effectLst/>
                          <a:latin typeface="Meiryo UI" panose="020B0604030504040204" pitchFamily="50" charset="-128"/>
                          <a:ea typeface="Meiryo UI" panose="020B0604030504040204" pitchFamily="50" charset="-128"/>
                        </a:rPr>
                        <a:t>年度：</a:t>
                      </a:r>
                      <a:r>
                        <a:rPr lang="en-US" altLang="ja-JP" sz="1000" b="0" kern="100" dirty="0">
                          <a:effectLst/>
                          <a:latin typeface="Meiryo UI" panose="020B0604030504040204" pitchFamily="50" charset="-128"/>
                          <a:ea typeface="Meiryo UI" panose="020B0604030504040204" pitchFamily="50" charset="-128"/>
                        </a:rPr>
                        <a:t>21 </a:t>
                      </a:r>
                      <a:r>
                        <a:rPr lang="ja-JP" altLang="en-US" sz="1000" b="0" kern="100" dirty="0">
                          <a:effectLst/>
                          <a:latin typeface="Meiryo UI" panose="020B0604030504040204" pitchFamily="50" charset="-128"/>
                          <a:ea typeface="Meiryo UI" panose="020B0604030504040204" pitchFamily="50" charset="-128"/>
                        </a:rPr>
                        <a:t>箇所）</a:t>
                      </a:r>
                    </a:p>
                    <a:p>
                      <a:pPr algn="just">
                        <a:spcAft>
                          <a:spcPts val="0"/>
                        </a:spcAft>
                      </a:pPr>
                      <a:endParaRPr lang="en-US" altLang="ja-JP" sz="1000" b="1"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effectLst/>
                          <a:latin typeface="Meiryo UI" panose="020B0604030504040204" pitchFamily="50" charset="-128"/>
                          <a:ea typeface="Meiryo UI" panose="020B0604030504040204" pitchFamily="50" charset="-128"/>
                        </a:rPr>
                        <a:t>２ 事業開始年度</a:t>
                      </a:r>
                    </a:p>
                    <a:p>
                      <a:pPr algn="just">
                        <a:spcAft>
                          <a:spcPts val="0"/>
                        </a:spcAft>
                      </a:pPr>
                      <a:r>
                        <a:rPr lang="ja-JP" altLang="en-US" sz="1000" b="0" i="0" u="none" kern="100" dirty="0">
                          <a:effectLst/>
                          <a:latin typeface="Meiryo UI" panose="020B0604030504040204" pitchFamily="50" charset="-128"/>
                          <a:ea typeface="Meiryo UI" panose="020B0604030504040204" pitchFamily="50" charset="-128"/>
                        </a:rPr>
                        <a:t>  ① 平成</a:t>
                      </a:r>
                      <a:r>
                        <a:rPr lang="en-US" altLang="ja-JP" sz="1000" b="0" i="0" u="none" kern="100" dirty="0">
                          <a:effectLst/>
                          <a:latin typeface="Meiryo UI" panose="020B0604030504040204" pitchFamily="50" charset="-128"/>
                          <a:ea typeface="Meiryo UI" panose="020B0604030504040204" pitchFamily="50" charset="-128"/>
                        </a:rPr>
                        <a:t>19</a:t>
                      </a:r>
                      <a:r>
                        <a:rPr lang="ja-JP" altLang="en-US" sz="1000" b="0" i="0" u="none" kern="100" dirty="0">
                          <a:effectLst/>
                          <a:latin typeface="Meiryo UI" panose="020B0604030504040204" pitchFamily="50" charset="-128"/>
                          <a:ea typeface="Meiryo UI" panose="020B0604030504040204" pitchFamily="50" charset="-128"/>
                        </a:rPr>
                        <a:t>年</a:t>
                      </a:r>
                      <a:r>
                        <a:rPr lang="en-US" altLang="ja-JP" sz="1000" b="0" i="0" u="none" kern="100" dirty="0">
                          <a:effectLst/>
                          <a:latin typeface="Meiryo UI" panose="020B0604030504040204" pitchFamily="50" charset="-128"/>
                          <a:ea typeface="Meiryo UI" panose="020B0604030504040204" pitchFamily="50" charset="-128"/>
                        </a:rPr>
                        <a:t>11</a:t>
                      </a:r>
                      <a:r>
                        <a:rPr lang="ja-JP" altLang="en-US" sz="1000" b="0" i="0" u="none" kern="100" dirty="0">
                          <a:effectLst/>
                          <a:latin typeface="Meiryo UI" panose="020B0604030504040204" pitchFamily="50" charset="-128"/>
                          <a:ea typeface="Meiryo UI" panose="020B0604030504040204" pitchFamily="50" charset="-128"/>
                        </a:rPr>
                        <a:t>月　　　  ② 平成</a:t>
                      </a:r>
                      <a:r>
                        <a:rPr lang="en-US" altLang="ja-JP" sz="1000" b="0" i="0" u="none" kern="100" dirty="0">
                          <a:effectLst/>
                          <a:latin typeface="Meiryo UI" panose="020B0604030504040204" pitchFamily="50" charset="-128"/>
                          <a:ea typeface="Meiryo UI" panose="020B0604030504040204" pitchFamily="50" charset="-128"/>
                        </a:rPr>
                        <a:t>17</a:t>
                      </a:r>
                      <a:r>
                        <a:rPr lang="ja-JP" altLang="en-US" sz="1000" b="0" i="0" u="none" kern="100" dirty="0">
                          <a:effectLst/>
                          <a:latin typeface="Meiryo UI" panose="020B0604030504040204" pitchFamily="50" charset="-128"/>
                          <a:ea typeface="Meiryo UI" panose="020B0604030504040204" pitchFamily="50" charset="-128"/>
                        </a:rPr>
                        <a:t>年度　　　  ③ 平成</a:t>
                      </a:r>
                      <a:r>
                        <a:rPr lang="en-US" altLang="ja-JP" sz="1000" b="0" i="0" u="none" kern="100" dirty="0">
                          <a:effectLst/>
                          <a:latin typeface="Meiryo UI" panose="020B0604030504040204" pitchFamily="50" charset="-128"/>
                          <a:ea typeface="Meiryo UI" panose="020B0604030504040204" pitchFamily="50" charset="-128"/>
                        </a:rPr>
                        <a:t>16</a:t>
                      </a:r>
                      <a:r>
                        <a:rPr lang="ja-JP" altLang="en-US" sz="1000" b="0" i="0" u="none" kern="100" dirty="0">
                          <a:effectLst/>
                          <a:latin typeface="Meiryo UI" panose="020B0604030504040204" pitchFamily="50" charset="-128"/>
                          <a:ea typeface="Meiryo UI" panose="020B0604030504040204" pitchFamily="50" charset="-128"/>
                        </a:rPr>
                        <a:t>年度</a:t>
                      </a:r>
                      <a:endParaRPr lang="en-US" altLang="ja-JP" sz="1000" b="0" i="0" u="none" kern="100" dirty="0">
                        <a:effectLst/>
                        <a:latin typeface="Meiryo UI" panose="020B0604030504040204" pitchFamily="50" charset="-128"/>
                        <a:ea typeface="Meiryo UI" panose="020B0604030504040204" pitchFamily="50" charset="-128"/>
                      </a:endParaRPr>
                    </a:p>
                    <a:p>
                      <a:pPr algn="just">
                        <a:spcAft>
                          <a:spcPts val="0"/>
                        </a:spcAft>
                      </a:pPr>
                      <a:endParaRPr lang="en-US" altLang="ja-JP" sz="1000" b="0" i="0" u="none" kern="100" dirty="0">
                        <a:effectLst/>
                        <a:latin typeface="Meiryo UI" panose="020B0604030504040204" pitchFamily="50" charset="-128"/>
                        <a:ea typeface="Meiryo UI" panose="020B0604030504040204" pitchFamily="50" charset="-128"/>
                      </a:endParaRPr>
                    </a:p>
                    <a:p>
                      <a:pPr algn="just">
                        <a:spcAft>
                          <a:spcPts val="0"/>
                        </a:spcAft>
                      </a:pPr>
                      <a:endParaRPr lang="en-US" altLang="ja-JP" sz="1000" b="0" i="0" u="none" kern="100" dirty="0">
                        <a:effectLst/>
                        <a:latin typeface="Meiryo UI" panose="020B0604030504040204" pitchFamily="50" charset="-128"/>
                        <a:ea typeface="Meiryo UI" panose="020B0604030504040204" pitchFamily="50" charset="-128"/>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tc hMerge="1">
                  <a:txBody>
                    <a:bodyPr/>
                    <a:lstStyle/>
                    <a:p>
                      <a:endParaRPr kumimoji="1" lang="ja-JP" altLang="en-US"/>
                    </a:p>
                  </a:txBody>
                  <a:tcPr/>
                </a:tc>
                <a:extLst>
                  <a:ext uri="{0D108BD9-81ED-4DB2-BD59-A6C34878D82A}">
                    <a16:rowId xmlns:a16="http://schemas.microsoft.com/office/drawing/2014/main" val="584442172"/>
                  </a:ext>
                </a:extLst>
              </a:tr>
              <a:tr h="207432">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bg1"/>
                          </a:solidFill>
                          <a:latin typeface="Meiryo UI" panose="020B0604030504040204" pitchFamily="50" charset="-128"/>
                          <a:ea typeface="Meiryo UI" panose="020B0604030504040204" pitchFamily="50" charset="-128"/>
                        </a:rPr>
                        <a:t>見直しの経過</a:t>
                      </a:r>
                      <a:endParaRPr kumimoji="1" lang="ja-JP" altLang="en-US" dirty="0">
                        <a:solidFill>
                          <a:schemeClr val="bg1"/>
                        </a:solidFill>
                        <a:latin typeface="Meiryo UI" panose="020B0604030504040204" pitchFamily="50" charset="-128"/>
                        <a:ea typeface="Meiryo UI" panose="020B0604030504040204" pitchFamily="50" charset="-128"/>
                      </a:endParaRPr>
                    </a:p>
                  </a:txBody>
                  <a:tcPr marL="72000" marR="72000" marT="36000" marB="36000" vert="eaVert" anchor="ctr">
                    <a:lnL w="12700" cap="flat" cmpd="sng" algn="ctr">
                      <a:solidFill>
                        <a:schemeClr val="accent1"/>
                      </a:solidFill>
                      <a:prstDash val="solid"/>
                      <a:round/>
                      <a:headEnd type="none" w="med" len="med"/>
                      <a:tailEnd type="none" w="med" len="med"/>
                    </a:lnL>
                    <a:lnT w="635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grid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ja-JP" sz="1000" b="1" kern="100" dirty="0">
                          <a:effectLst/>
                          <a:latin typeface="Meiryo UI" panose="020B0604030504040204" pitchFamily="50" charset="-128"/>
                          <a:ea typeface="Meiryo UI" panose="020B0604030504040204" pitchFamily="50" charset="-128"/>
                        </a:rPr>
                        <a:t>＜財政再建プログラム（案）</a:t>
                      </a:r>
                      <a:r>
                        <a:rPr lang="ja-JP" altLang="en-US" sz="1000" b="1" kern="100" dirty="0">
                          <a:effectLst/>
                          <a:latin typeface="Meiryo UI" panose="020B0604030504040204" pitchFamily="50" charset="-128"/>
                          <a:ea typeface="Meiryo UI" panose="020B0604030504040204" pitchFamily="50" charset="-128"/>
                        </a:rPr>
                        <a:t>における見直し</a:t>
                      </a:r>
                      <a:r>
                        <a:rPr lang="ja-JP" altLang="ja-JP" sz="1000" b="1" kern="100" dirty="0">
                          <a:effectLst/>
                          <a:latin typeface="Meiryo UI" panose="020B0604030504040204" pitchFamily="50" charset="-128"/>
                          <a:ea typeface="Meiryo UI" panose="020B0604030504040204" pitchFamily="50" charset="-128"/>
                        </a:rPr>
                        <a:t>＞</a:t>
                      </a:r>
                      <a:endParaRPr lang="ja-JP"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0D8E8"/>
                    </a:solidFill>
                  </a:tcPr>
                </a:tc>
                <a:tc hMerge="1">
                  <a:txBody>
                    <a:bodyPr/>
                    <a:lstStyle/>
                    <a:p>
                      <a:endParaRPr kumimoji="1" lang="ja-JP" altLang="en-US"/>
                    </a:p>
                  </a:txBody>
                  <a:tcPr/>
                </a:tc>
                <a:extLst>
                  <a:ext uri="{0D108BD9-81ED-4DB2-BD59-A6C34878D82A}">
                    <a16:rowId xmlns:a16="http://schemas.microsoft.com/office/drawing/2014/main" val="652200874"/>
                  </a:ext>
                </a:extLst>
              </a:tr>
              <a:tr h="1718429">
                <a:tc vMerge="1">
                  <a:txBody>
                    <a:bodyPr/>
                    <a:lstStyle/>
                    <a:p>
                      <a:endParaRPr kumimoji="1" lang="ja-JP" altLang="en-US" dirty="0"/>
                    </a:p>
                  </a:txBody>
                  <a:tcPr marL="72000" marR="72000" marT="36000" marB="36000" vert="eaVert">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just">
                        <a:spcAft>
                          <a:spcPts val="0"/>
                        </a:spcAft>
                      </a:pPr>
                      <a:r>
                        <a:rPr lang="ja-JP" altLang="en-US" sz="1000" b="1" kern="100" dirty="0">
                          <a:effectLst/>
                          <a:latin typeface="Meiryo UI" panose="020B0604030504040204" pitchFamily="50" charset="-128"/>
                          <a:ea typeface="Meiryo UI" panose="020B0604030504040204" pitchFamily="50" charset="-128"/>
                        </a:rPr>
                        <a:t>１ 見直しの考え方</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平成</a:t>
                      </a:r>
                      <a:r>
                        <a:rPr lang="en-US" altLang="ja-JP" sz="1000" b="0" kern="100" dirty="0">
                          <a:effectLst/>
                          <a:latin typeface="Meiryo UI" panose="020B0604030504040204" pitchFamily="50" charset="-128"/>
                          <a:ea typeface="Meiryo UI" panose="020B0604030504040204" pitchFamily="50" charset="-128"/>
                        </a:rPr>
                        <a:t>21 </a:t>
                      </a:r>
                      <a:r>
                        <a:rPr lang="ja-JP" altLang="en-US" sz="1000" b="0" kern="100" dirty="0">
                          <a:effectLst/>
                          <a:latin typeface="Meiryo UI" panose="020B0604030504040204" pitchFamily="50" charset="-128"/>
                          <a:ea typeface="Meiryo UI" panose="020B0604030504040204" pitchFamily="50" charset="-128"/>
                        </a:rPr>
                        <a:t>年度より廃止、再構築</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市町村が地域の実情を踏まえた制度設計を行えるよう、類似の国庫補助事業も</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活用し、再構築。</a:t>
                      </a:r>
                    </a:p>
                    <a:p>
                      <a:pPr algn="just">
                        <a:spcAft>
                          <a:spcPts val="0"/>
                        </a:spcAft>
                      </a:pP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（国庫補助事業の例）</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・地域子育て支援拠点事業</a:t>
                      </a:r>
                      <a:r>
                        <a:rPr lang="en-US" altLang="ja-JP" sz="1000" b="0" kern="100" dirty="0">
                          <a:effectLst/>
                          <a:latin typeface="Meiryo UI" panose="020B0604030504040204" pitchFamily="50" charset="-128"/>
                          <a:ea typeface="Meiryo UI" panose="020B0604030504040204" pitchFamily="50" charset="-128"/>
                        </a:rPr>
                        <a:t>623(311)</a:t>
                      </a:r>
                      <a:r>
                        <a:rPr lang="ja-JP" altLang="en-US" sz="1000" b="0" kern="100" dirty="0">
                          <a:effectLst/>
                          <a:latin typeface="Meiryo UI" panose="020B0604030504040204" pitchFamily="50" charset="-128"/>
                          <a:ea typeface="Meiryo UI" panose="020B0604030504040204" pitchFamily="50" charset="-128"/>
                        </a:rPr>
                        <a:t>百万円　</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平成</a:t>
                      </a:r>
                      <a:r>
                        <a:rPr lang="en-US" altLang="ja-JP" sz="1000" b="0" kern="100" dirty="0">
                          <a:effectLst/>
                          <a:latin typeface="Meiryo UI" panose="020B0604030504040204" pitchFamily="50" charset="-128"/>
                          <a:ea typeface="Meiryo UI" panose="020B0604030504040204" pitchFamily="50" charset="-128"/>
                        </a:rPr>
                        <a:t>20 </a:t>
                      </a:r>
                      <a:r>
                        <a:rPr lang="ja-JP" altLang="en-US" sz="1000" b="0" kern="100" dirty="0">
                          <a:effectLst/>
                          <a:latin typeface="Meiryo UI" panose="020B0604030504040204" pitchFamily="50" charset="-128"/>
                          <a:ea typeface="Meiryo UI" panose="020B0604030504040204" pitchFamily="50" charset="-128"/>
                        </a:rPr>
                        <a:t>年度：</a:t>
                      </a:r>
                      <a:r>
                        <a:rPr lang="en-US" altLang="ja-JP" sz="1000" b="0" kern="100" dirty="0">
                          <a:effectLst/>
                          <a:latin typeface="Meiryo UI" panose="020B0604030504040204" pitchFamily="50" charset="-128"/>
                          <a:ea typeface="Meiryo UI" panose="020B0604030504040204" pitchFamily="50" charset="-128"/>
                        </a:rPr>
                        <a:t>166 </a:t>
                      </a:r>
                      <a:r>
                        <a:rPr lang="ja-JP" altLang="en-US" sz="1000" b="0" kern="100" dirty="0">
                          <a:effectLst/>
                          <a:latin typeface="Meiryo UI" panose="020B0604030504040204" pitchFamily="50" charset="-128"/>
                          <a:ea typeface="Meiryo UI" panose="020B0604030504040204" pitchFamily="50" charset="-128"/>
                        </a:rPr>
                        <a:t>箇所）</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・こんにちは赤ちゃん事業</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・育児支援家庭訪問事業 </a:t>
                      </a: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tc>
                  <a:txBody>
                    <a:bodyPr/>
                    <a:lstStyle/>
                    <a:p>
                      <a:pPr algn="just">
                        <a:spcAft>
                          <a:spcPts val="0"/>
                        </a:spcAft>
                      </a:pPr>
                      <a:r>
                        <a:rPr lang="ja-JP" altLang="en-US" sz="1000" b="1" u="none" strike="noStrike" baseline="0" dirty="0">
                          <a:latin typeface="Meiryo UI" panose="020B0604030504040204" pitchFamily="50" charset="-128"/>
                          <a:ea typeface="Meiryo UI" panose="020B0604030504040204" pitchFamily="50" charset="-128"/>
                        </a:rPr>
                        <a:t>◆見直しの経過（改革工程表）</a:t>
                      </a:r>
                      <a:endParaRPr lang="en-US" altLang="ja-JP" sz="1000" b="1" u="none" strike="noStrike" baseline="0" dirty="0">
                        <a:latin typeface="Meiryo UI" panose="020B0604030504040204" pitchFamily="50" charset="-128"/>
                        <a:ea typeface="Meiryo UI" panose="020B0604030504040204" pitchFamily="50" charset="-128"/>
                      </a:endParaRPr>
                    </a:p>
                    <a:p>
                      <a:pPr algn="just">
                        <a:spcAft>
                          <a:spcPts val="0"/>
                        </a:spcAft>
                      </a:pPr>
                      <a:r>
                        <a:rPr lang="ja-JP" altLang="en-US" sz="1000" b="0" u="none" strike="noStrike" baseline="0" dirty="0">
                          <a:latin typeface="Meiryo UI" panose="020B0604030504040204" pitchFamily="50" charset="-128"/>
                          <a:ea typeface="Meiryo UI" panose="020B0604030504040204" pitchFamily="50" charset="-128"/>
                        </a:rPr>
                        <a:t>（交付金化）</a:t>
                      </a:r>
                      <a:endParaRPr lang="en-US" altLang="ja-JP" sz="1000" b="0" u="none" strike="noStrike" baseline="0" dirty="0">
                        <a:latin typeface="Meiryo UI" panose="020B0604030504040204" pitchFamily="50" charset="-128"/>
                        <a:ea typeface="Meiryo UI" panose="020B0604030504040204" pitchFamily="50" charset="-128"/>
                      </a:endParaRPr>
                    </a:p>
                    <a:p>
                      <a:pPr algn="l" rtl="0">
                        <a:lnSpc>
                          <a:spcPts val="1200"/>
                        </a:lnSpc>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20</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8</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月～　</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20</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年度本格予算で経費を縮減</a:t>
                      </a:r>
                    </a:p>
                    <a:p>
                      <a:pPr algn="l" rtl="0">
                        <a:lnSpc>
                          <a:spcPts val="1200"/>
                        </a:lnSpc>
                        <a:defRPr sz="1000"/>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20</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9</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月～  交付金制度の原案をとりまとめ、公表</a:t>
                      </a: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algn="l" rtl="0">
                        <a:lnSpc>
                          <a:spcPts val="1200"/>
                        </a:lnSpc>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（以降、市町村との協議・調整を実施）</a:t>
                      </a:r>
                    </a:p>
                    <a:p>
                      <a:pPr algn="l" rtl="0">
                        <a:lnSpc>
                          <a:spcPts val="1200"/>
                        </a:lnSpc>
                        <a:defRPr sz="1000"/>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21</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1</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月　   交付金の総額について、また、地域福祉と子育て支援の分野を一</a:t>
                      </a: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algn="l" rtl="0">
                        <a:lnSpc>
                          <a:spcPts val="1200"/>
                        </a:lnSpc>
                        <a:defRPr sz="1000"/>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本化した「地域福祉・子育て支援交付金（仮称）」等について市</a:t>
                      </a: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algn="l" rtl="0">
                        <a:lnSpc>
                          <a:spcPts val="1200"/>
                        </a:lnSpc>
                        <a:defRPr sz="1000"/>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町村と合意</a:t>
                      </a:r>
                    </a:p>
                    <a:p>
                      <a:pPr>
                        <a:lnSpc>
                          <a:spcPts val="1100"/>
                        </a:lnSpc>
                        <a:defRPr sz="1000"/>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21</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4</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月～　交付</a:t>
                      </a:r>
                      <a:r>
                        <a:rPr lang="ja-JP" altLang="en-US" sz="1000" dirty="0">
                          <a:solidFill>
                            <a:srgbClr val="000000"/>
                          </a:solidFill>
                          <a:latin typeface="Meiryo UI" panose="020B0604030504040204" pitchFamily="50" charset="-128"/>
                          <a:ea typeface="Meiryo UI" panose="020B0604030504040204" pitchFamily="50" charset="-128"/>
                        </a:rPr>
                        <a:t>金化</a:t>
                      </a:r>
                      <a:endParaRPr lang="en-US" altLang="ja-JP" sz="1000" dirty="0">
                        <a:solidFill>
                          <a:srgbClr val="000000"/>
                        </a:solidFill>
                        <a:latin typeface="Meiryo UI" panose="020B0604030504040204" pitchFamily="50" charset="-128"/>
                        <a:ea typeface="Meiryo UI" panose="020B0604030504040204" pitchFamily="50" charset="-128"/>
                      </a:endParaRPr>
                    </a:p>
                    <a:p>
                      <a:pPr>
                        <a:lnSpc>
                          <a:spcPts val="1100"/>
                        </a:lnSpc>
                        <a:defRPr sz="1000"/>
                      </a:pPr>
                      <a:endParaRPr lang="en-US" altLang="zh-TW" sz="1000" dirty="0">
                        <a:solidFill>
                          <a:srgbClr val="000000"/>
                        </a:solidFill>
                        <a:latin typeface="Meiryo UI" panose="020B0604030504040204" pitchFamily="50" charset="-128"/>
                        <a:ea typeface="Meiryo UI" panose="020B0604030504040204" pitchFamily="50" charset="-128"/>
                      </a:endParaRPr>
                    </a:p>
                    <a:p>
                      <a:pPr>
                        <a:lnSpc>
                          <a:spcPts val="1100"/>
                        </a:lnSpc>
                        <a:defRPr sz="1000"/>
                      </a:pPr>
                      <a:r>
                        <a:rPr lang="ja-JP" altLang="en-US" sz="1000" dirty="0">
                          <a:solidFill>
                            <a:srgbClr val="000000"/>
                          </a:solidFill>
                          <a:latin typeface="Meiryo UI" panose="020B0604030504040204" pitchFamily="50" charset="-128"/>
                          <a:ea typeface="Meiryo UI" panose="020B0604030504040204" pitchFamily="50" charset="-128"/>
                        </a:rPr>
                        <a:t>　</a:t>
                      </a:r>
                      <a:r>
                        <a:rPr lang="en-US" altLang="zh-TW" sz="1000" dirty="0">
                          <a:solidFill>
                            <a:srgbClr val="000000"/>
                          </a:solidFill>
                          <a:latin typeface="Meiryo UI" panose="020B0604030504040204" pitchFamily="50" charset="-128"/>
                          <a:ea typeface="Meiryo UI" panose="020B0604030504040204" pitchFamily="50" charset="-128"/>
                        </a:rPr>
                        <a:t>【</a:t>
                      </a:r>
                      <a:r>
                        <a:rPr lang="zh-TW" altLang="en-US" sz="1000" dirty="0">
                          <a:solidFill>
                            <a:srgbClr val="000000"/>
                          </a:solidFill>
                          <a:latin typeface="Meiryo UI" panose="020B0604030504040204" pitchFamily="50" charset="-128"/>
                          <a:ea typeface="Meiryo UI" panose="020B0604030504040204" pitchFamily="50" charset="-128"/>
                        </a:rPr>
                        <a:t>効果額（百万円）</a:t>
                      </a:r>
                      <a:r>
                        <a:rPr lang="en-US" altLang="zh-TW" sz="1000" dirty="0">
                          <a:solidFill>
                            <a:srgbClr val="000000"/>
                          </a:solidFill>
                          <a:latin typeface="Meiryo UI" panose="020B0604030504040204" pitchFamily="50" charset="-128"/>
                          <a:ea typeface="Meiryo UI" panose="020B0604030504040204" pitchFamily="50" charset="-128"/>
                        </a:rPr>
                        <a:t>】⑳35</a:t>
                      </a:r>
                      <a:r>
                        <a:rPr lang="zh-TW" altLang="en-US" sz="1000" dirty="0">
                          <a:solidFill>
                            <a:srgbClr val="000000"/>
                          </a:solidFill>
                          <a:latin typeface="Meiryo UI" panose="020B0604030504040204" pitchFamily="50" charset="-128"/>
                          <a:ea typeface="Meiryo UI" panose="020B0604030504040204" pitchFamily="50" charset="-128"/>
                        </a:rPr>
                        <a:t>　㉑</a:t>
                      </a:r>
                      <a:r>
                        <a:rPr lang="en-US" altLang="zh-TW" sz="1000" dirty="0">
                          <a:solidFill>
                            <a:srgbClr val="000000"/>
                          </a:solidFill>
                          <a:latin typeface="Meiryo UI" panose="020B0604030504040204" pitchFamily="50" charset="-128"/>
                          <a:ea typeface="Meiryo UI" panose="020B0604030504040204" pitchFamily="50" charset="-128"/>
                        </a:rPr>
                        <a:t>1,159</a:t>
                      </a:r>
                      <a:r>
                        <a:rPr lang="zh-TW" altLang="en-US" sz="1000" dirty="0">
                          <a:solidFill>
                            <a:srgbClr val="000000"/>
                          </a:solidFill>
                          <a:latin typeface="Meiryo UI" panose="020B0604030504040204" pitchFamily="50" charset="-128"/>
                          <a:ea typeface="Meiryo UI" panose="020B0604030504040204" pitchFamily="50" charset="-128"/>
                        </a:rPr>
                        <a:t>　㉒</a:t>
                      </a:r>
                      <a:r>
                        <a:rPr lang="en-US" altLang="zh-TW" sz="1000" dirty="0">
                          <a:solidFill>
                            <a:srgbClr val="000000"/>
                          </a:solidFill>
                          <a:latin typeface="Meiryo UI" panose="020B0604030504040204" pitchFamily="50" charset="-128"/>
                          <a:ea typeface="Meiryo UI" panose="020B0604030504040204" pitchFamily="50" charset="-128"/>
                        </a:rPr>
                        <a:t>1,159</a:t>
                      </a:r>
                      <a:endParaRPr lang="en-US" altLang="ja-JP" sz="1000" dirty="0">
                        <a:solidFill>
                          <a:srgbClr val="000000"/>
                        </a:solidFill>
                        <a:latin typeface="Meiryo UI" panose="020B0604030504040204" pitchFamily="50" charset="-128"/>
                        <a:ea typeface="Meiryo UI" panose="020B0604030504040204" pitchFamily="50" charset="-128"/>
                      </a:endParaRPr>
                    </a:p>
                  </a:txBody>
                  <a:tcPr marL="72000" marR="72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2089765108"/>
                  </a:ext>
                </a:extLst>
              </a:tr>
            </a:tbl>
          </a:graphicData>
        </a:graphic>
      </p:graphicFrame>
      <p:sp>
        <p:nvSpPr>
          <p:cNvPr id="36" name="二等辺三角形 35"/>
          <p:cNvSpPr/>
          <p:nvPr/>
        </p:nvSpPr>
        <p:spPr>
          <a:xfrm rot="5400000">
            <a:off x="4489708" y="3554796"/>
            <a:ext cx="540060" cy="211779"/>
          </a:xfrm>
          <a:prstGeom prst="triangl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pPr algn="ctr"/>
            <a:endParaRPr kumimoji="1"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7" name="正方形/長方形 36"/>
          <p:cNvSpPr/>
          <p:nvPr/>
        </p:nvSpPr>
        <p:spPr>
          <a:xfrm>
            <a:off x="5701060" y="763752"/>
            <a:ext cx="3281430" cy="234978"/>
          </a:xfrm>
          <a:prstGeom prst="rect">
            <a:avLst/>
          </a:prstGeom>
          <a:ln/>
        </p:spPr>
        <p:style>
          <a:lnRef idx="2">
            <a:schemeClr val="accent1"/>
          </a:lnRef>
          <a:fillRef idx="1">
            <a:schemeClr val="lt1"/>
          </a:fillRef>
          <a:effectRef idx="0">
            <a:schemeClr val="accent1"/>
          </a:effectRef>
          <a:fontRef idx="minor">
            <a:schemeClr val="dk1"/>
          </a:fontRef>
        </p:style>
        <p:txBody>
          <a:bodyPr lIns="36000" rIns="0" rtlCol="0" anchor="ctr"/>
          <a:lstStyle/>
          <a:p>
            <a:pPr algn="ctr"/>
            <a:r>
              <a:rPr lang="ja-JP" altLang="en-US" sz="1050" dirty="0">
                <a:solidFill>
                  <a:schemeClr val="tx1"/>
                </a:solidFill>
                <a:latin typeface="Meiryo UI" panose="020B0604030504040204" pitchFamily="50" charset="-128"/>
                <a:ea typeface="Meiryo UI" panose="020B0604030504040204" pitchFamily="50" charset="-128"/>
              </a:rPr>
              <a:t>見直し前額</a:t>
            </a:r>
            <a:r>
              <a:rPr lang="en-US" altLang="ja-JP" sz="1050" dirty="0">
                <a:solidFill>
                  <a:schemeClr val="tx1"/>
                </a:solidFill>
                <a:latin typeface="Meiryo UI" panose="020B0604030504040204" pitchFamily="50" charset="-128"/>
                <a:ea typeface="Meiryo UI" panose="020B0604030504040204" pitchFamily="50" charset="-128"/>
              </a:rPr>
              <a:t> (H20</a:t>
            </a:r>
            <a:r>
              <a:rPr lang="ja-JP" altLang="en-US" sz="1050" dirty="0">
                <a:solidFill>
                  <a:schemeClr val="tx1"/>
                </a:solidFill>
                <a:latin typeface="Meiryo UI" panose="020B0604030504040204" pitchFamily="50" charset="-128"/>
                <a:ea typeface="Meiryo UI" panose="020B0604030504040204" pitchFamily="50" charset="-128"/>
              </a:rPr>
              <a:t>通年ベース</a:t>
            </a:r>
            <a:r>
              <a:rPr lang="en-US" altLang="ja-JP" sz="1050" dirty="0">
                <a:solidFill>
                  <a:schemeClr val="tx1"/>
                </a:solidFill>
                <a:latin typeface="Meiryo UI" panose="020B0604030504040204" pitchFamily="50" charset="-128"/>
                <a:ea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rPr>
              <a:t>：</a:t>
            </a:r>
            <a:r>
              <a:rPr lang="en-US" altLang="ja-JP" sz="1050" dirty="0">
                <a:solidFill>
                  <a:schemeClr val="tx1"/>
                </a:solidFill>
                <a:latin typeface="Meiryo UI" panose="020B0604030504040204" pitchFamily="50" charset="-128"/>
                <a:ea typeface="Meiryo UI" panose="020B0604030504040204" pitchFamily="50" charset="-128"/>
              </a:rPr>
              <a:t>1,159</a:t>
            </a:r>
            <a:r>
              <a:rPr lang="ja-JP" altLang="en-US" sz="1050" dirty="0">
                <a:solidFill>
                  <a:schemeClr val="tx1"/>
                </a:solidFill>
                <a:latin typeface="Meiryo UI" panose="020B0604030504040204" pitchFamily="50" charset="-128"/>
                <a:ea typeface="Meiryo UI" panose="020B0604030504040204" pitchFamily="50" charset="-128"/>
              </a:rPr>
              <a:t>（</a:t>
            </a:r>
            <a:r>
              <a:rPr lang="en-US" altLang="ja-JP" sz="1050" dirty="0">
                <a:solidFill>
                  <a:schemeClr val="tx1"/>
                </a:solidFill>
                <a:latin typeface="Meiryo UI" panose="020B0604030504040204" pitchFamily="50" charset="-128"/>
                <a:ea typeface="Meiryo UI" panose="020B0604030504040204" pitchFamily="50" charset="-128"/>
              </a:rPr>
              <a:t>1,159</a:t>
            </a:r>
            <a:r>
              <a:rPr lang="ja-JP" altLang="en-US" sz="1050" dirty="0">
                <a:solidFill>
                  <a:schemeClr val="tx1"/>
                </a:solidFill>
                <a:latin typeface="Meiryo UI" panose="020B0604030504040204" pitchFamily="50" charset="-128"/>
                <a:ea typeface="Meiryo UI" panose="020B0604030504040204" pitchFamily="50" charset="-128"/>
              </a:rPr>
              <a:t>）百万円</a:t>
            </a:r>
            <a:endPar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4" name="右中かっこ 3">
            <a:extLst>
              <a:ext uri="{FF2B5EF4-FFF2-40B4-BE49-F238E27FC236}">
                <a16:creationId xmlns:a16="http://schemas.microsoft.com/office/drawing/2014/main" id="{322D94C0-1B20-48FD-8721-5FE61888FEB6}"/>
              </a:ext>
            </a:extLst>
          </p:cNvPr>
          <p:cNvSpPr/>
          <p:nvPr/>
        </p:nvSpPr>
        <p:spPr>
          <a:xfrm>
            <a:off x="1961710" y="4093895"/>
            <a:ext cx="90010" cy="270030"/>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5" name="正方形/長方形 4">
            <a:extLst>
              <a:ext uri="{FF2B5EF4-FFF2-40B4-BE49-F238E27FC236}">
                <a16:creationId xmlns:a16="http://schemas.microsoft.com/office/drawing/2014/main" id="{58F13C5D-54AB-41AF-8357-D7BDE4E4118F}"/>
              </a:ext>
            </a:extLst>
          </p:cNvPr>
          <p:cNvSpPr/>
          <p:nvPr/>
        </p:nvSpPr>
        <p:spPr>
          <a:xfrm>
            <a:off x="2186734" y="4093895"/>
            <a:ext cx="1919283" cy="225025"/>
          </a:xfrm>
          <a:prstGeom prst="rect">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lIns="36000" rIns="0" rtlCol="0" anchor="ctr"/>
          <a:lstStyle/>
          <a:p>
            <a:r>
              <a:rPr lang="ja-JP" altLang="en-US" sz="1000" kern="100" dirty="0">
                <a:solidFill>
                  <a:schemeClr val="tx1"/>
                </a:solidFill>
                <a:latin typeface="Meiryo UI" panose="020B0604030504040204" pitchFamily="50" charset="-128"/>
                <a:ea typeface="Meiryo UI" panose="020B0604030504040204" pitchFamily="50" charset="-128"/>
              </a:rPr>
              <a:t>市町村が直接国庫を受けて実施</a:t>
            </a:r>
          </a:p>
        </p:txBody>
      </p:sp>
      <p:sp>
        <p:nvSpPr>
          <p:cNvPr id="10" name="正方形/長方形 9"/>
          <p:cNvSpPr/>
          <p:nvPr/>
        </p:nvSpPr>
        <p:spPr>
          <a:xfrm>
            <a:off x="6141985" y="132428"/>
            <a:ext cx="1935215" cy="208186"/>
          </a:xfrm>
          <a:prstGeom prst="rect">
            <a:avLst/>
          </a:prstGeom>
          <a:ln w="6350"/>
        </p:spPr>
        <p:style>
          <a:lnRef idx="2">
            <a:schemeClr val="accent1"/>
          </a:lnRef>
          <a:fillRef idx="1">
            <a:schemeClr val="lt1"/>
          </a:fillRef>
          <a:effectRef idx="0">
            <a:schemeClr val="accent1"/>
          </a:effectRef>
          <a:fontRef idx="minor">
            <a:schemeClr val="dk1"/>
          </a:fontRef>
        </p:style>
        <p:txBody>
          <a:bodyPr lIns="36000" rIns="36000" rtlCol="0" anchor="ctr"/>
          <a:lstStyle/>
          <a:p>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予算の記載</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）：一般財源</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スライド番号プレースホルダー 4"/>
          <p:cNvSpPr txBox="1">
            <a:spLocks/>
          </p:cNvSpPr>
          <p:nvPr/>
        </p:nvSpPr>
        <p:spPr>
          <a:xfrm>
            <a:off x="7010400" y="6584035"/>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smtClean="0">
                <a:solidFill>
                  <a:schemeClr val="tx1"/>
                </a:solidFill>
                <a:latin typeface="Meiryo UI" panose="020B0604030504040204" pitchFamily="50" charset="-128"/>
                <a:ea typeface="Meiryo UI" panose="020B0604030504040204" pitchFamily="50" charset="-128"/>
              </a:rPr>
              <a:t>42</a:t>
            </a:r>
            <a:endParaRPr lang="ja-JP" altLang="en-US"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92258203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nvGraphicFramePr>
        <p:xfrm>
          <a:off x="70604" y="126766"/>
          <a:ext cx="9003329" cy="415976"/>
        </p:xfrm>
        <a:graphic>
          <a:graphicData uri="http://schemas.openxmlformats.org/drawingml/2006/table">
            <a:tbl>
              <a:tblPr firstRow="1" firstCol="1" bandRow="1">
                <a:tableStyleId>{5C22544A-7EE6-4342-B048-85BDC9FD1C3A}</a:tableStyleId>
              </a:tblPr>
              <a:tblGrid>
                <a:gridCol w="6436611">
                  <a:extLst>
                    <a:ext uri="{9D8B030D-6E8A-4147-A177-3AD203B41FA5}">
                      <a16:colId xmlns:a16="http://schemas.microsoft.com/office/drawing/2014/main" val="1996567682"/>
                    </a:ext>
                  </a:extLst>
                </a:gridCol>
                <a:gridCol w="2566718">
                  <a:extLst>
                    <a:ext uri="{9D8B030D-6E8A-4147-A177-3AD203B41FA5}">
                      <a16:colId xmlns:a16="http://schemas.microsoft.com/office/drawing/2014/main" val="2440904912"/>
                    </a:ext>
                  </a:extLst>
                </a:gridCol>
              </a:tblGrid>
              <a:tr h="41597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100" kern="100" dirty="0">
                          <a:solidFill>
                            <a:schemeClr val="tx1"/>
                          </a:solidFill>
                          <a:effectLst/>
                          <a:latin typeface="Meiryo UI" panose="020B0604030504040204" pitchFamily="50" charset="-128"/>
                          <a:ea typeface="Meiryo UI" panose="020B0604030504040204" pitchFamily="50" charset="-128"/>
                        </a:rPr>
                        <a:t>【</a:t>
                      </a:r>
                      <a:r>
                        <a:rPr lang="ja-JP" altLang="en-US" sz="1100" kern="100" dirty="0">
                          <a:solidFill>
                            <a:schemeClr val="tx1"/>
                          </a:solidFill>
                          <a:effectLst/>
                          <a:latin typeface="Meiryo UI" panose="020B0604030504040204" pitchFamily="50" charset="-128"/>
                          <a:ea typeface="Meiryo UI" panose="020B0604030504040204" pitchFamily="50" charset="-128"/>
                        </a:rPr>
                        <a:t>主要検討事業</a:t>
                      </a:r>
                      <a:r>
                        <a:rPr lang="en-US" altLang="ja-JP" sz="1100" kern="100" dirty="0">
                          <a:solidFill>
                            <a:schemeClr val="tx1"/>
                          </a:solidFill>
                          <a:effectLst/>
                          <a:latin typeface="Meiryo UI" panose="020B0604030504040204" pitchFamily="50" charset="-128"/>
                          <a:ea typeface="Meiryo UI" panose="020B0604030504040204" pitchFamily="50" charset="-128"/>
                        </a:rPr>
                        <a:t>17】</a:t>
                      </a:r>
                      <a:r>
                        <a:rPr lang="ja-JP" altLang="en-US" sz="1400" kern="100" dirty="0">
                          <a:solidFill>
                            <a:schemeClr val="tx1"/>
                          </a:solidFill>
                          <a:effectLst/>
                          <a:latin typeface="Meiryo UI" panose="020B0604030504040204" pitchFamily="50" charset="-128"/>
                          <a:ea typeface="Meiryo UI" panose="020B0604030504040204" pitchFamily="50" charset="-128"/>
                        </a:rPr>
                        <a:t>　子育て支援関係事業（</a:t>
                      </a:r>
                      <a:r>
                        <a:rPr kumimoji="1" lang="ja-JP" altLang="en-US" sz="1400" u="none" dirty="0">
                          <a:solidFill>
                            <a:schemeClr val="tx1"/>
                          </a:solidFill>
                          <a:latin typeface="Meiryo UI" panose="020B0604030504040204" pitchFamily="50" charset="-128"/>
                          <a:ea typeface="Meiryo UI" panose="020B0604030504040204" pitchFamily="50" charset="-128"/>
                        </a:rPr>
                        <a:t>つづき）</a:t>
                      </a:r>
                      <a:endParaRPr lang="en-US" altLang="ja-JP" sz="12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effectLst/>
                          <a:latin typeface="Meiryo UI" panose="020B0604030504040204" pitchFamily="50" charset="-128"/>
                          <a:ea typeface="Meiryo UI" panose="020B0604030504040204" pitchFamily="50" charset="-128"/>
                        </a:rPr>
                        <a:t>＜福祉部＞</a:t>
                      </a:r>
                      <a:endParaRPr lang="ja-JP" alt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09406796"/>
                  </a:ext>
                </a:extLst>
              </a:tr>
            </a:tbl>
          </a:graphicData>
        </a:graphic>
      </p:graphicFrame>
      <p:graphicFrame>
        <p:nvGraphicFramePr>
          <p:cNvPr id="2" name="表 1"/>
          <p:cNvGraphicFramePr>
            <a:graphicFrameLocks noGrp="1"/>
          </p:cNvGraphicFramePr>
          <p:nvPr>
            <p:extLst>
              <p:ext uri="{D42A27DB-BD31-4B8C-83A1-F6EECF244321}">
                <p14:modId xmlns:p14="http://schemas.microsoft.com/office/powerpoint/2010/main" val="1814933779"/>
              </p:ext>
            </p:extLst>
          </p:nvPr>
        </p:nvGraphicFramePr>
        <p:xfrm>
          <a:off x="81815" y="548680"/>
          <a:ext cx="8980370" cy="5070665"/>
        </p:xfrm>
        <a:graphic>
          <a:graphicData uri="http://schemas.openxmlformats.org/drawingml/2006/table">
            <a:tbl>
              <a:tblPr firstRow="1" firstCol="1" bandRow="1">
                <a:tableStyleId>{BC89EF96-8CEA-46FF-86C4-4CE0E7609802}</a:tableStyleId>
              </a:tblPr>
              <a:tblGrid>
                <a:gridCol w="259200">
                  <a:extLst>
                    <a:ext uri="{9D8B030D-6E8A-4147-A177-3AD203B41FA5}">
                      <a16:colId xmlns:a16="http://schemas.microsoft.com/office/drawing/2014/main" val="9612139"/>
                    </a:ext>
                  </a:extLst>
                </a:gridCol>
                <a:gridCol w="4236377">
                  <a:extLst>
                    <a:ext uri="{9D8B030D-6E8A-4147-A177-3AD203B41FA5}">
                      <a16:colId xmlns:a16="http://schemas.microsoft.com/office/drawing/2014/main" val="4183280094"/>
                    </a:ext>
                  </a:extLst>
                </a:gridCol>
                <a:gridCol w="4484793">
                  <a:extLst>
                    <a:ext uri="{9D8B030D-6E8A-4147-A177-3AD203B41FA5}">
                      <a16:colId xmlns:a16="http://schemas.microsoft.com/office/drawing/2014/main" val="20002"/>
                    </a:ext>
                  </a:extLst>
                </a:gridCol>
              </a:tblGrid>
              <a:tr h="225025">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bg1"/>
                          </a:solidFill>
                          <a:latin typeface="Meiryo UI" panose="020B0604030504040204" pitchFamily="50" charset="-128"/>
                          <a:ea typeface="Meiryo UI" panose="020B0604030504040204" pitchFamily="50" charset="-128"/>
                        </a:rPr>
                        <a:t>見直しの経過（つづき）</a:t>
                      </a:r>
                      <a:endParaRPr kumimoji="1" lang="en-US" altLang="ja-JP" sz="1000" dirty="0">
                        <a:solidFill>
                          <a:schemeClr val="bg1"/>
                        </a:solidFill>
                        <a:latin typeface="Meiryo UI" panose="020B0604030504040204" pitchFamily="50" charset="-128"/>
                        <a:ea typeface="Meiryo UI" panose="020B0604030504040204" pitchFamily="50" charset="-128"/>
                      </a:endParaRPr>
                    </a:p>
                  </a:txBody>
                  <a:tcPr marL="72000" marR="72000" marT="36000" marB="36000" vert="eaVert" anchor="ct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gridSpan="2">
                  <a:txBody>
                    <a:bodyPr/>
                    <a:lstStyle/>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＜行財政改革推進プラン（案）における見直し＞</a:t>
                      </a:r>
                      <a:endPar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0D8E8"/>
                    </a:solidFill>
                  </a:tcPr>
                </a:tc>
                <a:tc hMerge="1">
                  <a:txBody>
                    <a:bodyPr/>
                    <a:lstStyle/>
                    <a:p>
                      <a:endParaRPr kumimoji="1" lang="ja-JP" altLang="en-US"/>
                    </a:p>
                  </a:txBody>
                  <a:tcPr/>
                </a:tc>
                <a:extLst>
                  <a:ext uri="{0D108BD9-81ED-4DB2-BD59-A6C34878D82A}">
                    <a16:rowId xmlns:a16="http://schemas.microsoft.com/office/drawing/2014/main" val="1650196717"/>
                  </a:ext>
                </a:extLst>
              </a:tr>
              <a:tr h="967036">
                <a:tc vMerge="1">
                  <a:txBody>
                    <a:bodyPr/>
                    <a:lstStyle/>
                    <a:p>
                      <a:endParaRPr kumimoji="1" lang="ja-JP" altLang="en-US"/>
                    </a:p>
                  </a:txBody>
                  <a:tcPr/>
                </a:tc>
                <a:tc>
                  <a:txBody>
                    <a:bodyPr/>
                    <a:lstStyle/>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○見直しの方向性</a:t>
                      </a:r>
                      <a:endPar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＜地域福祉・子育て支援交付金＞</a:t>
                      </a:r>
                      <a:endPar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・市町村が地域の実情に応じて事業を選択し実施できる交付金の趣旨を活か</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しつつ、交付対象の見直しなど、より効果的に事業目的の実現に寄与する制</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度をめざす。</a:t>
                      </a: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solidFill>
                      <a:schemeClr val="bg1"/>
                    </a:solidFill>
                  </a:tcPr>
                </a:tc>
                <a:tc>
                  <a:txBody>
                    <a:bodyPr/>
                    <a:lstStyle/>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◆見直しの経過（取組実績）</a:t>
                      </a:r>
                      <a:endPar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＜地域福祉・子育て支援交付金＞</a:t>
                      </a:r>
                      <a:endPar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○平成</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27</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年度、対象事業を精査し、国庫補助対象事業や個人に対する現金給付等を対象外とするなど、交付対象の見直しを実施した。</a:t>
                      </a: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○平成</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28</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年度、対象事業を精査するとともに、市町村の各事業においてアウトプット・アウトカム等の成果目標を設定。</a:t>
                      </a: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○平成</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29</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年度、市町村が設定した指標に基づき事業評価を行うなど、効果検証を実施。多くの事業がほぼ目標を達成しており、効果的に事業を実施している結果を得た。</a:t>
                      </a:r>
                    </a:p>
                  </a:txBody>
                  <a:tcPr marL="72000" marR="72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solidFill>
                      <a:schemeClr val="bg1"/>
                    </a:solidFill>
                  </a:tcPr>
                </a:tc>
                <a:extLst>
                  <a:ext uri="{0D108BD9-81ED-4DB2-BD59-A6C34878D82A}">
                    <a16:rowId xmlns:a16="http://schemas.microsoft.com/office/drawing/2014/main" val="10003"/>
                  </a:ext>
                </a:extLst>
              </a:tr>
              <a:tr h="190554">
                <a:tc vMerge="1">
                  <a:txBody>
                    <a:bodyPr/>
                    <a:lstStyle/>
                    <a:p>
                      <a:endParaRPr kumimoji="1" lang="ja-JP" altLang="en-US"/>
                    </a:p>
                  </a:txBody>
                  <a:tcPr/>
                </a:tc>
                <a:tc gridSpan="2">
                  <a:txBody>
                    <a:bodyPr/>
                    <a:lstStyle/>
                    <a:p>
                      <a:pPr marL="133350" marR="0" lvl="0" indent="-133350" algn="just" defTabSz="914400" rtl="0" eaLnBrk="1" fontAlgn="auto" latinLnBrk="0" hangingPunct="1">
                        <a:lnSpc>
                          <a:spcPct val="100000"/>
                        </a:lnSpc>
                        <a:spcBef>
                          <a:spcPts val="0"/>
                        </a:spcBef>
                        <a:spcAft>
                          <a:spcPts val="0"/>
                        </a:spcAft>
                        <a:buClrTx/>
                        <a:buSzTx/>
                        <a:buFontTx/>
                        <a:buNone/>
                        <a:tabLst/>
                        <a:defRPr/>
                      </a:pPr>
                      <a:r>
                        <a:rPr lang="en-US" altLang="ja-JP" sz="1000" kern="100" dirty="0">
                          <a:effectLst/>
                          <a:latin typeface="Meiryo UI" panose="020B0604030504040204" pitchFamily="50" charset="-128"/>
                          <a:ea typeface="Meiryo UI" panose="020B0604030504040204" pitchFamily="50" charset="-128"/>
                        </a:rPr>
                        <a:t> </a:t>
                      </a:r>
                      <a:r>
                        <a:rPr lang="ja-JP" altLang="en-US" sz="1000" b="1" kern="100" dirty="0">
                          <a:effectLst/>
                          <a:latin typeface="Meiryo UI" panose="020B0604030504040204" pitchFamily="50" charset="-128"/>
                          <a:ea typeface="Meiryo UI" panose="020B0604030504040204" pitchFamily="50" charset="-128"/>
                        </a:rPr>
                        <a:t>＜上記以外の見直し（部局長マネジメント等）＞</a:t>
                      </a:r>
                      <a:endPar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R w="12700" cap="flat" cmpd="sng" algn="ctr">
                      <a:solidFill>
                        <a:schemeClr val="accent1"/>
                      </a:solidFill>
                      <a:prstDash val="solid"/>
                      <a:round/>
                      <a:headEnd type="none" w="med" len="med"/>
                      <a:tailEnd type="none" w="med" len="med"/>
                    </a:lnR>
                    <a:solidFill>
                      <a:schemeClr val="accent1">
                        <a:lumMod val="20000"/>
                        <a:lumOff val="80000"/>
                      </a:schemeClr>
                    </a:solidFill>
                  </a:tcPr>
                </a:tc>
                <a:tc hMerge="1">
                  <a:txBody>
                    <a:bodyPr/>
                    <a:lstStyle/>
                    <a:p>
                      <a:endParaRPr kumimoji="1" lang="ja-JP" altLang="en-US"/>
                    </a:p>
                  </a:txBody>
                  <a:tcPr/>
                </a:tc>
                <a:extLst>
                  <a:ext uri="{0D108BD9-81ED-4DB2-BD59-A6C34878D82A}">
                    <a16:rowId xmlns:a16="http://schemas.microsoft.com/office/drawing/2014/main" val="10004"/>
                  </a:ext>
                </a:extLst>
              </a:tr>
              <a:tr h="235222">
                <a:tc vMerge="1">
                  <a:txBody>
                    <a:bodyPr/>
                    <a:lstStyle/>
                    <a:p>
                      <a:endParaRPr kumimoji="1" lang="ja-JP" altLang="en-US"/>
                    </a:p>
                  </a:txBody>
                  <a:tcPr/>
                </a:tc>
                <a:tc gridSpan="2">
                  <a:txBody>
                    <a:bodyPr/>
                    <a:lstStyle/>
                    <a:p>
                      <a:pPr marL="133350" indent="-133350" algn="just">
                        <a:spcAft>
                          <a:spcPts val="0"/>
                        </a:spcAft>
                      </a:pPr>
                      <a:r>
                        <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平成</a:t>
                      </a:r>
                      <a:r>
                        <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rPr>
                        <a:t>27</a:t>
                      </a: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年度</a:t>
                      </a:r>
                      <a:r>
                        <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乳幼児医療費助成制度の再構築に伴い、市町村の子育て支援施策充実支援のため、「新子育て支援交付金」を創設</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平成</a:t>
                      </a:r>
                      <a:r>
                        <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rPr>
                        <a:t>30</a:t>
                      </a: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年度</a:t>
                      </a:r>
                      <a:r>
                        <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地域福祉・子育て支援交付金」のうち、子育て支援分野を「新子育て支援交付金」に移管</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solidFill>
                      <a:schemeClr val="bg1"/>
                    </a:solidFill>
                  </a:tcPr>
                </a:tc>
                <a:tc hMerge="1">
                  <a:txBody>
                    <a:bodyPr/>
                    <a:lstStyle/>
                    <a:p>
                      <a:endParaRPr kumimoji="1" lang="ja-JP" altLang="en-US" dirty="0"/>
                    </a:p>
                  </a:txBody>
                  <a:tcPr marL="72000" marR="72000" marT="36000" marB="36000">
                    <a:solidFill>
                      <a:schemeClr val="bg1"/>
                    </a:solidFill>
                  </a:tcPr>
                </a:tc>
                <a:extLst>
                  <a:ext uri="{0D108BD9-81ED-4DB2-BD59-A6C34878D82A}">
                    <a16:rowId xmlns:a16="http://schemas.microsoft.com/office/drawing/2014/main" val="10005"/>
                  </a:ext>
                </a:extLst>
              </a:tr>
              <a:tr h="201322">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bg1"/>
                          </a:solidFill>
                          <a:latin typeface="Meiryo UI" panose="020B0604030504040204" pitchFamily="50" charset="-128"/>
                          <a:ea typeface="Meiryo UI" panose="020B0604030504040204" pitchFamily="50" charset="-128"/>
                        </a:rPr>
                        <a:t>現在の事業</a:t>
                      </a:r>
                      <a:endParaRPr kumimoji="1" lang="en-US" altLang="ja-JP" sz="1000" dirty="0">
                        <a:solidFill>
                          <a:schemeClr val="bg1"/>
                        </a:solidFill>
                        <a:latin typeface="Meiryo UI" panose="020B0604030504040204" pitchFamily="50" charset="-128"/>
                        <a:ea typeface="Meiryo UI" panose="020B0604030504040204" pitchFamily="50" charset="-128"/>
                      </a:endParaRPr>
                    </a:p>
                  </a:txBody>
                  <a:tcPr marL="72000" marR="72000" marT="36000" marB="36000" vert="eaVert" anchor="ctr">
                    <a:lnL w="12700" cap="flat" cmpd="sng" algn="ctr">
                      <a:solidFill>
                        <a:schemeClr val="accent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gridSpan="2">
                  <a:txBody>
                    <a:bodyPr/>
                    <a:lstStyle/>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＜主な事業（見直し後の事業、新たに取り組んでいる事業等）＞</a:t>
                      </a: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0D8E8"/>
                    </a:solidFill>
                  </a:tcPr>
                </a:tc>
                <a:tc hMerge="1">
                  <a:txBody>
                    <a:bodyPr/>
                    <a:lstStyle/>
                    <a:p>
                      <a:endParaRPr kumimoji="1" lang="ja-JP" altLang="en-US"/>
                    </a:p>
                  </a:txBody>
                  <a:tcPr/>
                </a:tc>
                <a:extLst>
                  <a:ext uri="{0D108BD9-81ED-4DB2-BD59-A6C34878D82A}">
                    <a16:rowId xmlns:a16="http://schemas.microsoft.com/office/drawing/2014/main" val="10006"/>
                  </a:ext>
                </a:extLst>
              </a:tr>
              <a:tr h="1955215">
                <a:tc vMerge="1">
                  <a:txBody>
                    <a:bodyPr/>
                    <a:lstStyle/>
                    <a:p>
                      <a:endParaRPr kumimoji="1" lang="ja-JP" altLang="en-US"/>
                    </a:p>
                  </a:txBody>
                  <a:tcPr/>
                </a:tc>
                <a:tc gridSpan="2">
                  <a:txBody>
                    <a:bodyPr/>
                    <a:lstStyle/>
                    <a:p>
                      <a:pPr marL="133350" marR="0" lvl="0" indent="-133350" algn="just" defTabSz="914400" rtl="0" eaLnBrk="1" fontAlgn="auto" latinLnBrk="0" hangingPunct="1">
                        <a:lnSpc>
                          <a:spcPct val="100000"/>
                        </a:lnSpc>
                        <a:spcBef>
                          <a:spcPts val="0"/>
                        </a:spcBef>
                        <a:spcAft>
                          <a:spcPts val="0"/>
                        </a:spcAft>
                        <a:buClrTx/>
                        <a:buSzTx/>
                        <a:buFontTx/>
                        <a:buNone/>
                        <a:tabLst/>
                        <a:defRPr/>
                      </a:pPr>
                      <a:r>
                        <a:rPr lang="en-US" altLang="ja-JP" sz="1050" b="1" i="0" u="none" kern="100" dirty="0">
                          <a:effectLst/>
                          <a:latin typeface="Meiryo UI" panose="020B0604030504040204" pitchFamily="50" charset="-128"/>
                          <a:ea typeface="Meiryo UI" panose="020B0604030504040204" pitchFamily="50" charset="-128"/>
                        </a:rPr>
                        <a:t>《</a:t>
                      </a:r>
                      <a:r>
                        <a:rPr lang="ja-JP" altLang="en-US" sz="1050" b="1" i="0" u="none" kern="100" dirty="0">
                          <a:effectLst/>
                          <a:latin typeface="Meiryo UI" panose="020B0604030504040204" pitchFamily="50" charset="-128"/>
                          <a:ea typeface="Meiryo UI" panose="020B0604030504040204" pitchFamily="50" charset="-128"/>
                        </a:rPr>
                        <a:t>見直し後の事業</a:t>
                      </a:r>
                      <a:r>
                        <a:rPr lang="en-US" altLang="ja-JP" sz="1050" b="1" i="0" u="none" kern="100" dirty="0">
                          <a:effectLst/>
                          <a:latin typeface="Meiryo UI" panose="020B0604030504040204" pitchFamily="50" charset="-128"/>
                          <a:ea typeface="Meiryo UI" panose="020B0604030504040204" pitchFamily="50" charset="-128"/>
                        </a:rPr>
                        <a:t>》</a:t>
                      </a:r>
                    </a:p>
                    <a:p>
                      <a:pPr marL="133350" marR="0" lvl="0" indent="-133350" algn="just" defTabSz="914400" rtl="0" eaLnBrk="1" fontAlgn="auto" latinLnBrk="0" hangingPunct="1">
                        <a:lnSpc>
                          <a:spcPts val="400"/>
                        </a:lnSpc>
                        <a:spcBef>
                          <a:spcPts val="0"/>
                        </a:spcBef>
                        <a:spcAft>
                          <a:spcPts val="0"/>
                        </a:spcAft>
                        <a:buClrTx/>
                        <a:buSzTx/>
                        <a:buFontTx/>
                        <a:buNone/>
                        <a:tabLst/>
                        <a:defRPr/>
                      </a:pPr>
                      <a:endParaRPr lang="en-US" altLang="ja-JP" sz="1050" b="1" i="0" u="none" kern="100" dirty="0">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50" b="1" i="0" kern="100" dirty="0">
                          <a:effectLst/>
                          <a:latin typeface="Meiryo UI" panose="020B0604030504040204" pitchFamily="50" charset="-128"/>
                          <a:ea typeface="Meiryo UI" panose="020B0604030504040204" pitchFamily="50" charset="-128"/>
                        </a:rPr>
                        <a:t>　◆</a:t>
                      </a:r>
                      <a:r>
                        <a:rPr lang="ja-JP" altLang="en-US" sz="1050" b="1" i="0" u="sng" kern="100" dirty="0">
                          <a:effectLst/>
                          <a:latin typeface="Meiryo UI" panose="020B0604030504040204" pitchFamily="50" charset="-128"/>
                          <a:ea typeface="Meiryo UI" panose="020B0604030504040204" pitchFamily="50" charset="-128"/>
                        </a:rPr>
                        <a:t>新子育て支援交付金</a:t>
                      </a:r>
                      <a:endParaRPr lang="en-US" altLang="ja-JP" sz="1050" b="1" i="0" u="sng" kern="100" dirty="0">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1" i="0" kern="100" dirty="0">
                          <a:effectLst/>
                          <a:latin typeface="Meiryo UI" panose="020B0604030504040204" pitchFamily="50" charset="-128"/>
                          <a:ea typeface="Meiryo UI" panose="020B0604030504040204" pitchFamily="50" charset="-128"/>
                        </a:rPr>
                        <a:t>　　１　事業目的</a:t>
                      </a:r>
                      <a:endParaRPr lang="en-US" altLang="ja-JP" sz="1000" b="1" i="0" kern="100" dirty="0">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1" i="0" kern="100" dirty="0">
                          <a:effectLst/>
                          <a:latin typeface="Meiryo UI" panose="020B0604030504040204" pitchFamily="50" charset="-128"/>
                          <a:ea typeface="Meiryo UI" panose="020B0604030504040204" pitchFamily="50" charset="-128"/>
                        </a:rPr>
                        <a:t>　　　　</a:t>
                      </a:r>
                      <a:r>
                        <a:rPr lang="ja-JP" altLang="en-US" sz="1000" b="0" i="0" kern="100" dirty="0">
                          <a:effectLst/>
                          <a:latin typeface="Meiryo UI" panose="020B0604030504040204" pitchFamily="50" charset="-128"/>
                          <a:ea typeface="Meiryo UI" panose="020B0604030504040204" pitchFamily="50" charset="-128"/>
                        </a:rPr>
                        <a:t>乳幼児医療費助成制度の再構築に伴い、市町村における医療費助成をはじめとした子育て支援施策の充実を支援するため、交付金を交付する。</a:t>
                      </a:r>
                      <a:endParaRPr lang="en-US" altLang="ja-JP" sz="1000" b="0" i="0" kern="100" dirty="0">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i="0" kern="100" dirty="0">
                          <a:effectLst/>
                          <a:latin typeface="Meiryo UI" panose="020B0604030504040204" pitchFamily="50" charset="-128"/>
                          <a:ea typeface="Meiryo UI" panose="020B0604030504040204" pitchFamily="50" charset="-128"/>
                        </a:rPr>
                        <a:t>　　　  開始終了年度：平成２７年度～　　　　　　　　　　　　　　　　　　　　　　　　　 </a:t>
                      </a:r>
                      <a:endParaRPr lang="en-US" altLang="ja-JP" sz="1000" b="0" i="0" kern="100" dirty="0">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i="0" kern="100" dirty="0">
                          <a:effectLst/>
                          <a:latin typeface="Meiryo UI" panose="020B0604030504040204" pitchFamily="50" charset="-128"/>
                          <a:ea typeface="Meiryo UI" panose="020B0604030504040204" pitchFamily="50" charset="-128"/>
                        </a:rPr>
                        <a:t>　　</a:t>
                      </a:r>
                      <a:r>
                        <a:rPr lang="ja-JP" altLang="en-US" sz="1000" b="1" i="0" kern="100" dirty="0">
                          <a:effectLst/>
                          <a:latin typeface="Meiryo UI" panose="020B0604030504040204" pitchFamily="50" charset="-128"/>
                          <a:ea typeface="Meiryo UI" panose="020B0604030504040204" pitchFamily="50" charset="-128"/>
                        </a:rPr>
                        <a:t>２　事業内容</a:t>
                      </a:r>
                      <a:endParaRPr lang="en-US" altLang="ja-JP" sz="1000" b="1" i="0" kern="100" dirty="0">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1" i="0" kern="100" dirty="0">
                          <a:effectLst/>
                          <a:latin typeface="Meiryo UI" panose="020B0604030504040204" pitchFamily="50" charset="-128"/>
                          <a:ea typeface="Meiryo UI" panose="020B0604030504040204" pitchFamily="50" charset="-128"/>
                        </a:rPr>
                        <a:t>　　　</a:t>
                      </a:r>
                      <a:r>
                        <a:rPr lang="ja-JP" altLang="en-US" sz="1000" b="0" i="0" kern="100" dirty="0">
                          <a:effectLst/>
                          <a:latin typeface="Meiryo UI" panose="020B0604030504040204" pitchFamily="50" charset="-128"/>
                          <a:ea typeface="Meiryo UI" panose="020B0604030504040204" pitchFamily="50" charset="-128"/>
                        </a:rPr>
                        <a:t>○対象事業　　　　　　　　　　　　　　　　　　　　　　　　　　　　　　　　　　　　　　　　　　　　　　 </a:t>
                      </a: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i="0" kern="100" dirty="0">
                          <a:effectLst/>
                          <a:latin typeface="Meiryo UI" panose="020B0604030504040204" pitchFamily="50" charset="-128"/>
                          <a:ea typeface="Meiryo UI" panose="020B0604030504040204" pitchFamily="50" charset="-128"/>
                        </a:rPr>
                        <a:t>　　</a:t>
                      </a:r>
                      <a:r>
                        <a:rPr lang="ja-JP" altLang="en-US" sz="1000" b="0" i="0" u="none" kern="100" dirty="0">
                          <a:solidFill>
                            <a:schemeClr val="tx1"/>
                          </a:solidFill>
                          <a:effectLst/>
                          <a:latin typeface="Meiryo UI" panose="020B0604030504040204" pitchFamily="50" charset="-128"/>
                          <a:ea typeface="Meiryo UI" panose="020B0604030504040204" pitchFamily="50" charset="-128"/>
                        </a:rPr>
                        <a:t>　　</a:t>
                      </a:r>
                      <a:r>
                        <a:rPr lang="en-US" altLang="ja-JP" sz="1000" b="0" i="0" u="none" kern="100" dirty="0">
                          <a:solidFill>
                            <a:schemeClr val="tx1"/>
                          </a:solidFill>
                          <a:effectLst/>
                          <a:latin typeface="Meiryo UI" panose="020B0604030504040204" pitchFamily="50" charset="-128"/>
                          <a:ea typeface="Meiryo UI" panose="020B0604030504040204" pitchFamily="50" charset="-128"/>
                        </a:rPr>
                        <a:t>【</a:t>
                      </a:r>
                      <a:r>
                        <a:rPr lang="ja-JP" altLang="en-US" sz="1000" b="0" i="0" u="none" kern="100" dirty="0">
                          <a:solidFill>
                            <a:schemeClr val="tx1"/>
                          </a:solidFill>
                          <a:effectLst/>
                          <a:latin typeface="Meiryo UI" panose="020B0604030504040204" pitchFamily="50" charset="-128"/>
                          <a:ea typeface="Meiryo UI" panose="020B0604030504040204" pitchFamily="50" charset="-128"/>
                        </a:rPr>
                        <a:t>優先配分枠</a:t>
                      </a:r>
                      <a:r>
                        <a:rPr lang="en-US" altLang="ja-JP" sz="1000" b="0" i="0" u="none" kern="100" dirty="0">
                          <a:solidFill>
                            <a:schemeClr val="tx1"/>
                          </a:solidFill>
                          <a:effectLst/>
                          <a:latin typeface="Meiryo UI" panose="020B0604030504040204" pitchFamily="50" charset="-128"/>
                          <a:ea typeface="Meiryo UI" panose="020B0604030504040204" pitchFamily="50" charset="-128"/>
                        </a:rPr>
                        <a:t>】</a:t>
                      </a:r>
                      <a:r>
                        <a:rPr lang="ja-JP" altLang="en-US" sz="1000" b="0" i="0" u="none" kern="100" dirty="0">
                          <a:solidFill>
                            <a:schemeClr val="tx1"/>
                          </a:solidFill>
                          <a:effectLst/>
                          <a:latin typeface="Meiryo UI" panose="020B0604030504040204" pitchFamily="50" charset="-128"/>
                          <a:ea typeface="Meiryo UI" panose="020B0604030504040204" pitchFamily="50" charset="-128"/>
                        </a:rPr>
                        <a:t>・府から提示するモデルメニューに適合する事業に対して優先して配分</a:t>
                      </a:r>
                      <a:endParaRPr lang="en-US" altLang="ja-JP" sz="1000" b="0" i="0" u="none" kern="100" dirty="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i="0" u="none" kern="100" dirty="0">
                          <a:solidFill>
                            <a:schemeClr val="tx1"/>
                          </a:solidFill>
                          <a:effectLst/>
                          <a:latin typeface="Meiryo UI" panose="020B0604030504040204" pitchFamily="50" charset="-128"/>
                          <a:ea typeface="Meiryo UI" panose="020B0604030504040204" pitchFamily="50" charset="-128"/>
                        </a:rPr>
                        <a:t>　　　　</a:t>
                      </a:r>
                      <a:r>
                        <a:rPr lang="en-US" altLang="ja-JP" sz="1000" b="0" i="0" u="none" kern="100" dirty="0">
                          <a:solidFill>
                            <a:schemeClr val="tx1"/>
                          </a:solidFill>
                          <a:effectLst/>
                          <a:latin typeface="Meiryo UI" panose="020B0604030504040204" pitchFamily="50" charset="-128"/>
                          <a:ea typeface="Meiryo UI" panose="020B0604030504040204" pitchFamily="50" charset="-128"/>
                        </a:rPr>
                        <a:t>【</a:t>
                      </a:r>
                      <a:r>
                        <a:rPr lang="ja-JP" altLang="en-US" sz="1000" b="0" i="0" u="none" kern="100" dirty="0">
                          <a:solidFill>
                            <a:schemeClr val="tx1"/>
                          </a:solidFill>
                          <a:effectLst/>
                          <a:latin typeface="Meiryo UI" panose="020B0604030504040204" pitchFamily="50" charset="-128"/>
                          <a:ea typeface="Meiryo UI" panose="020B0604030504040204" pitchFamily="50" charset="-128"/>
                        </a:rPr>
                        <a:t>成果配分枠</a:t>
                      </a:r>
                      <a:r>
                        <a:rPr lang="en-US" altLang="ja-JP" sz="1000" b="0" i="0" u="none" kern="100" dirty="0">
                          <a:solidFill>
                            <a:schemeClr val="tx1"/>
                          </a:solidFill>
                          <a:effectLst/>
                          <a:latin typeface="Meiryo UI" panose="020B0604030504040204" pitchFamily="50" charset="-128"/>
                          <a:ea typeface="Meiryo UI" panose="020B0604030504040204" pitchFamily="50" charset="-128"/>
                        </a:rPr>
                        <a:t>】</a:t>
                      </a:r>
                      <a:r>
                        <a:rPr lang="ja-JP" altLang="en-US" sz="1000" b="0" i="0" u="none" kern="100" dirty="0">
                          <a:solidFill>
                            <a:schemeClr val="tx1"/>
                          </a:solidFill>
                          <a:effectLst/>
                          <a:latin typeface="Meiryo UI" panose="020B0604030504040204" pitchFamily="50" charset="-128"/>
                          <a:ea typeface="Meiryo UI" panose="020B0604030504040204" pitchFamily="50" charset="-128"/>
                        </a:rPr>
                        <a:t>・各市町村ごとに基準額を算出。各市町村の取組みを評価し、評価に応じて基準額を増減して配分</a:t>
                      </a:r>
                      <a:endParaRPr lang="en-US" altLang="ja-JP" sz="1000" b="0" i="0" u="none" kern="100" dirty="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i="0" u="none" kern="100" dirty="0">
                          <a:solidFill>
                            <a:schemeClr val="tx1"/>
                          </a:solidFill>
                          <a:effectLst/>
                          <a:latin typeface="Meiryo UI" panose="020B0604030504040204" pitchFamily="50" charset="-128"/>
                          <a:ea typeface="Meiryo UI" panose="020B0604030504040204" pitchFamily="50" charset="-128"/>
                        </a:rPr>
                        <a:t>　　　　</a:t>
                      </a:r>
                      <a:r>
                        <a:rPr lang="en-US" altLang="ja-JP" sz="1000" b="0" i="0" u="none" kern="100" dirty="0">
                          <a:solidFill>
                            <a:schemeClr val="tx1"/>
                          </a:solidFill>
                          <a:effectLst/>
                          <a:latin typeface="Meiryo UI" panose="020B0604030504040204" pitchFamily="50" charset="-128"/>
                          <a:ea typeface="Meiryo UI" panose="020B0604030504040204" pitchFamily="50" charset="-128"/>
                        </a:rPr>
                        <a:t>【</a:t>
                      </a:r>
                      <a:r>
                        <a:rPr lang="ja-JP" altLang="en-US" sz="1000" b="0" i="0" u="none" kern="100" dirty="0">
                          <a:solidFill>
                            <a:schemeClr val="tx1"/>
                          </a:solidFill>
                          <a:effectLst/>
                          <a:latin typeface="Meiryo UI" panose="020B0604030504040204" pitchFamily="50" charset="-128"/>
                          <a:ea typeface="Meiryo UI" panose="020B0604030504040204" pitchFamily="50" charset="-128"/>
                        </a:rPr>
                        <a:t>市町村計画枠</a:t>
                      </a:r>
                      <a:r>
                        <a:rPr lang="en-US" altLang="ja-JP" sz="1000" b="0" i="0" u="none" kern="100" dirty="0">
                          <a:solidFill>
                            <a:schemeClr val="tx1"/>
                          </a:solidFill>
                          <a:effectLst/>
                          <a:latin typeface="Meiryo UI" panose="020B0604030504040204" pitchFamily="50" charset="-128"/>
                          <a:ea typeface="Meiryo UI" panose="020B0604030504040204" pitchFamily="50" charset="-128"/>
                        </a:rPr>
                        <a:t>】</a:t>
                      </a:r>
                      <a:r>
                        <a:rPr lang="ja-JP" altLang="en-US" sz="1000" b="0" i="0" u="none" kern="100" dirty="0">
                          <a:solidFill>
                            <a:schemeClr val="tx1"/>
                          </a:solidFill>
                          <a:effectLst/>
                          <a:latin typeface="Meiryo UI" panose="020B0604030504040204" pitchFamily="50" charset="-128"/>
                          <a:ea typeface="Meiryo UI" panose="020B0604030504040204" pitchFamily="50" charset="-128"/>
                        </a:rPr>
                        <a:t>・各市町村ごとに基本分（均等割と財政割）と調整分（超過事業費割）を合計した額を配分</a:t>
                      </a:r>
                      <a:endParaRPr lang="en-US" altLang="ja-JP" sz="1000" b="0" i="0" u="none" strike="sngStrike" kern="100" baseline="0" dirty="0">
                        <a:solidFill>
                          <a:srgbClr val="FF0000"/>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i="0" u="none" kern="100" dirty="0">
                          <a:solidFill>
                            <a:schemeClr val="tx1"/>
                          </a:solidFill>
                          <a:effectLst/>
                          <a:latin typeface="Meiryo UI" panose="020B0604030504040204" pitchFamily="50" charset="-128"/>
                          <a:ea typeface="Meiryo UI" panose="020B0604030504040204" pitchFamily="50" charset="-128"/>
                        </a:rPr>
                        <a:t>　　　　　　　　　　　　　　</a:t>
                      </a:r>
                      <a:r>
                        <a:rPr lang="ja-JP" altLang="en-US" sz="1000" b="0" i="0" u="none" strike="sngStrike" kern="100" baseline="0" dirty="0">
                          <a:solidFill>
                            <a:srgbClr val="FF0000"/>
                          </a:solidFill>
                          <a:effectLst/>
                          <a:latin typeface="Meiryo UI" panose="020B0604030504040204" pitchFamily="50" charset="-128"/>
                          <a:ea typeface="Meiryo UI" panose="020B0604030504040204" pitchFamily="50" charset="-128"/>
                        </a:rPr>
                        <a:t> </a:t>
                      </a:r>
                      <a:r>
                        <a:rPr lang="ja-JP" altLang="en-US" sz="1000" b="0" i="0" u="none" kern="100" dirty="0">
                          <a:solidFill>
                            <a:schemeClr val="tx1"/>
                          </a:solidFill>
                          <a:effectLst/>
                          <a:latin typeface="Meiryo UI" panose="020B0604030504040204" pitchFamily="50" charset="-128"/>
                          <a:ea typeface="Meiryo UI" panose="020B0604030504040204" pitchFamily="50" charset="-128"/>
                        </a:rPr>
                        <a:t>　　　　　　　　　　　　　　　　　　　　　　　　　　　　　　　　 </a:t>
                      </a: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i="0" u="none" kern="100" dirty="0">
                          <a:solidFill>
                            <a:schemeClr val="tx1"/>
                          </a:solidFill>
                          <a:effectLst/>
                          <a:latin typeface="Meiryo UI" panose="020B0604030504040204" pitchFamily="50" charset="-128"/>
                          <a:ea typeface="Meiryo UI" panose="020B0604030504040204" pitchFamily="50" charset="-128"/>
                        </a:rPr>
                        <a:t> 　 　○対象市町村　　　　　　　　　　　　　　　　　　　　　　　　　　　　　　　　　　　　　　　　　　　　　 </a:t>
                      </a: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i="0" u="none" kern="100" dirty="0">
                          <a:solidFill>
                            <a:schemeClr val="tx1"/>
                          </a:solidFill>
                          <a:effectLst/>
                          <a:latin typeface="Meiryo UI" panose="020B0604030504040204" pitchFamily="50" charset="-128"/>
                          <a:ea typeface="Meiryo UI" panose="020B0604030504040204" pitchFamily="50" charset="-128"/>
                        </a:rPr>
                        <a:t> 　　 　</a:t>
                      </a:r>
                      <a:r>
                        <a:rPr lang="en-US" altLang="ja-JP" sz="1000" b="0" i="0" u="none" kern="100" dirty="0">
                          <a:solidFill>
                            <a:schemeClr val="tx1"/>
                          </a:solidFill>
                          <a:effectLst/>
                          <a:latin typeface="Meiryo UI" panose="020B0604030504040204" pitchFamily="50" charset="-128"/>
                          <a:ea typeface="Meiryo UI" panose="020B0604030504040204" pitchFamily="50" charset="-128"/>
                        </a:rPr>
                        <a:t>【</a:t>
                      </a:r>
                      <a:r>
                        <a:rPr lang="ja-JP" altLang="en-US" sz="1000" b="0" i="0" u="none" kern="100" dirty="0">
                          <a:solidFill>
                            <a:schemeClr val="tx1"/>
                          </a:solidFill>
                          <a:effectLst/>
                          <a:latin typeface="Meiryo UI" panose="020B0604030504040204" pitchFamily="50" charset="-128"/>
                          <a:ea typeface="Meiryo UI" panose="020B0604030504040204" pitchFamily="50" charset="-128"/>
                        </a:rPr>
                        <a:t>優先配分枠、成果配分枠</a:t>
                      </a:r>
                      <a:r>
                        <a:rPr lang="en-US" altLang="ja-JP" sz="1000" b="0" i="0" u="none" kern="100" dirty="0">
                          <a:solidFill>
                            <a:schemeClr val="tx1"/>
                          </a:solidFill>
                          <a:effectLst/>
                          <a:latin typeface="Meiryo UI" panose="020B0604030504040204" pitchFamily="50" charset="-128"/>
                          <a:ea typeface="Meiryo UI" panose="020B0604030504040204" pitchFamily="50" charset="-128"/>
                        </a:rPr>
                        <a:t>】</a:t>
                      </a:r>
                      <a:r>
                        <a:rPr lang="ja-JP" altLang="en-US" sz="1000" b="0" i="0" u="none" kern="100" dirty="0">
                          <a:solidFill>
                            <a:schemeClr val="tx1"/>
                          </a:solidFill>
                          <a:effectLst/>
                          <a:latin typeface="Meiryo UI" panose="020B0604030504040204" pitchFamily="50" charset="-128"/>
                          <a:ea typeface="Meiryo UI" panose="020B0604030504040204" pitchFamily="50" charset="-128"/>
                        </a:rPr>
                        <a:t>・府内全市町村（政令・中核市を含む）</a:t>
                      </a:r>
                      <a:endParaRPr lang="en-US" altLang="ja-JP" sz="1000" b="0" i="0" u="none" kern="100" dirty="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i="0" u="none" kern="100" dirty="0">
                          <a:solidFill>
                            <a:schemeClr val="tx1"/>
                          </a:solidFill>
                          <a:effectLst/>
                          <a:latin typeface="Meiryo UI" panose="020B0604030504040204" pitchFamily="50" charset="-128"/>
                          <a:ea typeface="Meiryo UI" panose="020B0604030504040204" pitchFamily="50" charset="-128"/>
                        </a:rPr>
                        <a:t>　　</a:t>
                      </a:r>
                      <a:r>
                        <a:rPr lang="ja-JP" altLang="en-US" sz="1000" b="0" i="0" kern="100" dirty="0">
                          <a:solidFill>
                            <a:srgbClr val="FF0000"/>
                          </a:solidFill>
                          <a:effectLst/>
                          <a:latin typeface="Meiryo UI" panose="020B0604030504040204" pitchFamily="50" charset="-128"/>
                          <a:ea typeface="Meiryo UI" panose="020B0604030504040204" pitchFamily="50" charset="-128"/>
                        </a:rPr>
                        <a:t>　  </a:t>
                      </a:r>
                      <a:r>
                        <a:rPr lang="en-US" altLang="ja-JP" sz="1000" b="0" i="0" kern="100" dirty="0">
                          <a:effectLst/>
                          <a:latin typeface="Meiryo UI" panose="020B0604030504040204" pitchFamily="50" charset="-128"/>
                          <a:ea typeface="Meiryo UI" panose="020B0604030504040204" pitchFamily="50" charset="-128"/>
                        </a:rPr>
                        <a:t>【</a:t>
                      </a:r>
                      <a:r>
                        <a:rPr lang="ja-JP" altLang="en-US" sz="1000" b="0" i="0" kern="100" dirty="0">
                          <a:effectLst/>
                          <a:latin typeface="Meiryo UI" panose="020B0604030504040204" pitchFamily="50" charset="-128"/>
                          <a:ea typeface="Meiryo UI" panose="020B0604030504040204" pitchFamily="50" charset="-128"/>
                        </a:rPr>
                        <a:t>市町村計画枠</a:t>
                      </a:r>
                      <a:r>
                        <a:rPr lang="en-US" altLang="ja-JP" sz="1000" b="0" i="0" kern="100" dirty="0">
                          <a:effectLst/>
                          <a:latin typeface="Meiryo UI" panose="020B0604030504040204" pitchFamily="50" charset="-128"/>
                          <a:ea typeface="Meiryo UI" panose="020B0604030504040204" pitchFamily="50" charset="-128"/>
                        </a:rPr>
                        <a:t>】</a:t>
                      </a:r>
                      <a:r>
                        <a:rPr lang="ja-JP" altLang="en-US" sz="1000" b="0" i="0" kern="100" dirty="0">
                          <a:effectLst/>
                          <a:latin typeface="Meiryo UI" panose="020B0604030504040204" pitchFamily="50" charset="-128"/>
                          <a:ea typeface="Meiryo UI" panose="020B0604030504040204" pitchFamily="50" charset="-128"/>
                        </a:rPr>
                        <a:t>・府内市町村（政令・中核市を除く） </a:t>
                      </a: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i="0" kern="100" dirty="0">
                          <a:effectLst/>
                          <a:latin typeface="Meiryo UI" panose="020B0604030504040204" pitchFamily="50" charset="-128"/>
                          <a:ea typeface="Meiryo UI" panose="020B0604030504040204" pitchFamily="50" charset="-128"/>
                        </a:rPr>
                        <a:t>　　　　　　　　　　　　　　　　　　　　　　　　　　　　　　　　　　　　　　　　　　 　　　　　　　　　　　　　　　　　　　　　　　　　　　　　　　　　　　　　　　　　　　　　 </a:t>
                      </a: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i="0" kern="100" dirty="0">
                          <a:effectLst/>
                          <a:latin typeface="Meiryo UI" panose="020B0604030504040204" pitchFamily="50" charset="-128"/>
                          <a:ea typeface="Meiryo UI" panose="020B0604030504040204" pitchFamily="50" charset="-128"/>
                        </a:rPr>
                        <a:t>　</a:t>
                      </a:r>
                      <a:endParaRPr kumimoji="1" lang="en-US" altLang="ja-JP" sz="1000" dirty="0">
                        <a:latin typeface="Meiryo UI" panose="020B0604030504040204" pitchFamily="50" charset="-128"/>
                        <a:ea typeface="Meiryo UI" panose="020B0604030504040204" pitchFamily="50" charset="-128"/>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10007"/>
                  </a:ext>
                </a:extLst>
              </a:tr>
            </a:tbl>
          </a:graphicData>
        </a:graphic>
      </p:graphicFrame>
      <p:sp>
        <p:nvSpPr>
          <p:cNvPr id="7" name="二等辺三角形 6">
            <a:extLst>
              <a:ext uri="{FF2B5EF4-FFF2-40B4-BE49-F238E27FC236}">
                <a16:creationId xmlns:a16="http://schemas.microsoft.com/office/drawing/2014/main" id="{7ABDCF5C-2A18-4762-83D4-E8EE7018824B}"/>
              </a:ext>
            </a:extLst>
          </p:cNvPr>
          <p:cNvSpPr/>
          <p:nvPr/>
        </p:nvSpPr>
        <p:spPr>
          <a:xfrm rot="5400000">
            <a:off x="4257895" y="1425348"/>
            <a:ext cx="628210" cy="135014"/>
          </a:xfrm>
          <a:prstGeom prst="triangl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pPr algn="ctr"/>
            <a:endParaRPr kumimoji="1"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正方形/長方形 5"/>
          <p:cNvSpPr/>
          <p:nvPr/>
        </p:nvSpPr>
        <p:spPr>
          <a:xfrm>
            <a:off x="6192181" y="3181774"/>
            <a:ext cx="2660468" cy="247225"/>
          </a:xfrm>
          <a:prstGeom prst="rect">
            <a:avLst/>
          </a:prstGeom>
          <a:ln/>
        </p:spPr>
        <p:style>
          <a:lnRef idx="2">
            <a:schemeClr val="accent1"/>
          </a:lnRef>
          <a:fillRef idx="1">
            <a:schemeClr val="lt1"/>
          </a:fillRef>
          <a:effectRef idx="0">
            <a:schemeClr val="accent1"/>
          </a:effectRef>
          <a:fontRef idx="minor">
            <a:schemeClr val="dk1"/>
          </a:fontRef>
        </p:style>
        <p:txBody>
          <a:bodyPr lIns="36000" rIns="0" rtlCol="0" anchor="ctr"/>
          <a:lstStyle/>
          <a:p>
            <a:pPr algn="ctr"/>
            <a:r>
              <a:rPr lang="en-US" altLang="ja-JP" sz="1050" dirty="0">
                <a:solidFill>
                  <a:schemeClr val="tx1"/>
                </a:solidFill>
                <a:latin typeface="Meiryo UI" panose="020B0604030504040204" pitchFamily="50" charset="-128"/>
                <a:ea typeface="Meiryo UI" panose="020B0604030504040204" pitchFamily="50" charset="-128"/>
              </a:rPr>
              <a:t>R2</a:t>
            </a:r>
            <a:r>
              <a:rPr lang="ja-JP" altLang="en-US" sz="1050" dirty="0">
                <a:solidFill>
                  <a:schemeClr val="tx1"/>
                </a:solidFill>
                <a:latin typeface="Meiryo UI" panose="020B0604030504040204" pitchFamily="50" charset="-128"/>
                <a:ea typeface="Meiryo UI" panose="020B0604030504040204" pitchFamily="50" charset="-128"/>
              </a:rPr>
              <a:t>当初予算額：</a:t>
            </a:r>
            <a:r>
              <a:rPr lang="en-US" altLang="ja-JP" sz="1050" dirty="0">
                <a:solidFill>
                  <a:schemeClr val="tx1"/>
                </a:solidFill>
                <a:latin typeface="Meiryo UI" panose="020B0604030504040204" pitchFamily="50" charset="-128"/>
                <a:ea typeface="Meiryo UI" panose="020B0604030504040204" pitchFamily="50" charset="-128"/>
              </a:rPr>
              <a:t>3,047</a:t>
            </a:r>
            <a:r>
              <a:rPr lang="ja-JP" altLang="en-US" sz="1050" dirty="0">
                <a:solidFill>
                  <a:schemeClr val="tx1"/>
                </a:solidFill>
                <a:latin typeface="Meiryo UI" panose="020B0604030504040204" pitchFamily="50" charset="-128"/>
                <a:ea typeface="Meiryo UI" panose="020B0604030504040204" pitchFamily="50" charset="-128"/>
              </a:rPr>
              <a:t>（</a:t>
            </a:r>
            <a:r>
              <a:rPr lang="en-US" altLang="ja-JP" sz="1050" dirty="0">
                <a:solidFill>
                  <a:schemeClr val="tx1"/>
                </a:solidFill>
                <a:latin typeface="Meiryo UI" panose="020B0604030504040204" pitchFamily="50" charset="-128"/>
                <a:ea typeface="Meiryo UI" panose="020B0604030504040204" pitchFamily="50" charset="-128"/>
              </a:rPr>
              <a:t>3,047</a:t>
            </a:r>
            <a:r>
              <a:rPr lang="ja-JP" altLang="en-US" sz="1050" dirty="0">
                <a:solidFill>
                  <a:schemeClr val="tx1"/>
                </a:solidFill>
                <a:latin typeface="Meiryo UI" panose="020B0604030504040204" pitchFamily="50" charset="-128"/>
                <a:ea typeface="Meiryo UI" panose="020B0604030504040204" pitchFamily="50" charset="-128"/>
              </a:rPr>
              <a:t>）百万円</a:t>
            </a:r>
            <a:endPar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8" name="正方形/長方形 7"/>
          <p:cNvSpPr/>
          <p:nvPr/>
        </p:nvSpPr>
        <p:spPr>
          <a:xfrm>
            <a:off x="6042792" y="228747"/>
            <a:ext cx="1935215" cy="208186"/>
          </a:xfrm>
          <a:prstGeom prst="rect">
            <a:avLst/>
          </a:prstGeom>
          <a:ln w="6350"/>
        </p:spPr>
        <p:style>
          <a:lnRef idx="2">
            <a:schemeClr val="accent1"/>
          </a:lnRef>
          <a:fillRef idx="1">
            <a:schemeClr val="lt1"/>
          </a:fillRef>
          <a:effectRef idx="0">
            <a:schemeClr val="accent1"/>
          </a:effectRef>
          <a:fontRef idx="minor">
            <a:schemeClr val="dk1"/>
          </a:fontRef>
        </p:style>
        <p:txBody>
          <a:bodyPr lIns="36000" rIns="36000" rtlCol="0" anchor="ctr"/>
          <a:lstStyle/>
          <a:p>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予算の記載</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）：一般財源</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スライド番号プレースホルダー 4"/>
          <p:cNvSpPr txBox="1">
            <a:spLocks/>
          </p:cNvSpPr>
          <p:nvPr/>
        </p:nvSpPr>
        <p:spPr>
          <a:xfrm>
            <a:off x="7010400" y="6584035"/>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smtClean="0">
                <a:solidFill>
                  <a:schemeClr val="tx1"/>
                </a:solidFill>
                <a:latin typeface="Meiryo UI" panose="020B0604030504040204" pitchFamily="50" charset="-128"/>
                <a:ea typeface="Meiryo UI" panose="020B0604030504040204" pitchFamily="50" charset="-128"/>
              </a:rPr>
              <a:t>43</a:t>
            </a:r>
            <a:endParaRPr lang="ja-JP" altLang="en-US"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50186406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表 24"/>
          <p:cNvGraphicFramePr>
            <a:graphicFrameLocks noGrp="1"/>
          </p:cNvGraphicFramePr>
          <p:nvPr/>
        </p:nvGraphicFramePr>
        <p:xfrm>
          <a:off x="83583" y="28533"/>
          <a:ext cx="9003329" cy="415976"/>
        </p:xfrm>
        <a:graphic>
          <a:graphicData uri="http://schemas.openxmlformats.org/drawingml/2006/table">
            <a:tbl>
              <a:tblPr firstRow="1" firstCol="1" bandRow="1">
                <a:tableStyleId>{5C22544A-7EE6-4342-B048-85BDC9FD1C3A}</a:tableStyleId>
              </a:tblPr>
              <a:tblGrid>
                <a:gridCol w="6918687">
                  <a:extLst>
                    <a:ext uri="{9D8B030D-6E8A-4147-A177-3AD203B41FA5}">
                      <a16:colId xmlns:a16="http://schemas.microsoft.com/office/drawing/2014/main" val="1996567682"/>
                    </a:ext>
                  </a:extLst>
                </a:gridCol>
                <a:gridCol w="2084642">
                  <a:extLst>
                    <a:ext uri="{9D8B030D-6E8A-4147-A177-3AD203B41FA5}">
                      <a16:colId xmlns:a16="http://schemas.microsoft.com/office/drawing/2014/main" val="2440904912"/>
                    </a:ext>
                  </a:extLst>
                </a:gridCol>
              </a:tblGrid>
              <a:tr h="41597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100" kern="100" dirty="0">
                          <a:solidFill>
                            <a:schemeClr val="tx1"/>
                          </a:solidFill>
                          <a:effectLst/>
                          <a:latin typeface="Meiryo UI" panose="020B0604030504040204" pitchFamily="50" charset="-128"/>
                          <a:ea typeface="Meiryo UI" panose="020B0604030504040204" pitchFamily="50" charset="-128"/>
                        </a:rPr>
                        <a:t>【</a:t>
                      </a:r>
                      <a:r>
                        <a:rPr lang="ja-JP" altLang="en-US" sz="1100" kern="100" dirty="0">
                          <a:solidFill>
                            <a:schemeClr val="tx1"/>
                          </a:solidFill>
                          <a:effectLst/>
                          <a:latin typeface="Meiryo UI" panose="020B0604030504040204" pitchFamily="50" charset="-128"/>
                          <a:ea typeface="Meiryo UI" panose="020B0604030504040204" pitchFamily="50" charset="-128"/>
                        </a:rPr>
                        <a:t>主要検討事業</a:t>
                      </a:r>
                      <a:r>
                        <a:rPr lang="en-US" altLang="ja-JP" sz="1100" kern="100" dirty="0">
                          <a:solidFill>
                            <a:schemeClr val="tx1"/>
                          </a:solidFill>
                          <a:effectLst/>
                          <a:latin typeface="Meiryo UI" panose="020B0604030504040204" pitchFamily="50" charset="-128"/>
                          <a:ea typeface="Meiryo UI" panose="020B0604030504040204" pitchFamily="50" charset="-128"/>
                        </a:rPr>
                        <a:t>18】</a:t>
                      </a:r>
                      <a:r>
                        <a:rPr lang="ja-JP" altLang="en-US" sz="1100" kern="100" dirty="0">
                          <a:solidFill>
                            <a:schemeClr val="tx1"/>
                          </a:solidFill>
                          <a:effectLst/>
                          <a:latin typeface="Meiryo UI" panose="020B0604030504040204" pitchFamily="50" charset="-128"/>
                          <a:ea typeface="Meiryo UI" panose="020B0604030504040204" pitchFamily="50" charset="-128"/>
                        </a:rPr>
                        <a:t>　</a:t>
                      </a:r>
                      <a:r>
                        <a:rPr lang="ja-JP" altLang="en-US" sz="1400" kern="100" dirty="0">
                          <a:solidFill>
                            <a:schemeClr val="tx1"/>
                          </a:solidFill>
                          <a:effectLst/>
                          <a:latin typeface="Meiryo UI" panose="020B0604030504040204" pitchFamily="50" charset="-128"/>
                          <a:ea typeface="Meiryo UI" panose="020B0604030504040204" pitchFamily="50" charset="-128"/>
                        </a:rPr>
                        <a:t>救命救急センター運営関係事業</a:t>
                      </a:r>
                      <a:endParaRPr lang="en-US" altLang="ja-JP" sz="10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effectLst/>
                          <a:latin typeface="Meiryo UI" panose="020B0604030504040204" pitchFamily="50" charset="-128"/>
                          <a:ea typeface="Meiryo UI" panose="020B0604030504040204" pitchFamily="50" charset="-128"/>
                        </a:rPr>
                        <a:t>＜健康医療部＞</a:t>
                      </a:r>
                      <a:endParaRPr lang="ja-JP" alt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09406796"/>
                  </a:ext>
                </a:extLst>
              </a:tr>
            </a:tbl>
          </a:graphicData>
        </a:graphic>
      </p:graphicFrame>
      <p:graphicFrame>
        <p:nvGraphicFramePr>
          <p:cNvPr id="2" name="表 1"/>
          <p:cNvGraphicFramePr>
            <a:graphicFrameLocks noGrp="1"/>
          </p:cNvGraphicFramePr>
          <p:nvPr/>
        </p:nvGraphicFramePr>
        <p:xfrm>
          <a:off x="57602" y="466293"/>
          <a:ext cx="9028796" cy="6384000"/>
        </p:xfrm>
        <a:graphic>
          <a:graphicData uri="http://schemas.openxmlformats.org/drawingml/2006/table">
            <a:tbl>
              <a:tblPr firstRow="1" firstCol="1" bandRow="1">
                <a:tableStyleId>{BC89EF96-8CEA-46FF-86C4-4CE0E7609802}</a:tableStyleId>
              </a:tblPr>
              <a:tblGrid>
                <a:gridCol w="259200">
                  <a:extLst>
                    <a:ext uri="{9D8B030D-6E8A-4147-A177-3AD203B41FA5}">
                      <a16:colId xmlns:a16="http://schemas.microsoft.com/office/drawing/2014/main" val="9612139"/>
                    </a:ext>
                  </a:extLst>
                </a:gridCol>
                <a:gridCol w="4209679">
                  <a:extLst>
                    <a:ext uri="{9D8B030D-6E8A-4147-A177-3AD203B41FA5}">
                      <a16:colId xmlns:a16="http://schemas.microsoft.com/office/drawing/2014/main" val="4183280094"/>
                    </a:ext>
                  </a:extLst>
                </a:gridCol>
                <a:gridCol w="4559917">
                  <a:extLst>
                    <a:ext uri="{9D8B030D-6E8A-4147-A177-3AD203B41FA5}">
                      <a16:colId xmlns:a16="http://schemas.microsoft.com/office/drawing/2014/main" val="2140178687"/>
                    </a:ext>
                  </a:extLst>
                </a:gridCol>
              </a:tblGrid>
              <a:tr h="207432">
                <a:tc rowSpan="2">
                  <a:txBody>
                    <a:bodyPr/>
                    <a:lstStyle/>
                    <a:p>
                      <a:pPr algn="ctr">
                        <a:spcAft>
                          <a:spcPts val="0"/>
                        </a:spcAft>
                      </a:pPr>
                      <a:r>
                        <a:rPr lang="ja-JP" altLang="en-US" sz="1000" kern="100" dirty="0">
                          <a:solidFill>
                            <a:schemeClr val="bg1"/>
                          </a:solidFill>
                          <a:effectLst/>
                          <a:latin typeface="Meiryo UI" panose="020B0604030504040204" pitchFamily="50" charset="-128"/>
                          <a:ea typeface="Meiryo UI" panose="020B0604030504040204" pitchFamily="50" charset="-128"/>
                        </a:rPr>
                        <a:t>当時の事業概要</a:t>
                      </a:r>
                      <a:endParaRPr lang="en-US" altLang="ja-JP" sz="1000"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vert="eaVert" anchor="ct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solidFill>
                  </a:tcPr>
                </a:tc>
                <a:tc grid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rPr>
                        <a:t>＜財政再建プログラム（案）策定当時＞</a:t>
                      </a:r>
                      <a:endParaRPr lang="en-US" altLang="ja-JP"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0D8E8"/>
                    </a:solidFill>
                  </a:tcPr>
                </a:tc>
                <a:tc hMerge="1">
                  <a:txBody>
                    <a:bodyPr/>
                    <a:lstStyle/>
                    <a:p>
                      <a:endParaRPr kumimoji="1" lang="ja-JP" altLang="en-US"/>
                    </a:p>
                  </a:txBody>
                  <a:tcPr/>
                </a:tc>
                <a:extLst>
                  <a:ext uri="{0D108BD9-81ED-4DB2-BD59-A6C34878D82A}">
                    <a16:rowId xmlns:a16="http://schemas.microsoft.com/office/drawing/2014/main" val="1809098311"/>
                  </a:ext>
                </a:extLst>
              </a:tr>
              <a:tr h="1814986">
                <a:tc vMerge="1">
                  <a:txBody>
                    <a:bodyPr/>
                    <a:lstStyle/>
                    <a:p>
                      <a:endParaRPr kumimoji="1" lang="ja-JP" altLang="en-US"/>
                    </a:p>
                  </a:txBody>
                  <a:tcPr/>
                </a:tc>
                <a:tc gridSpan="2">
                  <a:txBody>
                    <a:bodyPr/>
                    <a:lstStyle/>
                    <a:p>
                      <a:pPr algn="just">
                        <a:spcAft>
                          <a:spcPts val="0"/>
                        </a:spcAft>
                      </a:pPr>
                      <a:r>
                        <a:rPr lang="ja-JP" altLang="en-US" sz="1000" b="1" kern="100" dirty="0">
                          <a:effectLst/>
                          <a:latin typeface="Meiryo UI" panose="020B0604030504040204" pitchFamily="50" charset="-128"/>
                          <a:ea typeface="Meiryo UI" panose="020B0604030504040204" pitchFamily="50" charset="-128"/>
                        </a:rPr>
                        <a:t>１　事業内容</a:t>
                      </a:r>
                      <a:endParaRPr lang="en-US" altLang="ja-JP" sz="1000" b="1"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①救命救急センター運営補助 </a:t>
                      </a:r>
                      <a:r>
                        <a:rPr lang="en-US" altLang="ja-JP" sz="1000" b="0" kern="100" dirty="0">
                          <a:effectLst/>
                          <a:latin typeface="Meiryo UI" panose="020B0604030504040204" pitchFamily="50" charset="-128"/>
                          <a:ea typeface="Meiryo UI" panose="020B0604030504040204" pitchFamily="50" charset="-128"/>
                        </a:rPr>
                        <a:t>387(235)</a:t>
                      </a:r>
                      <a:r>
                        <a:rPr lang="ja-JP" altLang="en-US" sz="1000" b="0" kern="100" dirty="0">
                          <a:effectLst/>
                          <a:latin typeface="Meiryo UI" panose="020B0604030504040204" pitchFamily="50" charset="-128"/>
                          <a:ea typeface="Meiryo UI" panose="020B0604030504040204" pitchFamily="50" charset="-128"/>
                        </a:rPr>
                        <a:t>百万円</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国庫補助 国</a:t>
                      </a:r>
                      <a:r>
                        <a:rPr lang="en-US" altLang="ja-JP" sz="1000" b="0" kern="100" dirty="0">
                          <a:effectLst/>
                          <a:latin typeface="Meiryo UI" panose="020B0604030504040204" pitchFamily="50" charset="-128"/>
                          <a:ea typeface="Meiryo UI" panose="020B0604030504040204" pitchFamily="50" charset="-128"/>
                        </a:rPr>
                        <a:t>1/3</a:t>
                      </a:r>
                      <a:r>
                        <a:rPr lang="ja-JP" altLang="en-US" sz="1000" b="0" kern="100" dirty="0">
                          <a:effectLst/>
                          <a:latin typeface="Meiryo UI" panose="020B0604030504040204" pitchFamily="50" charset="-128"/>
                          <a:ea typeface="Meiryo UI" panose="020B0604030504040204" pitchFamily="50" charset="-128"/>
                        </a:rPr>
                        <a:t>・府</a:t>
                      </a:r>
                      <a:r>
                        <a:rPr lang="en-US" altLang="ja-JP" sz="1000" b="0" kern="100" dirty="0">
                          <a:effectLst/>
                          <a:latin typeface="Meiryo UI" panose="020B0604030504040204" pitchFamily="50" charset="-128"/>
                          <a:ea typeface="Meiryo UI" panose="020B0604030504040204" pitchFamily="50" charset="-128"/>
                        </a:rPr>
                        <a:t>1/3</a:t>
                      </a:r>
                      <a:r>
                        <a:rPr lang="ja-JP" altLang="en-US" sz="1000" b="0" kern="100" dirty="0">
                          <a:effectLst/>
                          <a:latin typeface="Meiryo UI" panose="020B0604030504040204" pitchFamily="50" charset="-128"/>
                          <a:ea typeface="Meiryo UI" panose="020B0604030504040204" pitchFamily="50" charset="-128"/>
                        </a:rPr>
                        <a:t>・設置者</a:t>
                      </a:r>
                      <a:r>
                        <a:rPr lang="en-US" altLang="ja-JP" sz="1000" b="0" kern="100" dirty="0">
                          <a:effectLst/>
                          <a:latin typeface="Meiryo UI" panose="020B0604030504040204" pitchFamily="50" charset="-128"/>
                          <a:ea typeface="Meiryo UI" panose="020B0604030504040204" pitchFamily="50" charset="-128"/>
                        </a:rPr>
                        <a:t>1/3】</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国立と公立を除く</a:t>
                      </a:r>
                      <a:r>
                        <a:rPr lang="en-US" altLang="ja-JP" sz="1000" b="0" kern="100" dirty="0">
                          <a:effectLst/>
                          <a:latin typeface="Meiryo UI" panose="020B0604030504040204" pitchFamily="50" charset="-128"/>
                          <a:ea typeface="Meiryo UI" panose="020B0604030504040204" pitchFamily="50" charset="-128"/>
                        </a:rPr>
                        <a:t>4 </a:t>
                      </a:r>
                      <a:r>
                        <a:rPr lang="ja-JP" altLang="en-US" sz="1000" b="0" kern="100" dirty="0">
                          <a:effectLst/>
                          <a:latin typeface="Meiryo UI" panose="020B0604030504040204" pitchFamily="50" charset="-128"/>
                          <a:ea typeface="Meiryo UI" panose="020B0604030504040204" pitchFamily="50" charset="-128"/>
                        </a:rPr>
                        <a:t>ヶ所（関西医大附属病院・近畿大附属病院・済生会千里・三島）の各救命救急センターに対する運営補助</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府単独補助</a:t>
                      </a:r>
                      <a:r>
                        <a:rPr lang="en-US" altLang="ja-JP" sz="1000" b="0" kern="100" dirty="0">
                          <a:effectLst/>
                          <a:latin typeface="Meiryo UI" panose="020B0604030504040204" pitchFamily="50" charset="-128"/>
                          <a:ea typeface="Meiryo UI" panose="020B0604030504040204" pitchFamily="50" charset="-128"/>
                        </a:rPr>
                        <a:t>】</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大阪赤十字病院に対する運営補助（昭和</a:t>
                      </a:r>
                      <a:r>
                        <a:rPr lang="en-US" altLang="ja-JP" sz="1000" b="0" kern="100" dirty="0">
                          <a:effectLst/>
                          <a:latin typeface="Meiryo UI" panose="020B0604030504040204" pitchFamily="50" charset="-128"/>
                          <a:ea typeface="Meiryo UI" panose="020B0604030504040204" pitchFamily="50" charset="-128"/>
                        </a:rPr>
                        <a:t>51</a:t>
                      </a:r>
                      <a:r>
                        <a:rPr lang="ja-JP" altLang="en-US" sz="1000" b="0" kern="100" dirty="0">
                          <a:effectLst/>
                          <a:latin typeface="Meiryo UI" panose="020B0604030504040204" pitchFamily="50" charset="-128"/>
                          <a:ea typeface="Meiryo UI" panose="020B0604030504040204" pitchFamily="50" charset="-128"/>
                        </a:rPr>
                        <a:t>年度～）</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府が独自に三次救急医療機関に位置づけ、単独の運営補助（平成</a:t>
                      </a:r>
                      <a:r>
                        <a:rPr lang="en-US" altLang="ja-JP" sz="1000" b="0" kern="100" dirty="0">
                          <a:effectLst/>
                          <a:latin typeface="Meiryo UI" panose="020B0604030504040204" pitchFamily="50" charset="-128"/>
                          <a:ea typeface="Meiryo UI" panose="020B0604030504040204" pitchFamily="50" charset="-128"/>
                        </a:rPr>
                        <a:t>21</a:t>
                      </a:r>
                      <a:r>
                        <a:rPr lang="ja-JP" altLang="en-US" sz="1000" b="0" kern="100" dirty="0">
                          <a:effectLst/>
                          <a:latin typeface="Meiryo UI" panose="020B0604030504040204" pitchFamily="50" charset="-128"/>
                          <a:ea typeface="Meiryo UI" panose="020B0604030504040204" pitchFamily="50" charset="-128"/>
                        </a:rPr>
                        <a:t>年度までの経過措置） </a:t>
                      </a:r>
                      <a:r>
                        <a:rPr lang="en-US" altLang="ja-JP" sz="1000" b="0" kern="100" dirty="0">
                          <a:effectLst/>
                          <a:latin typeface="Meiryo UI" panose="020B0604030504040204" pitchFamily="50" charset="-128"/>
                          <a:ea typeface="Meiryo UI" panose="020B0604030504040204" pitchFamily="50" charset="-128"/>
                        </a:rPr>
                        <a:t>38(38)</a:t>
                      </a:r>
                      <a:r>
                        <a:rPr lang="ja-JP" altLang="en-US" sz="1000" b="0" kern="100" dirty="0">
                          <a:effectLst/>
                          <a:latin typeface="Meiryo UI" panose="020B0604030504040204" pitchFamily="50" charset="-128"/>
                          <a:ea typeface="Meiryo UI" panose="020B0604030504040204" pitchFamily="50" charset="-128"/>
                        </a:rPr>
                        <a:t>百万円</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三島救命救急Ｃに対する単独加算（平成</a:t>
                      </a:r>
                      <a:r>
                        <a:rPr lang="en-US" altLang="ja-JP" sz="1000" b="0" kern="100" dirty="0">
                          <a:effectLst/>
                          <a:latin typeface="Meiryo UI" panose="020B0604030504040204" pitchFamily="50" charset="-128"/>
                          <a:ea typeface="Meiryo UI" panose="020B0604030504040204" pitchFamily="50" charset="-128"/>
                        </a:rPr>
                        <a:t>6</a:t>
                      </a:r>
                      <a:r>
                        <a:rPr lang="ja-JP" altLang="en-US" sz="1000" b="0" kern="100" dirty="0">
                          <a:effectLst/>
                          <a:latin typeface="Meiryo UI" panose="020B0604030504040204" pitchFamily="50" charset="-128"/>
                          <a:ea typeface="Meiryo UI" panose="020B0604030504040204" pitchFamily="50" charset="-128"/>
                        </a:rPr>
                        <a:t>年度～）</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単独設置型救命救急Ｃの増嵩経費の一部（単独設置と一般病院併設の場合との医師数の差に対して）について定額補助 </a:t>
                      </a:r>
                      <a:r>
                        <a:rPr lang="en-US" altLang="ja-JP" sz="1000" b="0" kern="100" dirty="0">
                          <a:effectLst/>
                          <a:latin typeface="Meiryo UI" panose="020B0604030504040204" pitchFamily="50" charset="-128"/>
                          <a:ea typeface="Meiryo UI" panose="020B0604030504040204" pitchFamily="50" charset="-128"/>
                        </a:rPr>
                        <a:t>45(45)</a:t>
                      </a:r>
                      <a:r>
                        <a:rPr lang="ja-JP" altLang="en-US" sz="1000" b="0" kern="100" dirty="0">
                          <a:effectLst/>
                          <a:latin typeface="Meiryo UI" panose="020B0604030504040204" pitchFamily="50" charset="-128"/>
                          <a:ea typeface="Meiryo UI" panose="020B0604030504040204" pitchFamily="50" charset="-128"/>
                        </a:rPr>
                        <a:t>百万円</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（高槻市、島本町等で財団法人を設置）</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②泉州救命救急センター運営委託 </a:t>
                      </a:r>
                      <a:r>
                        <a:rPr lang="en-US" altLang="ja-JP" sz="1000" b="0" kern="100" dirty="0">
                          <a:effectLst/>
                          <a:latin typeface="Meiryo UI" panose="020B0604030504040204" pitchFamily="50" charset="-128"/>
                          <a:ea typeface="Meiryo UI" panose="020B0604030504040204" pitchFamily="50" charset="-128"/>
                        </a:rPr>
                        <a:t>1,920(866)</a:t>
                      </a:r>
                      <a:r>
                        <a:rPr lang="ja-JP" altLang="en-US" sz="1000" b="0" kern="100" dirty="0">
                          <a:effectLst/>
                          <a:latin typeface="Meiryo UI" panose="020B0604030504040204" pitchFamily="50" charset="-128"/>
                          <a:ea typeface="Meiryo UI" panose="020B0604030504040204" pitchFamily="50" charset="-128"/>
                        </a:rPr>
                        <a:t>百万円</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委託先：泉佐野市 （平成</a:t>
                      </a:r>
                      <a:r>
                        <a:rPr lang="en-US" altLang="ja-JP" sz="1000" b="0" kern="100" dirty="0">
                          <a:effectLst/>
                          <a:latin typeface="Meiryo UI" panose="020B0604030504040204" pitchFamily="50" charset="-128"/>
                          <a:ea typeface="Meiryo UI" panose="020B0604030504040204" pitchFamily="50" charset="-128"/>
                        </a:rPr>
                        <a:t>6 </a:t>
                      </a:r>
                      <a:r>
                        <a:rPr lang="ja-JP" altLang="en-US" sz="1000" b="0" kern="100" dirty="0">
                          <a:effectLst/>
                          <a:latin typeface="Meiryo UI" panose="020B0604030504040204" pitchFamily="50" charset="-128"/>
                          <a:ea typeface="Meiryo UI" panose="020B0604030504040204" pitchFamily="50" charset="-128"/>
                        </a:rPr>
                        <a:t>年度～）</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③中河内救命救急センター運営委託 </a:t>
                      </a:r>
                      <a:r>
                        <a:rPr lang="en-US" altLang="ja-JP" sz="1000" b="0" kern="100" dirty="0">
                          <a:effectLst/>
                          <a:latin typeface="Meiryo UI" panose="020B0604030504040204" pitchFamily="50" charset="-128"/>
                          <a:ea typeface="Meiryo UI" panose="020B0604030504040204" pitchFamily="50" charset="-128"/>
                        </a:rPr>
                        <a:t>1,980(834)</a:t>
                      </a:r>
                      <a:r>
                        <a:rPr lang="ja-JP" altLang="en-US" sz="1000" b="0" kern="100" dirty="0">
                          <a:effectLst/>
                          <a:latin typeface="Meiryo UI" panose="020B0604030504040204" pitchFamily="50" charset="-128"/>
                          <a:ea typeface="Meiryo UI" panose="020B0604030504040204" pitchFamily="50" charset="-128"/>
                        </a:rPr>
                        <a:t>百万円</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委託先：府保健医療財団 （平成</a:t>
                      </a:r>
                      <a:r>
                        <a:rPr lang="en-US" altLang="ja-JP" sz="1000" b="0" kern="100" dirty="0">
                          <a:effectLst/>
                          <a:latin typeface="Meiryo UI" panose="020B0604030504040204" pitchFamily="50" charset="-128"/>
                          <a:ea typeface="Meiryo UI" panose="020B0604030504040204" pitchFamily="50" charset="-128"/>
                        </a:rPr>
                        <a:t>10 </a:t>
                      </a:r>
                      <a:r>
                        <a:rPr lang="ja-JP" altLang="en-US" sz="1000" b="0" kern="100" dirty="0">
                          <a:effectLst/>
                          <a:latin typeface="Meiryo UI" panose="020B0604030504040204" pitchFamily="50" charset="-128"/>
                          <a:ea typeface="Meiryo UI" panose="020B0604030504040204" pitchFamily="50" charset="-128"/>
                        </a:rPr>
                        <a:t>年度～）</a:t>
                      </a:r>
                      <a:endParaRPr lang="en-US" altLang="ja-JP" sz="1000" b="0" i="0" u="none" kern="100" dirty="0">
                        <a:effectLst/>
                        <a:latin typeface="Meiryo UI" panose="020B0604030504040204" pitchFamily="50" charset="-128"/>
                        <a:ea typeface="Meiryo UI" panose="020B0604030504040204" pitchFamily="50" charset="-128"/>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tc hMerge="1">
                  <a:txBody>
                    <a:bodyPr/>
                    <a:lstStyle/>
                    <a:p>
                      <a:endParaRPr kumimoji="1" lang="ja-JP" altLang="en-US"/>
                    </a:p>
                  </a:txBody>
                  <a:tcPr/>
                </a:tc>
                <a:extLst>
                  <a:ext uri="{0D108BD9-81ED-4DB2-BD59-A6C34878D82A}">
                    <a16:rowId xmlns:a16="http://schemas.microsoft.com/office/drawing/2014/main" val="584442172"/>
                  </a:ext>
                </a:extLst>
              </a:tr>
              <a:tr h="207432">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bg1"/>
                          </a:solidFill>
                          <a:latin typeface="Meiryo UI" panose="020B0604030504040204" pitchFamily="50" charset="-128"/>
                          <a:ea typeface="Meiryo UI" panose="020B0604030504040204" pitchFamily="50" charset="-128"/>
                        </a:rPr>
                        <a:t>見直しの経過</a:t>
                      </a:r>
                      <a:endParaRPr kumimoji="1" lang="ja-JP" altLang="en-US" dirty="0">
                        <a:solidFill>
                          <a:schemeClr val="bg1"/>
                        </a:solidFill>
                        <a:latin typeface="Meiryo UI" panose="020B0604030504040204" pitchFamily="50" charset="-128"/>
                        <a:ea typeface="Meiryo UI" panose="020B0604030504040204" pitchFamily="50" charset="-128"/>
                      </a:endParaRPr>
                    </a:p>
                  </a:txBody>
                  <a:tcPr marL="72000" marR="72000" marT="36000" marB="36000" vert="eaVert" anchor="ctr">
                    <a:lnL w="12700" cap="flat" cmpd="sng" algn="ctr">
                      <a:solidFill>
                        <a:schemeClr val="accent1"/>
                      </a:solidFill>
                      <a:prstDash val="solid"/>
                      <a:round/>
                      <a:headEnd type="none" w="med" len="med"/>
                      <a:tailEnd type="none" w="med" len="med"/>
                    </a:lnL>
                    <a:lnT w="635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grid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ja-JP" sz="1000" b="1" kern="100" dirty="0">
                          <a:effectLst/>
                          <a:latin typeface="Meiryo UI" panose="020B0604030504040204" pitchFamily="50" charset="-128"/>
                          <a:ea typeface="Meiryo UI" panose="020B0604030504040204" pitchFamily="50" charset="-128"/>
                        </a:rPr>
                        <a:t>＜財政再建プログラム（案）</a:t>
                      </a:r>
                      <a:r>
                        <a:rPr lang="ja-JP" altLang="en-US" sz="1000" b="1" kern="100" dirty="0">
                          <a:effectLst/>
                          <a:latin typeface="Meiryo UI" panose="020B0604030504040204" pitchFamily="50" charset="-128"/>
                          <a:ea typeface="Meiryo UI" panose="020B0604030504040204" pitchFamily="50" charset="-128"/>
                        </a:rPr>
                        <a:t>における見直し</a:t>
                      </a:r>
                      <a:r>
                        <a:rPr lang="ja-JP" altLang="ja-JP" sz="1000" b="1" kern="100" dirty="0">
                          <a:effectLst/>
                          <a:latin typeface="Meiryo UI" panose="020B0604030504040204" pitchFamily="50" charset="-128"/>
                          <a:ea typeface="Meiryo UI" panose="020B0604030504040204" pitchFamily="50" charset="-128"/>
                        </a:rPr>
                        <a:t>＞</a:t>
                      </a:r>
                      <a:endParaRPr lang="ja-JP"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solidFill>
                      <a:srgbClr val="D0D8E8"/>
                    </a:solidFill>
                  </a:tcPr>
                </a:tc>
                <a:tc hMerge="1">
                  <a:txBody>
                    <a:bodyPr/>
                    <a:lstStyle/>
                    <a:p>
                      <a:endParaRPr kumimoji="1" lang="ja-JP" altLang="en-US"/>
                    </a:p>
                  </a:txBody>
                  <a:tcPr/>
                </a:tc>
                <a:extLst>
                  <a:ext uri="{0D108BD9-81ED-4DB2-BD59-A6C34878D82A}">
                    <a16:rowId xmlns:a16="http://schemas.microsoft.com/office/drawing/2014/main" val="652200874"/>
                  </a:ext>
                </a:extLst>
              </a:tr>
              <a:tr h="1718429">
                <a:tc vMerge="1">
                  <a:txBody>
                    <a:bodyPr/>
                    <a:lstStyle/>
                    <a:p>
                      <a:endParaRPr kumimoji="1" lang="ja-JP" altLang="en-US" dirty="0"/>
                    </a:p>
                  </a:txBody>
                  <a:tcPr marL="72000" marR="72000" marT="36000" marB="36000" vert="eaVert">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just">
                        <a:spcAft>
                          <a:spcPts val="0"/>
                        </a:spcAft>
                      </a:pPr>
                      <a:r>
                        <a:rPr lang="ja-JP" altLang="en-US" sz="1000" b="1" kern="100" dirty="0">
                          <a:effectLst/>
                          <a:latin typeface="Meiryo UI" panose="020B0604030504040204" pitchFamily="50" charset="-128"/>
                          <a:ea typeface="Meiryo UI" panose="020B0604030504040204" pitchFamily="50" charset="-128"/>
                        </a:rPr>
                        <a:t>１ 見直しの考え方及び見直し内容</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①のうち大阪赤十字病院に対する運営補助については、平成</a:t>
                      </a:r>
                      <a:r>
                        <a:rPr lang="en-US" altLang="ja-JP" sz="1000" b="0" kern="100" dirty="0">
                          <a:effectLst/>
                          <a:latin typeface="Meiryo UI" panose="020B0604030504040204" pitchFamily="50" charset="-128"/>
                          <a:ea typeface="Meiryo UI" panose="020B0604030504040204" pitchFamily="50" charset="-128"/>
                        </a:rPr>
                        <a:t>20</a:t>
                      </a:r>
                      <a:r>
                        <a:rPr lang="ja-JP" altLang="en-US" sz="1000" b="0" kern="100" dirty="0">
                          <a:effectLst/>
                          <a:latin typeface="Meiryo UI" panose="020B0604030504040204" pitchFamily="50" charset="-128"/>
                          <a:ea typeface="Meiryo UI" panose="020B0604030504040204" pitchFamily="50" charset="-128"/>
                        </a:rPr>
                        <a:t>年度で終了</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すでに救命救急センターとしての診療報酬算定がなされていること、新たに三次</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救急医療機関に指定される病院との整合性を図る。</a:t>
                      </a:r>
                    </a:p>
                    <a:p>
                      <a:pPr algn="just">
                        <a:spcAft>
                          <a:spcPts val="0"/>
                        </a:spcAft>
                      </a:pP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①のうち三島救命救急Ｃに対する単独補助は、当センターが圏域で唯一の三</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次救急医療機関であることに鑑み継続</a:t>
                      </a:r>
                    </a:p>
                    <a:p>
                      <a:pPr algn="just">
                        <a:spcAft>
                          <a:spcPts val="0"/>
                        </a:spcAft>
                      </a:pP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②③について、平成</a:t>
                      </a:r>
                      <a:r>
                        <a:rPr lang="en-US" altLang="ja-JP" sz="1000" b="0" kern="100" dirty="0">
                          <a:effectLst/>
                          <a:latin typeface="Meiryo UI" panose="020B0604030504040204" pitchFamily="50" charset="-128"/>
                          <a:ea typeface="Meiryo UI" panose="020B0604030504040204" pitchFamily="50" charset="-128"/>
                        </a:rPr>
                        <a:t>20</a:t>
                      </a:r>
                      <a:r>
                        <a:rPr lang="ja-JP" altLang="en-US" sz="1000" b="0" kern="100" dirty="0">
                          <a:effectLst/>
                          <a:latin typeface="Meiryo UI" panose="020B0604030504040204" pitchFamily="50" charset="-128"/>
                          <a:ea typeface="Meiryo UI" panose="020B0604030504040204" pitchFamily="50" charset="-128"/>
                        </a:rPr>
                        <a:t>年度から可能な範囲で縮減。運営形態の見直しについ</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ては引き続き検討</a:t>
                      </a:r>
                    </a:p>
                  </a:txBody>
                  <a:tcPr marL="72000" marR="72000" marT="36000" marB="36000">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solidFill>
                      <a:schemeClr val="bg1">
                        <a:alpha val="20000"/>
                      </a:schemeClr>
                    </a:solidFill>
                  </a:tcPr>
                </a:tc>
                <a:tc>
                  <a:txBody>
                    <a:bodyPr/>
                    <a:lstStyle/>
                    <a:p>
                      <a:pPr algn="just">
                        <a:lnSpc>
                          <a:spcPct val="100000"/>
                        </a:lnSpc>
                        <a:spcAft>
                          <a:spcPts val="0"/>
                        </a:spcAft>
                      </a:pPr>
                      <a:r>
                        <a:rPr lang="ja-JP" altLang="en-US" sz="1000" b="1" u="none" strike="noStrike" baseline="0" dirty="0">
                          <a:latin typeface="Meiryo UI" panose="020B0604030504040204" pitchFamily="50" charset="-128"/>
                          <a:ea typeface="Meiryo UI" panose="020B0604030504040204" pitchFamily="50" charset="-128"/>
                        </a:rPr>
                        <a:t>◆見直しの経過（改革工程表）</a:t>
                      </a:r>
                      <a:endParaRPr lang="en-US" altLang="ja-JP" sz="1000" b="1" u="none" strike="noStrike" baseline="0" dirty="0">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（大阪赤十字病院に対する運営補助）</a:t>
                      </a: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20</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年度末で終了</a:t>
                      </a: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a:t>
                      </a: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泉州・中河内救命救急センターに係る運営委託）</a:t>
                      </a:r>
                    </a:p>
                    <a:p>
                      <a:pPr algn="l" rtl="0">
                        <a:lnSpc>
                          <a:spcPct val="100000"/>
                        </a:lnSpc>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20</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8</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月～</a:t>
                      </a:r>
                    </a:p>
                    <a:p>
                      <a:pPr algn="l" rtl="0">
                        <a:lnSpc>
                          <a:spcPct val="100000"/>
                        </a:lnSpc>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・可能な範囲で経費を縮減</a:t>
                      </a:r>
                    </a:p>
                    <a:p>
                      <a:pPr algn="l" rtl="0">
                        <a:lnSpc>
                          <a:spcPct val="100000"/>
                        </a:lnSpc>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21</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2</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月補正予算において、医療ｽﾀｯﾌの充実を図る</a:t>
                      </a:r>
                    </a:p>
                    <a:p>
                      <a:pPr algn="l" rtl="0">
                        <a:lnSpc>
                          <a:spcPct val="100000"/>
                        </a:lnSpc>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21</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4</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月～</a:t>
                      </a:r>
                    </a:p>
                    <a:p>
                      <a:pPr algn="l" rtl="0">
                        <a:lnSpc>
                          <a:spcPct val="100000"/>
                        </a:lnSpc>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・泉州救命救急センターの事務職人件費の削減及び材料費を縮減するととも</a:t>
                      </a: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algn="l" rtl="0">
                        <a:lnSpc>
                          <a:spcPct val="100000"/>
                        </a:lnSpc>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に、医療スタッフの充実を図る</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運営形態）</a:t>
                      </a: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○泉州救命救急センター</a:t>
                      </a:r>
                    </a:p>
                    <a:p>
                      <a:pPr>
                        <a:lnSpc>
                          <a:spcPct val="100000"/>
                        </a:lnSpc>
                      </a:pPr>
                      <a:r>
                        <a:rPr kumimoji="1" lang="ja-JP" altLang="en-US" sz="1000" dirty="0">
                          <a:latin typeface="Meiryo UI" panose="020B0604030504040204" pitchFamily="50" charset="-128"/>
                          <a:ea typeface="Meiryo UI" panose="020B0604030504040204" pitchFamily="50" charset="-128"/>
                        </a:rPr>
                        <a:t>　　 　市立泉佐野病院については、平成</a:t>
                      </a:r>
                      <a:r>
                        <a:rPr kumimoji="1" lang="en-US" altLang="ja-JP" sz="1000" dirty="0">
                          <a:latin typeface="Meiryo UI" panose="020B0604030504040204" pitchFamily="50" charset="-128"/>
                          <a:ea typeface="Meiryo UI" panose="020B0604030504040204" pitchFamily="50" charset="-128"/>
                        </a:rPr>
                        <a:t>23</a:t>
                      </a:r>
                      <a:r>
                        <a:rPr kumimoji="1" lang="ja-JP" altLang="en-US" sz="1000" dirty="0">
                          <a:latin typeface="Meiryo UI" panose="020B0604030504040204" pitchFamily="50" charset="-128"/>
                          <a:ea typeface="Meiryo UI" panose="020B0604030504040204" pitchFamily="50" charset="-128"/>
                        </a:rPr>
                        <a:t>年</a:t>
                      </a:r>
                      <a:r>
                        <a:rPr kumimoji="1" lang="en-US" altLang="ja-JP" sz="1000" dirty="0">
                          <a:latin typeface="Meiryo UI" panose="020B0604030504040204" pitchFamily="50" charset="-128"/>
                          <a:ea typeface="Meiryo UI" panose="020B0604030504040204" pitchFamily="50" charset="-128"/>
                        </a:rPr>
                        <a:t>4</a:t>
                      </a:r>
                      <a:r>
                        <a:rPr kumimoji="1" lang="ja-JP" altLang="en-US" sz="1000" dirty="0">
                          <a:latin typeface="Meiryo UI" panose="020B0604030504040204" pitchFamily="50" charset="-128"/>
                          <a:ea typeface="Meiryo UI" panose="020B0604030504040204" pitchFamily="50" charset="-128"/>
                        </a:rPr>
                        <a:t>月</a:t>
                      </a:r>
                      <a:r>
                        <a:rPr kumimoji="1" lang="en-US" altLang="ja-JP" sz="1000" dirty="0">
                          <a:latin typeface="Meiryo UI" panose="020B0604030504040204" pitchFamily="50" charset="-128"/>
                          <a:ea typeface="Meiryo UI" panose="020B0604030504040204" pitchFamily="50" charset="-128"/>
                        </a:rPr>
                        <a:t>1</a:t>
                      </a:r>
                      <a:r>
                        <a:rPr kumimoji="1" lang="ja-JP" altLang="en-US" sz="1000" dirty="0">
                          <a:latin typeface="Meiryo UI" panose="020B0604030504040204" pitchFamily="50" charset="-128"/>
                          <a:ea typeface="Meiryo UI" panose="020B0604030504040204" pitchFamily="50" charset="-128"/>
                        </a:rPr>
                        <a:t>日付けで「地方独立行政法人</a:t>
                      </a:r>
                      <a:endParaRPr kumimoji="1" lang="en-US" altLang="ja-JP" sz="1000" dirty="0">
                        <a:latin typeface="Meiryo UI" panose="020B0604030504040204" pitchFamily="50" charset="-128"/>
                        <a:ea typeface="Meiryo UI" panose="020B0604030504040204" pitchFamily="50" charset="-128"/>
                      </a:endParaRPr>
                    </a:p>
                    <a:p>
                      <a:pPr>
                        <a:lnSpc>
                          <a:spcPct val="100000"/>
                        </a:lnSpc>
                      </a:pPr>
                      <a:r>
                        <a:rPr kumimoji="1" lang="ja-JP" altLang="en-US" sz="1000" dirty="0">
                          <a:latin typeface="Meiryo UI" panose="020B0604030504040204" pitchFamily="50" charset="-128"/>
                          <a:ea typeface="Meiryo UI" panose="020B0604030504040204" pitchFamily="50" charset="-128"/>
                        </a:rPr>
                        <a:t>　　   りんくう総合医療センター」が運営主体となる予定。</a:t>
                      </a:r>
                      <a:r>
                        <a:rPr kumimoji="1" lang="ja-JP" altLang="ja-JP" sz="1000" dirty="0">
                          <a:solidFill>
                            <a:schemeClr val="tx1"/>
                          </a:solidFill>
                          <a:effectLst/>
                          <a:latin typeface="Meiryo UI" panose="020B0604030504040204" pitchFamily="50" charset="-128"/>
                          <a:ea typeface="Meiryo UI" panose="020B0604030504040204" pitchFamily="50" charset="-128"/>
                          <a:cs typeface="+mn-cs"/>
                        </a:rPr>
                        <a:t>今後、地域医療再生</a:t>
                      </a:r>
                      <a:endParaRPr kumimoji="1" lang="en-US" altLang="ja-JP" sz="1000" dirty="0">
                        <a:solidFill>
                          <a:schemeClr val="tx1"/>
                        </a:solidFill>
                        <a:effectLst/>
                        <a:latin typeface="Meiryo UI" panose="020B0604030504040204" pitchFamily="50" charset="-128"/>
                        <a:ea typeface="Meiryo UI" panose="020B0604030504040204" pitchFamily="50" charset="-128"/>
                        <a:cs typeface="+mn-cs"/>
                      </a:endParaRPr>
                    </a:p>
                    <a:p>
                      <a:pPr>
                        <a:lnSpc>
                          <a:spcPct val="100000"/>
                        </a:lnSpc>
                      </a:pPr>
                      <a:r>
                        <a:rPr kumimoji="1" lang="en-US" altLang="ja-JP" sz="1000" dirty="0">
                          <a:solidFill>
                            <a:schemeClr val="tx1"/>
                          </a:solidFill>
                          <a:effectLst/>
                          <a:latin typeface="Meiryo UI" panose="020B0604030504040204" pitchFamily="50" charset="-128"/>
                          <a:ea typeface="Meiryo UI" panose="020B0604030504040204" pitchFamily="50" charset="-128"/>
                          <a:cs typeface="+mn-cs"/>
                        </a:rPr>
                        <a:t>       </a:t>
                      </a:r>
                      <a:r>
                        <a:rPr kumimoji="1" lang="ja-JP" altLang="ja-JP" sz="1000" dirty="0">
                          <a:solidFill>
                            <a:schemeClr val="tx1"/>
                          </a:solidFill>
                          <a:effectLst/>
                          <a:latin typeface="Meiryo UI" panose="020B0604030504040204" pitchFamily="50" charset="-128"/>
                          <a:ea typeface="Meiryo UI" panose="020B0604030504040204" pitchFamily="50" charset="-128"/>
                          <a:cs typeface="+mn-cs"/>
                        </a:rPr>
                        <a:t>計画（平成</a:t>
                      </a:r>
                      <a:r>
                        <a:rPr kumimoji="1" lang="en-US" altLang="ja-JP" sz="1000" dirty="0">
                          <a:solidFill>
                            <a:schemeClr val="tx1"/>
                          </a:solidFill>
                          <a:effectLst/>
                          <a:latin typeface="Meiryo UI" panose="020B0604030504040204" pitchFamily="50" charset="-128"/>
                          <a:ea typeface="Meiryo UI" panose="020B0604030504040204" pitchFamily="50" charset="-128"/>
                          <a:cs typeface="+mn-cs"/>
                        </a:rPr>
                        <a:t>22</a:t>
                      </a:r>
                      <a:r>
                        <a:rPr kumimoji="1" lang="ja-JP" altLang="ja-JP" sz="1000" dirty="0">
                          <a:solidFill>
                            <a:schemeClr val="tx1"/>
                          </a:solidFill>
                          <a:effectLst/>
                          <a:latin typeface="Meiryo UI" panose="020B0604030504040204" pitchFamily="50" charset="-128"/>
                          <a:ea typeface="Meiryo UI" panose="020B0604030504040204" pitchFamily="50" charset="-128"/>
                          <a:cs typeface="+mn-cs"/>
                        </a:rPr>
                        <a:t>年</a:t>
                      </a:r>
                      <a:r>
                        <a:rPr kumimoji="1" lang="en-US" altLang="ja-JP" sz="1000" dirty="0">
                          <a:solidFill>
                            <a:schemeClr val="tx1"/>
                          </a:solidFill>
                          <a:effectLst/>
                          <a:latin typeface="Meiryo UI" panose="020B0604030504040204" pitchFamily="50" charset="-128"/>
                          <a:ea typeface="Meiryo UI" panose="020B0604030504040204" pitchFamily="50" charset="-128"/>
                          <a:cs typeface="+mn-cs"/>
                        </a:rPr>
                        <a:t>1</a:t>
                      </a:r>
                      <a:r>
                        <a:rPr kumimoji="1" lang="ja-JP" altLang="ja-JP" sz="1000" dirty="0">
                          <a:solidFill>
                            <a:schemeClr val="tx1"/>
                          </a:solidFill>
                          <a:effectLst/>
                          <a:latin typeface="Meiryo UI" panose="020B0604030504040204" pitchFamily="50" charset="-128"/>
                          <a:ea typeface="Meiryo UI" panose="020B0604030504040204" pitchFamily="50" charset="-128"/>
                          <a:cs typeface="+mn-cs"/>
                        </a:rPr>
                        <a:t>月策定）に基づき、法人との間で移管に向けた調整を進</a:t>
                      </a:r>
                      <a:endParaRPr kumimoji="1" lang="en-US" altLang="ja-JP" sz="1000" dirty="0">
                        <a:solidFill>
                          <a:schemeClr val="tx1"/>
                        </a:solidFill>
                        <a:effectLst/>
                        <a:latin typeface="Meiryo UI" panose="020B0604030504040204" pitchFamily="50" charset="-128"/>
                        <a:ea typeface="Meiryo UI" panose="020B0604030504040204" pitchFamily="50" charset="-128"/>
                        <a:cs typeface="+mn-cs"/>
                      </a:endParaRPr>
                    </a:p>
                    <a:p>
                      <a:pPr>
                        <a:lnSpc>
                          <a:spcPct val="100000"/>
                        </a:lnSpc>
                      </a:pPr>
                      <a:r>
                        <a:rPr kumimoji="1" lang="en-US" altLang="ja-JP" sz="1000" dirty="0">
                          <a:solidFill>
                            <a:schemeClr val="tx1"/>
                          </a:solidFill>
                          <a:effectLst/>
                          <a:latin typeface="Meiryo UI" panose="020B0604030504040204" pitchFamily="50" charset="-128"/>
                          <a:ea typeface="Meiryo UI" panose="020B0604030504040204" pitchFamily="50" charset="-128"/>
                          <a:cs typeface="+mn-cs"/>
                        </a:rPr>
                        <a:t>       </a:t>
                      </a:r>
                      <a:r>
                        <a:rPr kumimoji="1" lang="ja-JP" altLang="ja-JP" sz="1000" dirty="0">
                          <a:solidFill>
                            <a:schemeClr val="tx1"/>
                          </a:solidFill>
                          <a:effectLst/>
                          <a:latin typeface="Meiryo UI" panose="020B0604030504040204" pitchFamily="50" charset="-128"/>
                          <a:ea typeface="Meiryo UI" panose="020B0604030504040204" pitchFamily="50" charset="-128"/>
                          <a:cs typeface="+mn-cs"/>
                        </a:rPr>
                        <a:t>めていく。</a:t>
                      </a:r>
                      <a:endParaRPr lang="en-US" altLang="ja-JP" sz="1000" b="0" i="0" baseline="0" dirty="0">
                        <a:effectLst/>
                        <a:latin typeface="Meiryo UI" panose="020B0604030504040204" pitchFamily="50" charset="-128"/>
                        <a:ea typeface="Meiryo UI" panose="020B0604030504040204" pitchFamily="50" charset="-128"/>
                        <a:cs typeface="+mn-cs"/>
                      </a:endParaRPr>
                    </a:p>
                    <a:p>
                      <a:pPr marL="0" marR="0" indent="0" algn="l" defTabSz="914400" rtl="0" eaLnBrk="1" fontAlgn="auto" latinLnBrk="0" hangingPunct="1">
                        <a:lnSpc>
                          <a:spcPct val="100000"/>
                        </a:lnSpc>
                        <a:spcBef>
                          <a:spcPts val="0"/>
                        </a:spcBef>
                        <a:spcAft>
                          <a:spcPts val="0"/>
                        </a:spcAft>
                        <a:buClrTx/>
                        <a:buSzTx/>
                        <a:buFontTx/>
                        <a:buNone/>
                        <a:tabLst/>
                        <a:defRPr sz="1000"/>
                      </a:pPr>
                      <a:r>
                        <a:rPr lang="en-US" altLang="ja-JP" sz="1000" b="0" i="0" baseline="0" dirty="0">
                          <a:effectLst/>
                          <a:latin typeface="Meiryo UI" panose="020B0604030504040204" pitchFamily="50" charset="-128"/>
                          <a:ea typeface="Meiryo UI" panose="020B0604030504040204" pitchFamily="50" charset="-128"/>
                          <a:cs typeface="+mn-cs"/>
                        </a:rPr>
                        <a:t>    </a:t>
                      </a:r>
                      <a:r>
                        <a:rPr lang="ja-JP" altLang="ja-JP" sz="1000" b="0" i="0" baseline="0" dirty="0">
                          <a:effectLst/>
                          <a:latin typeface="Meiryo UI" panose="020B0604030504040204" pitchFamily="50" charset="-128"/>
                          <a:ea typeface="Meiryo UI" panose="020B0604030504040204" pitchFamily="50" charset="-128"/>
                          <a:cs typeface="+mn-cs"/>
                        </a:rPr>
                        <a:t>○中河内救命救急センター</a:t>
                      </a:r>
                      <a:endParaRPr lang="ja-JP" altLang="ja-JP" sz="1000" dirty="0">
                        <a:effectLst/>
                        <a:latin typeface="Meiryo UI" panose="020B0604030504040204" pitchFamily="50" charset="-128"/>
                        <a:ea typeface="Meiryo UI" panose="020B0604030504040204" pitchFamily="50" charset="-128"/>
                      </a:endParaRPr>
                    </a:p>
                    <a:p>
                      <a:pPr algn="l" rtl="0">
                        <a:lnSpc>
                          <a:spcPct val="100000"/>
                        </a:lnSpc>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疾病構造の変化や救急医療の現状を踏まえ、一層の機能充実をめざしつつ、  </a:t>
                      </a: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algn="l" rtl="0">
                        <a:lnSpc>
                          <a:spcPct val="100000"/>
                        </a:lnSpc>
                        <a:defRPr sz="1000"/>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経営改善も視野に入れた運営形態の見直しを進めている。</a:t>
                      </a:r>
                    </a:p>
                    <a:p>
                      <a:pPr algn="l" rtl="0">
                        <a:lnSpc>
                          <a:spcPct val="100000"/>
                        </a:lnSpc>
                        <a:defRPr sz="1000"/>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23</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年度は、 よりよい運営形態を探るため、引き続き見直しを進める。</a:t>
                      </a:r>
                      <a:endParaRPr lang="en-US" altLang="ja-JP" sz="1000" b="0" i="0" u="none" strike="noStrike" baseline="0" dirty="0">
                        <a:solidFill>
                          <a:schemeClr val="tx1"/>
                        </a:solidFill>
                        <a:latin typeface="Meiryo UI" panose="020B0604030504040204" pitchFamily="50" charset="-128"/>
                        <a:ea typeface="Meiryo UI" panose="020B0604030504040204" pitchFamily="50" charset="-128"/>
                      </a:endParaRPr>
                    </a:p>
                    <a:p>
                      <a:pPr algn="l" rtl="0">
                        <a:lnSpc>
                          <a:spcPct val="100000"/>
                        </a:lnSpc>
                        <a:defRPr sz="1000"/>
                      </a:pPr>
                      <a:endParaRPr lang="en-US" altLang="ja-JP" sz="1000" b="0" i="0" u="none" strike="noStrike" baseline="0" dirty="0">
                        <a:solidFill>
                          <a:schemeClr val="tx1"/>
                        </a:solidFill>
                        <a:latin typeface="Meiryo UI" panose="020B0604030504040204" pitchFamily="50" charset="-128"/>
                        <a:ea typeface="Meiryo UI" panose="020B0604030504040204" pitchFamily="50" charset="-128"/>
                      </a:endParaRPr>
                    </a:p>
                    <a:p>
                      <a:pPr algn="l" rtl="0">
                        <a:lnSpc>
                          <a:spcPct val="100000"/>
                        </a:lnSpc>
                        <a:defRPr sz="1000"/>
                      </a:pPr>
                      <a:r>
                        <a:rPr lang="ja-JP" altLang="en-US" sz="1000" b="0" i="0" u="none" strike="noStrike" baseline="0" dirty="0">
                          <a:solidFill>
                            <a:schemeClr val="tx1"/>
                          </a:solidFill>
                          <a:latin typeface="Meiryo UI" panose="020B0604030504040204" pitchFamily="50" charset="-128"/>
                          <a:ea typeface="Meiryo UI" panose="020B0604030504040204" pitchFamily="50" charset="-128"/>
                        </a:rPr>
                        <a:t>　</a:t>
                      </a:r>
                      <a:r>
                        <a:rPr lang="en-US" altLang="zh-TW" sz="1000" b="0" i="0" u="none" strike="noStrike" baseline="0" dirty="0">
                          <a:solidFill>
                            <a:schemeClr val="tx1"/>
                          </a:solidFill>
                          <a:latin typeface="Meiryo UI" panose="020B0604030504040204" pitchFamily="50" charset="-128"/>
                          <a:ea typeface="Meiryo UI" panose="020B0604030504040204" pitchFamily="50" charset="-128"/>
                        </a:rPr>
                        <a:t>【</a:t>
                      </a:r>
                      <a:r>
                        <a:rPr lang="zh-TW" altLang="en-US" sz="1000" b="0" i="0" u="none" strike="noStrike" baseline="0" dirty="0">
                          <a:solidFill>
                            <a:schemeClr val="tx1"/>
                          </a:solidFill>
                          <a:latin typeface="Meiryo UI" panose="020B0604030504040204" pitchFamily="50" charset="-128"/>
                          <a:ea typeface="Meiryo UI" panose="020B0604030504040204" pitchFamily="50" charset="-128"/>
                        </a:rPr>
                        <a:t>効果額（百万円）</a:t>
                      </a:r>
                      <a:r>
                        <a:rPr lang="en-US" altLang="zh-TW" sz="1000" b="0" i="0" u="none" strike="noStrike" baseline="0" dirty="0">
                          <a:solidFill>
                            <a:schemeClr val="tx1"/>
                          </a:solidFill>
                          <a:latin typeface="Meiryo UI" panose="020B0604030504040204" pitchFamily="50" charset="-128"/>
                          <a:ea typeface="Meiryo UI" panose="020B0604030504040204" pitchFamily="50" charset="-128"/>
                        </a:rPr>
                        <a:t>】⑳103</a:t>
                      </a:r>
                      <a:r>
                        <a:rPr lang="zh-TW" altLang="en-US" sz="1000" b="0" i="0" u="none" strike="noStrike" baseline="0" dirty="0">
                          <a:solidFill>
                            <a:schemeClr val="tx1"/>
                          </a:solidFill>
                          <a:latin typeface="Meiryo UI" panose="020B0604030504040204" pitchFamily="50" charset="-128"/>
                          <a:ea typeface="Meiryo UI" panose="020B0604030504040204" pitchFamily="50" charset="-128"/>
                        </a:rPr>
                        <a:t>　㉑</a:t>
                      </a:r>
                      <a:r>
                        <a:rPr lang="en-US" altLang="zh-TW" sz="1000" b="0" i="0" u="none" strike="noStrike" baseline="0" dirty="0">
                          <a:solidFill>
                            <a:schemeClr val="tx1"/>
                          </a:solidFill>
                          <a:latin typeface="Meiryo UI" panose="020B0604030504040204" pitchFamily="50" charset="-128"/>
                          <a:ea typeface="Meiryo UI" panose="020B0604030504040204" pitchFamily="50" charset="-128"/>
                        </a:rPr>
                        <a:t>160</a:t>
                      </a:r>
                      <a:r>
                        <a:rPr lang="zh-TW" altLang="en-US" sz="1000" b="0" i="0" u="none" strike="noStrike" baseline="0" dirty="0">
                          <a:solidFill>
                            <a:schemeClr val="tx1"/>
                          </a:solidFill>
                          <a:latin typeface="Meiryo UI" panose="020B0604030504040204" pitchFamily="50" charset="-128"/>
                          <a:ea typeface="Meiryo UI" panose="020B0604030504040204" pitchFamily="50" charset="-128"/>
                        </a:rPr>
                        <a:t>　㉒</a:t>
                      </a:r>
                      <a:r>
                        <a:rPr lang="en-US" altLang="zh-TW" sz="1000" b="0" i="0" u="none" strike="noStrike" baseline="0" dirty="0">
                          <a:solidFill>
                            <a:schemeClr val="tx1"/>
                          </a:solidFill>
                          <a:latin typeface="Meiryo UI" panose="020B0604030504040204" pitchFamily="50" charset="-128"/>
                          <a:ea typeface="Meiryo UI" panose="020B0604030504040204" pitchFamily="50" charset="-128"/>
                        </a:rPr>
                        <a:t>165</a:t>
                      </a: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txBody>
                  <a:tcPr marL="72000" marR="72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2089765108"/>
                  </a:ext>
                </a:extLst>
              </a:tr>
            </a:tbl>
          </a:graphicData>
        </a:graphic>
      </p:graphicFrame>
      <p:sp>
        <p:nvSpPr>
          <p:cNvPr id="36" name="二等辺三角形 35"/>
          <p:cNvSpPr/>
          <p:nvPr/>
        </p:nvSpPr>
        <p:spPr>
          <a:xfrm rot="5400000">
            <a:off x="4301969" y="4178206"/>
            <a:ext cx="540060" cy="211779"/>
          </a:xfrm>
          <a:prstGeom prst="triangl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pPr algn="ctr"/>
            <a:endParaRPr kumimoji="1"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7" name="正方形/長方形 36"/>
          <p:cNvSpPr/>
          <p:nvPr/>
        </p:nvSpPr>
        <p:spPr>
          <a:xfrm>
            <a:off x="5607115" y="808757"/>
            <a:ext cx="3281430" cy="234978"/>
          </a:xfrm>
          <a:prstGeom prst="rect">
            <a:avLst/>
          </a:prstGeom>
          <a:ln/>
        </p:spPr>
        <p:style>
          <a:lnRef idx="2">
            <a:schemeClr val="accent1"/>
          </a:lnRef>
          <a:fillRef idx="1">
            <a:schemeClr val="lt1"/>
          </a:fillRef>
          <a:effectRef idx="0">
            <a:schemeClr val="accent1"/>
          </a:effectRef>
          <a:fontRef idx="minor">
            <a:schemeClr val="dk1"/>
          </a:fontRef>
        </p:style>
        <p:txBody>
          <a:bodyPr lIns="36000" rIns="0" rtlCol="0" anchor="ctr"/>
          <a:lstStyle/>
          <a:p>
            <a:pPr algn="ctr"/>
            <a:r>
              <a:rPr lang="ja-JP" altLang="en-US" sz="1050" dirty="0">
                <a:solidFill>
                  <a:schemeClr val="tx1"/>
                </a:solidFill>
                <a:latin typeface="Meiryo UI" panose="020B0604030504040204" pitchFamily="50" charset="-128"/>
                <a:ea typeface="Meiryo UI" panose="020B0604030504040204" pitchFamily="50" charset="-128"/>
              </a:rPr>
              <a:t>見直し前額</a:t>
            </a:r>
            <a:r>
              <a:rPr lang="en-US" altLang="ja-JP" sz="1050" dirty="0">
                <a:solidFill>
                  <a:schemeClr val="tx1"/>
                </a:solidFill>
                <a:latin typeface="Meiryo UI" panose="020B0604030504040204" pitchFamily="50" charset="-128"/>
                <a:ea typeface="Meiryo UI" panose="020B0604030504040204" pitchFamily="50" charset="-128"/>
              </a:rPr>
              <a:t> (H20</a:t>
            </a:r>
            <a:r>
              <a:rPr lang="ja-JP" altLang="en-US" sz="1050" dirty="0">
                <a:solidFill>
                  <a:schemeClr val="tx1"/>
                </a:solidFill>
                <a:latin typeface="Meiryo UI" panose="020B0604030504040204" pitchFamily="50" charset="-128"/>
                <a:ea typeface="Meiryo UI" panose="020B0604030504040204" pitchFamily="50" charset="-128"/>
              </a:rPr>
              <a:t>通年ベース</a:t>
            </a:r>
            <a:r>
              <a:rPr lang="en-US" altLang="ja-JP" sz="1050" dirty="0">
                <a:solidFill>
                  <a:schemeClr val="tx1"/>
                </a:solidFill>
                <a:latin typeface="Meiryo UI" panose="020B0604030504040204" pitchFamily="50" charset="-128"/>
                <a:ea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rPr>
              <a:t>：</a:t>
            </a:r>
            <a:r>
              <a:rPr lang="en-US" altLang="ja-JP" sz="1050" dirty="0">
                <a:solidFill>
                  <a:schemeClr val="tx1"/>
                </a:solidFill>
                <a:latin typeface="Meiryo UI" panose="020B0604030504040204" pitchFamily="50" charset="-128"/>
                <a:ea typeface="Meiryo UI" panose="020B0604030504040204" pitchFamily="50" charset="-128"/>
              </a:rPr>
              <a:t>4,287</a:t>
            </a:r>
            <a:r>
              <a:rPr lang="ja-JP" altLang="en-US" sz="1050" dirty="0">
                <a:solidFill>
                  <a:schemeClr val="tx1"/>
                </a:solidFill>
                <a:latin typeface="Meiryo UI" panose="020B0604030504040204" pitchFamily="50" charset="-128"/>
                <a:ea typeface="Meiryo UI" panose="020B0604030504040204" pitchFamily="50" charset="-128"/>
              </a:rPr>
              <a:t>（</a:t>
            </a:r>
            <a:r>
              <a:rPr lang="en-US" altLang="ja-JP" sz="1050" dirty="0">
                <a:solidFill>
                  <a:schemeClr val="tx1"/>
                </a:solidFill>
                <a:latin typeface="Meiryo UI" panose="020B0604030504040204" pitchFamily="50" charset="-128"/>
                <a:ea typeface="Meiryo UI" panose="020B0604030504040204" pitchFamily="50" charset="-128"/>
              </a:rPr>
              <a:t>1,935</a:t>
            </a:r>
            <a:r>
              <a:rPr lang="ja-JP" altLang="en-US" sz="1050" dirty="0">
                <a:solidFill>
                  <a:schemeClr val="tx1"/>
                </a:solidFill>
                <a:latin typeface="Meiryo UI" panose="020B0604030504040204" pitchFamily="50" charset="-128"/>
                <a:ea typeface="Meiryo UI" panose="020B0604030504040204" pitchFamily="50" charset="-128"/>
              </a:rPr>
              <a:t>）百万円</a:t>
            </a:r>
            <a:endPar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8" name="正方形/長方形 7"/>
          <p:cNvSpPr/>
          <p:nvPr/>
        </p:nvSpPr>
        <p:spPr>
          <a:xfrm>
            <a:off x="5877145" y="131399"/>
            <a:ext cx="1935215" cy="208186"/>
          </a:xfrm>
          <a:prstGeom prst="rect">
            <a:avLst/>
          </a:prstGeom>
          <a:ln w="6350"/>
        </p:spPr>
        <p:style>
          <a:lnRef idx="2">
            <a:schemeClr val="accent1"/>
          </a:lnRef>
          <a:fillRef idx="1">
            <a:schemeClr val="lt1"/>
          </a:fillRef>
          <a:effectRef idx="0">
            <a:schemeClr val="accent1"/>
          </a:effectRef>
          <a:fontRef idx="minor">
            <a:schemeClr val="dk1"/>
          </a:fontRef>
        </p:style>
        <p:txBody>
          <a:bodyPr lIns="36000" rIns="36000" rtlCol="0" anchor="ctr"/>
          <a:lstStyle/>
          <a:p>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予算の記載</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）：一般財源</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スライド番号プレースホルダー 4"/>
          <p:cNvSpPr txBox="1">
            <a:spLocks/>
          </p:cNvSpPr>
          <p:nvPr/>
        </p:nvSpPr>
        <p:spPr>
          <a:xfrm>
            <a:off x="7010400" y="6584035"/>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smtClean="0">
                <a:solidFill>
                  <a:schemeClr val="tx1"/>
                </a:solidFill>
                <a:latin typeface="Meiryo UI" panose="020B0604030504040204" pitchFamily="50" charset="-128"/>
                <a:ea typeface="Meiryo UI" panose="020B0604030504040204" pitchFamily="50" charset="-128"/>
              </a:rPr>
              <a:t>44</a:t>
            </a:r>
            <a:endParaRPr lang="ja-JP" altLang="en-US"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75895542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nvGraphicFramePr>
        <p:xfrm>
          <a:off x="70604" y="126766"/>
          <a:ext cx="9003329" cy="415976"/>
        </p:xfrm>
        <a:graphic>
          <a:graphicData uri="http://schemas.openxmlformats.org/drawingml/2006/table">
            <a:tbl>
              <a:tblPr firstRow="1" firstCol="1" bandRow="1">
                <a:tableStyleId>{5C22544A-7EE6-4342-B048-85BDC9FD1C3A}</a:tableStyleId>
              </a:tblPr>
              <a:tblGrid>
                <a:gridCol w="6436611">
                  <a:extLst>
                    <a:ext uri="{9D8B030D-6E8A-4147-A177-3AD203B41FA5}">
                      <a16:colId xmlns:a16="http://schemas.microsoft.com/office/drawing/2014/main" val="1996567682"/>
                    </a:ext>
                  </a:extLst>
                </a:gridCol>
                <a:gridCol w="2566718">
                  <a:extLst>
                    <a:ext uri="{9D8B030D-6E8A-4147-A177-3AD203B41FA5}">
                      <a16:colId xmlns:a16="http://schemas.microsoft.com/office/drawing/2014/main" val="2440904912"/>
                    </a:ext>
                  </a:extLst>
                </a:gridCol>
              </a:tblGrid>
              <a:tr h="41597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100" kern="100" dirty="0">
                          <a:solidFill>
                            <a:schemeClr val="tx1"/>
                          </a:solidFill>
                          <a:effectLst/>
                          <a:latin typeface="Meiryo UI" panose="020B0604030504040204" pitchFamily="50" charset="-128"/>
                          <a:ea typeface="Meiryo UI" panose="020B0604030504040204" pitchFamily="50" charset="-128"/>
                        </a:rPr>
                        <a:t>【</a:t>
                      </a:r>
                      <a:r>
                        <a:rPr lang="ja-JP" altLang="en-US" sz="1100" kern="100" dirty="0">
                          <a:solidFill>
                            <a:schemeClr val="tx1"/>
                          </a:solidFill>
                          <a:effectLst/>
                          <a:latin typeface="Meiryo UI" panose="020B0604030504040204" pitchFamily="50" charset="-128"/>
                          <a:ea typeface="Meiryo UI" panose="020B0604030504040204" pitchFamily="50" charset="-128"/>
                        </a:rPr>
                        <a:t>主要検討事業</a:t>
                      </a:r>
                      <a:r>
                        <a:rPr lang="en-US" altLang="ja-JP" sz="1100" kern="100" dirty="0">
                          <a:solidFill>
                            <a:schemeClr val="tx1"/>
                          </a:solidFill>
                          <a:effectLst/>
                          <a:latin typeface="Meiryo UI" panose="020B0604030504040204" pitchFamily="50" charset="-128"/>
                          <a:ea typeface="Meiryo UI" panose="020B0604030504040204" pitchFamily="50" charset="-128"/>
                        </a:rPr>
                        <a:t>18】</a:t>
                      </a:r>
                      <a:r>
                        <a:rPr lang="ja-JP" altLang="en-US" sz="1000" kern="100" dirty="0">
                          <a:solidFill>
                            <a:schemeClr val="tx1"/>
                          </a:solidFill>
                          <a:effectLst/>
                          <a:latin typeface="Meiryo UI" panose="020B0604030504040204" pitchFamily="50" charset="-128"/>
                          <a:ea typeface="Meiryo UI" panose="020B0604030504040204" pitchFamily="50" charset="-128"/>
                        </a:rPr>
                        <a:t>　</a:t>
                      </a:r>
                      <a:r>
                        <a:rPr lang="ja-JP" altLang="en-US" sz="1400" kern="100" dirty="0">
                          <a:solidFill>
                            <a:schemeClr val="tx1"/>
                          </a:solidFill>
                          <a:effectLst/>
                          <a:latin typeface="Meiryo UI" panose="020B0604030504040204" pitchFamily="50" charset="-128"/>
                          <a:ea typeface="Meiryo UI" panose="020B0604030504040204" pitchFamily="50" charset="-128"/>
                        </a:rPr>
                        <a:t>救命救急センター運営関係事業（</a:t>
                      </a:r>
                      <a:r>
                        <a:rPr kumimoji="1" lang="ja-JP" altLang="en-US" sz="1400" u="none" dirty="0">
                          <a:solidFill>
                            <a:schemeClr val="tx1"/>
                          </a:solidFill>
                          <a:latin typeface="Meiryo UI" panose="020B0604030504040204" pitchFamily="50" charset="-128"/>
                          <a:ea typeface="Meiryo UI" panose="020B0604030504040204" pitchFamily="50" charset="-128"/>
                        </a:rPr>
                        <a:t>つづき）</a:t>
                      </a:r>
                      <a:endParaRPr lang="en-US" altLang="ja-JP" sz="12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effectLst/>
                          <a:latin typeface="Meiryo UI" panose="020B0604030504040204" pitchFamily="50" charset="-128"/>
                          <a:ea typeface="Meiryo UI" panose="020B0604030504040204" pitchFamily="50" charset="-128"/>
                        </a:rPr>
                        <a:t>＜健康医療部＞</a:t>
                      </a:r>
                      <a:endParaRPr lang="ja-JP" alt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09406796"/>
                  </a:ext>
                </a:extLst>
              </a:tr>
            </a:tbl>
          </a:graphicData>
        </a:graphic>
      </p:graphicFrame>
      <p:graphicFrame>
        <p:nvGraphicFramePr>
          <p:cNvPr id="2" name="表 1"/>
          <p:cNvGraphicFramePr>
            <a:graphicFrameLocks noGrp="1"/>
          </p:cNvGraphicFramePr>
          <p:nvPr/>
        </p:nvGraphicFramePr>
        <p:xfrm>
          <a:off x="81815" y="548680"/>
          <a:ext cx="8980370" cy="6223200"/>
        </p:xfrm>
        <a:graphic>
          <a:graphicData uri="http://schemas.openxmlformats.org/drawingml/2006/table">
            <a:tbl>
              <a:tblPr firstRow="1" firstCol="1" bandRow="1">
                <a:tableStyleId>{BC89EF96-8CEA-46FF-86C4-4CE0E7609802}</a:tableStyleId>
              </a:tblPr>
              <a:tblGrid>
                <a:gridCol w="259200">
                  <a:extLst>
                    <a:ext uri="{9D8B030D-6E8A-4147-A177-3AD203B41FA5}">
                      <a16:colId xmlns:a16="http://schemas.microsoft.com/office/drawing/2014/main" val="9612139"/>
                    </a:ext>
                  </a:extLst>
                </a:gridCol>
                <a:gridCol w="3156257">
                  <a:extLst>
                    <a:ext uri="{9D8B030D-6E8A-4147-A177-3AD203B41FA5}">
                      <a16:colId xmlns:a16="http://schemas.microsoft.com/office/drawing/2014/main" val="4183280094"/>
                    </a:ext>
                  </a:extLst>
                </a:gridCol>
                <a:gridCol w="135015">
                  <a:extLst>
                    <a:ext uri="{9D8B030D-6E8A-4147-A177-3AD203B41FA5}">
                      <a16:colId xmlns:a16="http://schemas.microsoft.com/office/drawing/2014/main" val="3021561868"/>
                    </a:ext>
                  </a:extLst>
                </a:gridCol>
                <a:gridCol w="5429898">
                  <a:extLst>
                    <a:ext uri="{9D8B030D-6E8A-4147-A177-3AD203B41FA5}">
                      <a16:colId xmlns:a16="http://schemas.microsoft.com/office/drawing/2014/main" val="3200403889"/>
                    </a:ext>
                  </a:extLst>
                </a:gridCol>
              </a:tblGrid>
              <a:tr h="190554">
                <a:tc rowSpan="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bg1"/>
                          </a:solidFill>
                          <a:latin typeface="Meiryo UI" panose="020B0604030504040204" pitchFamily="50" charset="-128"/>
                          <a:ea typeface="Meiryo UI" panose="020B0604030504040204" pitchFamily="50" charset="-128"/>
                        </a:rPr>
                        <a:t>見直しの経過（つづき）</a:t>
                      </a:r>
                      <a:endParaRPr kumimoji="1" lang="en-US" altLang="ja-JP" sz="1000" dirty="0">
                        <a:solidFill>
                          <a:schemeClr val="bg1"/>
                        </a:solidFill>
                        <a:latin typeface="Meiryo UI" panose="020B0604030504040204" pitchFamily="50" charset="-128"/>
                        <a:ea typeface="Meiryo UI" panose="020B0604030504040204" pitchFamily="50" charset="-128"/>
                      </a:endParaRPr>
                    </a:p>
                  </a:txBody>
                  <a:tcPr marL="72000" marR="72000" marT="36000" marB="36000" vert="eaVert" anchor="ct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gridSpan="3">
                  <a:txBody>
                    <a:bodyPr/>
                    <a:lstStyle/>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＜財政構造改革プラン（案）における見直し＞</a:t>
                      </a: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0D8E8"/>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650196717"/>
                  </a:ext>
                </a:extLst>
              </a:tr>
              <a:tr h="650218">
                <a:tc vMerge="1">
                  <a:txBody>
                    <a:bodyPr/>
                    <a:lstStyle/>
                    <a:p>
                      <a:endParaRPr kumimoji="1" lang="ja-JP" altLang="en-US"/>
                    </a:p>
                  </a:txBody>
                  <a:tcPr/>
                </a:tc>
                <a:tc>
                  <a:txBody>
                    <a:bodyPr/>
                    <a:lstStyle/>
                    <a:p>
                      <a:pPr algn="just">
                        <a:spcAft>
                          <a:spcPts val="0"/>
                        </a:spcAft>
                      </a:pPr>
                      <a:r>
                        <a:rPr lang="ja-JP" altLang="en-US" sz="1000" b="1" kern="100" dirty="0">
                          <a:effectLst/>
                          <a:latin typeface="Meiryo UI" panose="020B0604030504040204" pitchFamily="50" charset="-128"/>
                          <a:ea typeface="Meiryo UI" panose="020B0604030504040204" pitchFamily="50" charset="-128"/>
                        </a:rPr>
                        <a:t>○見直し方向性</a:t>
                      </a:r>
                      <a:endParaRPr lang="en-US" altLang="ja-JP" sz="1000" b="1"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solidFill>
                            <a:schemeClr val="tx1"/>
                          </a:solidFill>
                          <a:effectLst/>
                          <a:latin typeface="Meiryo UI" panose="020B0604030504040204" pitchFamily="50" charset="-128"/>
                          <a:ea typeface="Meiryo UI" panose="020B0604030504040204" pitchFamily="50" charset="-128"/>
                        </a:rPr>
                        <a:t>＜救命救急センター事業費＞</a:t>
                      </a:r>
                      <a:endParaRPr lang="en-US" altLang="ja-JP" sz="1000" b="1" kern="100" dirty="0">
                        <a:solidFill>
                          <a:schemeClr val="tx1"/>
                        </a:solidFill>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solidFill>
                            <a:schemeClr val="tx1"/>
                          </a:solidFill>
                          <a:effectLst/>
                          <a:latin typeface="Meiryo UI" panose="020B0604030504040204" pitchFamily="50" charset="-128"/>
                          <a:ea typeface="Meiryo UI" panose="020B0604030504040204" pitchFamily="50" charset="-128"/>
                        </a:rPr>
                        <a:t>　 </a:t>
                      </a:r>
                      <a:r>
                        <a:rPr lang="ja-JP" altLang="en-US" sz="1000" b="0" kern="100" dirty="0">
                          <a:solidFill>
                            <a:schemeClr val="tx1"/>
                          </a:solidFill>
                          <a:effectLst/>
                          <a:latin typeface="Meiryo UI" panose="020B0604030504040204" pitchFamily="50" charset="-128"/>
                          <a:ea typeface="Meiryo UI" panose="020B0604030504040204" pitchFamily="50" charset="-128"/>
                        </a:rPr>
                        <a:t>救急医療体制の維持・確保については、予算額が増嵩す</a:t>
                      </a:r>
                      <a:endParaRPr lang="en-US" altLang="ja-JP" sz="1000" b="0" kern="100" dirty="0">
                        <a:solidFill>
                          <a:schemeClr val="tx1"/>
                        </a:solidFill>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rPr>
                        <a:t>　　る要素の抑制に努める</a:t>
                      </a:r>
                    </a:p>
                    <a:p>
                      <a:pPr algn="just">
                        <a:spcAft>
                          <a:spcPts val="0"/>
                        </a:spcAft>
                      </a:pPr>
                      <a:endParaRPr lang="en-US" altLang="ja-JP" sz="1000" b="1" kern="100" dirty="0">
                        <a:solidFill>
                          <a:schemeClr val="tx1"/>
                        </a:solidFill>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solidFill>
                            <a:schemeClr val="tx1"/>
                          </a:solidFill>
                          <a:effectLst/>
                          <a:latin typeface="Meiryo UI" panose="020B0604030504040204" pitchFamily="50" charset="-128"/>
                          <a:ea typeface="Meiryo UI" panose="020B0604030504040204" pitchFamily="50" charset="-128"/>
                        </a:rPr>
                        <a:t>＜中河内救命救急センター運営費＞</a:t>
                      </a:r>
                      <a:endParaRPr lang="en-US" altLang="ja-JP" sz="1000" b="1" kern="100" dirty="0">
                        <a:solidFill>
                          <a:schemeClr val="tx1"/>
                        </a:solidFill>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rPr>
                        <a:t>　　将来的に運営形態を見直し</a:t>
                      </a:r>
                      <a:endParaRPr lang="en-US" altLang="ja-JP" sz="1000" b="0" kern="100" dirty="0">
                        <a:solidFill>
                          <a:schemeClr val="tx1"/>
                        </a:solidFill>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rPr>
                        <a:t>    </a:t>
                      </a:r>
                      <a:r>
                        <a:rPr lang="en-US" altLang="ja-JP" sz="1000" b="1" kern="100" dirty="0">
                          <a:solidFill>
                            <a:schemeClr val="tx1"/>
                          </a:solidFill>
                          <a:effectLst/>
                          <a:latin typeface="Meiryo UI" panose="020B0604030504040204" pitchFamily="50" charset="-128"/>
                          <a:ea typeface="Meiryo UI" panose="020B0604030504040204" pitchFamily="50" charset="-128"/>
                        </a:rPr>
                        <a:t>※</a:t>
                      </a:r>
                      <a:r>
                        <a:rPr lang="ja-JP" altLang="en-US" sz="1000" b="1" kern="100" dirty="0">
                          <a:solidFill>
                            <a:schemeClr val="tx1"/>
                          </a:solidFill>
                          <a:effectLst/>
                          <a:latin typeface="Meiryo UI" panose="020B0604030504040204" pitchFamily="50" charset="-128"/>
                          <a:ea typeface="Meiryo UI" panose="020B0604030504040204" pitchFamily="50" charset="-128"/>
                        </a:rPr>
                        <a:t>公の施設改革</a:t>
                      </a:r>
                      <a:endParaRPr lang="en-US" altLang="ja-JP" sz="1000" b="1" kern="100" dirty="0">
                        <a:solidFill>
                          <a:schemeClr val="tx1"/>
                        </a:solidFill>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rPr>
                        <a:t>　　　 より効率的に運営するため、運営形態のあり方につい</a:t>
                      </a:r>
                      <a:endParaRPr lang="en-US" altLang="ja-JP" sz="1000" b="0" kern="100" dirty="0">
                        <a:solidFill>
                          <a:schemeClr val="tx1"/>
                        </a:solidFill>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rPr>
                        <a:t>　　　　て検討をすすめる。</a:t>
                      </a:r>
                    </a:p>
                    <a:p>
                      <a:pPr algn="just">
                        <a:spcAft>
                          <a:spcPts val="0"/>
                        </a:spcAft>
                      </a:pPr>
                      <a:endParaRPr lang="en-US" altLang="ja-JP" sz="1000" b="1" kern="100" dirty="0">
                        <a:solidFill>
                          <a:schemeClr val="tx1"/>
                        </a:solidFill>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solidFill>
                            <a:schemeClr val="tx1"/>
                          </a:solidFill>
                          <a:effectLst/>
                          <a:latin typeface="Meiryo UI" panose="020B0604030504040204" pitchFamily="50" charset="-128"/>
                          <a:ea typeface="Meiryo UI" panose="020B0604030504040204" pitchFamily="50" charset="-128"/>
                        </a:rPr>
                        <a:t>＜泉州救命救急センター運営費＞</a:t>
                      </a:r>
                      <a:endParaRPr lang="en-US" altLang="ja-JP" sz="1000" b="1" kern="100" dirty="0">
                        <a:solidFill>
                          <a:schemeClr val="tx1"/>
                        </a:solidFill>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rPr>
                        <a:t>　　２５年度末までに移管</a:t>
                      </a:r>
                      <a:endParaRPr lang="en-US" altLang="ja-JP" sz="1000" b="0" kern="100" dirty="0">
                        <a:solidFill>
                          <a:schemeClr val="tx1"/>
                        </a:solidFill>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公の施設改革</a:t>
                      </a:r>
                      <a:endParaRPr lang="en-US" altLang="ja-JP"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 　　　府地域医療再生計画において位置づけられている、</a:t>
                      </a:r>
                      <a:endParaRPr lang="en-US" altLang="ja-JP"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　　　 隣接する市立泉佐野病院との運営一体化に向けて、</a:t>
                      </a:r>
                      <a:endParaRPr lang="en-US" altLang="ja-JP"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en-US" altLang="ja-JP"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連携体制や実施プロセス等の検討を行い、</a:t>
                      </a:r>
                      <a:r>
                        <a:rPr lang="en-US" altLang="ja-JP"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25</a:t>
                      </a:r>
                      <a:r>
                        <a:rPr lang="ja-JP" altLang="en-US"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年度ま</a:t>
                      </a:r>
                      <a:endParaRPr lang="en-US" altLang="ja-JP"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en-US" altLang="ja-JP"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でに同病院への移管をめざす。</a:t>
                      </a:r>
                      <a:endParaRPr lang="ja-JP" altLang="en-US"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solidFill>
                  </a:tcPr>
                </a:tc>
                <a:tc gridSpan="2">
                  <a:txBody>
                    <a:bodyPr/>
                    <a:lstStyle/>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◆見直しの経過（改革工程表）</a:t>
                      </a:r>
                      <a:endPar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＜救命救急センター事業費＞</a:t>
                      </a:r>
                      <a:endPar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b="0" kern="100" dirty="0">
                          <a:solidFill>
                            <a:schemeClr val="tx1"/>
                          </a:solidFill>
                          <a:effectLst/>
                          <a:latin typeface="Meiryo UI" panose="020B0604030504040204" pitchFamily="50" charset="-128"/>
                          <a:ea typeface="Meiryo UI" panose="020B0604030504040204" pitchFamily="50" charset="-128"/>
                        </a:rPr>
                        <a:t>    随時実施</a:t>
                      </a:r>
                      <a:endParaRPr lang="en-US" altLang="ja-JP" sz="1000" b="0" kern="100" dirty="0">
                        <a:solidFill>
                          <a:schemeClr val="tx1"/>
                        </a:solidFill>
                        <a:effectLst/>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＜中河内救命救急センター運営費＞</a:t>
                      </a:r>
                      <a:endPar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b="0" kern="100" dirty="0">
                          <a:solidFill>
                            <a:schemeClr val="tx1"/>
                          </a:solidFill>
                          <a:effectLst/>
                          <a:latin typeface="Meiryo UI" panose="020B0604030504040204" pitchFamily="50" charset="-128"/>
                          <a:ea typeface="Meiryo UI" panose="020B0604030504040204" pitchFamily="50" charset="-128"/>
                        </a:rPr>
                        <a:t>実施時期調整中</a:t>
                      </a:r>
                    </a:p>
                    <a:p>
                      <a:pPr algn="just">
                        <a:spcAft>
                          <a:spcPts val="0"/>
                        </a:spcAft>
                      </a:pPr>
                      <a:r>
                        <a:rPr lang="ja-JP" altLang="en-US" sz="1000" b="0" kern="100" dirty="0">
                          <a:solidFill>
                            <a:srgbClr val="FF0000"/>
                          </a:solidFill>
                          <a:effectLst/>
                          <a:latin typeface="Meiryo UI" panose="020B0604030504040204" pitchFamily="50" charset="-128"/>
                          <a:ea typeface="Meiryo UI" panose="020B0604030504040204" pitchFamily="50" charset="-128"/>
                        </a:rPr>
                        <a:t>　</a:t>
                      </a:r>
                      <a:r>
                        <a:rPr lang="ja-JP" altLang="en-US" sz="1000" b="0" u="none" kern="100" dirty="0">
                          <a:solidFill>
                            <a:schemeClr val="tx1"/>
                          </a:solidFill>
                          <a:effectLst/>
                          <a:latin typeface="Meiryo UI" panose="020B0604030504040204" pitchFamily="50" charset="-128"/>
                          <a:ea typeface="Meiryo UI" panose="020B0604030504040204" pitchFamily="50" charset="-128"/>
                        </a:rPr>
                        <a:t>　</a:t>
                      </a:r>
                      <a:r>
                        <a:rPr lang="en-US" altLang="ja-JP" sz="1000" b="1" u="none" kern="100" dirty="0">
                          <a:solidFill>
                            <a:schemeClr val="tx1"/>
                          </a:solidFill>
                          <a:effectLst/>
                          <a:latin typeface="Meiryo UI" panose="020B0604030504040204" pitchFamily="50" charset="-128"/>
                          <a:ea typeface="Meiryo UI" panose="020B0604030504040204" pitchFamily="50" charset="-128"/>
                        </a:rPr>
                        <a:t>※</a:t>
                      </a:r>
                      <a:r>
                        <a:rPr lang="ja-JP" altLang="en-US" sz="1000" b="1" u="none" kern="100" dirty="0">
                          <a:solidFill>
                            <a:schemeClr val="tx1"/>
                          </a:solidFill>
                          <a:effectLst/>
                          <a:latin typeface="Meiryo UI" panose="020B0604030504040204" pitchFamily="50" charset="-128"/>
                          <a:ea typeface="Meiryo UI" panose="020B0604030504040204" pitchFamily="50" charset="-128"/>
                        </a:rPr>
                        <a:t>公の施設改革</a:t>
                      </a:r>
                      <a:endParaRPr lang="en-US" altLang="ja-JP" sz="1000" b="1" u="none" kern="100" dirty="0">
                        <a:solidFill>
                          <a:schemeClr val="tx1"/>
                        </a:solidFill>
                        <a:effectLst/>
                        <a:latin typeface="Meiryo UI" panose="020B0604030504040204" pitchFamily="50" charset="-128"/>
                        <a:ea typeface="Meiryo UI" panose="020B0604030504040204" pitchFamily="50" charset="-128"/>
                      </a:endParaRPr>
                    </a:p>
                    <a:p>
                      <a:pPr algn="just">
                        <a:spcAft>
                          <a:spcPts val="0"/>
                        </a:spcAft>
                      </a:pPr>
                      <a:r>
                        <a:rPr lang="ja-JP" altLang="en-US" sz="1000" b="0" u="none" kern="100" dirty="0">
                          <a:solidFill>
                            <a:schemeClr val="tx1"/>
                          </a:solidFill>
                          <a:effectLst/>
                          <a:latin typeface="Meiryo UI" panose="020B0604030504040204" pitchFamily="50" charset="-128"/>
                          <a:ea typeface="Meiryo UI" panose="020B0604030504040204" pitchFamily="50" charset="-128"/>
                        </a:rPr>
                        <a:t>　　　</a:t>
                      </a:r>
                      <a:r>
                        <a:rPr lang="en-US" altLang="ja-JP" sz="1000" b="0" u="none" kern="100" dirty="0">
                          <a:solidFill>
                            <a:schemeClr val="tx1"/>
                          </a:solidFill>
                          <a:effectLst/>
                          <a:latin typeface="Meiryo UI" panose="020B0604030504040204" pitchFamily="50" charset="-128"/>
                          <a:ea typeface="Meiryo UI" panose="020B0604030504040204" pitchFamily="50" charset="-128"/>
                        </a:rPr>
                        <a:t>【</a:t>
                      </a:r>
                      <a:r>
                        <a:rPr lang="ja-JP" altLang="en-US" sz="1000" b="0" u="none" kern="100" dirty="0">
                          <a:solidFill>
                            <a:schemeClr val="tx1"/>
                          </a:solidFill>
                          <a:effectLst/>
                          <a:latin typeface="Meiryo UI" panose="020B0604030504040204" pitchFamily="50" charset="-128"/>
                          <a:ea typeface="Meiryo UI" panose="020B0604030504040204" pitchFamily="50" charset="-128"/>
                        </a:rPr>
                        <a:t>地元関係自治体等との協議・連携強化、運営の一層の効率化等</a:t>
                      </a:r>
                      <a:r>
                        <a:rPr lang="en-US" altLang="ja-JP" sz="1000" b="0" u="none" kern="100" dirty="0">
                          <a:solidFill>
                            <a:schemeClr val="tx1"/>
                          </a:solidFill>
                          <a:effectLst/>
                          <a:latin typeface="Meiryo UI" panose="020B0604030504040204" pitchFamily="50" charset="-128"/>
                          <a:ea typeface="Meiryo UI" panose="020B0604030504040204" pitchFamily="50" charset="-128"/>
                        </a:rPr>
                        <a:t>】</a:t>
                      </a:r>
                    </a:p>
                    <a:p>
                      <a:pPr algn="just">
                        <a:spcAft>
                          <a:spcPts val="0"/>
                        </a:spcAft>
                      </a:pPr>
                      <a:r>
                        <a:rPr lang="ja-JP" altLang="en-US" sz="1000" b="0" u="none" kern="100" dirty="0">
                          <a:solidFill>
                            <a:schemeClr val="tx1"/>
                          </a:solidFill>
                          <a:effectLst/>
                          <a:latin typeface="Meiryo UI" panose="020B0604030504040204" pitchFamily="50" charset="-128"/>
                          <a:ea typeface="Meiryo UI" panose="020B0604030504040204" pitchFamily="50" charset="-128"/>
                        </a:rPr>
                        <a:t>　　　 （</a:t>
                      </a:r>
                      <a:r>
                        <a:rPr lang="en-US" altLang="ja-JP" sz="1000" b="0" u="none" kern="100" dirty="0">
                          <a:solidFill>
                            <a:schemeClr val="tx1"/>
                          </a:solidFill>
                          <a:effectLst/>
                          <a:latin typeface="Meiryo UI" panose="020B0604030504040204" pitchFamily="50" charset="-128"/>
                          <a:ea typeface="Meiryo UI" panose="020B0604030504040204" pitchFamily="50" charset="-128"/>
                        </a:rPr>
                        <a:t>22</a:t>
                      </a:r>
                      <a:r>
                        <a:rPr lang="ja-JP" altLang="en-US" sz="1000" b="0" u="none" kern="100" dirty="0">
                          <a:solidFill>
                            <a:schemeClr val="tx1"/>
                          </a:solidFill>
                          <a:effectLst/>
                          <a:latin typeface="Meiryo UI" panose="020B0604030504040204" pitchFamily="50" charset="-128"/>
                          <a:ea typeface="Meiryo UI" panose="020B0604030504040204" pitchFamily="50" charset="-128"/>
                        </a:rPr>
                        <a:t>年度～）</a:t>
                      </a:r>
                    </a:p>
                    <a:p>
                      <a:pPr algn="just">
                        <a:spcAft>
                          <a:spcPts val="0"/>
                        </a:spcAft>
                      </a:pPr>
                      <a:r>
                        <a:rPr lang="ja-JP" altLang="en-US" sz="1000" b="0" u="none" kern="100" dirty="0">
                          <a:solidFill>
                            <a:schemeClr val="tx1"/>
                          </a:solidFill>
                          <a:effectLst/>
                          <a:latin typeface="Meiryo UI" panose="020B0604030504040204" pitchFamily="50" charset="-128"/>
                          <a:ea typeface="Meiryo UI" panose="020B0604030504040204" pitchFamily="50" charset="-128"/>
                        </a:rPr>
                        <a:t>       　 ・疾病構造の変化や救急医療の現状を踏まえ、一層の機能充実をめざしつつ、経営改善も視野</a:t>
                      </a:r>
                      <a:endParaRPr lang="en-US" altLang="ja-JP" sz="1000" b="0" u="none" kern="100" dirty="0">
                        <a:solidFill>
                          <a:schemeClr val="tx1"/>
                        </a:solidFill>
                        <a:effectLst/>
                        <a:latin typeface="Meiryo UI" panose="020B0604030504040204" pitchFamily="50" charset="-128"/>
                        <a:ea typeface="Meiryo UI" panose="020B0604030504040204" pitchFamily="50" charset="-128"/>
                      </a:endParaRPr>
                    </a:p>
                    <a:p>
                      <a:pPr algn="just">
                        <a:spcAft>
                          <a:spcPts val="0"/>
                        </a:spcAft>
                      </a:pPr>
                      <a:r>
                        <a:rPr lang="en-US" altLang="ja-JP" sz="1000" b="0" u="none" kern="100" dirty="0">
                          <a:solidFill>
                            <a:schemeClr val="tx1"/>
                          </a:solidFill>
                          <a:effectLst/>
                          <a:latin typeface="Meiryo UI" panose="020B0604030504040204" pitchFamily="50" charset="-128"/>
                          <a:ea typeface="Meiryo UI" panose="020B0604030504040204" pitchFamily="50" charset="-128"/>
                        </a:rPr>
                        <a:t>           </a:t>
                      </a:r>
                      <a:r>
                        <a:rPr lang="ja-JP" altLang="en-US" sz="1000" b="0" u="none" kern="100" dirty="0">
                          <a:solidFill>
                            <a:schemeClr val="tx1"/>
                          </a:solidFill>
                          <a:effectLst/>
                          <a:latin typeface="Meiryo UI" panose="020B0604030504040204" pitchFamily="50" charset="-128"/>
                          <a:ea typeface="Meiryo UI" panose="020B0604030504040204" pitchFamily="50" charset="-128"/>
                        </a:rPr>
                        <a:t>に入れた運営形態の見直しを進めている</a:t>
                      </a:r>
                    </a:p>
                    <a:p>
                      <a:pPr algn="just">
                        <a:spcAft>
                          <a:spcPts val="0"/>
                        </a:spcAft>
                      </a:pPr>
                      <a:r>
                        <a:rPr lang="ja-JP" altLang="en-US" sz="1000" b="0" u="none" kern="100" dirty="0">
                          <a:solidFill>
                            <a:schemeClr val="tx1"/>
                          </a:solidFill>
                          <a:effectLst/>
                          <a:latin typeface="Meiryo UI" panose="020B0604030504040204" pitchFamily="50" charset="-128"/>
                          <a:ea typeface="Meiryo UI" panose="020B0604030504040204" pitchFamily="50" charset="-128"/>
                        </a:rPr>
                        <a:t>　　　 （</a:t>
                      </a:r>
                      <a:r>
                        <a:rPr lang="en-US" altLang="ja-JP" sz="1000" b="0" u="none" kern="100" dirty="0">
                          <a:solidFill>
                            <a:schemeClr val="tx1"/>
                          </a:solidFill>
                          <a:effectLst/>
                          <a:latin typeface="Meiryo UI" panose="020B0604030504040204" pitchFamily="50" charset="-128"/>
                          <a:ea typeface="Meiryo UI" panose="020B0604030504040204" pitchFamily="50" charset="-128"/>
                        </a:rPr>
                        <a:t>24</a:t>
                      </a:r>
                      <a:r>
                        <a:rPr lang="ja-JP" altLang="en-US" sz="1000" b="0" u="none" kern="100" dirty="0">
                          <a:solidFill>
                            <a:schemeClr val="tx1"/>
                          </a:solidFill>
                          <a:effectLst/>
                          <a:latin typeface="Meiryo UI" panose="020B0604030504040204" pitchFamily="50" charset="-128"/>
                          <a:ea typeface="Meiryo UI" panose="020B0604030504040204" pitchFamily="50" charset="-128"/>
                        </a:rPr>
                        <a:t>年度）</a:t>
                      </a:r>
                    </a:p>
                    <a:p>
                      <a:pPr algn="just">
                        <a:spcAft>
                          <a:spcPts val="0"/>
                        </a:spcAft>
                      </a:pPr>
                      <a:r>
                        <a:rPr lang="ja-JP" altLang="en-US" sz="1000" b="0" u="none" kern="100" dirty="0">
                          <a:solidFill>
                            <a:schemeClr val="tx1"/>
                          </a:solidFill>
                          <a:effectLst/>
                          <a:latin typeface="Meiryo UI" panose="020B0604030504040204" pitchFamily="50" charset="-128"/>
                          <a:ea typeface="Meiryo UI" panose="020B0604030504040204" pitchFamily="50" charset="-128"/>
                        </a:rPr>
                        <a:t>          ・移管を前提とした指定管理委託に向けたスケジュールや解決すべき課題等について、東大阪市・ </a:t>
                      </a:r>
                      <a:endParaRPr lang="en-US" altLang="ja-JP" sz="1000" b="0" u="none" kern="100" dirty="0">
                        <a:solidFill>
                          <a:schemeClr val="tx1"/>
                        </a:solidFill>
                        <a:effectLst/>
                        <a:latin typeface="Meiryo UI" panose="020B0604030504040204" pitchFamily="50" charset="-128"/>
                        <a:ea typeface="Meiryo UI" panose="020B0604030504040204" pitchFamily="50" charset="-128"/>
                      </a:endParaRPr>
                    </a:p>
                    <a:p>
                      <a:pPr algn="just">
                        <a:spcAft>
                          <a:spcPts val="0"/>
                        </a:spcAft>
                      </a:pPr>
                      <a:r>
                        <a:rPr lang="en-US" altLang="ja-JP" sz="1000" b="0" u="none" kern="100" dirty="0">
                          <a:solidFill>
                            <a:schemeClr val="tx1"/>
                          </a:solidFill>
                          <a:effectLst/>
                          <a:latin typeface="Meiryo UI" panose="020B0604030504040204" pitchFamily="50" charset="-128"/>
                          <a:ea typeface="Meiryo UI" panose="020B0604030504040204" pitchFamily="50" charset="-128"/>
                        </a:rPr>
                        <a:t>           </a:t>
                      </a:r>
                      <a:r>
                        <a:rPr lang="ja-JP" altLang="en-US" sz="1000" b="0" u="none" kern="100" dirty="0">
                          <a:solidFill>
                            <a:schemeClr val="tx1"/>
                          </a:solidFill>
                          <a:effectLst/>
                          <a:latin typeface="Meiryo UI" panose="020B0604030504040204" pitchFamily="50" charset="-128"/>
                          <a:ea typeface="Meiryo UI" panose="020B0604030504040204" pitchFamily="50" charset="-128"/>
                        </a:rPr>
                        <a:t>東大阪市立総合病院と協議している</a:t>
                      </a:r>
                    </a:p>
                    <a:p>
                      <a:pPr algn="just">
                        <a:spcAft>
                          <a:spcPts val="0"/>
                        </a:spcAft>
                      </a:pPr>
                      <a:r>
                        <a:rPr lang="ja-JP" altLang="en-US" sz="1000" b="0" u="none" kern="100" dirty="0">
                          <a:solidFill>
                            <a:schemeClr val="tx1"/>
                          </a:solidFill>
                          <a:effectLst/>
                          <a:latin typeface="Meiryo UI" panose="020B0604030504040204" pitchFamily="50" charset="-128"/>
                          <a:ea typeface="Meiryo UI" panose="020B0604030504040204" pitchFamily="50" charset="-128"/>
                        </a:rPr>
                        <a:t>　　　 （</a:t>
                      </a:r>
                      <a:r>
                        <a:rPr lang="en-US" altLang="ja-JP" sz="1000" b="0" u="none" kern="100" dirty="0">
                          <a:solidFill>
                            <a:schemeClr val="tx1"/>
                          </a:solidFill>
                          <a:effectLst/>
                          <a:latin typeface="Meiryo UI" panose="020B0604030504040204" pitchFamily="50" charset="-128"/>
                          <a:ea typeface="Meiryo UI" panose="020B0604030504040204" pitchFamily="50" charset="-128"/>
                        </a:rPr>
                        <a:t>25</a:t>
                      </a:r>
                      <a:r>
                        <a:rPr lang="ja-JP" altLang="en-US" sz="1000" b="0" u="none" kern="100" dirty="0">
                          <a:solidFill>
                            <a:schemeClr val="tx1"/>
                          </a:solidFill>
                          <a:effectLst/>
                          <a:latin typeface="Meiryo UI" panose="020B0604030504040204" pitchFamily="50" charset="-128"/>
                          <a:ea typeface="Meiryo UI" panose="020B0604030504040204" pitchFamily="50" charset="-128"/>
                        </a:rPr>
                        <a:t>年度）</a:t>
                      </a:r>
                    </a:p>
                    <a:p>
                      <a:pPr algn="just">
                        <a:spcAft>
                          <a:spcPts val="0"/>
                        </a:spcAft>
                      </a:pPr>
                      <a:r>
                        <a:rPr lang="ja-JP" altLang="en-US" sz="1000" b="0" u="none" kern="100" dirty="0">
                          <a:solidFill>
                            <a:schemeClr val="tx1"/>
                          </a:solidFill>
                          <a:effectLst/>
                          <a:latin typeface="Meiryo UI" panose="020B0604030504040204" pitchFamily="50" charset="-128"/>
                          <a:ea typeface="Meiryo UI" panose="020B0604030504040204" pitchFamily="50" charset="-128"/>
                        </a:rPr>
                        <a:t>　　　　　・運営形態のあり方について、東大阪市・東大阪市立総合病院と協議を継続</a:t>
                      </a:r>
                    </a:p>
                    <a:p>
                      <a:pPr algn="just">
                        <a:spcAft>
                          <a:spcPts val="0"/>
                        </a:spcAft>
                      </a:pPr>
                      <a:endParaRPr lang="ja-JP" altLang="en-US" sz="1000" b="0" kern="100" dirty="0">
                        <a:solidFill>
                          <a:srgbClr val="FF0000"/>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0" kern="100" dirty="0">
                          <a:solidFill>
                            <a:srgbClr val="FF0000"/>
                          </a:solidFill>
                          <a:effectLst/>
                          <a:latin typeface="Meiryo UI" panose="020B0604030504040204" pitchFamily="50" charset="-128"/>
                          <a:ea typeface="Meiryo UI" panose="020B0604030504040204" pitchFamily="50" charset="-128"/>
                        </a:rPr>
                        <a:t> </a:t>
                      </a:r>
                      <a:r>
                        <a:rPr lang="ja-JP" altLang="en-US" sz="1000" b="1" kern="100" dirty="0">
                          <a:solidFill>
                            <a:schemeClr val="tx1"/>
                          </a:solidFill>
                          <a:effectLst/>
                          <a:latin typeface="Meiryo UI" panose="020B0604030504040204" pitchFamily="50" charset="-128"/>
                          <a:ea typeface="Meiryo UI" panose="020B0604030504040204" pitchFamily="50" charset="-128"/>
                        </a:rPr>
                        <a:t>＜泉州救命救急センター運営費＞</a:t>
                      </a:r>
                      <a:endParaRPr lang="en-US" altLang="ja-JP" sz="1000" b="1"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rPr>
                        <a:t>　　方向性どおり</a:t>
                      </a:r>
                      <a:r>
                        <a:rPr lang="en-US" altLang="ja-JP" sz="1000" b="0" kern="100" dirty="0">
                          <a:solidFill>
                            <a:schemeClr val="tx1"/>
                          </a:solidFill>
                          <a:effectLst/>
                          <a:latin typeface="Meiryo UI" panose="020B0604030504040204" pitchFamily="50" charset="-128"/>
                          <a:ea typeface="Meiryo UI" panose="020B0604030504040204" pitchFamily="50" charset="-128"/>
                        </a:rPr>
                        <a:t>25</a:t>
                      </a:r>
                      <a:r>
                        <a:rPr lang="ja-JP" altLang="en-US" sz="1000" b="0" kern="100" dirty="0">
                          <a:solidFill>
                            <a:schemeClr val="tx1"/>
                          </a:solidFill>
                          <a:effectLst/>
                          <a:latin typeface="Meiryo UI" panose="020B0604030504040204" pitchFamily="50" charset="-128"/>
                          <a:ea typeface="Meiryo UI" panose="020B0604030504040204" pitchFamily="50" charset="-128"/>
                        </a:rPr>
                        <a:t>年度に実施済</a:t>
                      </a:r>
                      <a:endParaRPr lang="en-US" altLang="ja-JP" sz="1000" b="0"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公の施設改革</a:t>
                      </a:r>
                      <a:endParaRPr lang="en-US" altLang="ja-JP"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地元関係自治体等との協議・連携強化、運営の一層の効率化等</a:t>
                      </a:r>
                      <a:r>
                        <a:rPr lang="en-US" altLang="ja-JP"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p>
                    <a:p>
                      <a:pPr marL="133350" indent="-133350" algn="just">
                        <a:spcAft>
                          <a:spcPts val="0"/>
                        </a:spcAft>
                      </a:pPr>
                      <a:r>
                        <a:rPr lang="en-US" altLang="ja-JP"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24</a:t>
                      </a:r>
                      <a:r>
                        <a:rPr lang="ja-JP" altLang="en-US"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年度）</a:t>
                      </a:r>
                    </a:p>
                    <a:p>
                      <a:pPr marL="133350" indent="-133350"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         ・大阪府、泉佐野市、（地独）りんくう総合医療センターの三者で施設移管に関して合意</a:t>
                      </a:r>
                    </a:p>
                    <a:p>
                      <a:pPr marL="133350" indent="-133350"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25</a:t>
                      </a:r>
                      <a:r>
                        <a:rPr lang="ja-JP" altLang="en-US"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年</a:t>
                      </a:r>
                      <a:r>
                        <a:rPr lang="en-US" altLang="ja-JP"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2</a:t>
                      </a:r>
                      <a:r>
                        <a:rPr lang="ja-JP" altLang="en-US"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月議会において、施設の移管に伴う条例の一部改正、財産の譲渡議案などを提案</a:t>
                      </a:r>
                    </a:p>
                    <a:p>
                      <a:pPr marL="133350" indent="-133350"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25</a:t>
                      </a:r>
                      <a:r>
                        <a:rPr lang="ja-JP" altLang="en-US"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年</a:t>
                      </a:r>
                      <a:r>
                        <a:rPr lang="en-US" altLang="ja-JP"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4</a:t>
                      </a:r>
                      <a:r>
                        <a:rPr lang="ja-JP" altLang="en-US"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月に（地独）りんくう総合医療センターへ移管予定（参考）移管後も府が運営費を負担</a:t>
                      </a:r>
                    </a:p>
                    <a:p>
                      <a:pPr marL="133350" indent="-133350"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25</a:t>
                      </a:r>
                      <a:r>
                        <a:rPr lang="ja-JP" altLang="en-US"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年度）</a:t>
                      </a:r>
                    </a:p>
                    <a:p>
                      <a:pPr marL="133350" indent="-133350"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25</a:t>
                      </a:r>
                      <a:r>
                        <a:rPr lang="ja-JP" altLang="en-US"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年</a:t>
                      </a:r>
                      <a:r>
                        <a:rPr lang="en-US" altLang="ja-JP"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4</a:t>
                      </a:r>
                      <a:r>
                        <a:rPr lang="ja-JP" altLang="en-US"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月に（地独）りんくう総合医療センターへ移管済</a:t>
                      </a:r>
                      <a:endParaRPr lang="ja-JP" altLang="en-US"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solidFill>
                  </a:tcPr>
                </a:tc>
                <a:tc hMerge="1">
                  <a:txBody>
                    <a:bodyPr/>
                    <a:lstStyle/>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◆見直しの経過（改革工程表）</a:t>
                      </a:r>
                      <a:endPar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＜救命救急センター事業費＞</a:t>
                      </a:r>
                      <a:endPar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b="0" kern="100" dirty="0">
                          <a:solidFill>
                            <a:schemeClr val="tx1"/>
                          </a:solidFill>
                          <a:effectLst/>
                          <a:latin typeface="Meiryo UI" panose="020B0604030504040204" pitchFamily="50" charset="-128"/>
                          <a:ea typeface="Meiryo UI" panose="020B0604030504040204" pitchFamily="50" charset="-128"/>
                        </a:rPr>
                        <a:t>    随時実施</a:t>
                      </a:r>
                      <a:endParaRPr lang="en-US" altLang="ja-JP" sz="1000" b="0" kern="100" dirty="0">
                        <a:solidFill>
                          <a:schemeClr val="tx1"/>
                        </a:solidFill>
                        <a:effectLst/>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＜中河内救命救急センター運営費＞</a:t>
                      </a:r>
                      <a:endPar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b="0" kern="100" dirty="0">
                          <a:solidFill>
                            <a:schemeClr val="tx1"/>
                          </a:solidFill>
                          <a:effectLst/>
                          <a:latin typeface="Meiryo UI" panose="020B0604030504040204" pitchFamily="50" charset="-128"/>
                          <a:ea typeface="Meiryo UI" panose="020B0604030504040204" pitchFamily="50" charset="-128"/>
                        </a:rPr>
                        <a:t>実施時期調整中</a:t>
                      </a:r>
                    </a:p>
                    <a:p>
                      <a:pPr algn="just">
                        <a:spcAft>
                          <a:spcPts val="0"/>
                        </a:spcAft>
                      </a:pPr>
                      <a:r>
                        <a:rPr lang="ja-JP" altLang="en-US" sz="1000" b="0" kern="100" dirty="0">
                          <a:solidFill>
                            <a:srgbClr val="FF0000"/>
                          </a:solidFill>
                          <a:effectLst/>
                          <a:latin typeface="Meiryo UI" panose="020B0604030504040204" pitchFamily="50" charset="-128"/>
                          <a:ea typeface="Meiryo UI" panose="020B0604030504040204" pitchFamily="50" charset="-128"/>
                        </a:rPr>
                        <a:t>　</a:t>
                      </a:r>
                      <a:r>
                        <a:rPr lang="ja-JP" altLang="en-US" sz="1000" b="0" u="none" kern="100" dirty="0">
                          <a:solidFill>
                            <a:schemeClr val="tx1"/>
                          </a:solidFill>
                          <a:effectLst/>
                          <a:latin typeface="Meiryo UI" panose="020B0604030504040204" pitchFamily="50" charset="-128"/>
                          <a:ea typeface="Meiryo UI" panose="020B0604030504040204" pitchFamily="50" charset="-128"/>
                        </a:rPr>
                        <a:t>　</a:t>
                      </a:r>
                      <a:r>
                        <a:rPr lang="en-US" altLang="ja-JP" sz="1000" b="1" u="none" kern="100" dirty="0">
                          <a:solidFill>
                            <a:schemeClr val="tx1"/>
                          </a:solidFill>
                          <a:effectLst/>
                          <a:latin typeface="Meiryo UI" panose="020B0604030504040204" pitchFamily="50" charset="-128"/>
                          <a:ea typeface="Meiryo UI" panose="020B0604030504040204" pitchFamily="50" charset="-128"/>
                        </a:rPr>
                        <a:t>※</a:t>
                      </a:r>
                      <a:r>
                        <a:rPr lang="ja-JP" altLang="en-US" sz="1000" b="1" u="none" kern="100" dirty="0">
                          <a:solidFill>
                            <a:schemeClr val="tx1"/>
                          </a:solidFill>
                          <a:effectLst/>
                          <a:latin typeface="Meiryo UI" panose="020B0604030504040204" pitchFamily="50" charset="-128"/>
                          <a:ea typeface="Meiryo UI" panose="020B0604030504040204" pitchFamily="50" charset="-128"/>
                        </a:rPr>
                        <a:t>公の施設改革</a:t>
                      </a:r>
                      <a:endParaRPr lang="en-US" altLang="ja-JP" sz="1000" b="1" u="none" kern="100" dirty="0">
                        <a:solidFill>
                          <a:schemeClr val="tx1"/>
                        </a:solidFill>
                        <a:effectLst/>
                        <a:latin typeface="Meiryo UI" panose="020B0604030504040204" pitchFamily="50" charset="-128"/>
                        <a:ea typeface="Meiryo UI" panose="020B0604030504040204" pitchFamily="50" charset="-128"/>
                      </a:endParaRPr>
                    </a:p>
                    <a:p>
                      <a:pPr algn="just">
                        <a:spcAft>
                          <a:spcPts val="0"/>
                        </a:spcAft>
                      </a:pPr>
                      <a:r>
                        <a:rPr lang="ja-JP" altLang="en-US" sz="1000" b="0" u="none" kern="100" dirty="0">
                          <a:solidFill>
                            <a:schemeClr val="tx1"/>
                          </a:solidFill>
                          <a:effectLst/>
                          <a:latin typeface="Meiryo UI" panose="020B0604030504040204" pitchFamily="50" charset="-128"/>
                          <a:ea typeface="Meiryo UI" panose="020B0604030504040204" pitchFamily="50" charset="-128"/>
                        </a:rPr>
                        <a:t>　　　</a:t>
                      </a:r>
                      <a:r>
                        <a:rPr lang="en-US" altLang="ja-JP" sz="1000" b="0" u="none" kern="100" dirty="0">
                          <a:solidFill>
                            <a:schemeClr val="tx1"/>
                          </a:solidFill>
                          <a:effectLst/>
                          <a:latin typeface="Meiryo UI" panose="020B0604030504040204" pitchFamily="50" charset="-128"/>
                          <a:ea typeface="Meiryo UI" panose="020B0604030504040204" pitchFamily="50" charset="-128"/>
                        </a:rPr>
                        <a:t>【</a:t>
                      </a:r>
                      <a:r>
                        <a:rPr lang="ja-JP" altLang="en-US" sz="1000" b="0" u="none" kern="100" dirty="0">
                          <a:solidFill>
                            <a:schemeClr val="tx1"/>
                          </a:solidFill>
                          <a:effectLst/>
                          <a:latin typeface="Meiryo UI" panose="020B0604030504040204" pitchFamily="50" charset="-128"/>
                          <a:ea typeface="Meiryo UI" panose="020B0604030504040204" pitchFamily="50" charset="-128"/>
                        </a:rPr>
                        <a:t>地元関係自治体等との協議・連携強化、運営の一層の効率化等</a:t>
                      </a:r>
                      <a:r>
                        <a:rPr lang="en-US" altLang="ja-JP" sz="1000" b="0" u="none" kern="100" dirty="0">
                          <a:solidFill>
                            <a:schemeClr val="tx1"/>
                          </a:solidFill>
                          <a:effectLst/>
                          <a:latin typeface="Meiryo UI" panose="020B0604030504040204" pitchFamily="50" charset="-128"/>
                          <a:ea typeface="Meiryo UI" panose="020B0604030504040204" pitchFamily="50" charset="-128"/>
                        </a:rPr>
                        <a:t>】</a:t>
                      </a:r>
                    </a:p>
                    <a:p>
                      <a:pPr algn="just">
                        <a:spcAft>
                          <a:spcPts val="0"/>
                        </a:spcAft>
                      </a:pPr>
                      <a:r>
                        <a:rPr lang="ja-JP" altLang="en-US" sz="1000" b="0" u="none" kern="100" dirty="0">
                          <a:solidFill>
                            <a:schemeClr val="tx1"/>
                          </a:solidFill>
                          <a:effectLst/>
                          <a:latin typeface="Meiryo UI" panose="020B0604030504040204" pitchFamily="50" charset="-128"/>
                          <a:ea typeface="Meiryo UI" panose="020B0604030504040204" pitchFamily="50" charset="-128"/>
                        </a:rPr>
                        <a:t>　　　 （</a:t>
                      </a:r>
                      <a:r>
                        <a:rPr lang="en-US" altLang="ja-JP" sz="1000" b="0" u="none" kern="100" dirty="0">
                          <a:solidFill>
                            <a:schemeClr val="tx1"/>
                          </a:solidFill>
                          <a:effectLst/>
                          <a:latin typeface="Meiryo UI" panose="020B0604030504040204" pitchFamily="50" charset="-128"/>
                          <a:ea typeface="Meiryo UI" panose="020B0604030504040204" pitchFamily="50" charset="-128"/>
                        </a:rPr>
                        <a:t>22</a:t>
                      </a:r>
                      <a:r>
                        <a:rPr lang="ja-JP" altLang="en-US" sz="1000" b="0" u="none" kern="100" dirty="0">
                          <a:solidFill>
                            <a:schemeClr val="tx1"/>
                          </a:solidFill>
                          <a:effectLst/>
                          <a:latin typeface="Meiryo UI" panose="020B0604030504040204" pitchFamily="50" charset="-128"/>
                          <a:ea typeface="Meiryo UI" panose="020B0604030504040204" pitchFamily="50" charset="-128"/>
                        </a:rPr>
                        <a:t>年度～）</a:t>
                      </a:r>
                    </a:p>
                    <a:p>
                      <a:pPr algn="just">
                        <a:spcAft>
                          <a:spcPts val="0"/>
                        </a:spcAft>
                      </a:pPr>
                      <a:r>
                        <a:rPr lang="ja-JP" altLang="en-US" sz="1000" b="0" u="none" kern="100" dirty="0">
                          <a:solidFill>
                            <a:schemeClr val="tx1"/>
                          </a:solidFill>
                          <a:effectLst/>
                          <a:latin typeface="Meiryo UI" panose="020B0604030504040204" pitchFamily="50" charset="-128"/>
                          <a:ea typeface="Meiryo UI" panose="020B0604030504040204" pitchFamily="50" charset="-128"/>
                        </a:rPr>
                        <a:t>       　 ・疾病構造の変化や救急医療の現状を踏まえ、一層の機能充実をめざしつつ、経営改善も視野</a:t>
                      </a:r>
                      <a:endParaRPr lang="en-US" altLang="ja-JP" sz="1000" b="0" u="none" kern="100" dirty="0">
                        <a:solidFill>
                          <a:schemeClr val="tx1"/>
                        </a:solidFill>
                        <a:effectLst/>
                        <a:latin typeface="Meiryo UI" panose="020B0604030504040204" pitchFamily="50" charset="-128"/>
                        <a:ea typeface="Meiryo UI" panose="020B0604030504040204" pitchFamily="50" charset="-128"/>
                      </a:endParaRPr>
                    </a:p>
                    <a:p>
                      <a:pPr algn="just">
                        <a:spcAft>
                          <a:spcPts val="0"/>
                        </a:spcAft>
                      </a:pPr>
                      <a:r>
                        <a:rPr lang="en-US" altLang="ja-JP" sz="1000" b="0" u="none" kern="100" dirty="0">
                          <a:solidFill>
                            <a:schemeClr val="tx1"/>
                          </a:solidFill>
                          <a:effectLst/>
                          <a:latin typeface="Meiryo UI" panose="020B0604030504040204" pitchFamily="50" charset="-128"/>
                          <a:ea typeface="Meiryo UI" panose="020B0604030504040204" pitchFamily="50" charset="-128"/>
                        </a:rPr>
                        <a:t>           </a:t>
                      </a:r>
                      <a:r>
                        <a:rPr lang="ja-JP" altLang="en-US" sz="1000" b="0" u="none" kern="100" dirty="0">
                          <a:solidFill>
                            <a:schemeClr val="tx1"/>
                          </a:solidFill>
                          <a:effectLst/>
                          <a:latin typeface="Meiryo UI" panose="020B0604030504040204" pitchFamily="50" charset="-128"/>
                          <a:ea typeface="Meiryo UI" panose="020B0604030504040204" pitchFamily="50" charset="-128"/>
                        </a:rPr>
                        <a:t>に入れた運営形態の見直しを進めている</a:t>
                      </a:r>
                    </a:p>
                    <a:p>
                      <a:pPr algn="just">
                        <a:spcAft>
                          <a:spcPts val="0"/>
                        </a:spcAft>
                      </a:pPr>
                      <a:r>
                        <a:rPr lang="ja-JP" altLang="en-US" sz="1000" b="0" u="none" kern="100" dirty="0">
                          <a:solidFill>
                            <a:schemeClr val="tx1"/>
                          </a:solidFill>
                          <a:effectLst/>
                          <a:latin typeface="Meiryo UI" panose="020B0604030504040204" pitchFamily="50" charset="-128"/>
                          <a:ea typeface="Meiryo UI" panose="020B0604030504040204" pitchFamily="50" charset="-128"/>
                        </a:rPr>
                        <a:t>　　　 （</a:t>
                      </a:r>
                      <a:r>
                        <a:rPr lang="en-US" altLang="ja-JP" sz="1000" b="0" u="none" kern="100" dirty="0">
                          <a:solidFill>
                            <a:schemeClr val="tx1"/>
                          </a:solidFill>
                          <a:effectLst/>
                          <a:latin typeface="Meiryo UI" panose="020B0604030504040204" pitchFamily="50" charset="-128"/>
                          <a:ea typeface="Meiryo UI" panose="020B0604030504040204" pitchFamily="50" charset="-128"/>
                        </a:rPr>
                        <a:t>24</a:t>
                      </a:r>
                      <a:r>
                        <a:rPr lang="ja-JP" altLang="en-US" sz="1000" b="0" u="none" kern="100" dirty="0">
                          <a:solidFill>
                            <a:schemeClr val="tx1"/>
                          </a:solidFill>
                          <a:effectLst/>
                          <a:latin typeface="Meiryo UI" panose="020B0604030504040204" pitchFamily="50" charset="-128"/>
                          <a:ea typeface="Meiryo UI" panose="020B0604030504040204" pitchFamily="50" charset="-128"/>
                        </a:rPr>
                        <a:t>年度）</a:t>
                      </a:r>
                    </a:p>
                    <a:p>
                      <a:pPr algn="just">
                        <a:spcAft>
                          <a:spcPts val="0"/>
                        </a:spcAft>
                      </a:pPr>
                      <a:r>
                        <a:rPr lang="ja-JP" altLang="en-US" sz="1000" b="0" u="none" kern="100" dirty="0">
                          <a:solidFill>
                            <a:schemeClr val="tx1"/>
                          </a:solidFill>
                          <a:effectLst/>
                          <a:latin typeface="Meiryo UI" panose="020B0604030504040204" pitchFamily="50" charset="-128"/>
                          <a:ea typeface="Meiryo UI" panose="020B0604030504040204" pitchFamily="50" charset="-128"/>
                        </a:rPr>
                        <a:t>          ・移管を前提とした指定管理委託に向けたスケジュールや解決すべき課題等について、東大阪市・ </a:t>
                      </a:r>
                      <a:endParaRPr lang="en-US" altLang="ja-JP" sz="1000" b="0" u="none" kern="100" dirty="0">
                        <a:solidFill>
                          <a:schemeClr val="tx1"/>
                        </a:solidFill>
                        <a:effectLst/>
                        <a:latin typeface="Meiryo UI" panose="020B0604030504040204" pitchFamily="50" charset="-128"/>
                        <a:ea typeface="Meiryo UI" panose="020B0604030504040204" pitchFamily="50" charset="-128"/>
                      </a:endParaRPr>
                    </a:p>
                    <a:p>
                      <a:pPr algn="just">
                        <a:spcAft>
                          <a:spcPts val="0"/>
                        </a:spcAft>
                      </a:pPr>
                      <a:r>
                        <a:rPr lang="en-US" altLang="ja-JP" sz="1000" b="0" u="none" kern="100" dirty="0">
                          <a:solidFill>
                            <a:schemeClr val="tx1"/>
                          </a:solidFill>
                          <a:effectLst/>
                          <a:latin typeface="Meiryo UI" panose="020B0604030504040204" pitchFamily="50" charset="-128"/>
                          <a:ea typeface="Meiryo UI" panose="020B0604030504040204" pitchFamily="50" charset="-128"/>
                        </a:rPr>
                        <a:t>           </a:t>
                      </a:r>
                      <a:r>
                        <a:rPr lang="ja-JP" altLang="en-US" sz="1000" b="0" u="none" kern="100" dirty="0">
                          <a:solidFill>
                            <a:schemeClr val="tx1"/>
                          </a:solidFill>
                          <a:effectLst/>
                          <a:latin typeface="Meiryo UI" panose="020B0604030504040204" pitchFamily="50" charset="-128"/>
                          <a:ea typeface="Meiryo UI" panose="020B0604030504040204" pitchFamily="50" charset="-128"/>
                        </a:rPr>
                        <a:t>東大阪市立総合病院と協議している</a:t>
                      </a:r>
                    </a:p>
                    <a:p>
                      <a:pPr algn="just">
                        <a:spcAft>
                          <a:spcPts val="0"/>
                        </a:spcAft>
                      </a:pPr>
                      <a:r>
                        <a:rPr lang="ja-JP" altLang="en-US" sz="1000" b="0" u="none" kern="100" dirty="0">
                          <a:solidFill>
                            <a:schemeClr val="tx1"/>
                          </a:solidFill>
                          <a:effectLst/>
                          <a:latin typeface="Meiryo UI" panose="020B0604030504040204" pitchFamily="50" charset="-128"/>
                          <a:ea typeface="Meiryo UI" panose="020B0604030504040204" pitchFamily="50" charset="-128"/>
                        </a:rPr>
                        <a:t>　　　 （</a:t>
                      </a:r>
                      <a:r>
                        <a:rPr lang="en-US" altLang="ja-JP" sz="1000" b="0" u="none" kern="100" dirty="0">
                          <a:solidFill>
                            <a:schemeClr val="tx1"/>
                          </a:solidFill>
                          <a:effectLst/>
                          <a:latin typeface="Meiryo UI" panose="020B0604030504040204" pitchFamily="50" charset="-128"/>
                          <a:ea typeface="Meiryo UI" panose="020B0604030504040204" pitchFamily="50" charset="-128"/>
                        </a:rPr>
                        <a:t>25</a:t>
                      </a:r>
                      <a:r>
                        <a:rPr lang="ja-JP" altLang="en-US" sz="1000" b="0" u="none" kern="100" dirty="0">
                          <a:solidFill>
                            <a:schemeClr val="tx1"/>
                          </a:solidFill>
                          <a:effectLst/>
                          <a:latin typeface="Meiryo UI" panose="020B0604030504040204" pitchFamily="50" charset="-128"/>
                          <a:ea typeface="Meiryo UI" panose="020B0604030504040204" pitchFamily="50" charset="-128"/>
                        </a:rPr>
                        <a:t>年度）</a:t>
                      </a:r>
                    </a:p>
                    <a:p>
                      <a:pPr algn="just">
                        <a:spcAft>
                          <a:spcPts val="0"/>
                        </a:spcAft>
                      </a:pPr>
                      <a:r>
                        <a:rPr lang="ja-JP" altLang="en-US" sz="1000" b="0" u="none" kern="100" dirty="0">
                          <a:solidFill>
                            <a:schemeClr val="tx1"/>
                          </a:solidFill>
                          <a:effectLst/>
                          <a:latin typeface="Meiryo UI" panose="020B0604030504040204" pitchFamily="50" charset="-128"/>
                          <a:ea typeface="Meiryo UI" panose="020B0604030504040204" pitchFamily="50" charset="-128"/>
                        </a:rPr>
                        <a:t>　　　　　・運営形態のあり方について、東大阪市・東大阪市立総合病院と協議を継続</a:t>
                      </a:r>
                    </a:p>
                    <a:p>
                      <a:pPr algn="just">
                        <a:spcAft>
                          <a:spcPts val="0"/>
                        </a:spcAft>
                      </a:pPr>
                      <a:endParaRPr lang="ja-JP" altLang="en-US" sz="1000" b="0" kern="100" dirty="0">
                        <a:solidFill>
                          <a:srgbClr val="FF0000"/>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0" kern="100" dirty="0">
                          <a:solidFill>
                            <a:srgbClr val="FF0000"/>
                          </a:solidFill>
                          <a:effectLst/>
                          <a:latin typeface="Meiryo UI" panose="020B0604030504040204" pitchFamily="50" charset="-128"/>
                          <a:ea typeface="Meiryo UI" panose="020B0604030504040204" pitchFamily="50" charset="-128"/>
                        </a:rPr>
                        <a:t> </a:t>
                      </a:r>
                      <a:r>
                        <a:rPr lang="ja-JP" altLang="en-US" sz="1000" b="1" kern="100" dirty="0">
                          <a:solidFill>
                            <a:schemeClr val="tx1"/>
                          </a:solidFill>
                          <a:effectLst/>
                          <a:latin typeface="Meiryo UI" panose="020B0604030504040204" pitchFamily="50" charset="-128"/>
                          <a:ea typeface="Meiryo UI" panose="020B0604030504040204" pitchFamily="50" charset="-128"/>
                        </a:rPr>
                        <a:t>＜泉州救命救急センター運営費＞</a:t>
                      </a:r>
                      <a:endParaRPr lang="en-US" altLang="ja-JP" sz="1000" b="1"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rPr>
                        <a:t>　　方向性どおり</a:t>
                      </a:r>
                      <a:r>
                        <a:rPr lang="en-US" altLang="ja-JP" sz="1000" b="0" kern="100" dirty="0">
                          <a:solidFill>
                            <a:schemeClr val="tx1"/>
                          </a:solidFill>
                          <a:effectLst/>
                          <a:latin typeface="Meiryo UI" panose="020B0604030504040204" pitchFamily="50" charset="-128"/>
                          <a:ea typeface="Meiryo UI" panose="020B0604030504040204" pitchFamily="50" charset="-128"/>
                        </a:rPr>
                        <a:t>25</a:t>
                      </a:r>
                      <a:r>
                        <a:rPr lang="ja-JP" altLang="en-US" sz="1000" b="0" kern="100" dirty="0">
                          <a:solidFill>
                            <a:schemeClr val="tx1"/>
                          </a:solidFill>
                          <a:effectLst/>
                          <a:latin typeface="Meiryo UI" panose="020B0604030504040204" pitchFamily="50" charset="-128"/>
                          <a:ea typeface="Meiryo UI" panose="020B0604030504040204" pitchFamily="50" charset="-128"/>
                        </a:rPr>
                        <a:t>年度に実施済</a:t>
                      </a:r>
                      <a:endParaRPr lang="en-US" altLang="ja-JP" sz="1000" b="0"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公の施設改革</a:t>
                      </a:r>
                      <a:endParaRPr lang="en-US" altLang="ja-JP"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地元関係自治体等との協議・連携強化、運営の一層の効率化等</a:t>
                      </a:r>
                      <a:r>
                        <a:rPr lang="en-US" altLang="ja-JP"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p>
                    <a:p>
                      <a:pPr marL="133350" indent="-133350" algn="just">
                        <a:spcAft>
                          <a:spcPts val="0"/>
                        </a:spcAft>
                      </a:pPr>
                      <a:r>
                        <a:rPr lang="en-US" altLang="ja-JP"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24</a:t>
                      </a:r>
                      <a:r>
                        <a:rPr lang="ja-JP" altLang="en-US"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年度）</a:t>
                      </a:r>
                    </a:p>
                    <a:p>
                      <a:pPr marL="133350" indent="-133350"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         ・大阪府、泉佐野市、（地独）りんくう総合医療センターの三者で施設移管に関して合意</a:t>
                      </a:r>
                    </a:p>
                    <a:p>
                      <a:pPr marL="133350" indent="-133350"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25</a:t>
                      </a:r>
                      <a:r>
                        <a:rPr lang="ja-JP" altLang="en-US"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年</a:t>
                      </a:r>
                      <a:r>
                        <a:rPr lang="en-US" altLang="ja-JP"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2</a:t>
                      </a:r>
                      <a:r>
                        <a:rPr lang="ja-JP" altLang="en-US"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月議会において、施設の移管に伴う条例の一部改正、財産の譲渡議案などを提案</a:t>
                      </a:r>
                    </a:p>
                    <a:p>
                      <a:pPr marL="133350" indent="-133350"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25</a:t>
                      </a:r>
                      <a:r>
                        <a:rPr lang="ja-JP" altLang="en-US"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年</a:t>
                      </a:r>
                      <a:r>
                        <a:rPr lang="en-US" altLang="ja-JP"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4</a:t>
                      </a:r>
                      <a:r>
                        <a:rPr lang="ja-JP" altLang="en-US"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月に（地独）りんくう総合医療センターへ移管予定（参考）移管後も府が運営費を負担</a:t>
                      </a:r>
                    </a:p>
                    <a:p>
                      <a:pPr marL="133350" indent="-133350"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25</a:t>
                      </a:r>
                      <a:r>
                        <a:rPr lang="ja-JP" altLang="en-US"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年度）</a:t>
                      </a:r>
                    </a:p>
                    <a:p>
                      <a:pPr marL="133350" indent="-133350"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25</a:t>
                      </a:r>
                      <a:r>
                        <a:rPr lang="ja-JP" altLang="en-US"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年</a:t>
                      </a:r>
                      <a:r>
                        <a:rPr lang="en-US" altLang="ja-JP"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4</a:t>
                      </a:r>
                      <a:r>
                        <a:rPr lang="ja-JP" altLang="en-US"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月に（地独）りんくう総合医療センターへ移管済</a:t>
                      </a:r>
                      <a:endParaRPr lang="ja-JP" altLang="en-US"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solidFill>
                      <a:schemeClr val="bg1"/>
                    </a:solidFill>
                  </a:tcPr>
                </a:tc>
                <a:extLst>
                  <a:ext uri="{0D108BD9-81ED-4DB2-BD59-A6C34878D82A}">
                    <a16:rowId xmlns:a16="http://schemas.microsoft.com/office/drawing/2014/main" val="10001"/>
                  </a:ext>
                </a:extLst>
              </a:tr>
              <a:tr h="190554">
                <a:tc vMerge="1">
                  <a:txBody>
                    <a:bodyPr/>
                    <a:lstStyle/>
                    <a:p>
                      <a:endParaRPr kumimoji="1" lang="ja-JP" altLang="en-US"/>
                    </a:p>
                  </a:txBody>
                  <a:tcPr/>
                </a:tc>
                <a:tc gridSpan="3">
                  <a:txBody>
                    <a:bodyPr/>
                    <a:lstStyle/>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＜平成</a:t>
                      </a:r>
                      <a:r>
                        <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rPr>
                        <a:t>26</a:t>
                      </a: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年度行財政改革の取組みにおける見直し＞</a:t>
                      </a:r>
                      <a:endPar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0D8E8"/>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2"/>
                  </a:ext>
                </a:extLst>
              </a:tr>
              <a:tr h="328800">
                <a:tc vMerge="1">
                  <a:txBody>
                    <a:bodyPr/>
                    <a:lstStyle/>
                    <a:p>
                      <a:endParaRPr kumimoji="1" lang="ja-JP" altLang="en-US"/>
                    </a:p>
                  </a:txBody>
                  <a:tcPr/>
                </a:tc>
                <a:tc gridSpan="2">
                  <a:txBody>
                    <a:bodyPr/>
                    <a:lstStyle/>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○取組方針</a:t>
                      </a:r>
                      <a:endPar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＜中河内救命救急センター＞</a:t>
                      </a:r>
                      <a:r>
                        <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公の施設改革</a:t>
                      </a:r>
                      <a:endPar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運営形態のあり方について、東大阪市・東大阪市立総合病院と協議を継続していく</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solidFill>
                      <a:schemeClr val="bg1"/>
                    </a:solidFill>
                  </a:tcPr>
                </a:tc>
                <a:tc hMerge="1">
                  <a:txBody>
                    <a:bodyPr/>
                    <a:lstStyle/>
                    <a:p>
                      <a:pPr marL="133350" marR="0" lvl="0" indent="-133350" algn="just" defTabSz="914400" rtl="0" eaLnBrk="1" fontAlgn="auto" latinLnBrk="0" hangingPunct="1">
                        <a:lnSpc>
                          <a:spcPct val="100000"/>
                        </a:lnSpc>
                        <a:spcBef>
                          <a:spcPts val="0"/>
                        </a:spcBef>
                        <a:spcAft>
                          <a:spcPts val="0"/>
                        </a:spcAft>
                        <a:buClrTx/>
                        <a:buSzTx/>
                        <a:buFontTx/>
                        <a:buNone/>
                        <a:tabLst/>
                        <a:defRPr/>
                      </a:pP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solidFill>
                      <a:schemeClr val="bg1"/>
                    </a:solidFill>
                  </a:tcPr>
                </a:tc>
                <a:tc>
                  <a:txBody>
                    <a:bodyPr/>
                    <a:lstStyle/>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◆見直しの経過（取組実績）</a:t>
                      </a:r>
                      <a:endPar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＜中河内救命救急センター＞</a:t>
                      </a:r>
                      <a:r>
                        <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公の施設改革</a:t>
                      </a:r>
                      <a:endPar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運営形態のあり方について、東大阪市・東大阪市立総合病院と協議を継続中</a:t>
                      </a:r>
                    </a:p>
                  </a:txBody>
                  <a:tcPr marL="72000" marR="72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solidFill>
                      <a:schemeClr val="bg1"/>
                    </a:solidFill>
                  </a:tcPr>
                </a:tc>
                <a:extLst>
                  <a:ext uri="{0D108BD9-81ED-4DB2-BD59-A6C34878D82A}">
                    <a16:rowId xmlns:a16="http://schemas.microsoft.com/office/drawing/2014/main" val="10003"/>
                  </a:ext>
                </a:extLst>
              </a:tr>
              <a:tr h="212245">
                <a:tc vMerge="1">
                  <a:txBody>
                    <a:bodyPr/>
                    <a:lstStyle/>
                    <a:p>
                      <a:endParaRPr kumimoji="1" lang="ja-JP" altLang="en-US"/>
                    </a:p>
                  </a:txBody>
                  <a:tcPr/>
                </a:tc>
                <a:tc gridSpan="2">
                  <a:txBody>
                    <a:bodyPr/>
                    <a:lstStyle/>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＜行財政改革推進プラン（案）における見直し＞</a:t>
                      </a:r>
                    </a:p>
                  </a:txBody>
                  <a:tcPr marL="72000" marR="72000" marT="36000" marB="36000">
                    <a:solidFill>
                      <a:srgbClr val="D0D8E8"/>
                    </a:solidFill>
                  </a:tcPr>
                </a:tc>
                <a:tc hMerge="1">
                  <a:txBody>
                    <a:bodyPr/>
                    <a:lstStyle/>
                    <a:p>
                      <a:pPr marL="133350" marR="0" lvl="0" indent="-133350" algn="just" defTabSz="914400" rtl="0" eaLnBrk="1" fontAlgn="auto" latinLnBrk="0" hangingPunct="1">
                        <a:lnSpc>
                          <a:spcPct val="100000"/>
                        </a:lnSpc>
                        <a:spcBef>
                          <a:spcPts val="0"/>
                        </a:spcBef>
                        <a:spcAft>
                          <a:spcPts val="0"/>
                        </a:spcAft>
                        <a:buClrTx/>
                        <a:buSzTx/>
                        <a:buFontTx/>
                        <a:buNone/>
                        <a:tabLst/>
                        <a:defRPr/>
                      </a:pPr>
                      <a:endPar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solidFill>
                      <a:srgbClr val="D0D8E8"/>
                    </a:solidFill>
                  </a:tcPr>
                </a:tc>
                <a:tc>
                  <a:txBody>
                    <a:bodyPr/>
                    <a:lstStyle/>
                    <a:p>
                      <a:pPr marL="133350" marR="0" lvl="0" indent="-133350" algn="just" defTabSz="914400" rtl="0" eaLnBrk="1" fontAlgn="auto" latinLnBrk="0" hangingPunct="1">
                        <a:lnSpc>
                          <a:spcPct val="100000"/>
                        </a:lnSpc>
                        <a:spcBef>
                          <a:spcPts val="0"/>
                        </a:spcBef>
                        <a:spcAft>
                          <a:spcPts val="0"/>
                        </a:spcAft>
                        <a:buClrTx/>
                        <a:buSzTx/>
                        <a:buFontTx/>
                        <a:buNone/>
                        <a:tabLst/>
                        <a:defRPr/>
                      </a:pPr>
                      <a:endPar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R w="12700" cap="flat" cmpd="sng" algn="ctr">
                      <a:solidFill>
                        <a:schemeClr val="accent1"/>
                      </a:solidFill>
                      <a:prstDash val="solid"/>
                      <a:round/>
                      <a:headEnd type="none" w="med" len="med"/>
                      <a:tailEnd type="none" w="med" len="med"/>
                    </a:lnR>
                    <a:solidFill>
                      <a:srgbClr val="D0D8E8"/>
                    </a:solidFill>
                  </a:tcPr>
                </a:tc>
                <a:extLst>
                  <a:ext uri="{0D108BD9-81ED-4DB2-BD59-A6C34878D82A}">
                    <a16:rowId xmlns:a16="http://schemas.microsoft.com/office/drawing/2014/main" val="527299521"/>
                  </a:ext>
                </a:extLst>
              </a:tr>
              <a:tr h="328800">
                <a:tc vMerge="1">
                  <a:txBody>
                    <a:bodyPr/>
                    <a:lstStyle/>
                    <a:p>
                      <a:endParaRPr kumimoji="1" lang="ja-JP" altLang="en-US"/>
                    </a:p>
                  </a:txBody>
                  <a:tcPr/>
                </a:tc>
                <a:tc gridSpan="2">
                  <a:txBody>
                    <a:bodyPr/>
                    <a:lstStyle/>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○見直しの方向性</a:t>
                      </a:r>
                      <a:endPar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＜中河内救命救急センター＞</a:t>
                      </a:r>
                      <a:r>
                        <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公の施設改革</a:t>
                      </a:r>
                      <a:endPar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運営形態のあり方について、東大阪市・東大阪市立総合病院と協議を継続していく</a:t>
                      </a:r>
                    </a:p>
                  </a:txBody>
                  <a:tcPr marL="72000" marR="72000" marT="36000" marB="36000">
                    <a:lnB w="12700" cap="flat" cmpd="sng" algn="ctr">
                      <a:solidFill>
                        <a:schemeClr val="accent1"/>
                      </a:solidFill>
                      <a:prstDash val="solid"/>
                      <a:round/>
                      <a:headEnd type="none" w="med" len="med"/>
                      <a:tailEnd type="none" w="med" len="med"/>
                    </a:lnB>
                    <a:solidFill>
                      <a:schemeClr val="bg1"/>
                    </a:solidFill>
                  </a:tcPr>
                </a:tc>
                <a:tc hMerge="1">
                  <a:txBody>
                    <a:bodyPr/>
                    <a:lstStyle/>
                    <a:p>
                      <a:pPr marL="133350" marR="0" lvl="0" indent="-133350" algn="just" defTabSz="914400" rtl="0" eaLnBrk="1" fontAlgn="auto" latinLnBrk="0" hangingPunct="1">
                        <a:lnSpc>
                          <a:spcPct val="100000"/>
                        </a:lnSpc>
                        <a:spcBef>
                          <a:spcPts val="0"/>
                        </a:spcBef>
                        <a:spcAft>
                          <a:spcPts val="0"/>
                        </a:spcAft>
                        <a:buClrTx/>
                        <a:buSzTx/>
                        <a:buFontTx/>
                        <a:buNone/>
                        <a:tabLst/>
                        <a:defRPr/>
                      </a:pPr>
                      <a:endPar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solidFill>
                      <a:schemeClr val="bg1"/>
                    </a:solidFill>
                  </a:tcPr>
                </a:tc>
                <a:tc>
                  <a:txBody>
                    <a:bodyPr/>
                    <a:lstStyle/>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◆見直しの経過（取組実績）</a:t>
                      </a:r>
                      <a:endPar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1" i="1" kern="100" dirty="0">
                          <a:effectLst/>
                          <a:latin typeface="Meiryo UI" panose="020B0604030504040204" pitchFamily="50" charset="-128"/>
                          <a:ea typeface="Meiryo UI" panose="020B0604030504040204" pitchFamily="50" charset="-128"/>
                          <a:cs typeface="Times New Roman" panose="02020603050405020304" pitchFamily="18" charset="0"/>
                        </a:rPr>
                        <a:t>＜中河内救命救急センター＞</a:t>
                      </a:r>
                      <a:r>
                        <a:rPr lang="en-US" altLang="ja-JP" sz="1000" b="1" i="1"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000" b="1" i="1" kern="100" dirty="0">
                          <a:effectLst/>
                          <a:latin typeface="Meiryo UI" panose="020B0604030504040204" pitchFamily="50" charset="-128"/>
                          <a:ea typeface="Meiryo UI" panose="020B0604030504040204" pitchFamily="50" charset="-128"/>
                          <a:cs typeface="Times New Roman" panose="02020603050405020304" pitchFamily="18" charset="0"/>
                        </a:rPr>
                        <a:t>公の施設改革</a:t>
                      </a:r>
                      <a:endParaRPr lang="en-US" altLang="ja-JP" sz="1000" b="1" i="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○平成</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29</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年４月から（地独）市立東大阪医療センターを指定管理者として指定。</a:t>
                      </a: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○運営形態のあり方について、引き続き東大阪市・市立東大阪医療センターと協議を継続していく。</a:t>
                      </a:r>
                    </a:p>
                  </a:txBody>
                  <a:tcPr marL="72000" marR="72000" marT="36000" marB="36000">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solidFill>
                      <a:schemeClr val="bg1"/>
                    </a:solidFill>
                  </a:tcPr>
                </a:tc>
                <a:extLst>
                  <a:ext uri="{0D108BD9-81ED-4DB2-BD59-A6C34878D82A}">
                    <a16:rowId xmlns:a16="http://schemas.microsoft.com/office/drawing/2014/main" val="2743015355"/>
                  </a:ext>
                </a:extLst>
              </a:tr>
            </a:tbl>
          </a:graphicData>
        </a:graphic>
      </p:graphicFrame>
      <p:sp>
        <p:nvSpPr>
          <p:cNvPr id="5" name="二等辺三角形 4"/>
          <p:cNvSpPr/>
          <p:nvPr/>
        </p:nvSpPr>
        <p:spPr>
          <a:xfrm rot="5400000">
            <a:off x="3254202" y="1976187"/>
            <a:ext cx="540060" cy="205326"/>
          </a:xfrm>
          <a:prstGeom prst="triangl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pPr algn="ctr"/>
            <a:endParaRPr kumimoji="1"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二等辺三角形 6">
            <a:extLst>
              <a:ext uri="{FF2B5EF4-FFF2-40B4-BE49-F238E27FC236}">
                <a16:creationId xmlns:a16="http://schemas.microsoft.com/office/drawing/2014/main" id="{7ABDCF5C-2A18-4762-83D4-E8EE7018824B}"/>
              </a:ext>
            </a:extLst>
          </p:cNvPr>
          <p:cNvSpPr/>
          <p:nvPr/>
        </p:nvSpPr>
        <p:spPr>
          <a:xfrm rot="5400000">
            <a:off x="3414523" y="5441572"/>
            <a:ext cx="540060" cy="205326"/>
          </a:xfrm>
          <a:prstGeom prst="triangl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pPr algn="ctr"/>
            <a:endParaRPr kumimoji="1"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二等辺三角形 7">
            <a:extLst>
              <a:ext uri="{FF2B5EF4-FFF2-40B4-BE49-F238E27FC236}">
                <a16:creationId xmlns:a16="http://schemas.microsoft.com/office/drawing/2014/main" id="{B4643B31-1981-4A9A-BDD3-F2174101B988}"/>
              </a:ext>
            </a:extLst>
          </p:cNvPr>
          <p:cNvSpPr/>
          <p:nvPr/>
        </p:nvSpPr>
        <p:spPr>
          <a:xfrm rot="5400000">
            <a:off x="3414523" y="6348782"/>
            <a:ext cx="540060" cy="205326"/>
          </a:xfrm>
          <a:prstGeom prst="triangl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pPr algn="ctr"/>
            <a:endParaRPr kumimoji="1"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正方形/長方形 8"/>
          <p:cNvSpPr/>
          <p:nvPr/>
        </p:nvSpPr>
        <p:spPr>
          <a:xfrm>
            <a:off x="5832140" y="230661"/>
            <a:ext cx="1935215" cy="208186"/>
          </a:xfrm>
          <a:prstGeom prst="rect">
            <a:avLst/>
          </a:prstGeom>
          <a:ln w="6350"/>
        </p:spPr>
        <p:style>
          <a:lnRef idx="2">
            <a:schemeClr val="accent1"/>
          </a:lnRef>
          <a:fillRef idx="1">
            <a:schemeClr val="lt1"/>
          </a:fillRef>
          <a:effectRef idx="0">
            <a:schemeClr val="accent1"/>
          </a:effectRef>
          <a:fontRef idx="minor">
            <a:schemeClr val="dk1"/>
          </a:fontRef>
        </p:style>
        <p:txBody>
          <a:bodyPr lIns="36000" rIns="36000" rtlCol="0" anchor="ctr"/>
          <a:lstStyle/>
          <a:p>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予算の記載</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）：一般財源</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スライド番号プレースホルダー 4"/>
          <p:cNvSpPr txBox="1">
            <a:spLocks/>
          </p:cNvSpPr>
          <p:nvPr/>
        </p:nvSpPr>
        <p:spPr>
          <a:xfrm>
            <a:off x="7010400" y="6489340"/>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smtClean="0">
                <a:solidFill>
                  <a:schemeClr val="tx1"/>
                </a:solidFill>
                <a:latin typeface="Meiryo UI" panose="020B0604030504040204" pitchFamily="50" charset="-128"/>
                <a:ea typeface="Meiryo UI" panose="020B0604030504040204" pitchFamily="50" charset="-128"/>
              </a:rPr>
              <a:t>45</a:t>
            </a:r>
            <a:endParaRPr lang="ja-JP" altLang="en-US"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03401346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nvGraphicFramePr>
        <p:xfrm>
          <a:off x="70604" y="126766"/>
          <a:ext cx="9003329" cy="421914"/>
        </p:xfrm>
        <a:graphic>
          <a:graphicData uri="http://schemas.openxmlformats.org/drawingml/2006/table">
            <a:tbl>
              <a:tblPr firstRow="1" firstCol="1" bandRow="1">
                <a:tableStyleId>{5C22544A-7EE6-4342-B048-85BDC9FD1C3A}</a:tableStyleId>
              </a:tblPr>
              <a:tblGrid>
                <a:gridCol w="6481616">
                  <a:extLst>
                    <a:ext uri="{9D8B030D-6E8A-4147-A177-3AD203B41FA5}">
                      <a16:colId xmlns:a16="http://schemas.microsoft.com/office/drawing/2014/main" val="1996567682"/>
                    </a:ext>
                  </a:extLst>
                </a:gridCol>
                <a:gridCol w="2521713">
                  <a:extLst>
                    <a:ext uri="{9D8B030D-6E8A-4147-A177-3AD203B41FA5}">
                      <a16:colId xmlns:a16="http://schemas.microsoft.com/office/drawing/2014/main" val="2440904912"/>
                    </a:ext>
                  </a:extLst>
                </a:gridCol>
              </a:tblGrid>
              <a:tr h="421914">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100" kern="100" dirty="0">
                          <a:solidFill>
                            <a:schemeClr val="tx1"/>
                          </a:solidFill>
                          <a:effectLst/>
                          <a:latin typeface="Meiryo UI" panose="020B0604030504040204" pitchFamily="50" charset="-128"/>
                          <a:ea typeface="Meiryo UI" panose="020B0604030504040204" pitchFamily="50" charset="-128"/>
                        </a:rPr>
                        <a:t>【</a:t>
                      </a:r>
                      <a:r>
                        <a:rPr lang="ja-JP" altLang="en-US" sz="1100" kern="100" dirty="0">
                          <a:solidFill>
                            <a:schemeClr val="tx1"/>
                          </a:solidFill>
                          <a:effectLst/>
                          <a:latin typeface="Meiryo UI" panose="020B0604030504040204" pitchFamily="50" charset="-128"/>
                          <a:ea typeface="Meiryo UI" panose="020B0604030504040204" pitchFamily="50" charset="-128"/>
                        </a:rPr>
                        <a:t>主要検討事業</a:t>
                      </a:r>
                      <a:r>
                        <a:rPr lang="en-US" altLang="ja-JP" sz="1100" kern="100" dirty="0">
                          <a:solidFill>
                            <a:schemeClr val="tx1"/>
                          </a:solidFill>
                          <a:effectLst/>
                          <a:latin typeface="Meiryo UI" panose="020B0604030504040204" pitchFamily="50" charset="-128"/>
                          <a:ea typeface="Meiryo UI" panose="020B0604030504040204" pitchFamily="50" charset="-128"/>
                        </a:rPr>
                        <a:t>18】</a:t>
                      </a:r>
                      <a:r>
                        <a:rPr lang="ja-JP" altLang="en-US" sz="1100" kern="100" dirty="0">
                          <a:solidFill>
                            <a:schemeClr val="tx1"/>
                          </a:solidFill>
                          <a:effectLst/>
                          <a:latin typeface="Meiryo UI" panose="020B0604030504040204" pitchFamily="50" charset="-128"/>
                          <a:ea typeface="Meiryo UI" panose="020B0604030504040204" pitchFamily="50" charset="-128"/>
                        </a:rPr>
                        <a:t>　</a:t>
                      </a:r>
                      <a:r>
                        <a:rPr lang="ja-JP" altLang="en-US" sz="1400" kern="100" dirty="0">
                          <a:solidFill>
                            <a:schemeClr val="tx1"/>
                          </a:solidFill>
                          <a:effectLst/>
                          <a:latin typeface="Meiryo UI" panose="020B0604030504040204" pitchFamily="50" charset="-128"/>
                          <a:ea typeface="Meiryo UI" panose="020B0604030504040204" pitchFamily="50" charset="-128"/>
                        </a:rPr>
                        <a:t>救命救急センター運営関係事業（</a:t>
                      </a:r>
                      <a:r>
                        <a:rPr kumimoji="1" lang="ja-JP" altLang="en-US" sz="1400" u="none" dirty="0">
                          <a:solidFill>
                            <a:schemeClr val="tx1"/>
                          </a:solidFill>
                          <a:latin typeface="Meiryo UI" panose="020B0604030504040204" pitchFamily="50" charset="-128"/>
                          <a:ea typeface="Meiryo UI" panose="020B0604030504040204" pitchFamily="50" charset="-128"/>
                        </a:rPr>
                        <a:t>つづき）</a:t>
                      </a:r>
                      <a:endParaRPr lang="en-US" altLang="ja-JP" sz="12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effectLst/>
                          <a:latin typeface="Meiryo UI" panose="020B0604030504040204" pitchFamily="50" charset="-128"/>
                          <a:ea typeface="Meiryo UI" panose="020B0604030504040204" pitchFamily="50" charset="-128"/>
                        </a:rPr>
                        <a:t>＜健康医療部＞</a:t>
                      </a:r>
                      <a:endParaRPr lang="ja-JP" alt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09406796"/>
                  </a:ext>
                </a:extLst>
              </a:tr>
            </a:tbl>
          </a:graphicData>
        </a:graphic>
      </p:graphicFrame>
      <p:graphicFrame>
        <p:nvGraphicFramePr>
          <p:cNvPr id="2" name="表 1"/>
          <p:cNvGraphicFramePr>
            <a:graphicFrameLocks noGrp="1"/>
          </p:cNvGraphicFramePr>
          <p:nvPr>
            <p:extLst>
              <p:ext uri="{D42A27DB-BD31-4B8C-83A1-F6EECF244321}">
                <p14:modId xmlns:p14="http://schemas.microsoft.com/office/powerpoint/2010/main" val="3527971297"/>
              </p:ext>
            </p:extLst>
          </p:nvPr>
        </p:nvGraphicFramePr>
        <p:xfrm>
          <a:off x="81815" y="548680"/>
          <a:ext cx="8980370" cy="6067280"/>
        </p:xfrm>
        <a:graphic>
          <a:graphicData uri="http://schemas.openxmlformats.org/drawingml/2006/table">
            <a:tbl>
              <a:tblPr firstRow="1" firstCol="1" bandRow="1">
                <a:tableStyleId>{BC89EF96-8CEA-46FF-86C4-4CE0E7609802}</a:tableStyleId>
              </a:tblPr>
              <a:tblGrid>
                <a:gridCol w="259200">
                  <a:extLst>
                    <a:ext uri="{9D8B030D-6E8A-4147-A177-3AD203B41FA5}">
                      <a16:colId xmlns:a16="http://schemas.microsoft.com/office/drawing/2014/main" val="9612139"/>
                    </a:ext>
                  </a:extLst>
                </a:gridCol>
                <a:gridCol w="8721170">
                  <a:extLst>
                    <a:ext uri="{9D8B030D-6E8A-4147-A177-3AD203B41FA5}">
                      <a16:colId xmlns:a16="http://schemas.microsoft.com/office/drawing/2014/main" val="4183280094"/>
                    </a:ext>
                  </a:extLst>
                </a:gridCol>
              </a:tblGrid>
              <a:tr h="181724">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bg1"/>
                          </a:solidFill>
                          <a:latin typeface="Meiryo UI" panose="020B0604030504040204" pitchFamily="50" charset="-128"/>
                          <a:ea typeface="Meiryo UI" panose="020B0604030504040204" pitchFamily="50" charset="-128"/>
                        </a:rPr>
                        <a:t>現在の事業</a:t>
                      </a:r>
                      <a:endParaRPr kumimoji="1" lang="ja-JP" altLang="en-US" sz="1000" b="1" dirty="0">
                        <a:solidFill>
                          <a:schemeClr val="bg1"/>
                        </a:solidFill>
                        <a:latin typeface="Meiryo UI" panose="020B0604030504040204" pitchFamily="50" charset="-128"/>
                        <a:ea typeface="Meiryo UI" panose="020B0604030504040204" pitchFamily="50" charset="-128"/>
                      </a:endParaRPr>
                    </a:p>
                  </a:txBody>
                  <a:tcPr marL="72000" marR="72000" marT="36000" marB="36000" vert="eaVert" anchor="ctr">
                    <a:lnL w="12700" cap="flat" cmpd="sng" algn="ctr">
                      <a:solidFill>
                        <a:schemeClr val="accent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a:txBody>
                    <a:bodyPr/>
                    <a:lstStyle/>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1" i="0" u="none" kern="100" dirty="0">
                          <a:effectLst/>
                          <a:latin typeface="Meiryo UI" panose="020B0604030504040204" pitchFamily="50" charset="-128"/>
                          <a:ea typeface="Meiryo UI" panose="020B0604030504040204" pitchFamily="50" charset="-128"/>
                        </a:rPr>
                        <a:t>＜主な事業（見直し後の事業、新たに取り組んでいる事業等）＞</a:t>
                      </a:r>
                      <a:endPar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0D8E8"/>
                    </a:solidFill>
                  </a:tcPr>
                </a:tc>
                <a:extLst>
                  <a:ext uri="{0D108BD9-81ED-4DB2-BD59-A6C34878D82A}">
                    <a16:rowId xmlns:a16="http://schemas.microsoft.com/office/drawing/2014/main" val="502655263"/>
                  </a:ext>
                </a:extLst>
              </a:tr>
              <a:tr h="4228766">
                <a:tc vMerge="1">
                  <a:txBody>
                    <a:bodyPr/>
                    <a:lstStyle/>
                    <a:p>
                      <a:endParaRPr kumimoji="1" lang="ja-JP" altLang="en-US"/>
                    </a:p>
                  </a:txBody>
                  <a:tcPr/>
                </a:tc>
                <a:tc>
                  <a:txBody>
                    <a:bodyPr/>
                    <a:lstStyle/>
                    <a:p>
                      <a:pPr marL="133350" marR="0" lvl="0" indent="-133350" algn="just" defTabSz="914400" rtl="0" eaLnBrk="1" fontAlgn="auto" latinLnBrk="0" hangingPunct="1">
                        <a:lnSpc>
                          <a:spcPts val="400"/>
                        </a:lnSpc>
                        <a:spcBef>
                          <a:spcPts val="0"/>
                        </a:spcBef>
                        <a:spcAft>
                          <a:spcPts val="0"/>
                        </a:spcAft>
                        <a:buClrTx/>
                        <a:buSzTx/>
                        <a:buFontTx/>
                        <a:buNone/>
                        <a:tabLst/>
                        <a:defRPr/>
                      </a:pPr>
                      <a:endParaRPr lang="en-US" altLang="ja-JP" sz="1050" b="1" i="0" u="none" kern="100" dirty="0">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en-US" altLang="ja-JP" sz="1050" b="1" i="0" u="none" kern="100" dirty="0">
                          <a:effectLst/>
                          <a:latin typeface="Meiryo UI" panose="020B0604030504040204" pitchFamily="50" charset="-128"/>
                          <a:ea typeface="Meiryo UI" panose="020B0604030504040204" pitchFamily="50" charset="-128"/>
                        </a:rPr>
                        <a:t>《</a:t>
                      </a:r>
                      <a:r>
                        <a:rPr lang="ja-JP" altLang="en-US" sz="1050" b="1" i="0" u="none" kern="100" dirty="0">
                          <a:effectLst/>
                          <a:latin typeface="Meiryo UI" panose="020B0604030504040204" pitchFamily="50" charset="-128"/>
                          <a:ea typeface="Meiryo UI" panose="020B0604030504040204" pitchFamily="50" charset="-128"/>
                        </a:rPr>
                        <a:t>見直し後の事業</a:t>
                      </a:r>
                      <a:r>
                        <a:rPr lang="en-US" altLang="ja-JP" sz="1050" b="1" i="0" u="none" kern="100" dirty="0">
                          <a:effectLst/>
                          <a:latin typeface="Meiryo UI" panose="020B0604030504040204" pitchFamily="50" charset="-128"/>
                          <a:ea typeface="Meiryo UI" panose="020B0604030504040204" pitchFamily="50" charset="-128"/>
                        </a:rPr>
                        <a:t>》</a:t>
                      </a:r>
                    </a:p>
                    <a:p>
                      <a:pPr marL="133350" marR="0" lvl="0" indent="-133350" algn="just" defTabSz="914400" rtl="0" eaLnBrk="1" fontAlgn="auto" latinLnBrk="0" hangingPunct="1">
                        <a:lnSpc>
                          <a:spcPts val="400"/>
                        </a:lnSpc>
                        <a:spcBef>
                          <a:spcPts val="0"/>
                        </a:spcBef>
                        <a:spcAft>
                          <a:spcPts val="0"/>
                        </a:spcAft>
                        <a:buClrTx/>
                        <a:buSzTx/>
                        <a:buFontTx/>
                        <a:buNone/>
                        <a:tabLst/>
                        <a:defRPr/>
                      </a:pPr>
                      <a:endParaRPr lang="en-US" altLang="ja-JP" sz="1050" b="1" i="0" u="none" kern="100" dirty="0">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50" b="1" i="0" kern="100" dirty="0">
                          <a:effectLst/>
                          <a:latin typeface="Meiryo UI" panose="020B0604030504040204" pitchFamily="50" charset="-128"/>
                          <a:ea typeface="Meiryo UI" panose="020B0604030504040204" pitchFamily="50" charset="-128"/>
                        </a:rPr>
                        <a:t>　◆</a:t>
                      </a:r>
                      <a:r>
                        <a:rPr lang="ja-JP" altLang="en-US" sz="1050" b="1" i="0" u="sng" kern="100" dirty="0">
                          <a:effectLst/>
                          <a:latin typeface="Meiryo UI" panose="020B0604030504040204" pitchFamily="50" charset="-128"/>
                          <a:ea typeface="Meiryo UI" panose="020B0604030504040204" pitchFamily="50" charset="-128"/>
                        </a:rPr>
                        <a:t>救命救急センター体制整備</a:t>
                      </a:r>
                      <a:r>
                        <a:rPr lang="ja-JP" altLang="en-US" sz="1050" b="1" i="0" u="sng" kern="100" dirty="0" smtClean="0">
                          <a:effectLst/>
                          <a:latin typeface="Meiryo UI" panose="020B0604030504040204" pitchFamily="50" charset="-128"/>
                          <a:ea typeface="Meiryo UI" panose="020B0604030504040204" pitchFamily="50" charset="-128"/>
                        </a:rPr>
                        <a:t>事業費</a:t>
                      </a:r>
                      <a:r>
                        <a:rPr lang="ja-JP" altLang="en-US" sz="1050" b="1" i="0" u="sng" kern="100" dirty="0" smtClean="0">
                          <a:solidFill>
                            <a:schemeClr val="tx1"/>
                          </a:solidFill>
                          <a:effectLst/>
                          <a:latin typeface="Meiryo UI" panose="020B0604030504040204" pitchFamily="50" charset="-128"/>
                          <a:ea typeface="Meiryo UI" panose="020B0604030504040204" pitchFamily="50" charset="-128"/>
                        </a:rPr>
                        <a:t>（うち、救命救急センター運営費補助金）</a:t>
                      </a:r>
                      <a:r>
                        <a:rPr lang="ja-JP" altLang="en-US" sz="1050" b="1" i="0" u="none" kern="100" baseline="0" dirty="0" smtClean="0">
                          <a:solidFill>
                            <a:schemeClr val="tx1"/>
                          </a:solidFill>
                          <a:effectLst/>
                          <a:latin typeface="Meiryo UI" panose="020B0604030504040204" pitchFamily="50" charset="-128"/>
                          <a:ea typeface="Meiryo UI" panose="020B0604030504040204" pitchFamily="50" charset="-128"/>
                        </a:rPr>
                        <a:t> </a:t>
                      </a:r>
                      <a:r>
                        <a:rPr lang="en-US" altLang="ja-JP" sz="1050" b="1" i="0" u="none" kern="100" dirty="0" smtClean="0">
                          <a:solidFill>
                            <a:schemeClr val="tx1"/>
                          </a:solidFill>
                          <a:effectLst/>
                          <a:latin typeface="Meiryo UI" panose="020B0604030504040204" pitchFamily="50" charset="-128"/>
                          <a:ea typeface="Meiryo UI" panose="020B0604030504040204" pitchFamily="50" charset="-128"/>
                        </a:rPr>
                        <a:t>515</a:t>
                      </a:r>
                      <a:r>
                        <a:rPr lang="ja-JP" altLang="en-US" sz="1050" b="1" i="0" u="none" kern="100" dirty="0" smtClean="0">
                          <a:solidFill>
                            <a:schemeClr val="tx1"/>
                          </a:solidFill>
                          <a:effectLst/>
                          <a:latin typeface="Meiryo UI" panose="020B0604030504040204" pitchFamily="50" charset="-128"/>
                          <a:ea typeface="Meiryo UI" panose="020B0604030504040204" pitchFamily="50" charset="-128"/>
                        </a:rPr>
                        <a:t>（</a:t>
                      </a:r>
                      <a:r>
                        <a:rPr lang="en-US" altLang="ja-JP" sz="1050" b="1" i="0" u="none" kern="100" dirty="0" smtClean="0">
                          <a:solidFill>
                            <a:schemeClr val="tx1"/>
                          </a:solidFill>
                          <a:effectLst/>
                          <a:latin typeface="Meiryo UI" panose="020B0604030504040204" pitchFamily="50" charset="-128"/>
                          <a:ea typeface="Meiryo UI" panose="020B0604030504040204" pitchFamily="50" charset="-128"/>
                        </a:rPr>
                        <a:t>280</a:t>
                      </a:r>
                      <a:r>
                        <a:rPr lang="ja-JP" altLang="en-US" sz="1050" b="1" i="0" u="none" kern="100" dirty="0" smtClean="0">
                          <a:solidFill>
                            <a:schemeClr val="tx1"/>
                          </a:solidFill>
                          <a:effectLst/>
                          <a:latin typeface="Meiryo UI" panose="020B0604030504040204" pitchFamily="50" charset="-128"/>
                          <a:ea typeface="Meiryo UI" panose="020B0604030504040204" pitchFamily="50" charset="-128"/>
                        </a:rPr>
                        <a:t>）百万円</a:t>
                      </a:r>
                      <a:endParaRPr lang="en-US" altLang="ja-JP" sz="1050" b="1" i="0" u="none" kern="100" dirty="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1" i="0" kern="100" dirty="0">
                          <a:solidFill>
                            <a:schemeClr val="tx1"/>
                          </a:solidFill>
                          <a:effectLst/>
                          <a:latin typeface="Meiryo UI" panose="020B0604030504040204" pitchFamily="50" charset="-128"/>
                          <a:ea typeface="Meiryo UI" panose="020B0604030504040204" pitchFamily="50" charset="-128"/>
                        </a:rPr>
                        <a:t>　　１　事業目的</a:t>
                      </a:r>
                      <a:endParaRPr lang="en-US" altLang="ja-JP" sz="1000" b="1" i="0" kern="100" dirty="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i="0" kern="100" dirty="0">
                          <a:solidFill>
                            <a:schemeClr val="tx1"/>
                          </a:solidFill>
                          <a:effectLst/>
                          <a:latin typeface="Meiryo UI" panose="020B0604030504040204" pitchFamily="50" charset="-128"/>
                          <a:ea typeface="Meiryo UI" panose="020B0604030504040204" pitchFamily="50" charset="-128"/>
                        </a:rPr>
                        <a:t>　　　　 救命救急センターは、初期・二次救急医療機関の後方医療機関として、重症及び複数の診療科領域にわたるすべての重篤救急患者を</a:t>
                      </a:r>
                      <a:r>
                        <a:rPr lang="en-US" altLang="ja-JP" sz="1000" b="0" i="0" kern="100" dirty="0">
                          <a:solidFill>
                            <a:schemeClr val="tx1"/>
                          </a:solidFill>
                          <a:effectLst/>
                          <a:latin typeface="Meiryo UI" panose="020B0604030504040204" pitchFamily="50" charset="-128"/>
                          <a:ea typeface="Meiryo UI" panose="020B0604030504040204" pitchFamily="50" charset="-128"/>
                        </a:rPr>
                        <a:t>24</a:t>
                      </a:r>
                      <a:r>
                        <a:rPr lang="ja-JP" altLang="en-US" sz="1000" b="0" i="0" kern="100" dirty="0">
                          <a:solidFill>
                            <a:schemeClr val="tx1"/>
                          </a:solidFill>
                          <a:effectLst/>
                          <a:latin typeface="Meiryo UI" panose="020B0604030504040204" pitchFamily="50" charset="-128"/>
                          <a:ea typeface="Meiryo UI" panose="020B0604030504040204" pitchFamily="50" charset="-128"/>
                        </a:rPr>
                        <a:t>時間体制で受け入れ、</a:t>
                      </a:r>
                      <a:endParaRPr lang="en-US" altLang="ja-JP" sz="1000" b="0" i="0" kern="100" dirty="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i="0" kern="100" dirty="0">
                          <a:solidFill>
                            <a:schemeClr val="tx1"/>
                          </a:solidFill>
                          <a:effectLst/>
                          <a:latin typeface="Meiryo UI" panose="020B0604030504040204" pitchFamily="50" charset="-128"/>
                          <a:ea typeface="Meiryo UI" panose="020B0604030504040204" pitchFamily="50" charset="-128"/>
                        </a:rPr>
                        <a:t>　　　地域の救急医療体制を完結する機能を有する三次救急医療機関である。救命救急センターに対して運営費等を補助することで生命の危機を伴う重篤な救急患者へ</a:t>
                      </a:r>
                      <a:endParaRPr lang="en-US" altLang="ja-JP" sz="1000" b="0" i="0" kern="100" dirty="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i="0" kern="100" dirty="0">
                          <a:solidFill>
                            <a:schemeClr val="tx1"/>
                          </a:solidFill>
                          <a:effectLst/>
                          <a:latin typeface="Meiryo UI" panose="020B0604030504040204" pitchFamily="50" charset="-128"/>
                          <a:ea typeface="Meiryo UI" panose="020B0604030504040204" pitchFamily="50" charset="-128"/>
                        </a:rPr>
                        <a:t>　　　の医療の確保を目的としている。</a:t>
                      </a:r>
                      <a:endParaRPr lang="en-US" altLang="ja-JP" sz="1000" b="0" i="0" kern="100" dirty="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i="0" kern="100" dirty="0">
                          <a:solidFill>
                            <a:schemeClr val="tx1"/>
                          </a:solidFill>
                          <a:effectLst/>
                          <a:latin typeface="Meiryo UI" panose="020B0604030504040204" pitchFamily="50" charset="-128"/>
                          <a:ea typeface="Meiryo UI" panose="020B0604030504040204" pitchFamily="50" charset="-128"/>
                        </a:rPr>
                        <a:t>　　　根拠法令：大阪府救急医療対策事業運営費補助金交付要綱</a:t>
                      </a:r>
                      <a:endParaRPr lang="en-US" altLang="ja-JP" sz="1000" b="0" i="0" kern="100" dirty="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i="0" kern="100" dirty="0">
                          <a:solidFill>
                            <a:schemeClr val="tx1"/>
                          </a:solidFill>
                          <a:effectLst/>
                          <a:latin typeface="Meiryo UI" panose="020B0604030504040204" pitchFamily="50" charset="-128"/>
                          <a:ea typeface="Meiryo UI" panose="020B0604030504040204" pitchFamily="50" charset="-128"/>
                        </a:rPr>
                        <a:t>　　</a:t>
                      </a:r>
                      <a:r>
                        <a:rPr lang="ja-JP" altLang="en-US" sz="1000" b="1" i="0" kern="100" dirty="0">
                          <a:solidFill>
                            <a:schemeClr val="tx1"/>
                          </a:solidFill>
                          <a:effectLst/>
                          <a:latin typeface="Meiryo UI" panose="020B0604030504040204" pitchFamily="50" charset="-128"/>
                          <a:ea typeface="Meiryo UI" panose="020B0604030504040204" pitchFamily="50" charset="-128"/>
                        </a:rPr>
                        <a:t>２　事業内容</a:t>
                      </a:r>
                      <a:endParaRPr lang="en-US" altLang="ja-JP" sz="1000" b="1" i="0" kern="100" dirty="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i="0" kern="100" dirty="0">
                          <a:solidFill>
                            <a:schemeClr val="tx1"/>
                          </a:solidFill>
                          <a:effectLst/>
                          <a:latin typeface="Meiryo UI" panose="020B0604030504040204" pitchFamily="50" charset="-128"/>
                          <a:ea typeface="Meiryo UI" panose="020B0604030504040204" pitchFamily="50" charset="-128"/>
                        </a:rPr>
                        <a:t>　　　</a:t>
                      </a:r>
                      <a:r>
                        <a:rPr lang="ja-JP" altLang="en-US" sz="1000" b="0" i="0" kern="100" baseline="0" dirty="0" smtClean="0">
                          <a:solidFill>
                            <a:schemeClr val="tx1"/>
                          </a:solidFill>
                          <a:effectLst/>
                          <a:latin typeface="Meiryo UI" panose="020B0604030504040204" pitchFamily="50" charset="-128"/>
                          <a:ea typeface="Meiryo UI" panose="020B0604030504040204" pitchFamily="50" charset="-128"/>
                        </a:rPr>
                        <a:t>   </a:t>
                      </a:r>
                      <a:r>
                        <a:rPr lang="en-US" altLang="ja-JP" sz="1000" b="0" i="0" kern="100" dirty="0" smtClean="0">
                          <a:solidFill>
                            <a:schemeClr val="tx1"/>
                          </a:solidFill>
                          <a:effectLst/>
                          <a:latin typeface="Meiryo UI" panose="020B0604030504040204" pitchFamily="50" charset="-128"/>
                          <a:ea typeface="Meiryo UI" panose="020B0604030504040204" pitchFamily="50" charset="-128"/>
                        </a:rPr>
                        <a:t>【</a:t>
                      </a:r>
                      <a:r>
                        <a:rPr lang="ja-JP" altLang="en-US" sz="1000" b="0" i="0" kern="100" dirty="0">
                          <a:solidFill>
                            <a:schemeClr val="tx1"/>
                          </a:solidFill>
                          <a:effectLst/>
                          <a:latin typeface="Meiryo UI" panose="020B0604030504040204" pitchFamily="50" charset="-128"/>
                          <a:ea typeface="Meiryo UI" panose="020B0604030504040204" pitchFamily="50" charset="-128"/>
                        </a:rPr>
                        <a:t>負担割合</a:t>
                      </a:r>
                      <a:r>
                        <a:rPr lang="en-US" altLang="ja-JP" sz="1000" b="0" i="0" kern="100" dirty="0">
                          <a:solidFill>
                            <a:schemeClr val="tx1"/>
                          </a:solidFill>
                          <a:effectLst/>
                          <a:latin typeface="Meiryo UI" panose="020B0604030504040204" pitchFamily="50" charset="-128"/>
                          <a:ea typeface="Meiryo UI" panose="020B0604030504040204" pitchFamily="50" charset="-128"/>
                        </a:rPr>
                        <a:t>】</a:t>
                      </a:r>
                      <a:r>
                        <a:rPr lang="ja-JP" altLang="en-US" sz="1000" b="0" i="0" kern="100" dirty="0">
                          <a:solidFill>
                            <a:schemeClr val="tx1"/>
                          </a:solidFill>
                          <a:effectLst/>
                          <a:latin typeface="Meiryo UI" panose="020B0604030504040204" pitchFamily="50" charset="-128"/>
                          <a:ea typeface="Meiryo UI" panose="020B0604030504040204" pitchFamily="50" charset="-128"/>
                        </a:rPr>
                        <a:t>国１／３、府１／３、設置者１／３　　　　　　　　　　　　　　　　　　　　　　　　　　　　　 </a:t>
                      </a: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i="0" kern="100" dirty="0">
                          <a:solidFill>
                            <a:schemeClr val="tx1"/>
                          </a:solidFill>
                          <a:effectLst/>
                          <a:latin typeface="Meiryo UI" panose="020B0604030504040204" pitchFamily="50" charset="-128"/>
                          <a:ea typeface="Meiryo UI" panose="020B0604030504040204" pitchFamily="50" charset="-128"/>
                        </a:rPr>
                        <a:t>　　　   </a:t>
                      </a:r>
                      <a:r>
                        <a:rPr lang="en-US" altLang="ja-JP" sz="1000" b="0" i="0" kern="100" dirty="0" smtClean="0">
                          <a:solidFill>
                            <a:schemeClr val="tx1"/>
                          </a:solidFill>
                          <a:effectLst/>
                          <a:latin typeface="Meiryo UI" panose="020B0604030504040204" pitchFamily="50" charset="-128"/>
                          <a:ea typeface="Meiryo UI" panose="020B0604030504040204" pitchFamily="50" charset="-128"/>
                        </a:rPr>
                        <a:t>【</a:t>
                      </a:r>
                      <a:r>
                        <a:rPr lang="ja-JP" altLang="en-US" sz="1000" b="0" i="0" kern="100" dirty="0">
                          <a:solidFill>
                            <a:schemeClr val="tx1"/>
                          </a:solidFill>
                          <a:effectLst/>
                          <a:latin typeface="Meiryo UI" panose="020B0604030504040204" pitchFamily="50" charset="-128"/>
                          <a:ea typeface="Meiryo UI" panose="020B0604030504040204" pitchFamily="50" charset="-128"/>
                        </a:rPr>
                        <a:t>事業開始</a:t>
                      </a:r>
                      <a:r>
                        <a:rPr lang="en-US" altLang="ja-JP" sz="1000" b="0" i="0" kern="100" dirty="0">
                          <a:solidFill>
                            <a:schemeClr val="tx1"/>
                          </a:solidFill>
                          <a:effectLst/>
                          <a:latin typeface="Meiryo UI" panose="020B0604030504040204" pitchFamily="50" charset="-128"/>
                          <a:ea typeface="Meiryo UI" panose="020B0604030504040204" pitchFamily="50" charset="-128"/>
                        </a:rPr>
                        <a:t>】</a:t>
                      </a:r>
                      <a:r>
                        <a:rPr lang="ja-JP" altLang="en-US" sz="1000" b="0" i="0" kern="100" dirty="0">
                          <a:solidFill>
                            <a:schemeClr val="tx1"/>
                          </a:solidFill>
                          <a:effectLst/>
                          <a:latin typeface="Meiryo UI" panose="020B0604030504040204" pitchFamily="50" charset="-128"/>
                          <a:ea typeface="Meiryo UI" panose="020B0604030504040204" pitchFamily="50" charset="-128"/>
                        </a:rPr>
                        <a:t>昭和５４年度　　　　　　　　　　　　　　　　　　　　　　　　　　　　　　　　　　　　　　　 </a:t>
                      </a: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i="0" kern="100" dirty="0">
                          <a:solidFill>
                            <a:schemeClr val="tx1"/>
                          </a:solidFill>
                          <a:effectLst/>
                          <a:latin typeface="Meiryo UI" panose="020B0604030504040204" pitchFamily="50" charset="-128"/>
                          <a:ea typeface="Meiryo UI" panose="020B0604030504040204" pitchFamily="50" charset="-128"/>
                        </a:rPr>
                        <a:t>　　　　 </a:t>
                      </a:r>
                      <a:r>
                        <a:rPr lang="en-US" altLang="ja-JP" sz="1000" b="0" i="0" kern="100" dirty="0" smtClean="0">
                          <a:solidFill>
                            <a:schemeClr val="tx1"/>
                          </a:solidFill>
                          <a:effectLst/>
                          <a:latin typeface="Meiryo UI" panose="020B0604030504040204" pitchFamily="50" charset="-128"/>
                          <a:ea typeface="Meiryo UI" panose="020B0604030504040204" pitchFamily="50" charset="-128"/>
                        </a:rPr>
                        <a:t>【</a:t>
                      </a:r>
                      <a:r>
                        <a:rPr lang="ja-JP" altLang="en-US" sz="1000" b="0" i="0" kern="100" dirty="0">
                          <a:solidFill>
                            <a:schemeClr val="tx1"/>
                          </a:solidFill>
                          <a:effectLst/>
                          <a:latin typeface="Meiryo UI" panose="020B0604030504040204" pitchFamily="50" charset="-128"/>
                          <a:ea typeface="Meiryo UI" panose="020B0604030504040204" pitchFamily="50" charset="-128"/>
                        </a:rPr>
                        <a:t>国庫単価</a:t>
                      </a:r>
                      <a:r>
                        <a:rPr lang="en-US" altLang="ja-JP" sz="1000" b="0" i="0" kern="100" dirty="0">
                          <a:solidFill>
                            <a:schemeClr val="tx1"/>
                          </a:solidFill>
                          <a:effectLst/>
                          <a:latin typeface="Meiryo UI" panose="020B0604030504040204" pitchFamily="50" charset="-128"/>
                          <a:ea typeface="Meiryo UI" panose="020B0604030504040204" pitchFamily="50" charset="-128"/>
                        </a:rPr>
                        <a:t>】</a:t>
                      </a:r>
                      <a:r>
                        <a:rPr lang="ja-JP" altLang="en-US" sz="1000" b="0" i="0" kern="100" dirty="0">
                          <a:solidFill>
                            <a:schemeClr val="tx1"/>
                          </a:solidFill>
                          <a:effectLst/>
                          <a:latin typeface="Meiryo UI" panose="020B0604030504040204" pitchFamily="50" charset="-128"/>
                          <a:ea typeface="Meiryo UI" panose="020B0604030504040204" pitchFamily="50" charset="-128"/>
                        </a:rPr>
                        <a:t>運営費：１７１，６７５千円　　ドクターカー：４，７０１千円　　　　　　　　　　　　　　　　　　　　　　　　　　　　　　　 </a:t>
                      </a: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i="0" kern="100" dirty="0">
                          <a:solidFill>
                            <a:schemeClr val="tx1"/>
                          </a:solidFill>
                          <a:effectLst/>
                          <a:latin typeface="Meiryo UI" panose="020B0604030504040204" pitchFamily="50" charset="-128"/>
                          <a:ea typeface="Meiryo UI" panose="020B0604030504040204" pitchFamily="50" charset="-128"/>
                        </a:rPr>
                        <a:t> 　　　  </a:t>
                      </a:r>
                      <a:r>
                        <a:rPr lang="en-US" altLang="ja-JP" sz="1000" b="0" i="0" kern="100" dirty="0" smtClean="0">
                          <a:solidFill>
                            <a:schemeClr val="tx1"/>
                          </a:solidFill>
                          <a:effectLst/>
                          <a:latin typeface="Meiryo UI" panose="020B0604030504040204" pitchFamily="50" charset="-128"/>
                          <a:ea typeface="Meiryo UI" panose="020B0604030504040204" pitchFamily="50" charset="-128"/>
                        </a:rPr>
                        <a:t>【</a:t>
                      </a:r>
                      <a:r>
                        <a:rPr lang="ja-JP" altLang="en-US" sz="1000" b="0" i="0" kern="100" dirty="0">
                          <a:solidFill>
                            <a:schemeClr val="tx1"/>
                          </a:solidFill>
                          <a:effectLst/>
                          <a:latin typeface="Meiryo UI" panose="020B0604030504040204" pitchFamily="50" charset="-128"/>
                          <a:ea typeface="Meiryo UI" panose="020B0604030504040204" pitchFamily="50" charset="-128"/>
                        </a:rPr>
                        <a:t>事業内容</a:t>
                      </a:r>
                      <a:r>
                        <a:rPr lang="en-US" altLang="ja-JP" sz="1000" b="0" i="0" kern="100" dirty="0">
                          <a:solidFill>
                            <a:schemeClr val="tx1"/>
                          </a:solidFill>
                          <a:effectLst/>
                          <a:latin typeface="Meiryo UI" panose="020B0604030504040204" pitchFamily="50" charset="-128"/>
                          <a:ea typeface="Meiryo UI" panose="020B0604030504040204" pitchFamily="50" charset="-128"/>
                        </a:rPr>
                        <a:t>】</a:t>
                      </a:r>
                      <a:r>
                        <a:rPr lang="ja-JP" altLang="en-US" sz="1000" b="0" i="0" kern="100" dirty="0">
                          <a:solidFill>
                            <a:schemeClr val="tx1"/>
                          </a:solidFill>
                          <a:effectLst/>
                          <a:latin typeface="Meiryo UI" panose="020B0604030504040204" pitchFamily="50" charset="-128"/>
                          <a:ea typeface="Meiryo UI" panose="020B0604030504040204" pitchFamily="50" charset="-128"/>
                        </a:rPr>
                        <a:t>国庫補助事業として関西医科大学総合医療センター、近畿大学医学部附属病院、大阪府三島救命救急センター及び済生会千里</a:t>
                      </a:r>
                      <a:r>
                        <a:rPr lang="ja-JP" altLang="en-US" sz="1000" b="0" i="0" kern="100" dirty="0" smtClean="0">
                          <a:solidFill>
                            <a:schemeClr val="tx1"/>
                          </a:solidFill>
                          <a:effectLst/>
                          <a:latin typeface="Meiryo UI" panose="020B0604030504040204" pitchFamily="50" charset="-128"/>
                          <a:ea typeface="Meiryo UI" panose="020B0604030504040204" pitchFamily="50" charset="-128"/>
                        </a:rPr>
                        <a:t>病院の各救命救</a:t>
                      </a:r>
                      <a:endParaRPr lang="en-US" altLang="ja-JP" sz="1000" b="0" i="0" kern="100" dirty="0" smtClean="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en-US" altLang="ja-JP" sz="1000" b="0" i="0" kern="100" dirty="0" smtClean="0">
                          <a:solidFill>
                            <a:schemeClr val="tx1"/>
                          </a:solidFill>
                          <a:effectLst/>
                          <a:latin typeface="Meiryo UI" panose="020B0604030504040204" pitchFamily="50" charset="-128"/>
                          <a:ea typeface="Meiryo UI" panose="020B0604030504040204" pitchFamily="50" charset="-128"/>
                        </a:rPr>
                        <a:t>                        </a:t>
                      </a:r>
                      <a:r>
                        <a:rPr lang="ja-JP" altLang="en-US" sz="1000" b="0" i="0" kern="100" dirty="0" smtClean="0">
                          <a:solidFill>
                            <a:schemeClr val="tx1"/>
                          </a:solidFill>
                          <a:effectLst/>
                          <a:latin typeface="Meiryo UI" panose="020B0604030504040204" pitchFamily="50" charset="-128"/>
                          <a:ea typeface="Meiryo UI" panose="020B0604030504040204" pitchFamily="50" charset="-128"/>
                        </a:rPr>
                        <a:t>急センター</a:t>
                      </a:r>
                      <a:r>
                        <a:rPr lang="ja-JP" altLang="en-US" sz="1000" b="0" i="0" kern="100" dirty="0">
                          <a:solidFill>
                            <a:schemeClr val="tx1"/>
                          </a:solidFill>
                          <a:effectLst/>
                          <a:latin typeface="Meiryo UI" panose="020B0604030504040204" pitchFamily="50" charset="-128"/>
                          <a:ea typeface="Meiryo UI" panose="020B0604030504040204" pitchFamily="50" charset="-128"/>
                        </a:rPr>
                        <a:t>の運営に対して補助　　　　　　　　　　　　　　　　　　　　　　　　　　　　　 </a:t>
                      </a: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i="0" kern="100" dirty="0">
                          <a:solidFill>
                            <a:schemeClr val="tx1"/>
                          </a:solidFill>
                          <a:effectLst/>
                          <a:latin typeface="Meiryo UI" panose="020B0604030504040204" pitchFamily="50" charset="-128"/>
                          <a:ea typeface="Meiryo UI" panose="020B0604030504040204" pitchFamily="50" charset="-128"/>
                        </a:rPr>
                        <a:t> 　　　　　　　　       </a:t>
                      </a:r>
                      <a:r>
                        <a:rPr lang="ja-JP" altLang="en-US" sz="1000" b="0" i="0" kern="100" dirty="0" smtClean="0">
                          <a:solidFill>
                            <a:schemeClr val="tx1"/>
                          </a:solidFill>
                          <a:effectLst/>
                          <a:latin typeface="Meiryo UI" panose="020B0604030504040204" pitchFamily="50" charset="-128"/>
                          <a:ea typeface="Meiryo UI" panose="020B0604030504040204" pitchFamily="50" charset="-128"/>
                        </a:rPr>
                        <a:t>なお</a:t>
                      </a:r>
                      <a:r>
                        <a:rPr lang="ja-JP" altLang="en-US" sz="1000" b="0" i="0" kern="100" dirty="0">
                          <a:solidFill>
                            <a:schemeClr val="tx1"/>
                          </a:solidFill>
                          <a:effectLst/>
                          <a:latin typeface="Meiryo UI" panose="020B0604030504040204" pitchFamily="50" charset="-128"/>
                          <a:ea typeface="Meiryo UI" panose="020B0604030504040204" pitchFamily="50" charset="-128"/>
                        </a:rPr>
                        <a:t>、大阪府三島救命救急センターに対しては国庫補助事業とは別に府単独の補助を実施　　　　　　　　　　　　　　　　　　　　　　　　　　 </a:t>
                      </a: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i="0" kern="100" dirty="0">
                          <a:solidFill>
                            <a:schemeClr val="tx1"/>
                          </a:solidFill>
                          <a:effectLst/>
                          <a:latin typeface="Meiryo UI" panose="020B0604030504040204" pitchFamily="50" charset="-128"/>
                          <a:ea typeface="Meiryo UI" panose="020B0604030504040204" pitchFamily="50" charset="-128"/>
                        </a:rPr>
                        <a:t>　</a:t>
                      </a:r>
                      <a:endParaRPr lang="en-US" altLang="ja-JP" sz="1000" b="0" i="0" kern="100" dirty="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i="0" kern="100" dirty="0">
                          <a:solidFill>
                            <a:schemeClr val="tx1"/>
                          </a:solidFill>
                          <a:effectLst/>
                          <a:latin typeface="Meiryo UI" panose="020B0604030504040204" pitchFamily="50" charset="-128"/>
                          <a:ea typeface="Meiryo UI" panose="020B0604030504040204" pitchFamily="50" charset="-128"/>
                        </a:rPr>
                        <a:t>　</a:t>
                      </a:r>
                      <a:r>
                        <a:rPr lang="ja-JP" altLang="en-US" sz="1050" b="0" i="0" kern="100" dirty="0">
                          <a:solidFill>
                            <a:schemeClr val="tx1"/>
                          </a:solidFill>
                          <a:effectLst/>
                          <a:latin typeface="Meiryo UI" panose="020B0604030504040204" pitchFamily="50" charset="-128"/>
                          <a:ea typeface="Meiryo UI" panose="020B0604030504040204" pitchFamily="50" charset="-128"/>
                        </a:rPr>
                        <a:t>◆</a:t>
                      </a:r>
                      <a:r>
                        <a:rPr lang="ja-JP" altLang="en-US" sz="1050" b="1" i="0" u="sng" kern="100" dirty="0">
                          <a:solidFill>
                            <a:schemeClr val="tx1"/>
                          </a:solidFill>
                          <a:effectLst/>
                          <a:latin typeface="Meiryo UI" panose="020B0604030504040204" pitchFamily="50" charset="-128"/>
                          <a:ea typeface="Meiryo UI" panose="020B0604030504040204" pitchFamily="50" charset="-128"/>
                        </a:rPr>
                        <a:t>泉州救命救急センター運営費補助</a:t>
                      </a:r>
                      <a:r>
                        <a:rPr lang="ja-JP" altLang="en-US" sz="1050" b="1" i="0" u="sng" kern="100" dirty="0" smtClean="0">
                          <a:solidFill>
                            <a:schemeClr val="tx1"/>
                          </a:solidFill>
                          <a:effectLst/>
                          <a:latin typeface="Meiryo UI" panose="020B0604030504040204" pitchFamily="50" charset="-128"/>
                          <a:ea typeface="Meiryo UI" panose="020B0604030504040204" pitchFamily="50" charset="-128"/>
                        </a:rPr>
                        <a:t>金</a:t>
                      </a:r>
                      <a:r>
                        <a:rPr lang="ja-JP" altLang="en-US" sz="1050" b="1" i="0" u="none" kern="100" dirty="0" smtClean="0">
                          <a:solidFill>
                            <a:schemeClr val="tx1"/>
                          </a:solidFill>
                          <a:effectLst/>
                          <a:latin typeface="Meiryo UI" panose="020B0604030504040204" pitchFamily="50" charset="-128"/>
                          <a:ea typeface="Meiryo UI" panose="020B0604030504040204" pitchFamily="50" charset="-128"/>
                        </a:rPr>
                        <a:t>  </a:t>
                      </a:r>
                      <a:r>
                        <a:rPr lang="en-US" altLang="ja-JP" sz="1050" b="1" i="0" u="none" kern="100" dirty="0" smtClean="0">
                          <a:solidFill>
                            <a:schemeClr val="tx1"/>
                          </a:solidFill>
                          <a:effectLst/>
                          <a:latin typeface="Meiryo UI" panose="020B0604030504040204" pitchFamily="50" charset="-128"/>
                          <a:ea typeface="Meiryo UI" panose="020B0604030504040204" pitchFamily="50" charset="-128"/>
                        </a:rPr>
                        <a:t>828</a:t>
                      </a:r>
                      <a:r>
                        <a:rPr lang="ja-JP" altLang="en-US" sz="1050" b="1" i="0" u="none" kern="100" dirty="0" smtClean="0">
                          <a:solidFill>
                            <a:schemeClr val="tx1"/>
                          </a:solidFill>
                          <a:effectLst/>
                          <a:latin typeface="Meiryo UI" panose="020B0604030504040204" pitchFamily="50" charset="-128"/>
                          <a:ea typeface="Meiryo UI" panose="020B0604030504040204" pitchFamily="50" charset="-128"/>
                        </a:rPr>
                        <a:t>（</a:t>
                      </a:r>
                      <a:r>
                        <a:rPr lang="en-US" altLang="ja-JP" sz="1050" b="1" i="0" u="none" kern="100" dirty="0" smtClean="0">
                          <a:solidFill>
                            <a:schemeClr val="tx1"/>
                          </a:solidFill>
                          <a:effectLst/>
                          <a:latin typeface="Meiryo UI" panose="020B0604030504040204" pitchFamily="50" charset="-128"/>
                          <a:ea typeface="Meiryo UI" panose="020B0604030504040204" pitchFamily="50" charset="-128"/>
                        </a:rPr>
                        <a:t>828</a:t>
                      </a:r>
                      <a:r>
                        <a:rPr lang="ja-JP" altLang="en-US" sz="1050" b="1" i="0" u="none" kern="100" dirty="0" smtClean="0">
                          <a:solidFill>
                            <a:schemeClr val="tx1"/>
                          </a:solidFill>
                          <a:effectLst/>
                          <a:latin typeface="Meiryo UI" panose="020B0604030504040204" pitchFamily="50" charset="-128"/>
                          <a:ea typeface="Meiryo UI" panose="020B0604030504040204" pitchFamily="50" charset="-128"/>
                        </a:rPr>
                        <a:t>）百万円</a:t>
                      </a:r>
                      <a:endParaRPr lang="en-US" altLang="ja-JP" sz="1050" b="1" i="0" u="none" kern="100" dirty="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i="0" kern="100" dirty="0">
                          <a:solidFill>
                            <a:schemeClr val="tx1"/>
                          </a:solidFill>
                          <a:effectLst/>
                          <a:latin typeface="Meiryo UI" panose="020B0604030504040204" pitchFamily="50" charset="-128"/>
                          <a:ea typeface="Meiryo UI" panose="020B0604030504040204" pitchFamily="50" charset="-128"/>
                        </a:rPr>
                        <a:t>　　</a:t>
                      </a:r>
                      <a:r>
                        <a:rPr lang="en-US" altLang="ja-JP" sz="1000" b="0" i="0" kern="100" dirty="0">
                          <a:solidFill>
                            <a:schemeClr val="tx1"/>
                          </a:solidFill>
                          <a:effectLst/>
                          <a:latin typeface="Meiryo UI" panose="020B0604030504040204" pitchFamily="50" charset="-128"/>
                          <a:ea typeface="Meiryo UI" panose="020B0604030504040204" pitchFamily="50" charset="-128"/>
                        </a:rPr>
                        <a:t> </a:t>
                      </a:r>
                      <a:r>
                        <a:rPr lang="ja-JP" altLang="en-US" sz="1000" b="1" i="0" kern="100" dirty="0">
                          <a:solidFill>
                            <a:schemeClr val="tx1"/>
                          </a:solidFill>
                          <a:effectLst/>
                          <a:latin typeface="Meiryo UI" panose="020B0604030504040204" pitchFamily="50" charset="-128"/>
                          <a:ea typeface="Meiryo UI" panose="020B0604030504040204" pitchFamily="50" charset="-128"/>
                        </a:rPr>
                        <a:t>１　事業目的</a:t>
                      </a:r>
                      <a:endParaRPr lang="en-US" altLang="ja-JP" sz="1000" b="1" i="0" kern="100" dirty="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i="0" kern="100" dirty="0">
                          <a:solidFill>
                            <a:schemeClr val="tx1"/>
                          </a:solidFill>
                          <a:effectLst/>
                          <a:latin typeface="Meiryo UI" panose="020B0604030504040204" pitchFamily="50" charset="-128"/>
                          <a:ea typeface="Meiryo UI" panose="020B0604030504040204" pitchFamily="50" charset="-128"/>
                        </a:rPr>
                        <a:t>　　　　　平成２５年４月に（地独）りんくう総合医療センターに移管した泉州救命救急センターの運営に係る費用を負担（補助）する。</a:t>
                      </a:r>
                      <a:endParaRPr lang="en-US" altLang="ja-JP" sz="1000" b="0" i="0" kern="100" dirty="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i="0" kern="100" dirty="0">
                          <a:solidFill>
                            <a:schemeClr val="tx1"/>
                          </a:solidFill>
                          <a:effectLst/>
                          <a:latin typeface="Meiryo UI" panose="020B0604030504040204" pitchFamily="50" charset="-128"/>
                          <a:ea typeface="Meiryo UI" panose="020B0604030504040204" pitchFamily="50" charset="-128"/>
                        </a:rPr>
                        <a:t>　　　　　</a:t>
                      </a:r>
                      <a:r>
                        <a:rPr lang="zh-TW" altLang="en-US" sz="1000" b="0" i="0" kern="100" dirty="0">
                          <a:solidFill>
                            <a:schemeClr val="tx1"/>
                          </a:solidFill>
                          <a:effectLst/>
                          <a:latin typeface="Meiryo UI" panose="020B0604030504040204" pitchFamily="50" charset="-128"/>
                          <a:ea typeface="Meiryo UI" panose="020B0604030504040204" pitchFamily="50" charset="-128"/>
                        </a:rPr>
                        <a:t>開始終了年度</a:t>
                      </a:r>
                      <a:r>
                        <a:rPr lang="ja-JP" altLang="en-US" sz="1000" b="0" i="0" kern="100" dirty="0">
                          <a:solidFill>
                            <a:schemeClr val="tx1"/>
                          </a:solidFill>
                          <a:effectLst/>
                          <a:latin typeface="Meiryo UI" panose="020B0604030504040204" pitchFamily="50" charset="-128"/>
                          <a:ea typeface="Meiryo UI" panose="020B0604030504040204" pitchFamily="50" charset="-128"/>
                        </a:rPr>
                        <a:t>：</a:t>
                      </a:r>
                      <a:r>
                        <a:rPr lang="zh-TW" altLang="en-US" sz="1000" b="0" i="0" kern="100" dirty="0">
                          <a:solidFill>
                            <a:schemeClr val="tx1"/>
                          </a:solidFill>
                          <a:effectLst/>
                          <a:latin typeface="Meiryo UI" panose="020B0604030504040204" pitchFamily="50" charset="-128"/>
                          <a:ea typeface="Meiryo UI" panose="020B0604030504040204" pitchFamily="50" charset="-128"/>
                        </a:rPr>
                        <a:t>平成２５年度～</a:t>
                      </a:r>
                      <a:endParaRPr lang="en-US" altLang="ja-JP" sz="1000" b="0" i="0" kern="100" dirty="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zh-TW" altLang="en-US" sz="1000" b="0" i="0" kern="100" dirty="0">
                          <a:solidFill>
                            <a:schemeClr val="tx1"/>
                          </a:solidFill>
                          <a:effectLst/>
                          <a:latin typeface="Meiryo UI" panose="020B0604030504040204" pitchFamily="50" charset="-128"/>
                          <a:ea typeface="Meiryo UI" panose="020B0604030504040204" pitchFamily="50" charset="-128"/>
                        </a:rPr>
                        <a:t>　</a:t>
                      </a:r>
                      <a:r>
                        <a:rPr lang="ja-JP" altLang="en-US" sz="1000" b="0" i="0" kern="100" dirty="0">
                          <a:solidFill>
                            <a:schemeClr val="tx1"/>
                          </a:solidFill>
                          <a:effectLst/>
                          <a:latin typeface="Meiryo UI" panose="020B0604030504040204" pitchFamily="50" charset="-128"/>
                          <a:ea typeface="Meiryo UI" panose="020B0604030504040204" pitchFamily="50" charset="-128"/>
                        </a:rPr>
                        <a:t>　</a:t>
                      </a:r>
                      <a:r>
                        <a:rPr lang="en-US" altLang="ja-JP" sz="1000" b="0" i="0" kern="100" dirty="0">
                          <a:solidFill>
                            <a:schemeClr val="tx1"/>
                          </a:solidFill>
                          <a:effectLst/>
                          <a:latin typeface="Meiryo UI" panose="020B0604030504040204" pitchFamily="50" charset="-128"/>
                          <a:ea typeface="Meiryo UI" panose="020B0604030504040204" pitchFamily="50" charset="-128"/>
                        </a:rPr>
                        <a:t> </a:t>
                      </a:r>
                      <a:r>
                        <a:rPr lang="ja-JP" altLang="en-US" sz="1000" b="1" i="0" kern="100" dirty="0">
                          <a:solidFill>
                            <a:schemeClr val="tx1"/>
                          </a:solidFill>
                          <a:effectLst/>
                          <a:latin typeface="Meiryo UI" panose="020B0604030504040204" pitchFamily="50" charset="-128"/>
                          <a:ea typeface="Meiryo UI" panose="020B0604030504040204" pitchFamily="50" charset="-128"/>
                        </a:rPr>
                        <a:t>２　事業内容</a:t>
                      </a:r>
                      <a:endParaRPr lang="en-US" altLang="ja-JP" sz="1000" b="1" i="0" kern="100" dirty="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i="0" kern="100" dirty="0">
                          <a:solidFill>
                            <a:schemeClr val="tx1"/>
                          </a:solidFill>
                          <a:effectLst/>
                          <a:latin typeface="Meiryo UI" panose="020B0604030504040204" pitchFamily="50" charset="-128"/>
                          <a:ea typeface="Meiryo UI" panose="020B0604030504040204" pitchFamily="50" charset="-128"/>
                        </a:rPr>
                        <a:t>　　　　　（施設概要）　　　　　　　　　　　　　　　　　　　　　　　　　　　　　　　　　　　　　　　　　　　　　 </a:t>
                      </a: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i="0" kern="100" dirty="0">
                          <a:solidFill>
                            <a:schemeClr val="tx1"/>
                          </a:solidFill>
                          <a:effectLst/>
                          <a:latin typeface="Meiryo UI" panose="020B0604030504040204" pitchFamily="50" charset="-128"/>
                          <a:ea typeface="Meiryo UI" panose="020B0604030504040204" pitchFamily="50" charset="-128"/>
                        </a:rPr>
                        <a:t>　　　　　　　・所　在　地　　泉佐野市りんくう往来北２－２４　　　　　　　　　　　　　　　　　　　　　　　　　　　 </a:t>
                      </a: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i="0" kern="100" dirty="0">
                          <a:solidFill>
                            <a:schemeClr val="tx1"/>
                          </a:solidFill>
                          <a:effectLst/>
                          <a:latin typeface="Meiryo UI" panose="020B0604030504040204" pitchFamily="50" charset="-128"/>
                          <a:ea typeface="Meiryo UI" panose="020B0604030504040204" pitchFamily="50" charset="-128"/>
                        </a:rPr>
                        <a:t>　　　　　　　・開設年月日　　平成６年１０月３日</a:t>
                      </a:r>
                      <a:endParaRPr lang="en-US" altLang="ja-JP" sz="1000" b="0" i="0" kern="100" dirty="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i="0" kern="100" dirty="0">
                          <a:solidFill>
                            <a:schemeClr val="tx1"/>
                          </a:solidFill>
                          <a:effectLst/>
                          <a:latin typeface="Meiryo UI" panose="020B0604030504040204" pitchFamily="50" charset="-128"/>
                          <a:ea typeface="Meiryo UI" panose="020B0604030504040204" pitchFamily="50" charset="-128"/>
                        </a:rPr>
                        <a:t>　　　　　　　・</a:t>
                      </a:r>
                      <a:r>
                        <a:rPr lang="zh-TW" altLang="en-US" sz="1000" b="0" i="0" kern="100" dirty="0">
                          <a:solidFill>
                            <a:schemeClr val="tx1"/>
                          </a:solidFill>
                          <a:effectLst/>
                          <a:latin typeface="Meiryo UI" panose="020B0604030504040204" pitchFamily="50" charset="-128"/>
                          <a:ea typeface="Meiryo UI" panose="020B0604030504040204" pitchFamily="50" charset="-128"/>
                        </a:rPr>
                        <a:t>病　床　数　　３０床（ＩＣＵ１８床、一般１２床</a:t>
                      </a:r>
                      <a:r>
                        <a:rPr lang="ja-JP" altLang="en-US" sz="1000" b="0" i="0" kern="100" dirty="0">
                          <a:solidFill>
                            <a:schemeClr val="tx1"/>
                          </a:solidFill>
                          <a:effectLst/>
                          <a:latin typeface="Meiryo UI" panose="020B0604030504040204" pitchFamily="50" charset="-128"/>
                          <a:ea typeface="Meiryo UI" panose="020B0604030504040204" pitchFamily="50" charset="-128"/>
                        </a:rPr>
                        <a:t>）</a:t>
                      </a:r>
                      <a:endParaRPr lang="en-US" altLang="ja-JP" sz="1000" b="0" i="0" kern="100" dirty="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i="0" kern="100" dirty="0">
                          <a:solidFill>
                            <a:schemeClr val="tx1"/>
                          </a:solidFill>
                          <a:effectLst/>
                          <a:latin typeface="Meiryo UI" panose="020B0604030504040204" pitchFamily="50" charset="-128"/>
                          <a:ea typeface="Meiryo UI" panose="020B0604030504040204" pitchFamily="50" charset="-128"/>
                        </a:rPr>
                        <a:t>　　　　　　　・延　面　積　　３，３３４．４９平方</a:t>
                      </a:r>
                      <a:r>
                        <a:rPr lang="ja-JP" altLang="en-US" sz="1000" b="0" i="0" kern="100" dirty="0" smtClean="0">
                          <a:solidFill>
                            <a:schemeClr val="tx1"/>
                          </a:solidFill>
                          <a:effectLst/>
                          <a:latin typeface="Meiryo UI" panose="020B0604030504040204" pitchFamily="50" charset="-128"/>
                          <a:ea typeface="Meiryo UI" panose="020B0604030504040204" pitchFamily="50" charset="-128"/>
                        </a:rPr>
                        <a:t>メートル</a:t>
                      </a:r>
                      <a:endParaRPr lang="en-US" altLang="ja-JP" sz="1000" b="0" i="0" kern="100" dirty="0" smtClean="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1" i="0" kern="100" dirty="0" smtClean="0">
                          <a:solidFill>
                            <a:schemeClr val="tx1"/>
                          </a:solidFill>
                          <a:effectLst/>
                          <a:latin typeface="Meiryo UI" panose="020B0604030504040204" pitchFamily="50" charset="-128"/>
                          <a:ea typeface="Meiryo UI" panose="020B0604030504040204" pitchFamily="50" charset="-128"/>
                        </a:rPr>
                        <a:t>　</a:t>
                      </a:r>
                      <a:endParaRPr lang="en-US" altLang="ja-JP" sz="1000" b="1" i="0" kern="100" dirty="0" smtClean="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1" i="0" kern="100" dirty="0" smtClean="0">
                          <a:solidFill>
                            <a:schemeClr val="tx1"/>
                          </a:solidFill>
                          <a:effectLst/>
                          <a:latin typeface="Meiryo UI" panose="020B0604030504040204" pitchFamily="50" charset="-128"/>
                          <a:ea typeface="Meiryo UI" panose="020B0604030504040204" pitchFamily="50" charset="-128"/>
                        </a:rPr>
                        <a:t>　</a:t>
                      </a:r>
                      <a:r>
                        <a:rPr lang="ja-JP" altLang="en-US" sz="1050" b="1" i="0" kern="100" dirty="0" smtClean="0">
                          <a:solidFill>
                            <a:schemeClr val="tx1"/>
                          </a:solidFill>
                          <a:effectLst/>
                          <a:latin typeface="Meiryo UI" panose="020B0604030504040204" pitchFamily="50" charset="-128"/>
                          <a:ea typeface="Meiryo UI" panose="020B0604030504040204" pitchFamily="50" charset="-128"/>
                        </a:rPr>
                        <a:t>◆</a:t>
                      </a:r>
                      <a:r>
                        <a:rPr lang="ja-JP" altLang="en-US" sz="1050" b="1" i="0" u="sng" kern="100" dirty="0" smtClean="0">
                          <a:solidFill>
                            <a:schemeClr val="tx1"/>
                          </a:solidFill>
                          <a:effectLst/>
                          <a:latin typeface="Meiryo UI" panose="020B0604030504040204" pitchFamily="50" charset="-128"/>
                          <a:ea typeface="Meiryo UI" panose="020B0604030504040204" pitchFamily="50" charset="-128"/>
                        </a:rPr>
                        <a:t>中河内救命救急センター運営費</a:t>
                      </a:r>
                      <a:r>
                        <a:rPr lang="ja-JP" altLang="en-US" sz="1000" b="0" i="0" kern="100" dirty="0" smtClean="0">
                          <a:solidFill>
                            <a:schemeClr val="tx1"/>
                          </a:solidFill>
                          <a:effectLst/>
                          <a:latin typeface="Meiryo UI" panose="020B0604030504040204" pitchFamily="50" charset="-128"/>
                          <a:ea typeface="Meiryo UI" panose="020B0604030504040204" pitchFamily="50" charset="-128"/>
                        </a:rPr>
                        <a:t>　</a:t>
                      </a:r>
                      <a:r>
                        <a:rPr lang="en-US" altLang="ja-JP" sz="1050" b="1" i="0" kern="100" dirty="0" smtClean="0">
                          <a:solidFill>
                            <a:schemeClr val="tx1"/>
                          </a:solidFill>
                          <a:effectLst/>
                          <a:latin typeface="Meiryo UI" panose="020B0604030504040204" pitchFamily="50" charset="-128"/>
                          <a:ea typeface="Meiryo UI" panose="020B0604030504040204" pitchFamily="50" charset="-128"/>
                        </a:rPr>
                        <a:t>1,045</a:t>
                      </a:r>
                      <a:r>
                        <a:rPr lang="ja-JP" altLang="en-US" sz="1050" b="1" i="0" kern="100" dirty="0" smtClean="0">
                          <a:solidFill>
                            <a:schemeClr val="tx1"/>
                          </a:solidFill>
                          <a:effectLst/>
                          <a:latin typeface="Meiryo UI" panose="020B0604030504040204" pitchFamily="50" charset="-128"/>
                          <a:ea typeface="Meiryo UI" panose="020B0604030504040204" pitchFamily="50" charset="-128"/>
                        </a:rPr>
                        <a:t>（</a:t>
                      </a:r>
                      <a:r>
                        <a:rPr lang="en-US" altLang="ja-JP" sz="1050" b="1" i="0" kern="100" dirty="0" smtClean="0">
                          <a:solidFill>
                            <a:schemeClr val="tx1"/>
                          </a:solidFill>
                          <a:effectLst/>
                          <a:latin typeface="Meiryo UI" panose="020B0604030504040204" pitchFamily="50" charset="-128"/>
                          <a:ea typeface="Meiryo UI" panose="020B0604030504040204" pitchFamily="50" charset="-128"/>
                        </a:rPr>
                        <a:t>940</a:t>
                      </a:r>
                      <a:r>
                        <a:rPr lang="ja-JP" altLang="en-US" sz="1050" b="1" i="0" kern="100" dirty="0" smtClean="0">
                          <a:solidFill>
                            <a:schemeClr val="tx1"/>
                          </a:solidFill>
                          <a:effectLst/>
                          <a:latin typeface="Meiryo UI" panose="020B0604030504040204" pitchFamily="50" charset="-128"/>
                          <a:ea typeface="Meiryo UI" panose="020B0604030504040204" pitchFamily="50" charset="-128"/>
                        </a:rPr>
                        <a:t>）百万円</a:t>
                      </a:r>
                      <a:r>
                        <a:rPr lang="ja-JP" altLang="en-US" sz="1000" b="1" i="0" kern="100" dirty="0" smtClean="0">
                          <a:solidFill>
                            <a:schemeClr val="tx1"/>
                          </a:solidFill>
                          <a:effectLst/>
                          <a:latin typeface="Meiryo UI" panose="020B0604030504040204" pitchFamily="50" charset="-128"/>
                          <a:ea typeface="Meiryo UI" panose="020B0604030504040204" pitchFamily="50" charset="-128"/>
                        </a:rPr>
                        <a:t>　</a:t>
                      </a:r>
                      <a:r>
                        <a:rPr lang="en-US" altLang="ja-JP" sz="1000" b="0" i="0" kern="100" dirty="0" smtClean="0">
                          <a:solidFill>
                            <a:schemeClr val="tx1"/>
                          </a:solidFill>
                          <a:effectLst/>
                          <a:latin typeface="Meiryo UI" panose="020B0604030504040204" pitchFamily="50" charset="-128"/>
                          <a:ea typeface="Meiryo UI" panose="020B0604030504040204" pitchFamily="50" charset="-128"/>
                        </a:rPr>
                        <a:t>※</a:t>
                      </a:r>
                      <a:r>
                        <a:rPr lang="ja-JP" altLang="en-US" sz="1000" b="0" i="0" kern="100" dirty="0" smtClean="0">
                          <a:solidFill>
                            <a:schemeClr val="tx1"/>
                          </a:solidFill>
                          <a:effectLst/>
                          <a:latin typeface="Meiryo UI" panose="020B0604030504040204" pitchFamily="50" charset="-128"/>
                          <a:ea typeface="Meiryo UI" panose="020B0604030504040204" pitchFamily="50" charset="-128"/>
                        </a:rPr>
                        <a:t>市立東大阪医療センター共用部分負担金を除く。　</a:t>
                      </a:r>
                      <a:endParaRPr lang="en-US" altLang="ja-JP" sz="1000" b="1" i="0" kern="100" dirty="0" smtClean="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1" i="0" kern="100" dirty="0" smtClean="0">
                          <a:solidFill>
                            <a:schemeClr val="tx1"/>
                          </a:solidFill>
                          <a:effectLst/>
                          <a:latin typeface="Meiryo UI" panose="020B0604030504040204" pitchFamily="50" charset="-128"/>
                          <a:ea typeface="Meiryo UI" panose="020B0604030504040204" pitchFamily="50" charset="-128"/>
                        </a:rPr>
                        <a:t>　　 １　事業目的</a:t>
                      </a: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i="0" kern="100" dirty="0" smtClean="0">
                          <a:solidFill>
                            <a:schemeClr val="tx1"/>
                          </a:solidFill>
                          <a:effectLst/>
                          <a:latin typeface="Meiryo UI" panose="020B0604030504040204" pitchFamily="50" charset="-128"/>
                          <a:ea typeface="Meiryo UI" panose="020B0604030504040204" pitchFamily="50" charset="-128"/>
                        </a:rPr>
                        <a:t>　　　　　高度な救急医療技術を必要とする重篤な救急患者を診療するため、府立中河内救命救急センターを運営</a:t>
                      </a:r>
                      <a:r>
                        <a:rPr lang="ja-JP" altLang="en-US" sz="1000" b="0" i="0" kern="100" dirty="0" smtClean="0">
                          <a:effectLst/>
                          <a:latin typeface="Meiryo UI" panose="020B0604030504040204" pitchFamily="50" charset="-128"/>
                          <a:ea typeface="Meiryo UI" panose="020B0604030504040204" pitchFamily="50" charset="-128"/>
                        </a:rPr>
                        <a:t>する。</a:t>
                      </a:r>
                      <a:endParaRPr lang="en-US" altLang="ja-JP" sz="1000" b="0" i="0" kern="100" dirty="0" smtClean="0">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i="0" kern="100" dirty="0" smtClean="0">
                          <a:effectLst/>
                          <a:latin typeface="Meiryo UI" panose="020B0604030504040204" pitchFamily="50" charset="-128"/>
                          <a:ea typeface="Meiryo UI" panose="020B0604030504040204" pitchFamily="50" charset="-128"/>
                        </a:rPr>
                        <a:t>　　　　　根拠法令：大阪府立救命救急センター条例</a:t>
                      </a:r>
                      <a:endParaRPr lang="en-US" altLang="ja-JP" sz="1000" b="0" i="0" kern="100" dirty="0" smtClean="0">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i="0" kern="100" dirty="0" smtClean="0">
                          <a:effectLst/>
                          <a:latin typeface="Meiryo UI" panose="020B0604030504040204" pitchFamily="50" charset="-128"/>
                          <a:ea typeface="Meiryo UI" panose="020B0604030504040204" pitchFamily="50" charset="-128"/>
                        </a:rPr>
                        <a:t>　　 </a:t>
                      </a:r>
                      <a:r>
                        <a:rPr lang="ja-JP" altLang="en-US" sz="1000" b="1" i="0" kern="100" dirty="0" smtClean="0">
                          <a:effectLst/>
                          <a:latin typeface="Meiryo UI" panose="020B0604030504040204" pitchFamily="50" charset="-128"/>
                          <a:ea typeface="Meiryo UI" panose="020B0604030504040204" pitchFamily="50" charset="-128"/>
                        </a:rPr>
                        <a:t>２　事業内容</a:t>
                      </a:r>
                      <a:endParaRPr lang="en-US" altLang="ja-JP" sz="1000" b="1" i="0" kern="100" dirty="0" smtClean="0">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i="0" kern="100" dirty="0" smtClean="0">
                          <a:effectLst/>
                          <a:latin typeface="Meiryo UI" panose="020B0604030504040204" pitchFamily="50" charset="-128"/>
                          <a:ea typeface="Meiryo UI" panose="020B0604030504040204" pitchFamily="50" charset="-128"/>
                        </a:rPr>
                        <a:t>　　　　　中河内救命救急センターの運営を（地独）市立東大阪医療センターに委託の上、実施する。　</a:t>
                      </a:r>
                      <a:endParaRPr lang="en-US" altLang="ja-JP" sz="1000" b="0" i="0" kern="100" dirty="0" smtClean="0">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i="0" kern="100" dirty="0" smtClean="0">
                          <a:effectLst/>
                          <a:latin typeface="Meiryo UI" panose="020B0604030504040204" pitchFamily="50" charset="-128"/>
                          <a:ea typeface="Meiryo UI" panose="020B0604030504040204" pitchFamily="50" charset="-128"/>
                        </a:rPr>
                        <a:t>　　　　 （施設の概要）　　　　　　　　　　　　　　　　　　　　　　　　　　　　　　　　　　　　　　　　　　　 </a:t>
                      </a: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i="0" kern="100" dirty="0" smtClean="0">
                          <a:effectLst/>
                          <a:latin typeface="Meiryo UI" panose="020B0604030504040204" pitchFamily="50" charset="-128"/>
                          <a:ea typeface="Meiryo UI" panose="020B0604030504040204" pitchFamily="50" charset="-128"/>
                        </a:rPr>
                        <a:t> 　　       ・所　在　地　東大阪市西岩田３丁目４番１３号　　　　　　　　　　　　　　　　　　　　　　　　　　　 </a:t>
                      </a: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i="0" kern="100" dirty="0" smtClean="0">
                          <a:effectLst/>
                          <a:latin typeface="Meiryo UI" panose="020B0604030504040204" pitchFamily="50" charset="-128"/>
                          <a:ea typeface="Meiryo UI" panose="020B0604030504040204" pitchFamily="50" charset="-128"/>
                        </a:rPr>
                        <a:t> 　　       ・開設年月日　平成１０年５月６日　　　　　　　　　　　　　　　　　　　　　　　　　　　　　　　　　 </a:t>
                      </a: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i="0" kern="100" dirty="0" smtClean="0">
                          <a:effectLst/>
                          <a:latin typeface="Meiryo UI" panose="020B0604030504040204" pitchFamily="50" charset="-128"/>
                          <a:ea typeface="Meiryo UI" panose="020B0604030504040204" pitchFamily="50" charset="-128"/>
                        </a:rPr>
                        <a:t> 　　       ・病　床　数　３０床（ＩＣＵ８床、一般２２床）　　　　　　　　　　　　　　　　　　　　　　　　　　 </a:t>
                      </a: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i="0" kern="100" dirty="0" smtClean="0">
                          <a:effectLst/>
                          <a:latin typeface="Meiryo UI" panose="020B0604030504040204" pitchFamily="50" charset="-128"/>
                          <a:ea typeface="Meiryo UI" panose="020B0604030504040204" pitchFamily="50" charset="-128"/>
                        </a:rPr>
                        <a:t> 　　       ・延床 面積　３，４４８．９２平方メートル　　　　　　　　　</a:t>
                      </a:r>
                      <a:endParaRPr kumimoji="1" lang="ja-JP" altLang="en-US" sz="1000" dirty="0">
                        <a:latin typeface="Meiryo UI" panose="020B0604030504040204" pitchFamily="50" charset="-128"/>
                        <a:ea typeface="Meiryo UI" panose="020B0604030504040204" pitchFamily="50" charset="-128"/>
                      </a:endParaRPr>
                    </a:p>
                  </a:txBody>
                  <a:tcPr marL="72000" marR="72000" marT="36000" marB="36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solidFill>
                  </a:tcPr>
                </a:tc>
                <a:extLst>
                  <a:ext uri="{0D108BD9-81ED-4DB2-BD59-A6C34878D82A}">
                    <a16:rowId xmlns:a16="http://schemas.microsoft.com/office/drawing/2014/main" val="4234363331"/>
                  </a:ext>
                </a:extLst>
              </a:tr>
            </a:tbl>
          </a:graphicData>
        </a:graphic>
      </p:graphicFrame>
      <p:sp>
        <p:nvSpPr>
          <p:cNvPr id="19" name="正方形/長方形 18"/>
          <p:cNvSpPr/>
          <p:nvPr/>
        </p:nvSpPr>
        <p:spPr>
          <a:xfrm>
            <a:off x="6291110" y="839661"/>
            <a:ext cx="2646375" cy="249079"/>
          </a:xfrm>
          <a:prstGeom prst="rect">
            <a:avLst/>
          </a:prstGeom>
          <a:ln/>
        </p:spPr>
        <p:style>
          <a:lnRef idx="2">
            <a:schemeClr val="accent1"/>
          </a:lnRef>
          <a:fillRef idx="1">
            <a:schemeClr val="lt1"/>
          </a:fillRef>
          <a:effectRef idx="0">
            <a:schemeClr val="accent1"/>
          </a:effectRef>
          <a:fontRef idx="minor">
            <a:schemeClr val="dk1"/>
          </a:fontRef>
        </p:style>
        <p:txBody>
          <a:bodyPr lIns="36000" rIns="0" rtlCol="0" anchor="ctr"/>
          <a:lstStyle/>
          <a:p>
            <a:pPr algn="ctr"/>
            <a:r>
              <a:rPr lang="en-US" altLang="ja-JP" sz="1050" dirty="0">
                <a:solidFill>
                  <a:schemeClr val="tx1"/>
                </a:solidFill>
                <a:latin typeface="Meiryo UI" panose="020B0604030504040204" pitchFamily="50" charset="-128"/>
                <a:ea typeface="Meiryo UI" panose="020B0604030504040204" pitchFamily="50" charset="-128"/>
              </a:rPr>
              <a:t>R2</a:t>
            </a:r>
            <a:r>
              <a:rPr lang="ja-JP" altLang="en-US" sz="1050" dirty="0">
                <a:solidFill>
                  <a:schemeClr val="tx1"/>
                </a:solidFill>
                <a:latin typeface="Meiryo UI" panose="020B0604030504040204" pitchFamily="50" charset="-128"/>
                <a:ea typeface="Meiryo UI" panose="020B0604030504040204" pitchFamily="50" charset="-128"/>
              </a:rPr>
              <a:t>当初予算額：</a:t>
            </a:r>
            <a:r>
              <a:rPr lang="en-US" altLang="ja-JP" sz="1050" dirty="0" smtClean="0">
                <a:solidFill>
                  <a:schemeClr val="tx1"/>
                </a:solidFill>
                <a:latin typeface="Meiryo UI" panose="020B0604030504040204" pitchFamily="50" charset="-128"/>
                <a:ea typeface="Meiryo UI" panose="020B0604030504040204" pitchFamily="50" charset="-128"/>
              </a:rPr>
              <a:t>2,388</a:t>
            </a:r>
            <a:r>
              <a:rPr lang="ja-JP" altLang="en-US" sz="1050" dirty="0">
                <a:solidFill>
                  <a:schemeClr val="tx1"/>
                </a:solidFill>
                <a:latin typeface="Meiryo UI" panose="020B0604030504040204" pitchFamily="50" charset="-128"/>
                <a:ea typeface="Meiryo UI" panose="020B0604030504040204" pitchFamily="50" charset="-128"/>
              </a:rPr>
              <a:t>（</a:t>
            </a:r>
            <a:r>
              <a:rPr lang="en-US" altLang="ja-JP" sz="1050" dirty="0" smtClean="0">
                <a:solidFill>
                  <a:schemeClr val="tx1"/>
                </a:solidFill>
                <a:latin typeface="Meiryo UI" panose="020B0604030504040204" pitchFamily="50" charset="-128"/>
                <a:ea typeface="Meiryo UI" panose="020B0604030504040204" pitchFamily="50" charset="-128"/>
              </a:rPr>
              <a:t>2,048</a:t>
            </a:r>
            <a:r>
              <a:rPr lang="ja-JP" altLang="en-US" sz="1050" dirty="0" smtClean="0">
                <a:solidFill>
                  <a:schemeClr val="tx1"/>
                </a:solidFill>
                <a:latin typeface="Meiryo UI" panose="020B0604030504040204" pitchFamily="50" charset="-128"/>
                <a:ea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rPr>
              <a:t>百万円</a:t>
            </a:r>
            <a:endPar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6" name="正方形/長方形 5"/>
          <p:cNvSpPr/>
          <p:nvPr/>
        </p:nvSpPr>
        <p:spPr>
          <a:xfrm>
            <a:off x="5832140" y="222576"/>
            <a:ext cx="1935215" cy="208186"/>
          </a:xfrm>
          <a:prstGeom prst="rect">
            <a:avLst/>
          </a:prstGeom>
          <a:ln w="6350"/>
        </p:spPr>
        <p:style>
          <a:lnRef idx="2">
            <a:schemeClr val="accent1"/>
          </a:lnRef>
          <a:fillRef idx="1">
            <a:schemeClr val="lt1"/>
          </a:fillRef>
          <a:effectRef idx="0">
            <a:schemeClr val="accent1"/>
          </a:effectRef>
          <a:fontRef idx="minor">
            <a:schemeClr val="dk1"/>
          </a:fontRef>
        </p:style>
        <p:txBody>
          <a:bodyPr lIns="36000" rIns="36000" rtlCol="0" anchor="ctr"/>
          <a:lstStyle/>
          <a:p>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予算の記載</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）：一般財源</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スライド番号プレースホルダー 4"/>
          <p:cNvSpPr txBox="1">
            <a:spLocks/>
          </p:cNvSpPr>
          <p:nvPr/>
        </p:nvSpPr>
        <p:spPr>
          <a:xfrm>
            <a:off x="7010400" y="6584035"/>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smtClean="0">
                <a:solidFill>
                  <a:schemeClr val="tx1"/>
                </a:solidFill>
                <a:latin typeface="Meiryo UI" panose="020B0604030504040204" pitchFamily="50" charset="-128"/>
                <a:ea typeface="Meiryo UI" panose="020B0604030504040204" pitchFamily="50" charset="-128"/>
              </a:rPr>
              <a:t>46</a:t>
            </a:r>
            <a:endParaRPr lang="ja-JP" altLang="en-US" dirty="0">
              <a:solidFill>
                <a:schemeClr val="tx1"/>
              </a:solidFill>
              <a:latin typeface="Meiryo UI" panose="020B0604030504040204" pitchFamily="50" charset="-128"/>
              <a:ea typeface="Meiryo UI" panose="020B0604030504040204" pitchFamily="50" charset="-128"/>
            </a:endParaRPr>
          </a:p>
        </p:txBody>
      </p:sp>
      <p:sp>
        <p:nvSpPr>
          <p:cNvPr id="9" name="スライド番号プレースホルダー 4"/>
          <p:cNvSpPr txBox="1">
            <a:spLocks/>
          </p:cNvSpPr>
          <p:nvPr/>
        </p:nvSpPr>
        <p:spPr>
          <a:xfrm>
            <a:off x="7162800" y="6736435"/>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lang="ja-JP" altLang="en-US"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38124546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表 24"/>
          <p:cNvGraphicFramePr>
            <a:graphicFrameLocks noGrp="1"/>
          </p:cNvGraphicFramePr>
          <p:nvPr/>
        </p:nvGraphicFramePr>
        <p:xfrm>
          <a:off x="83583" y="-2311"/>
          <a:ext cx="9003329" cy="415976"/>
        </p:xfrm>
        <a:graphic>
          <a:graphicData uri="http://schemas.openxmlformats.org/drawingml/2006/table">
            <a:tbl>
              <a:tblPr firstRow="1" firstCol="1" bandRow="1">
                <a:tableStyleId>{5C22544A-7EE6-4342-B048-85BDC9FD1C3A}</a:tableStyleId>
              </a:tblPr>
              <a:tblGrid>
                <a:gridCol w="6783672">
                  <a:extLst>
                    <a:ext uri="{9D8B030D-6E8A-4147-A177-3AD203B41FA5}">
                      <a16:colId xmlns:a16="http://schemas.microsoft.com/office/drawing/2014/main" val="1996567682"/>
                    </a:ext>
                  </a:extLst>
                </a:gridCol>
                <a:gridCol w="2219657">
                  <a:extLst>
                    <a:ext uri="{9D8B030D-6E8A-4147-A177-3AD203B41FA5}">
                      <a16:colId xmlns:a16="http://schemas.microsoft.com/office/drawing/2014/main" val="2440904912"/>
                    </a:ext>
                  </a:extLst>
                </a:gridCol>
              </a:tblGrid>
              <a:tr h="41597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100" kern="100" dirty="0">
                          <a:solidFill>
                            <a:schemeClr val="tx1"/>
                          </a:solidFill>
                          <a:effectLst/>
                          <a:latin typeface="Meiryo UI" panose="020B0604030504040204" pitchFamily="50" charset="-128"/>
                          <a:ea typeface="Meiryo UI" panose="020B0604030504040204" pitchFamily="50" charset="-128"/>
                        </a:rPr>
                        <a:t>【</a:t>
                      </a:r>
                      <a:r>
                        <a:rPr lang="ja-JP" altLang="en-US" sz="1100" kern="100" dirty="0">
                          <a:solidFill>
                            <a:schemeClr val="tx1"/>
                          </a:solidFill>
                          <a:effectLst/>
                          <a:latin typeface="Meiryo UI" panose="020B0604030504040204" pitchFamily="50" charset="-128"/>
                          <a:ea typeface="Meiryo UI" panose="020B0604030504040204" pitchFamily="50" charset="-128"/>
                        </a:rPr>
                        <a:t>主要検討事業</a:t>
                      </a:r>
                      <a:r>
                        <a:rPr lang="en-US" altLang="ja-JP" sz="1100" kern="100" dirty="0">
                          <a:solidFill>
                            <a:schemeClr val="tx1"/>
                          </a:solidFill>
                          <a:effectLst/>
                          <a:latin typeface="Meiryo UI" panose="020B0604030504040204" pitchFamily="50" charset="-128"/>
                          <a:ea typeface="Meiryo UI" panose="020B0604030504040204" pitchFamily="50" charset="-128"/>
                        </a:rPr>
                        <a:t>19】</a:t>
                      </a:r>
                      <a:r>
                        <a:rPr lang="ja-JP" altLang="en-US" sz="1100" kern="100" dirty="0">
                          <a:solidFill>
                            <a:schemeClr val="tx1"/>
                          </a:solidFill>
                          <a:effectLst/>
                          <a:latin typeface="Meiryo UI" panose="020B0604030504040204" pitchFamily="50" charset="-128"/>
                          <a:ea typeface="Meiryo UI" panose="020B0604030504040204" pitchFamily="50" charset="-128"/>
                        </a:rPr>
                        <a:t>　</a:t>
                      </a:r>
                      <a:r>
                        <a:rPr lang="ja-JP" altLang="en-US" sz="1400" kern="100" dirty="0">
                          <a:solidFill>
                            <a:schemeClr val="tx1"/>
                          </a:solidFill>
                          <a:effectLst/>
                          <a:latin typeface="Meiryo UI" panose="020B0604030504040204" pitchFamily="50" charset="-128"/>
                          <a:ea typeface="Meiryo UI" panose="020B0604030504040204" pitchFamily="50" charset="-128"/>
                        </a:rPr>
                        <a:t>高齢者の生きがい・地域生活支援事業 </a:t>
                      </a:r>
                      <a:r>
                        <a:rPr lang="zh-TW" altLang="en-US" sz="1400" kern="100" dirty="0">
                          <a:solidFill>
                            <a:schemeClr val="tx1"/>
                          </a:solidFill>
                          <a:effectLst/>
                          <a:latin typeface="Meiryo UI" panose="020B0604030504040204" pitchFamily="50" charset="-128"/>
                          <a:ea typeface="Meiryo UI" panose="020B0604030504040204" pitchFamily="50" charset="-128"/>
                        </a:rPr>
                        <a:t> </a:t>
                      </a:r>
                      <a:r>
                        <a:rPr lang="ja-JP" altLang="en-US" sz="1400" kern="100" dirty="0">
                          <a:solidFill>
                            <a:schemeClr val="tx1"/>
                          </a:solidFill>
                          <a:effectLst/>
                          <a:latin typeface="Meiryo UI" panose="020B0604030504040204" pitchFamily="50" charset="-128"/>
                          <a:ea typeface="Meiryo UI" panose="020B0604030504040204" pitchFamily="50" charset="-128"/>
                        </a:rPr>
                        <a:t>　</a:t>
                      </a:r>
                      <a:r>
                        <a:rPr lang="ja-JP" altLang="en-US" sz="1000" kern="100" dirty="0">
                          <a:solidFill>
                            <a:schemeClr val="tx1"/>
                          </a:solidFill>
                          <a:effectLst/>
                          <a:latin typeface="Meiryo UI" panose="020B0604030504040204" pitchFamily="50" charset="-128"/>
                          <a:ea typeface="Meiryo UI" panose="020B0604030504040204" pitchFamily="50" charset="-128"/>
                        </a:rPr>
                        <a:t>　</a:t>
                      </a:r>
                      <a:endParaRPr lang="en-US" altLang="ja-JP" sz="10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effectLst/>
                          <a:latin typeface="Meiryo UI" panose="020B0604030504040204" pitchFamily="50" charset="-128"/>
                          <a:ea typeface="Meiryo UI" panose="020B0604030504040204" pitchFamily="50" charset="-128"/>
                        </a:rPr>
                        <a:t>＜福祉部＞</a:t>
                      </a:r>
                      <a:endParaRPr lang="ja-JP" alt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09406796"/>
                  </a:ext>
                </a:extLst>
              </a:tr>
            </a:tbl>
          </a:graphicData>
        </a:graphic>
      </p:graphicFrame>
      <p:graphicFrame>
        <p:nvGraphicFramePr>
          <p:cNvPr id="2" name="表 1"/>
          <p:cNvGraphicFramePr>
            <a:graphicFrameLocks noGrp="1"/>
          </p:cNvGraphicFramePr>
          <p:nvPr/>
        </p:nvGraphicFramePr>
        <p:xfrm>
          <a:off x="35238" y="462637"/>
          <a:ext cx="9082267" cy="6327939"/>
        </p:xfrm>
        <a:graphic>
          <a:graphicData uri="http://schemas.openxmlformats.org/drawingml/2006/table">
            <a:tbl>
              <a:tblPr firstRow="1" firstCol="1" bandRow="1">
                <a:tableStyleId>{BC89EF96-8CEA-46FF-86C4-4CE0E7609802}</a:tableStyleId>
              </a:tblPr>
              <a:tblGrid>
                <a:gridCol w="260974">
                  <a:extLst>
                    <a:ext uri="{9D8B030D-6E8A-4147-A177-3AD203B41FA5}">
                      <a16:colId xmlns:a16="http://schemas.microsoft.com/office/drawing/2014/main" val="9612139"/>
                    </a:ext>
                  </a:extLst>
                </a:gridCol>
                <a:gridCol w="4590823">
                  <a:extLst>
                    <a:ext uri="{9D8B030D-6E8A-4147-A177-3AD203B41FA5}">
                      <a16:colId xmlns:a16="http://schemas.microsoft.com/office/drawing/2014/main" val="4183280094"/>
                    </a:ext>
                  </a:extLst>
                </a:gridCol>
                <a:gridCol w="4230470">
                  <a:extLst>
                    <a:ext uri="{9D8B030D-6E8A-4147-A177-3AD203B41FA5}">
                      <a16:colId xmlns:a16="http://schemas.microsoft.com/office/drawing/2014/main" val="2140178687"/>
                    </a:ext>
                  </a:extLst>
                </a:gridCol>
              </a:tblGrid>
              <a:tr h="218119">
                <a:tc rowSpan="2">
                  <a:txBody>
                    <a:bodyPr/>
                    <a:lstStyle/>
                    <a:p>
                      <a:pPr algn="ctr">
                        <a:spcAft>
                          <a:spcPts val="0"/>
                        </a:spcAft>
                      </a:pPr>
                      <a:r>
                        <a:rPr lang="ja-JP" altLang="en-US" sz="1000" kern="100" dirty="0">
                          <a:solidFill>
                            <a:schemeClr val="bg1"/>
                          </a:solidFill>
                          <a:effectLst/>
                          <a:latin typeface="Meiryo UI" panose="020B0604030504040204" pitchFamily="50" charset="-128"/>
                          <a:ea typeface="Meiryo UI" panose="020B0604030504040204" pitchFamily="50" charset="-128"/>
                        </a:rPr>
                        <a:t>当時の事業概要</a:t>
                      </a:r>
                      <a:endParaRPr lang="en-US" altLang="ja-JP" sz="1000"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vert="eaVert" anchor="ct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solidFill>
                  </a:tcPr>
                </a:tc>
                <a:tc grid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rPr>
                        <a:t>＜財政再建プログラム（案）策定当時＞</a:t>
                      </a:r>
                      <a:endParaRPr lang="en-US" altLang="ja-JP"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0D8E8"/>
                    </a:solidFill>
                  </a:tcPr>
                </a:tc>
                <a:tc hMerge="1">
                  <a:txBody>
                    <a:bodyPr/>
                    <a:lstStyle/>
                    <a:p>
                      <a:endParaRPr kumimoji="1" lang="ja-JP" altLang="en-US"/>
                    </a:p>
                  </a:txBody>
                  <a:tcPr/>
                </a:tc>
                <a:extLst>
                  <a:ext uri="{0D108BD9-81ED-4DB2-BD59-A6C34878D82A}">
                    <a16:rowId xmlns:a16="http://schemas.microsoft.com/office/drawing/2014/main" val="1809098311"/>
                  </a:ext>
                </a:extLst>
              </a:tr>
              <a:tr h="3773346">
                <a:tc vMerge="1">
                  <a:txBody>
                    <a:bodyPr/>
                    <a:lstStyle/>
                    <a:p>
                      <a:endParaRPr kumimoji="1" lang="ja-JP" altLang="en-US"/>
                    </a:p>
                  </a:txBody>
                  <a:tcPr/>
                </a:tc>
                <a:tc gridSpan="2">
                  <a:txBody>
                    <a:bodyPr/>
                    <a:lstStyle/>
                    <a:p>
                      <a:pPr algn="just">
                        <a:spcAft>
                          <a:spcPts val="0"/>
                        </a:spcAft>
                      </a:pPr>
                      <a:r>
                        <a:rPr lang="ja-JP" altLang="en-US" sz="1000" b="1" kern="100" dirty="0">
                          <a:effectLst/>
                          <a:latin typeface="Meiryo UI" panose="020B0604030504040204" pitchFamily="50" charset="-128"/>
                          <a:ea typeface="Meiryo UI" panose="020B0604030504040204" pitchFamily="50" charset="-128"/>
                        </a:rPr>
                        <a:t>１ 事業目的</a:t>
                      </a:r>
                      <a:endParaRPr lang="en-US" altLang="ja-JP" sz="1000" b="1"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  高齢者の生きがい（活動）支援や地域生活を支援 </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a:t>
                      </a:r>
                    </a:p>
                    <a:p>
                      <a:pPr algn="just">
                        <a:spcAft>
                          <a:spcPts val="0"/>
                        </a:spcAft>
                      </a:pPr>
                      <a:r>
                        <a:rPr lang="ja-JP" altLang="en-US" sz="1000" b="1" kern="100" dirty="0">
                          <a:effectLst/>
                          <a:latin typeface="Meiryo UI" panose="020B0604030504040204" pitchFamily="50" charset="-128"/>
                          <a:ea typeface="Meiryo UI" panose="020B0604030504040204" pitchFamily="50" charset="-128"/>
                        </a:rPr>
                        <a:t>２ 事業内容・開始年度</a:t>
                      </a:r>
                      <a:endParaRPr lang="en-US" altLang="ja-JP" sz="1000" b="1"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effectLst/>
                          <a:latin typeface="Meiryo UI" panose="020B0604030504040204" pitchFamily="50" charset="-128"/>
                          <a:ea typeface="Meiryo UI" panose="020B0604030504040204" pitchFamily="50" charset="-128"/>
                        </a:rPr>
                        <a:t> </a:t>
                      </a:r>
                      <a:r>
                        <a:rPr lang="en-US" altLang="ja-JP" sz="1000" b="0" kern="100" dirty="0">
                          <a:effectLst/>
                          <a:latin typeface="Meiryo UI" panose="020B0604030504040204" pitchFamily="50" charset="-128"/>
                          <a:ea typeface="Meiryo UI" panose="020B0604030504040204" pitchFamily="50" charset="-128"/>
                        </a:rPr>
                        <a:t>(1) </a:t>
                      </a:r>
                      <a:r>
                        <a:rPr lang="ja-JP" altLang="en-US" sz="1000" b="0" kern="100" dirty="0">
                          <a:effectLst/>
                          <a:latin typeface="Meiryo UI" panose="020B0604030504040204" pitchFamily="50" charset="-128"/>
                          <a:ea typeface="Meiryo UI" panose="020B0604030504040204" pitchFamily="50" charset="-128"/>
                        </a:rPr>
                        <a:t>高齢者に対する生きがい（活動）支援：⑳通年</a:t>
                      </a:r>
                      <a:r>
                        <a:rPr lang="en-US" altLang="ja-JP" sz="1000" b="0" kern="100" dirty="0">
                          <a:effectLst/>
                          <a:latin typeface="Meiryo UI" panose="020B0604030504040204" pitchFamily="50" charset="-128"/>
                          <a:ea typeface="Meiryo UI" panose="020B0604030504040204" pitchFamily="50" charset="-128"/>
                        </a:rPr>
                        <a:t>80(80)</a:t>
                      </a:r>
                      <a:r>
                        <a:rPr lang="ja-JP" altLang="en-US" sz="1000" b="0" kern="100" dirty="0">
                          <a:effectLst/>
                          <a:latin typeface="Meiryo UI" panose="020B0604030504040204" pitchFamily="50" charset="-128"/>
                          <a:ea typeface="Meiryo UI" panose="020B0604030504040204" pitchFamily="50" charset="-128"/>
                        </a:rPr>
                        <a:t>百万円</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  </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ア</a:t>
                      </a: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高齢者大学アクティブシニア事業</a:t>
                      </a:r>
                      <a:r>
                        <a:rPr lang="en-US" altLang="ja-JP" sz="1000" b="0" kern="100" dirty="0">
                          <a:effectLst/>
                          <a:latin typeface="Meiryo UI" panose="020B0604030504040204" pitchFamily="50" charset="-128"/>
                          <a:ea typeface="Meiryo UI" panose="020B0604030504040204" pitchFamily="50" charset="-128"/>
                        </a:rPr>
                        <a:t>〔S54</a:t>
                      </a:r>
                      <a:r>
                        <a:rPr lang="ja-JP" altLang="en-US" sz="1000" b="0" kern="100" dirty="0">
                          <a:effectLst/>
                          <a:latin typeface="Meiryo UI" panose="020B0604030504040204" pitchFamily="50" charset="-128"/>
                          <a:ea typeface="Meiryo UI" panose="020B0604030504040204" pitchFamily="50" charset="-128"/>
                        </a:rPr>
                        <a:t>～旧老人大学講座</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a:t>
                      </a:r>
                      <a:r>
                        <a:rPr lang="en-US" altLang="ja-JP" sz="1000" b="0" kern="100" dirty="0">
                          <a:effectLst/>
                          <a:latin typeface="Meiryo UI" panose="020B0604030504040204" pitchFamily="50" charset="-128"/>
                          <a:ea typeface="Meiryo UI" panose="020B0604030504040204" pitchFamily="50" charset="-128"/>
                        </a:rPr>
                        <a:t>44(44)</a:t>
                      </a:r>
                      <a:r>
                        <a:rPr lang="ja-JP" altLang="en-US" sz="1000" b="0" kern="100" dirty="0">
                          <a:effectLst/>
                          <a:latin typeface="Meiryo UI" panose="020B0604030504040204" pitchFamily="50" charset="-128"/>
                          <a:ea typeface="Meiryo UI" panose="020B0604030504040204" pitchFamily="50" charset="-128"/>
                        </a:rPr>
                        <a:t>百万円 </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　 生きがい支援のための各種講座を開催（</a:t>
                      </a:r>
                      <a:r>
                        <a:rPr lang="en-US" altLang="ja-JP" sz="1000" b="0" kern="100" dirty="0">
                          <a:effectLst/>
                          <a:latin typeface="Meiryo UI" panose="020B0604030504040204" pitchFamily="50" charset="-128"/>
                          <a:ea typeface="Meiryo UI" panose="020B0604030504040204" pitchFamily="50" charset="-128"/>
                        </a:rPr>
                        <a:t>25</a:t>
                      </a:r>
                      <a:r>
                        <a:rPr lang="ja-JP" altLang="en-US" sz="1000" b="0" kern="100" dirty="0">
                          <a:effectLst/>
                          <a:latin typeface="Meiryo UI" panose="020B0604030504040204" pitchFamily="50" charset="-128"/>
                          <a:ea typeface="Meiryo UI" panose="020B0604030504040204" pitchFamily="50" charset="-128"/>
                        </a:rPr>
                        <a:t>科目）   補助先：地域福祉推進財団 定員：</a:t>
                      </a:r>
                      <a:r>
                        <a:rPr lang="en-US" altLang="ja-JP" sz="1000" b="0" kern="100" dirty="0">
                          <a:effectLst/>
                          <a:latin typeface="Meiryo UI" panose="020B0604030504040204" pitchFamily="50" charset="-128"/>
                          <a:ea typeface="Meiryo UI" panose="020B0604030504040204" pitchFamily="50" charset="-128"/>
                        </a:rPr>
                        <a:t>900</a:t>
                      </a:r>
                      <a:r>
                        <a:rPr lang="ja-JP" altLang="en-US" sz="1000" b="0" kern="100" dirty="0">
                          <a:effectLst/>
                          <a:latin typeface="Meiryo UI" panose="020B0604030504040204" pitchFamily="50" charset="-128"/>
                          <a:ea typeface="Meiryo UI" panose="020B0604030504040204" pitchFamily="50" charset="-128"/>
                        </a:rPr>
                        <a:t>名 受講料：</a:t>
                      </a:r>
                      <a:r>
                        <a:rPr lang="en-US" altLang="ja-JP" sz="1000" b="0" kern="100" dirty="0">
                          <a:effectLst/>
                          <a:latin typeface="Meiryo UI" panose="020B0604030504040204" pitchFamily="50" charset="-128"/>
                          <a:ea typeface="Meiryo UI" panose="020B0604030504040204" pitchFamily="50" charset="-128"/>
                        </a:rPr>
                        <a:t>23</a:t>
                      </a:r>
                      <a:r>
                        <a:rPr lang="ja-JP" altLang="en-US" sz="1000" b="0" kern="100" dirty="0">
                          <a:effectLst/>
                          <a:latin typeface="Meiryo UI" panose="020B0604030504040204" pitchFamily="50" charset="-128"/>
                          <a:ea typeface="Meiryo UI" panose="020B0604030504040204" pitchFamily="50" charset="-128"/>
                        </a:rPr>
                        <a:t>千円</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  ●シルバーアドバイザー養成事業</a:t>
                      </a:r>
                      <a:r>
                        <a:rPr lang="en-US" altLang="ja-JP" sz="1000" b="0" kern="100" dirty="0">
                          <a:effectLst/>
                          <a:latin typeface="Meiryo UI" panose="020B0604030504040204" pitchFamily="50" charset="-128"/>
                          <a:ea typeface="Meiryo UI" panose="020B0604030504040204" pitchFamily="50" charset="-128"/>
                        </a:rPr>
                        <a:t>〔S63</a:t>
                      </a:r>
                      <a:r>
                        <a:rPr lang="ja-JP" altLang="en-US" sz="1000" b="0" kern="100" dirty="0">
                          <a:effectLst/>
                          <a:latin typeface="Meiryo UI" panose="020B0604030504040204" pitchFamily="50" charset="-128"/>
                          <a:ea typeface="Meiryo UI" panose="020B0604030504040204" pitchFamily="50" charset="-128"/>
                        </a:rPr>
                        <a:t>～</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a:t>
                      </a:r>
                      <a:r>
                        <a:rPr lang="en-US" altLang="ja-JP" sz="1000" b="0" kern="100" dirty="0">
                          <a:effectLst/>
                          <a:latin typeface="Meiryo UI" panose="020B0604030504040204" pitchFamily="50" charset="-128"/>
                          <a:ea typeface="Meiryo UI" panose="020B0604030504040204" pitchFamily="50" charset="-128"/>
                        </a:rPr>
                        <a:t>21(21)</a:t>
                      </a:r>
                      <a:r>
                        <a:rPr lang="ja-JP" altLang="en-US" sz="1000" b="0" kern="100" dirty="0">
                          <a:effectLst/>
                          <a:latin typeface="Meiryo UI" panose="020B0604030504040204" pitchFamily="50" charset="-128"/>
                          <a:ea typeface="Meiryo UI" panose="020B0604030504040204" pitchFamily="50" charset="-128"/>
                        </a:rPr>
                        <a:t>百万円</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  地域福祉活動を担うボランティア育成のための講座を開催（</a:t>
                      </a:r>
                      <a:r>
                        <a:rPr lang="en-US" altLang="ja-JP" sz="1000" b="0" kern="100" dirty="0">
                          <a:effectLst/>
                          <a:latin typeface="Meiryo UI" panose="020B0604030504040204" pitchFamily="50" charset="-128"/>
                          <a:ea typeface="Meiryo UI" panose="020B0604030504040204" pitchFamily="50" charset="-128"/>
                        </a:rPr>
                        <a:t>9</a:t>
                      </a:r>
                      <a:r>
                        <a:rPr lang="ja-JP" altLang="en-US" sz="1000" b="0" kern="100" dirty="0">
                          <a:effectLst/>
                          <a:latin typeface="Meiryo UI" panose="020B0604030504040204" pitchFamily="50" charset="-128"/>
                          <a:ea typeface="Meiryo UI" panose="020B0604030504040204" pitchFamily="50" charset="-128"/>
                        </a:rPr>
                        <a:t>科目）   補助先：地域福祉推進財団 定員：</a:t>
                      </a:r>
                      <a:r>
                        <a:rPr lang="en-US" altLang="ja-JP" sz="1000" b="0" kern="100" dirty="0">
                          <a:effectLst/>
                          <a:latin typeface="Meiryo UI" panose="020B0604030504040204" pitchFamily="50" charset="-128"/>
                          <a:ea typeface="Meiryo UI" panose="020B0604030504040204" pitchFamily="50" charset="-128"/>
                        </a:rPr>
                        <a:t>340</a:t>
                      </a:r>
                      <a:r>
                        <a:rPr lang="ja-JP" altLang="en-US" sz="1000" b="0" kern="100" dirty="0">
                          <a:effectLst/>
                          <a:latin typeface="Meiryo UI" panose="020B0604030504040204" pitchFamily="50" charset="-128"/>
                          <a:ea typeface="Meiryo UI" panose="020B0604030504040204" pitchFamily="50" charset="-128"/>
                        </a:rPr>
                        <a:t>名 受講料：</a:t>
                      </a:r>
                      <a:r>
                        <a:rPr lang="en-US" altLang="ja-JP" sz="1000" b="0" kern="100" dirty="0">
                          <a:effectLst/>
                          <a:latin typeface="Meiryo UI" panose="020B0604030504040204" pitchFamily="50" charset="-128"/>
                          <a:ea typeface="Meiryo UI" panose="020B0604030504040204" pitchFamily="50" charset="-128"/>
                        </a:rPr>
                        <a:t>5</a:t>
                      </a:r>
                      <a:r>
                        <a:rPr lang="ja-JP" altLang="en-US" sz="1000" b="0" kern="100" dirty="0">
                          <a:effectLst/>
                          <a:latin typeface="Meiryo UI" panose="020B0604030504040204" pitchFamily="50" charset="-128"/>
                          <a:ea typeface="Meiryo UI" panose="020B0604030504040204" pitchFamily="50" charset="-128"/>
                        </a:rPr>
                        <a:t>千円</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イ</a:t>
                      </a: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アクティブシニアあふれる大阪構想事業</a:t>
                      </a:r>
                      <a:r>
                        <a:rPr lang="en-US" altLang="ja-JP" sz="1000" b="0" kern="100" dirty="0">
                          <a:effectLst/>
                          <a:latin typeface="Meiryo UI" panose="020B0604030504040204" pitchFamily="50" charset="-128"/>
                          <a:ea typeface="Meiryo UI" panose="020B0604030504040204" pitchFamily="50" charset="-128"/>
                        </a:rPr>
                        <a:t>〔H18</a:t>
                      </a:r>
                      <a:r>
                        <a:rPr lang="ja-JP" altLang="en-US" sz="1000" b="0" kern="100" dirty="0">
                          <a:effectLst/>
                          <a:latin typeface="Meiryo UI" panose="020B0604030504040204" pitchFamily="50" charset="-128"/>
                          <a:ea typeface="Meiryo UI" panose="020B0604030504040204" pitchFamily="50" charset="-128"/>
                        </a:rPr>
                        <a:t>～</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a:t>
                      </a:r>
                      <a:r>
                        <a:rPr lang="en-US" altLang="ja-JP" sz="1000" b="0" kern="100" dirty="0">
                          <a:effectLst/>
                          <a:latin typeface="Meiryo UI" panose="020B0604030504040204" pitchFamily="50" charset="-128"/>
                          <a:ea typeface="Meiryo UI" panose="020B0604030504040204" pitchFamily="50" charset="-128"/>
                        </a:rPr>
                        <a:t>15(15)</a:t>
                      </a:r>
                      <a:r>
                        <a:rPr lang="ja-JP" altLang="en-US" sz="1000" b="0" kern="100" dirty="0">
                          <a:effectLst/>
                          <a:latin typeface="Meiryo UI" panose="020B0604030504040204" pitchFamily="50" charset="-128"/>
                          <a:ea typeface="Meiryo UI" panose="020B0604030504040204" pitchFamily="50" charset="-128"/>
                        </a:rPr>
                        <a:t>百万円</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   団塊の世代向けの講座、大学セミナー（府立大学）、フェア（見本市）開催   「アクティブシニアの日（毎月</a:t>
                      </a:r>
                      <a:r>
                        <a:rPr lang="en-US" altLang="ja-JP" sz="1000" b="0" kern="100" dirty="0">
                          <a:effectLst/>
                          <a:latin typeface="Meiryo UI" panose="020B0604030504040204" pitchFamily="50" charset="-128"/>
                          <a:ea typeface="Meiryo UI" panose="020B0604030504040204" pitchFamily="50" charset="-128"/>
                        </a:rPr>
                        <a:t>15</a:t>
                      </a:r>
                      <a:r>
                        <a:rPr lang="ja-JP" altLang="en-US" sz="1000" b="0" kern="100" dirty="0">
                          <a:effectLst/>
                          <a:latin typeface="Meiryo UI" panose="020B0604030504040204" pitchFamily="50" charset="-128"/>
                          <a:ea typeface="Meiryo UI" panose="020B0604030504040204" pitchFamily="50" charset="-128"/>
                        </a:rPr>
                        <a:t>日）」の制定、普及啓発</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   講座・フェア参加者：⑲約</a:t>
                      </a:r>
                      <a:r>
                        <a:rPr lang="en-US" altLang="ja-JP" sz="1000" b="0" kern="100" dirty="0">
                          <a:effectLst/>
                          <a:latin typeface="Meiryo UI" panose="020B0604030504040204" pitchFamily="50" charset="-128"/>
                          <a:ea typeface="Meiryo UI" panose="020B0604030504040204" pitchFamily="50" charset="-128"/>
                        </a:rPr>
                        <a:t>6,000</a:t>
                      </a:r>
                      <a:r>
                        <a:rPr lang="ja-JP" altLang="en-US" sz="1000" b="0" kern="100" dirty="0">
                          <a:effectLst/>
                          <a:latin typeface="Meiryo UI" panose="020B0604030504040204" pitchFamily="50" charset="-128"/>
                          <a:ea typeface="Meiryo UI" panose="020B0604030504040204" pitchFamily="50" charset="-128"/>
                        </a:rPr>
                        <a:t>名 大学セミナー参加者：⑲約</a:t>
                      </a:r>
                      <a:r>
                        <a:rPr lang="en-US" altLang="ja-JP" sz="1000" b="0" kern="100" dirty="0">
                          <a:effectLst/>
                          <a:latin typeface="Meiryo UI" panose="020B0604030504040204" pitchFamily="50" charset="-128"/>
                          <a:ea typeface="Meiryo UI" panose="020B0604030504040204" pitchFamily="50" charset="-128"/>
                        </a:rPr>
                        <a:t>100</a:t>
                      </a:r>
                      <a:r>
                        <a:rPr lang="ja-JP" altLang="en-US" sz="1000" b="0" kern="100" dirty="0">
                          <a:effectLst/>
                          <a:latin typeface="Meiryo UI" panose="020B0604030504040204" pitchFamily="50" charset="-128"/>
                          <a:ea typeface="Meiryo UI" panose="020B0604030504040204" pitchFamily="50" charset="-128"/>
                        </a:rPr>
                        <a:t>名 </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a:t>
                      </a: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(2) </a:t>
                      </a:r>
                      <a:r>
                        <a:rPr lang="ja-JP" altLang="en-US" sz="1000" b="0" kern="100" dirty="0">
                          <a:effectLst/>
                          <a:latin typeface="Meiryo UI" panose="020B0604030504040204" pitchFamily="50" charset="-128"/>
                          <a:ea typeface="Meiryo UI" panose="020B0604030504040204" pitchFamily="50" charset="-128"/>
                        </a:rPr>
                        <a:t>高齢者に対する生活支援：⑳通年</a:t>
                      </a:r>
                      <a:r>
                        <a:rPr lang="en-US" altLang="ja-JP" sz="1000" b="0" kern="100" dirty="0">
                          <a:effectLst/>
                          <a:latin typeface="Meiryo UI" panose="020B0604030504040204" pitchFamily="50" charset="-128"/>
                          <a:ea typeface="Meiryo UI" panose="020B0604030504040204" pitchFamily="50" charset="-128"/>
                        </a:rPr>
                        <a:t>743(740)</a:t>
                      </a:r>
                      <a:r>
                        <a:rPr lang="ja-JP" altLang="en-US" sz="1000" b="0" kern="100" dirty="0">
                          <a:effectLst/>
                          <a:latin typeface="Meiryo UI" panose="020B0604030504040204" pitchFamily="50" charset="-128"/>
                          <a:ea typeface="Meiryo UI" panose="020B0604030504040204" pitchFamily="50" charset="-128"/>
                        </a:rPr>
                        <a:t>百万円</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  ●高齢者在宅生活総合支援事業（①～④市町村補助事業：補助率</a:t>
                      </a:r>
                      <a:r>
                        <a:rPr lang="en-US" altLang="ja-JP" sz="1000" b="0" kern="100" dirty="0">
                          <a:effectLst/>
                          <a:latin typeface="Meiryo UI" panose="020B0604030504040204" pitchFamily="50" charset="-128"/>
                          <a:ea typeface="Meiryo UI" panose="020B0604030504040204" pitchFamily="50" charset="-128"/>
                        </a:rPr>
                        <a:t>1/2</a:t>
                      </a:r>
                      <a:r>
                        <a:rPr lang="ja-JP" altLang="en-US" sz="1000" b="0" kern="100" dirty="0">
                          <a:effectLst/>
                          <a:latin typeface="Meiryo UI" panose="020B0604030504040204" pitchFamily="50" charset="-128"/>
                          <a:ea typeface="Meiryo UI" panose="020B0604030504040204" pitchFamily="50" charset="-128"/>
                        </a:rPr>
                        <a:t>）</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   ①高齢者住宅改造助成事業</a:t>
                      </a:r>
                      <a:r>
                        <a:rPr lang="en-US" altLang="ja-JP" sz="1000" b="0" kern="100" dirty="0">
                          <a:effectLst/>
                          <a:latin typeface="Meiryo UI" panose="020B0604030504040204" pitchFamily="50" charset="-128"/>
                          <a:ea typeface="Meiryo UI" panose="020B0604030504040204" pitchFamily="50" charset="-128"/>
                        </a:rPr>
                        <a:t>〔S48</a:t>
                      </a:r>
                      <a:r>
                        <a:rPr lang="ja-JP" altLang="en-US" sz="1000" b="0" kern="100" dirty="0">
                          <a:effectLst/>
                          <a:latin typeface="Meiryo UI" panose="020B0604030504040204" pitchFamily="50" charset="-128"/>
                          <a:ea typeface="Meiryo UI" panose="020B0604030504040204" pitchFamily="50" charset="-128"/>
                        </a:rPr>
                        <a:t>～</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a:t>
                      </a:r>
                      <a:r>
                        <a:rPr lang="en-US" altLang="ja-JP" sz="1000" b="0" kern="100" dirty="0">
                          <a:effectLst/>
                          <a:latin typeface="Meiryo UI" panose="020B0604030504040204" pitchFamily="50" charset="-128"/>
                          <a:ea typeface="Meiryo UI" panose="020B0604030504040204" pitchFamily="50" charset="-128"/>
                        </a:rPr>
                        <a:t>271(271)</a:t>
                      </a:r>
                      <a:r>
                        <a:rPr lang="ja-JP" altLang="en-US" sz="1000" b="0" kern="100" dirty="0">
                          <a:effectLst/>
                          <a:latin typeface="Meiryo UI" panose="020B0604030504040204" pitchFamily="50" charset="-128"/>
                          <a:ea typeface="Meiryo UI" panose="020B0604030504040204" pitchFamily="50" charset="-128"/>
                        </a:rPr>
                        <a:t>百万円    ⇒便所・浴室等のﾊﾞﾘｱﾌﾘｰ化に要する工事費用を補助、⑳予定：</a:t>
                      </a:r>
                      <a:r>
                        <a:rPr lang="en-US" altLang="ja-JP" sz="1000" b="0" kern="100" dirty="0">
                          <a:effectLst/>
                          <a:latin typeface="Meiryo UI" panose="020B0604030504040204" pitchFamily="50" charset="-128"/>
                          <a:ea typeface="Meiryo UI" panose="020B0604030504040204" pitchFamily="50" charset="-128"/>
                        </a:rPr>
                        <a:t>31</a:t>
                      </a:r>
                      <a:r>
                        <a:rPr lang="ja-JP" altLang="en-US" sz="1000" b="0" kern="100" dirty="0">
                          <a:effectLst/>
                          <a:latin typeface="Meiryo UI" panose="020B0604030504040204" pitchFamily="50" charset="-128"/>
                          <a:ea typeface="Meiryo UI" panose="020B0604030504040204" pitchFamily="50" charset="-128"/>
                        </a:rPr>
                        <a:t>市町村</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   ②見守り訪問活動事業</a:t>
                      </a:r>
                      <a:r>
                        <a:rPr lang="en-US" altLang="ja-JP" sz="1000" b="0" kern="100" dirty="0">
                          <a:effectLst/>
                          <a:latin typeface="Meiryo UI" panose="020B0604030504040204" pitchFamily="50" charset="-128"/>
                          <a:ea typeface="Meiryo UI" panose="020B0604030504040204" pitchFamily="50" charset="-128"/>
                        </a:rPr>
                        <a:t>〔H12</a:t>
                      </a:r>
                      <a:r>
                        <a:rPr lang="ja-JP" altLang="en-US" sz="1000" b="0" kern="100" dirty="0">
                          <a:effectLst/>
                          <a:latin typeface="Meiryo UI" panose="020B0604030504040204" pitchFamily="50" charset="-128"/>
                          <a:ea typeface="Meiryo UI" panose="020B0604030504040204" pitchFamily="50" charset="-128"/>
                        </a:rPr>
                        <a:t>～</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a:t>
                      </a:r>
                      <a:r>
                        <a:rPr lang="en-US" altLang="ja-JP" sz="1000" b="0" kern="100" dirty="0">
                          <a:effectLst/>
                          <a:latin typeface="Meiryo UI" panose="020B0604030504040204" pitchFamily="50" charset="-128"/>
                          <a:ea typeface="Meiryo UI" panose="020B0604030504040204" pitchFamily="50" charset="-128"/>
                        </a:rPr>
                        <a:t>42(42)</a:t>
                      </a:r>
                      <a:r>
                        <a:rPr lang="ja-JP" altLang="en-US" sz="1000" b="0" kern="100" dirty="0">
                          <a:effectLst/>
                          <a:latin typeface="Meiryo UI" panose="020B0604030504040204" pitchFamily="50" charset="-128"/>
                          <a:ea typeface="Meiryo UI" panose="020B0604030504040204" pitchFamily="50" charset="-128"/>
                        </a:rPr>
                        <a:t>百万円    ⇒独居高齢者への訪問・安否確認に要する費用を補助、⑳予定：全市町村</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   ③高齢者ｺﾐｭﾆﾃｨﾜｰｶｰｽﾞ地域支援事業</a:t>
                      </a:r>
                      <a:r>
                        <a:rPr lang="en-US" altLang="ja-JP" sz="1000" b="0" kern="100" dirty="0">
                          <a:effectLst/>
                          <a:latin typeface="Meiryo UI" panose="020B0604030504040204" pitchFamily="50" charset="-128"/>
                          <a:ea typeface="Meiryo UI" panose="020B0604030504040204" pitchFamily="50" charset="-128"/>
                        </a:rPr>
                        <a:t>〔H10</a:t>
                      </a:r>
                      <a:r>
                        <a:rPr lang="ja-JP" altLang="en-US" sz="1000" b="0" kern="100" dirty="0">
                          <a:effectLst/>
                          <a:latin typeface="Meiryo UI" panose="020B0604030504040204" pitchFamily="50" charset="-128"/>
                          <a:ea typeface="Meiryo UI" panose="020B0604030504040204" pitchFamily="50" charset="-128"/>
                        </a:rPr>
                        <a:t>～</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a:t>
                      </a:r>
                      <a:r>
                        <a:rPr lang="en-US" altLang="ja-JP" sz="1000" b="0" kern="100" dirty="0">
                          <a:effectLst/>
                          <a:latin typeface="Meiryo UI" panose="020B0604030504040204" pitchFamily="50" charset="-128"/>
                          <a:ea typeface="Meiryo UI" panose="020B0604030504040204" pitchFamily="50" charset="-128"/>
                        </a:rPr>
                        <a:t>5(5)</a:t>
                      </a:r>
                      <a:r>
                        <a:rPr lang="ja-JP" altLang="en-US" sz="1000" b="0" kern="100" dirty="0">
                          <a:effectLst/>
                          <a:latin typeface="Meiryo UI" panose="020B0604030504040204" pitchFamily="50" charset="-128"/>
                          <a:ea typeface="Meiryo UI" panose="020B0604030504040204" pitchFamily="50" charset="-128"/>
                        </a:rPr>
                        <a:t>百万円    ⇒高齢者グループの事業立上げに要する費用を補助、⑳予定：</a:t>
                      </a:r>
                      <a:r>
                        <a:rPr lang="en-US" altLang="ja-JP" sz="1000" b="0" kern="100" dirty="0">
                          <a:effectLst/>
                          <a:latin typeface="Meiryo UI" panose="020B0604030504040204" pitchFamily="50" charset="-128"/>
                          <a:ea typeface="Meiryo UI" panose="020B0604030504040204" pitchFamily="50" charset="-128"/>
                        </a:rPr>
                        <a:t>10</a:t>
                      </a:r>
                      <a:r>
                        <a:rPr lang="ja-JP" altLang="en-US" sz="1000" b="0" kern="100" dirty="0">
                          <a:effectLst/>
                          <a:latin typeface="Meiryo UI" panose="020B0604030504040204" pitchFamily="50" charset="-128"/>
                          <a:ea typeface="Meiryo UI" panose="020B0604030504040204" pitchFamily="50" charset="-128"/>
                        </a:rPr>
                        <a:t>市町</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   ④街かどデイハウススタッフ研修事業：</a:t>
                      </a:r>
                      <a:r>
                        <a:rPr lang="en-US" altLang="ja-JP" sz="1000" b="0" kern="100" dirty="0">
                          <a:effectLst/>
                          <a:latin typeface="Meiryo UI" panose="020B0604030504040204" pitchFamily="50" charset="-128"/>
                          <a:ea typeface="Meiryo UI" panose="020B0604030504040204" pitchFamily="50" charset="-128"/>
                        </a:rPr>
                        <a:t>11(11)</a:t>
                      </a:r>
                      <a:r>
                        <a:rPr lang="ja-JP" altLang="en-US" sz="1000" b="0" kern="100" dirty="0">
                          <a:effectLst/>
                          <a:latin typeface="Meiryo UI" panose="020B0604030504040204" pitchFamily="50" charset="-128"/>
                          <a:ea typeface="Meiryo UI" panose="020B0604030504040204" pitchFamily="50" charset="-128"/>
                        </a:rPr>
                        <a:t>百万円（単独）    など</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●街かどデイハウス支援事業</a:t>
                      </a:r>
                      <a:r>
                        <a:rPr lang="en-US" altLang="ja-JP" sz="1000" b="0" kern="100" dirty="0">
                          <a:effectLst/>
                          <a:latin typeface="Meiryo UI" panose="020B0604030504040204" pitchFamily="50" charset="-128"/>
                          <a:ea typeface="Meiryo UI" panose="020B0604030504040204" pitchFamily="50" charset="-128"/>
                        </a:rPr>
                        <a:t>〔H10</a:t>
                      </a:r>
                      <a:r>
                        <a:rPr lang="ja-JP" altLang="en-US" sz="1000" b="0" kern="100" dirty="0">
                          <a:effectLst/>
                          <a:latin typeface="Meiryo UI" panose="020B0604030504040204" pitchFamily="50" charset="-128"/>
                          <a:ea typeface="Meiryo UI" panose="020B0604030504040204" pitchFamily="50" charset="-128"/>
                        </a:rPr>
                        <a:t>～</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a:t>
                      </a:r>
                      <a:r>
                        <a:rPr lang="en-US" altLang="ja-JP" sz="1000" b="0" kern="100" dirty="0">
                          <a:effectLst/>
                          <a:latin typeface="Meiryo UI" panose="020B0604030504040204" pitchFamily="50" charset="-128"/>
                          <a:ea typeface="Meiryo UI" panose="020B0604030504040204" pitchFamily="50" charset="-128"/>
                        </a:rPr>
                        <a:t>373(373)</a:t>
                      </a:r>
                      <a:r>
                        <a:rPr lang="ja-JP" altLang="en-US" sz="1000" b="0" kern="100" dirty="0">
                          <a:effectLst/>
                          <a:latin typeface="Meiryo UI" panose="020B0604030504040204" pitchFamily="50" charset="-128"/>
                          <a:ea typeface="Meiryo UI" panose="020B0604030504040204" pitchFamily="50" charset="-128"/>
                        </a:rPr>
                        <a:t>百万円</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民間、ＮＰＯが設置するデイハウスの運営費補助（市町村補助</a:t>
                      </a:r>
                      <a:r>
                        <a:rPr lang="en-US" altLang="ja-JP" sz="1000" b="0" kern="100" dirty="0">
                          <a:effectLst/>
                          <a:latin typeface="Meiryo UI" panose="020B0604030504040204" pitchFamily="50" charset="-128"/>
                          <a:ea typeface="Meiryo UI" panose="020B0604030504040204" pitchFamily="50" charset="-128"/>
                        </a:rPr>
                        <a:t>1/2</a:t>
                      </a:r>
                      <a:r>
                        <a:rPr lang="ja-JP" altLang="en-US" sz="1000" b="0" kern="100" dirty="0">
                          <a:effectLst/>
                          <a:latin typeface="Meiryo UI" panose="020B0604030504040204" pitchFamily="50" charset="-128"/>
                          <a:ea typeface="Meiryo UI" panose="020B0604030504040204" pitchFamily="50" charset="-128"/>
                        </a:rPr>
                        <a:t>）   実施箇所数：</a:t>
                      </a:r>
                      <a:r>
                        <a:rPr lang="en-US" altLang="ja-JP" sz="1000" b="0" kern="100" dirty="0">
                          <a:effectLst/>
                          <a:latin typeface="Meiryo UI" panose="020B0604030504040204" pitchFamily="50" charset="-128"/>
                          <a:ea typeface="Meiryo UI" panose="020B0604030504040204" pitchFamily="50" charset="-128"/>
                        </a:rPr>
                        <a:t>134</a:t>
                      </a:r>
                      <a:r>
                        <a:rPr lang="ja-JP" altLang="en-US" sz="1000" b="0" kern="100" dirty="0">
                          <a:effectLst/>
                          <a:latin typeface="Meiryo UI" panose="020B0604030504040204" pitchFamily="50" charset="-128"/>
                          <a:ea typeface="Meiryo UI" panose="020B0604030504040204" pitchFamily="50" charset="-128"/>
                        </a:rPr>
                        <a:t>ヶ所（</a:t>
                      </a:r>
                      <a:r>
                        <a:rPr lang="en-US" altLang="ja-JP" sz="1000" b="0" kern="100" dirty="0">
                          <a:effectLst/>
                          <a:latin typeface="Meiryo UI" panose="020B0604030504040204" pitchFamily="50" charset="-128"/>
                          <a:ea typeface="Meiryo UI" panose="020B0604030504040204" pitchFamily="50" charset="-128"/>
                        </a:rPr>
                        <a:t>29</a:t>
                      </a:r>
                      <a:r>
                        <a:rPr lang="ja-JP" altLang="en-US" sz="1000" b="0" kern="100" dirty="0">
                          <a:effectLst/>
                          <a:latin typeface="Meiryo UI" panose="020B0604030504040204" pitchFamily="50" charset="-128"/>
                          <a:ea typeface="Meiryo UI" panose="020B0604030504040204" pitchFamily="50" charset="-128"/>
                        </a:rPr>
                        <a:t>市町） 補助上限額：</a:t>
                      </a:r>
                      <a:r>
                        <a:rPr lang="en-US" altLang="ja-JP" sz="1000" b="0" kern="100" dirty="0">
                          <a:effectLst/>
                          <a:latin typeface="Meiryo UI" panose="020B0604030504040204" pitchFamily="50" charset="-128"/>
                          <a:ea typeface="Meiryo UI" panose="020B0604030504040204" pitchFamily="50" charset="-128"/>
                        </a:rPr>
                        <a:t>600</a:t>
                      </a:r>
                      <a:r>
                        <a:rPr lang="ja-JP" altLang="en-US" sz="1000" b="0" kern="100" dirty="0">
                          <a:effectLst/>
                          <a:latin typeface="Meiryo UI" panose="020B0604030504040204" pitchFamily="50" charset="-128"/>
                          <a:ea typeface="Meiryo UI" panose="020B0604030504040204" pitchFamily="50" charset="-128"/>
                        </a:rPr>
                        <a:t>万円／１箇所 </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a:t>
                      </a:r>
                      <a:r>
                        <a:rPr lang="en-US" altLang="ja-JP" sz="1000" b="0" kern="100" dirty="0">
                          <a:effectLst/>
                          <a:latin typeface="Meiryo UI" panose="020B0604030504040204" pitchFamily="50" charset="-128"/>
                          <a:ea typeface="Meiryo UI" panose="020B0604030504040204" pitchFamily="50" charset="-128"/>
                        </a:rPr>
                        <a:t>(3) </a:t>
                      </a:r>
                      <a:r>
                        <a:rPr lang="ja-JP" altLang="en-US" sz="1000" b="0" kern="100" dirty="0">
                          <a:effectLst/>
                          <a:latin typeface="Meiryo UI" panose="020B0604030504040204" pitchFamily="50" charset="-128"/>
                          <a:ea typeface="Meiryo UI" panose="020B0604030504040204" pitchFamily="50" charset="-128"/>
                        </a:rPr>
                        <a:t>軽費老人ホーム事務費補助金</a:t>
                      </a:r>
                      <a:r>
                        <a:rPr lang="en-US" altLang="ja-JP" sz="1000" b="0" kern="100" dirty="0">
                          <a:effectLst/>
                          <a:latin typeface="Meiryo UI" panose="020B0604030504040204" pitchFamily="50" charset="-128"/>
                          <a:ea typeface="Meiryo UI" panose="020B0604030504040204" pitchFamily="50" charset="-128"/>
                        </a:rPr>
                        <a:t>〔S46</a:t>
                      </a:r>
                      <a:r>
                        <a:rPr lang="ja-JP" altLang="en-US" sz="1000" b="0" kern="100" dirty="0">
                          <a:effectLst/>
                          <a:latin typeface="Meiryo UI" panose="020B0604030504040204" pitchFamily="50" charset="-128"/>
                          <a:ea typeface="Meiryo UI" panose="020B0604030504040204" pitchFamily="50" charset="-128"/>
                        </a:rPr>
                        <a:t>～</a:t>
                      </a: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：⑳通年</a:t>
                      </a:r>
                      <a:r>
                        <a:rPr lang="en-US" altLang="ja-JP" sz="1000" b="0" kern="100" dirty="0">
                          <a:effectLst/>
                          <a:latin typeface="Meiryo UI" panose="020B0604030504040204" pitchFamily="50" charset="-128"/>
                          <a:ea typeface="Meiryo UI" panose="020B0604030504040204" pitchFamily="50" charset="-128"/>
                        </a:rPr>
                        <a:t>2,677(2,677)</a:t>
                      </a:r>
                      <a:r>
                        <a:rPr lang="ja-JP" altLang="en-US" sz="1000" b="0" kern="100" dirty="0">
                          <a:effectLst/>
                          <a:latin typeface="Meiryo UI" panose="020B0604030504040204" pitchFamily="50" charset="-128"/>
                          <a:ea typeface="Meiryo UI" panose="020B0604030504040204" pitchFamily="50" charset="-128"/>
                        </a:rPr>
                        <a:t>百万円</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   低所得高齢者の自己負担金の軽減額を府が補填（事務費基準額－自己負担額）   補助対象施設数：</a:t>
                      </a:r>
                      <a:r>
                        <a:rPr lang="en-US" altLang="ja-JP" sz="1000" b="0" kern="100" dirty="0">
                          <a:effectLst/>
                          <a:latin typeface="Meiryo UI" panose="020B0604030504040204" pitchFamily="50" charset="-128"/>
                          <a:ea typeface="Meiryo UI" panose="020B0604030504040204" pitchFamily="50" charset="-128"/>
                        </a:rPr>
                        <a:t>80</a:t>
                      </a:r>
                      <a:r>
                        <a:rPr lang="ja-JP" altLang="en-US" sz="1000" b="0" kern="100" dirty="0">
                          <a:effectLst/>
                          <a:latin typeface="Meiryo UI" panose="020B0604030504040204" pitchFamily="50" charset="-128"/>
                          <a:ea typeface="Meiryo UI" panose="020B0604030504040204" pitchFamily="50" charset="-128"/>
                        </a:rPr>
                        <a:t>施設（Ａ型</a:t>
                      </a:r>
                      <a:r>
                        <a:rPr lang="en-US" altLang="ja-JP" sz="1000" b="0" kern="100" dirty="0">
                          <a:effectLst/>
                          <a:latin typeface="Meiryo UI" panose="020B0604030504040204" pitchFamily="50" charset="-128"/>
                          <a:ea typeface="Meiryo UI" panose="020B0604030504040204" pitchFamily="50" charset="-128"/>
                        </a:rPr>
                        <a:t>16</a:t>
                      </a:r>
                      <a:r>
                        <a:rPr lang="ja-JP" altLang="en-US" sz="1000" b="0" kern="100" dirty="0">
                          <a:effectLst/>
                          <a:latin typeface="Meiryo UI" panose="020B0604030504040204" pitchFamily="50" charset="-128"/>
                          <a:ea typeface="Meiryo UI" panose="020B0604030504040204" pitchFamily="50" charset="-128"/>
                        </a:rPr>
                        <a:t>施設、ケアハウス</a:t>
                      </a:r>
                      <a:r>
                        <a:rPr lang="en-US" altLang="ja-JP" sz="1000" b="0" kern="100" dirty="0">
                          <a:effectLst/>
                          <a:latin typeface="Meiryo UI" panose="020B0604030504040204" pitchFamily="50" charset="-128"/>
                          <a:ea typeface="Meiryo UI" panose="020B0604030504040204" pitchFamily="50" charset="-128"/>
                        </a:rPr>
                        <a:t>64</a:t>
                      </a:r>
                      <a:r>
                        <a:rPr lang="ja-JP" altLang="en-US" sz="1000" b="0" kern="100" dirty="0">
                          <a:effectLst/>
                          <a:latin typeface="Meiryo UI" panose="020B0604030504040204" pitchFamily="50" charset="-128"/>
                          <a:ea typeface="Meiryo UI" panose="020B0604030504040204" pitchFamily="50" charset="-128"/>
                        </a:rPr>
                        <a:t>施設） </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軽費老人ホームとは、要介護ではないが、身体機能の低下、家庭環境等の理由により、居宅で独立して生活することが困難な６０歳以上の高齢者が入所する施設 </a:t>
                      </a: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tc hMerge="1">
                  <a:txBody>
                    <a:bodyPr/>
                    <a:lstStyle/>
                    <a:p>
                      <a:endParaRPr kumimoji="1" lang="ja-JP" altLang="en-US"/>
                    </a:p>
                  </a:txBody>
                  <a:tcPr/>
                </a:tc>
                <a:extLst>
                  <a:ext uri="{0D108BD9-81ED-4DB2-BD59-A6C34878D82A}">
                    <a16:rowId xmlns:a16="http://schemas.microsoft.com/office/drawing/2014/main" val="584442172"/>
                  </a:ext>
                </a:extLst>
              </a:tr>
              <a:tr h="218119">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bg1"/>
                          </a:solidFill>
                          <a:latin typeface="Meiryo UI" panose="020B0604030504040204" pitchFamily="50" charset="-128"/>
                          <a:ea typeface="Meiryo UI" panose="020B0604030504040204" pitchFamily="50" charset="-128"/>
                        </a:rPr>
                        <a:t>見直しの経過</a:t>
                      </a:r>
                      <a:endParaRPr kumimoji="1" lang="ja-JP" altLang="en-US" dirty="0">
                        <a:solidFill>
                          <a:schemeClr val="bg1"/>
                        </a:solidFill>
                        <a:latin typeface="Meiryo UI" panose="020B0604030504040204" pitchFamily="50" charset="-128"/>
                        <a:ea typeface="Meiryo UI" panose="020B0604030504040204" pitchFamily="50" charset="-128"/>
                      </a:endParaRPr>
                    </a:p>
                  </a:txBody>
                  <a:tcPr marL="72000" marR="72000" marT="36000" marB="36000" vert="eaVert" anchor="ctr">
                    <a:lnL w="12700" cap="flat" cmpd="sng" algn="ctr">
                      <a:solidFill>
                        <a:schemeClr val="accent1"/>
                      </a:solidFill>
                      <a:prstDash val="solid"/>
                      <a:round/>
                      <a:headEnd type="none" w="med" len="med"/>
                      <a:tailEnd type="none" w="med" len="med"/>
                    </a:lnL>
                    <a:lnT w="635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grid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ja-JP" sz="1000" b="1" kern="100" dirty="0">
                          <a:effectLst/>
                          <a:latin typeface="Meiryo UI" panose="020B0604030504040204" pitchFamily="50" charset="-128"/>
                          <a:ea typeface="Meiryo UI" panose="020B0604030504040204" pitchFamily="50" charset="-128"/>
                        </a:rPr>
                        <a:t>＜財政再建プログラム（案）</a:t>
                      </a:r>
                      <a:r>
                        <a:rPr lang="ja-JP" altLang="en-US" sz="1000" b="1" kern="100" dirty="0">
                          <a:effectLst/>
                          <a:latin typeface="Meiryo UI" panose="020B0604030504040204" pitchFamily="50" charset="-128"/>
                          <a:ea typeface="Meiryo UI" panose="020B0604030504040204" pitchFamily="50" charset="-128"/>
                        </a:rPr>
                        <a:t>における見直し</a:t>
                      </a:r>
                      <a:r>
                        <a:rPr lang="ja-JP" altLang="ja-JP" sz="1000" b="1" kern="100" dirty="0">
                          <a:effectLst/>
                          <a:latin typeface="Meiryo UI" panose="020B0604030504040204" pitchFamily="50" charset="-128"/>
                          <a:ea typeface="Meiryo UI" panose="020B0604030504040204" pitchFamily="50" charset="-128"/>
                        </a:rPr>
                        <a:t>＞</a:t>
                      </a:r>
                      <a:endParaRPr lang="ja-JP"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0D8E8"/>
                    </a:solidFill>
                  </a:tcPr>
                </a:tc>
                <a:tc hMerge="1">
                  <a:txBody>
                    <a:bodyPr/>
                    <a:lstStyle/>
                    <a:p>
                      <a:endParaRPr kumimoji="1" lang="ja-JP" altLang="en-US"/>
                    </a:p>
                  </a:txBody>
                  <a:tcPr/>
                </a:tc>
                <a:extLst>
                  <a:ext uri="{0D108BD9-81ED-4DB2-BD59-A6C34878D82A}">
                    <a16:rowId xmlns:a16="http://schemas.microsoft.com/office/drawing/2014/main" val="652200874"/>
                  </a:ext>
                </a:extLst>
              </a:tr>
              <a:tr h="1997139">
                <a:tc vMerge="1">
                  <a:txBody>
                    <a:bodyPr/>
                    <a:lstStyle/>
                    <a:p>
                      <a:endParaRPr kumimoji="1" lang="ja-JP" altLang="en-US" dirty="0"/>
                    </a:p>
                  </a:txBody>
                  <a:tcPr marL="72000" marR="72000" marT="36000" marB="36000" vert="eaVert">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just">
                        <a:spcAft>
                          <a:spcPts val="0"/>
                        </a:spcAft>
                      </a:pPr>
                      <a:r>
                        <a:rPr lang="ja-JP" altLang="en-US" sz="1000" b="1" kern="100" dirty="0">
                          <a:effectLst/>
                          <a:latin typeface="Meiryo UI" panose="020B0604030504040204" pitchFamily="50" charset="-128"/>
                          <a:ea typeface="Meiryo UI" panose="020B0604030504040204" pitchFamily="50" charset="-128"/>
                        </a:rPr>
                        <a:t>１ 見直しの考え方・実施時期 </a:t>
                      </a:r>
                    </a:p>
                    <a:p>
                      <a:pPr algn="just">
                        <a:spcAft>
                          <a:spcPts val="0"/>
                        </a:spcAft>
                      </a:pPr>
                      <a:r>
                        <a:rPr lang="en-US" altLang="ja-JP" sz="1000" b="0" kern="100" dirty="0">
                          <a:effectLst/>
                          <a:latin typeface="Meiryo UI" panose="020B0604030504040204" pitchFamily="50" charset="-128"/>
                          <a:ea typeface="Meiryo UI" panose="020B0604030504040204" pitchFamily="50" charset="-128"/>
                        </a:rPr>
                        <a:t>(1)(</a:t>
                      </a:r>
                      <a:r>
                        <a:rPr lang="ja-JP" altLang="en-US" sz="1000" b="0" kern="100" dirty="0">
                          <a:effectLst/>
                          <a:latin typeface="Meiryo UI" panose="020B0604030504040204" pitchFamily="50" charset="-128"/>
                          <a:ea typeface="Meiryo UI" panose="020B0604030504040204" pitchFamily="50" charset="-128"/>
                        </a:rPr>
                        <a:t>ア</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平成</a:t>
                      </a:r>
                      <a:r>
                        <a:rPr lang="en-US" altLang="ja-JP" sz="1000" b="0" kern="100" dirty="0">
                          <a:effectLst/>
                          <a:latin typeface="Meiryo UI" panose="020B0604030504040204" pitchFamily="50" charset="-128"/>
                          <a:ea typeface="Meiryo UI" panose="020B0604030504040204" pitchFamily="50" charset="-128"/>
                        </a:rPr>
                        <a:t>21</a:t>
                      </a:r>
                      <a:r>
                        <a:rPr lang="ja-JP" altLang="en-US" sz="1000" b="0" kern="100" dirty="0">
                          <a:effectLst/>
                          <a:latin typeface="Meiryo UI" panose="020B0604030504040204" pitchFamily="50" charset="-128"/>
                          <a:ea typeface="Meiryo UI" panose="020B0604030504040204" pitchFamily="50" charset="-128"/>
                        </a:rPr>
                        <a:t>年度廃止（イ）特定財源で実施 </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ア事業</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受益者負担の範囲で実施。なお、平成</a:t>
                      </a:r>
                      <a:r>
                        <a:rPr lang="en-US" altLang="ja-JP" sz="1000" b="0" kern="100" dirty="0">
                          <a:effectLst/>
                          <a:latin typeface="Meiryo UI" panose="020B0604030504040204" pitchFamily="50" charset="-128"/>
                          <a:ea typeface="Meiryo UI" panose="020B0604030504040204" pitchFamily="50" charset="-128"/>
                        </a:rPr>
                        <a:t>20</a:t>
                      </a:r>
                      <a:r>
                        <a:rPr lang="ja-JP" altLang="en-US" sz="1000" b="0" kern="100" dirty="0">
                          <a:effectLst/>
                          <a:latin typeface="Meiryo UI" panose="020B0604030504040204" pitchFamily="50" charset="-128"/>
                          <a:ea typeface="Meiryo UI" panose="020B0604030504040204" pitchFamily="50" charset="-128"/>
                        </a:rPr>
                        <a:t>年度は大幅な経費縮減を行う。 </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イ事業</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一般財源の負担が生じない方法で実施。  </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a:t>
                      </a:r>
                    </a:p>
                    <a:p>
                      <a:pPr algn="just">
                        <a:spcAft>
                          <a:spcPts val="0"/>
                        </a:spcAft>
                      </a:pPr>
                      <a:r>
                        <a:rPr lang="en-US" altLang="ja-JP" sz="1000" b="0" kern="100" dirty="0">
                          <a:effectLst/>
                          <a:latin typeface="Meiryo UI" panose="020B0604030504040204" pitchFamily="50" charset="-128"/>
                          <a:ea typeface="Meiryo UI" panose="020B0604030504040204" pitchFamily="50" charset="-128"/>
                        </a:rPr>
                        <a:t>(2)</a:t>
                      </a:r>
                      <a:r>
                        <a:rPr lang="ja-JP" altLang="en-US" sz="1000" b="0" kern="100" dirty="0">
                          <a:effectLst/>
                          <a:latin typeface="Meiryo UI" panose="020B0604030504040204" pitchFamily="50" charset="-128"/>
                          <a:ea typeface="Meiryo UI" panose="020B0604030504040204" pitchFamily="50" charset="-128"/>
                        </a:rPr>
                        <a:t>高齢者在宅生活総合支援事業は平成</a:t>
                      </a:r>
                      <a:r>
                        <a:rPr lang="en-US" altLang="ja-JP" sz="1000" b="0" kern="100" dirty="0">
                          <a:effectLst/>
                          <a:latin typeface="Meiryo UI" panose="020B0604030504040204" pitchFamily="50" charset="-128"/>
                          <a:ea typeface="Meiryo UI" panose="020B0604030504040204" pitchFamily="50" charset="-128"/>
                        </a:rPr>
                        <a:t>21</a:t>
                      </a:r>
                      <a:r>
                        <a:rPr lang="ja-JP" altLang="en-US" sz="1000" b="0" kern="100" dirty="0">
                          <a:effectLst/>
                          <a:latin typeface="Meiryo UI" panose="020B0604030504040204" pitchFamily="50" charset="-128"/>
                          <a:ea typeface="Meiryo UI" panose="020B0604030504040204" pitchFamily="50" charset="-128"/>
                        </a:rPr>
                        <a:t>年度に事業廃止。平成</a:t>
                      </a:r>
                      <a:r>
                        <a:rPr lang="en-US" altLang="ja-JP" sz="1000" b="0" kern="100" dirty="0">
                          <a:effectLst/>
                          <a:latin typeface="Meiryo UI" panose="020B0604030504040204" pitchFamily="50" charset="-128"/>
                          <a:ea typeface="Meiryo UI" panose="020B0604030504040204" pitchFamily="50" charset="-128"/>
                        </a:rPr>
                        <a:t>20</a:t>
                      </a:r>
                      <a:r>
                        <a:rPr lang="ja-JP" altLang="en-US" sz="1000" b="0" kern="100" dirty="0">
                          <a:effectLst/>
                          <a:latin typeface="Meiryo UI" panose="020B0604030504040204" pitchFamily="50" charset="-128"/>
                          <a:ea typeface="Meiryo UI" panose="020B0604030504040204" pitchFamily="50" charset="-128"/>
                        </a:rPr>
                        <a:t>年度は大幅な　</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経費縮減を行う。 </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（①は暫定予算限り、③事業は、平成</a:t>
                      </a:r>
                      <a:r>
                        <a:rPr lang="en-US" altLang="ja-JP" sz="1000" b="0" kern="100" dirty="0">
                          <a:effectLst/>
                          <a:latin typeface="Meiryo UI" panose="020B0604030504040204" pitchFamily="50" charset="-128"/>
                          <a:ea typeface="Meiryo UI" panose="020B0604030504040204" pitchFamily="50" charset="-128"/>
                        </a:rPr>
                        <a:t>20</a:t>
                      </a:r>
                      <a:r>
                        <a:rPr lang="ja-JP" altLang="en-US" sz="1000" b="0" kern="100" dirty="0">
                          <a:effectLst/>
                          <a:latin typeface="Meiryo UI" panose="020B0604030504040204" pitchFamily="50" charset="-128"/>
                          <a:ea typeface="Meiryo UI" panose="020B0604030504040204" pitchFamily="50" charset="-128"/>
                        </a:rPr>
                        <a:t>年事業廃止） </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○介護保険対象外の高齢者へのサービスは、平成</a:t>
                      </a:r>
                      <a:r>
                        <a:rPr lang="en-US" altLang="ja-JP" sz="1000" b="0" kern="100" dirty="0">
                          <a:effectLst/>
                          <a:latin typeface="Meiryo UI" panose="020B0604030504040204" pitchFamily="50" charset="-128"/>
                          <a:ea typeface="Meiryo UI" panose="020B0604030504040204" pitchFamily="50" charset="-128"/>
                        </a:rPr>
                        <a:t>18</a:t>
                      </a:r>
                      <a:r>
                        <a:rPr lang="ja-JP" altLang="en-US" sz="1000" b="0" kern="100" dirty="0">
                          <a:effectLst/>
                          <a:latin typeface="Meiryo UI" panose="020B0604030504040204" pitchFamily="50" charset="-128"/>
                          <a:ea typeface="Meiryo UI" panose="020B0604030504040204" pitchFamily="50" charset="-128"/>
                        </a:rPr>
                        <a:t>年度に制度化された地域支</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援事業（府の義務負担を伴う国制度）の範囲内で市町村が事業内容・規模を</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任意で判断し実施 </a:t>
                      </a: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tc>
                  <a:txBody>
                    <a:bodyPr/>
                    <a:lstStyle/>
                    <a:p>
                      <a:pPr algn="just">
                        <a:spcAft>
                          <a:spcPts val="0"/>
                        </a:spcAft>
                      </a:pPr>
                      <a:r>
                        <a:rPr lang="ja-JP" altLang="en-US" sz="1000" b="1" u="none" strike="noStrike" baseline="0" dirty="0">
                          <a:latin typeface="Meiryo UI" panose="020B0604030504040204" pitchFamily="50" charset="-128"/>
                          <a:ea typeface="Meiryo UI" panose="020B0604030504040204" pitchFamily="50" charset="-128"/>
                        </a:rPr>
                        <a:t>◆見直しの経過（改革工程表）</a:t>
                      </a:r>
                      <a:endParaRPr lang="en-US" altLang="ja-JP" sz="1000" b="1" u="none" strike="noStrike" baseline="0" dirty="0">
                        <a:latin typeface="Meiryo UI" panose="020B0604030504040204" pitchFamily="50" charset="-128"/>
                        <a:ea typeface="Meiryo UI" panose="020B0604030504040204" pitchFamily="50" charset="-128"/>
                      </a:endParaRPr>
                    </a:p>
                    <a:p>
                      <a:pPr algn="l" rtl="0">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高齢者に対する生きがい（活動）支援）</a:t>
                      </a:r>
                    </a:p>
                    <a:p>
                      <a:pPr algn="l" rtl="0">
                        <a:lnSpc>
                          <a:spcPts val="1200"/>
                        </a:lnSpc>
                        <a:defRPr sz="1000"/>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20</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年度は、（ア）（イ）とも実施</a:t>
                      </a:r>
                    </a:p>
                    <a:p>
                      <a:pPr algn="l" rtl="0">
                        <a:lnSpc>
                          <a:spcPts val="1200"/>
                        </a:lnSpc>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（ア）高齢者大学アクティブシニア事業等</a:t>
                      </a:r>
                    </a:p>
                    <a:p>
                      <a:pPr algn="l" rtl="0">
                        <a:lnSpc>
                          <a:spcPts val="1200"/>
                        </a:lnSpc>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21</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年度から府の予算事業としては廃止。新たに設立された</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NPO</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法人</a:t>
                      </a: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algn="l" rtl="0">
                        <a:lnSpc>
                          <a:spcPts val="1200"/>
                        </a:lnSpc>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大阪府高齢者大学校が自主的に講座を運営  </a:t>
                      </a:r>
                    </a:p>
                    <a:p>
                      <a:pPr algn="l" rtl="0">
                        <a:lnSpc>
                          <a:spcPts val="1200"/>
                        </a:lnSpc>
                        <a:defRPr sz="1000"/>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イ）アクティブシニアあふれる大阪構想事業</a:t>
                      </a:r>
                    </a:p>
                    <a:p>
                      <a:pPr algn="l" rtl="0">
                        <a:lnSpc>
                          <a:spcPts val="1100"/>
                        </a:lnSpc>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21</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年度からシニア</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NPO</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等を主体に、特定財源等で事業を実施。</a:t>
                      </a: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algn="l" rtl="0">
                        <a:lnSpc>
                          <a:spcPts val="1100"/>
                        </a:lnSpc>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（高齢者在宅生活総合支援事業）</a:t>
                      </a:r>
                    </a:p>
                    <a:p>
                      <a:pPr algn="l" rtl="0">
                        <a:defRPr sz="1000"/>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20</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年度　経費の縮減及び事業廃止を方針決定</a:t>
                      </a:r>
                    </a:p>
                    <a:p>
                      <a:pPr algn="l" rtl="0">
                        <a:lnSpc>
                          <a:spcPts val="1100"/>
                        </a:lnSpc>
                        <a:defRPr sz="1000"/>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21</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年度～　事業廃止</a:t>
                      </a: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algn="l" rtl="0">
                        <a:lnSpc>
                          <a:spcPts val="1100"/>
                        </a:lnSpc>
                        <a:defRPr sz="1000"/>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a:t>
                      </a:r>
                      <a:r>
                        <a:rPr lang="en-US" altLang="zh-TW" sz="1000" b="0" i="0" u="none" strike="noStrike" baseline="0" dirty="0">
                          <a:solidFill>
                            <a:srgbClr val="000000"/>
                          </a:solidFill>
                          <a:latin typeface="Meiryo UI" panose="020B0604030504040204" pitchFamily="50" charset="-128"/>
                          <a:ea typeface="Meiryo UI" panose="020B0604030504040204" pitchFamily="50" charset="-128"/>
                        </a:rPr>
                        <a:t>【</a:t>
                      </a:r>
                      <a:r>
                        <a:rPr lang="zh-TW" altLang="en-US" sz="1000" b="0" i="0" u="none" strike="noStrike" baseline="0" dirty="0">
                          <a:solidFill>
                            <a:srgbClr val="000000"/>
                          </a:solidFill>
                          <a:latin typeface="Meiryo UI" panose="020B0604030504040204" pitchFamily="50" charset="-128"/>
                          <a:ea typeface="Meiryo UI" panose="020B0604030504040204" pitchFamily="50" charset="-128"/>
                        </a:rPr>
                        <a:t>効果額（百万円）</a:t>
                      </a:r>
                      <a:r>
                        <a:rPr lang="en-US" altLang="zh-TW" sz="1000" b="0" i="0" u="none" strike="noStrike" baseline="0" dirty="0">
                          <a:solidFill>
                            <a:srgbClr val="000000"/>
                          </a:solidFill>
                          <a:latin typeface="Meiryo UI" panose="020B0604030504040204" pitchFamily="50" charset="-128"/>
                          <a:ea typeface="Meiryo UI" panose="020B0604030504040204" pitchFamily="50" charset="-128"/>
                        </a:rPr>
                        <a:t>】⑳369</a:t>
                      </a:r>
                      <a:r>
                        <a:rPr lang="zh-TW" altLang="en-US" sz="1000" b="0" i="0" u="none" strike="noStrike" baseline="0" dirty="0">
                          <a:solidFill>
                            <a:srgbClr val="000000"/>
                          </a:solidFill>
                          <a:latin typeface="Meiryo UI" panose="020B0604030504040204" pitchFamily="50" charset="-128"/>
                          <a:ea typeface="Meiryo UI" panose="020B0604030504040204" pitchFamily="50" charset="-128"/>
                        </a:rPr>
                        <a:t>　㉑</a:t>
                      </a:r>
                      <a:r>
                        <a:rPr lang="en-US" altLang="zh-TW" sz="1000" b="0" i="0" u="none" strike="noStrike" baseline="0" dirty="0">
                          <a:solidFill>
                            <a:srgbClr val="000000"/>
                          </a:solidFill>
                          <a:latin typeface="Meiryo UI" panose="020B0604030504040204" pitchFamily="50" charset="-128"/>
                          <a:ea typeface="Meiryo UI" panose="020B0604030504040204" pitchFamily="50" charset="-128"/>
                        </a:rPr>
                        <a:t>683</a:t>
                      </a:r>
                      <a:r>
                        <a:rPr lang="zh-TW" altLang="en-US" sz="1000" b="0" i="0" u="none" strike="noStrike" baseline="0" dirty="0">
                          <a:solidFill>
                            <a:srgbClr val="000000"/>
                          </a:solidFill>
                          <a:latin typeface="Meiryo UI" panose="020B0604030504040204" pitchFamily="50" charset="-128"/>
                          <a:ea typeface="Meiryo UI" panose="020B0604030504040204" pitchFamily="50" charset="-128"/>
                        </a:rPr>
                        <a:t>　㉒</a:t>
                      </a:r>
                      <a:r>
                        <a:rPr lang="en-US" altLang="zh-TW" sz="1000" b="0" i="0" u="none" strike="noStrike" baseline="0" dirty="0">
                          <a:solidFill>
                            <a:srgbClr val="000000"/>
                          </a:solidFill>
                          <a:latin typeface="Meiryo UI" panose="020B0604030504040204" pitchFamily="50" charset="-128"/>
                          <a:ea typeface="Meiryo UI" panose="020B0604030504040204" pitchFamily="50" charset="-128"/>
                        </a:rPr>
                        <a:t>683</a:t>
                      </a:r>
                      <a:endParaRPr lang="ja-JP" altLang="en-US" sz="1000" b="0" i="0" u="none" strike="noStrike" baseline="0" dirty="0">
                        <a:solidFill>
                          <a:srgbClr val="000000"/>
                        </a:solidFill>
                        <a:latin typeface="Meiryo UI" panose="020B0604030504040204" pitchFamily="50" charset="-128"/>
                        <a:ea typeface="Meiryo UI" panose="020B0604030504040204" pitchFamily="50" charset="-128"/>
                      </a:endParaRPr>
                    </a:p>
                  </a:txBody>
                  <a:tcPr marL="72000" marR="72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2089765108"/>
                  </a:ext>
                </a:extLst>
              </a:tr>
            </a:tbl>
          </a:graphicData>
        </a:graphic>
      </p:graphicFrame>
      <p:sp>
        <p:nvSpPr>
          <p:cNvPr id="36" name="二等辺三角形 35"/>
          <p:cNvSpPr/>
          <p:nvPr/>
        </p:nvSpPr>
        <p:spPr>
          <a:xfrm rot="5400000">
            <a:off x="4677889" y="5573361"/>
            <a:ext cx="540060" cy="211779"/>
          </a:xfrm>
          <a:prstGeom prst="triangl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pPr algn="ctr"/>
            <a:endParaRPr kumimoji="1"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7" name="正方形/長方形 36"/>
          <p:cNvSpPr/>
          <p:nvPr/>
        </p:nvSpPr>
        <p:spPr>
          <a:xfrm>
            <a:off x="5742130" y="808757"/>
            <a:ext cx="3281430" cy="234978"/>
          </a:xfrm>
          <a:prstGeom prst="rect">
            <a:avLst/>
          </a:prstGeom>
          <a:ln/>
        </p:spPr>
        <p:style>
          <a:lnRef idx="2">
            <a:schemeClr val="accent1"/>
          </a:lnRef>
          <a:fillRef idx="1">
            <a:schemeClr val="lt1"/>
          </a:fillRef>
          <a:effectRef idx="0">
            <a:schemeClr val="accent1"/>
          </a:effectRef>
          <a:fontRef idx="minor">
            <a:schemeClr val="dk1"/>
          </a:fontRef>
        </p:style>
        <p:txBody>
          <a:bodyPr lIns="36000" rIns="0" rtlCol="0" anchor="ctr"/>
          <a:lstStyle/>
          <a:p>
            <a:pPr algn="ctr"/>
            <a:r>
              <a:rPr lang="ja-JP" altLang="en-US" sz="1050" dirty="0">
                <a:solidFill>
                  <a:schemeClr val="tx1"/>
                </a:solidFill>
                <a:latin typeface="Meiryo UI" panose="020B0604030504040204" pitchFamily="50" charset="-128"/>
                <a:ea typeface="Meiryo UI" panose="020B0604030504040204" pitchFamily="50" charset="-128"/>
              </a:rPr>
              <a:t>見直し前額</a:t>
            </a:r>
            <a:r>
              <a:rPr lang="en-US" altLang="ja-JP" sz="1050" dirty="0">
                <a:solidFill>
                  <a:schemeClr val="tx1"/>
                </a:solidFill>
                <a:latin typeface="Meiryo UI" panose="020B0604030504040204" pitchFamily="50" charset="-128"/>
                <a:ea typeface="Meiryo UI" panose="020B0604030504040204" pitchFamily="50" charset="-128"/>
              </a:rPr>
              <a:t> (H20</a:t>
            </a:r>
            <a:r>
              <a:rPr lang="ja-JP" altLang="en-US" sz="1050" dirty="0">
                <a:solidFill>
                  <a:schemeClr val="tx1"/>
                </a:solidFill>
                <a:latin typeface="Meiryo UI" panose="020B0604030504040204" pitchFamily="50" charset="-128"/>
                <a:ea typeface="Meiryo UI" panose="020B0604030504040204" pitchFamily="50" charset="-128"/>
              </a:rPr>
              <a:t>通年ベース</a:t>
            </a:r>
            <a:r>
              <a:rPr lang="en-US" altLang="ja-JP" sz="1050" dirty="0">
                <a:solidFill>
                  <a:schemeClr val="tx1"/>
                </a:solidFill>
                <a:latin typeface="Meiryo UI" panose="020B0604030504040204" pitchFamily="50" charset="-128"/>
                <a:ea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rPr>
              <a:t>：</a:t>
            </a:r>
            <a:r>
              <a:rPr lang="en-US" altLang="ja-JP" sz="1050" dirty="0">
                <a:solidFill>
                  <a:schemeClr val="tx1"/>
                </a:solidFill>
                <a:latin typeface="Meiryo UI" panose="020B0604030504040204" pitchFamily="50" charset="-128"/>
                <a:ea typeface="Meiryo UI" panose="020B0604030504040204" pitchFamily="50" charset="-128"/>
              </a:rPr>
              <a:t>3,500</a:t>
            </a:r>
            <a:r>
              <a:rPr lang="ja-JP" altLang="en-US" sz="1050" dirty="0">
                <a:solidFill>
                  <a:schemeClr val="tx1"/>
                </a:solidFill>
                <a:latin typeface="Meiryo UI" panose="020B0604030504040204" pitchFamily="50" charset="-128"/>
                <a:ea typeface="Meiryo UI" panose="020B0604030504040204" pitchFamily="50" charset="-128"/>
              </a:rPr>
              <a:t>（</a:t>
            </a:r>
            <a:r>
              <a:rPr lang="en-US" altLang="ja-JP" sz="1050" dirty="0">
                <a:solidFill>
                  <a:schemeClr val="tx1"/>
                </a:solidFill>
                <a:latin typeface="Meiryo UI" panose="020B0604030504040204" pitchFamily="50" charset="-128"/>
                <a:ea typeface="Meiryo UI" panose="020B0604030504040204" pitchFamily="50" charset="-128"/>
              </a:rPr>
              <a:t>3,497</a:t>
            </a:r>
            <a:r>
              <a:rPr lang="ja-JP" altLang="en-US" sz="1050" dirty="0">
                <a:solidFill>
                  <a:schemeClr val="tx1"/>
                </a:solidFill>
                <a:latin typeface="Meiryo UI" panose="020B0604030504040204" pitchFamily="50" charset="-128"/>
                <a:ea typeface="Meiryo UI" panose="020B0604030504040204" pitchFamily="50" charset="-128"/>
              </a:rPr>
              <a:t>）百万円</a:t>
            </a:r>
            <a:endPar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8" name="正方形/長方形 7"/>
          <p:cNvSpPr/>
          <p:nvPr/>
        </p:nvSpPr>
        <p:spPr>
          <a:xfrm>
            <a:off x="6197793" y="140434"/>
            <a:ext cx="1935215" cy="208186"/>
          </a:xfrm>
          <a:prstGeom prst="rect">
            <a:avLst/>
          </a:prstGeom>
          <a:ln w="6350"/>
        </p:spPr>
        <p:style>
          <a:lnRef idx="2">
            <a:schemeClr val="accent1"/>
          </a:lnRef>
          <a:fillRef idx="1">
            <a:schemeClr val="lt1"/>
          </a:fillRef>
          <a:effectRef idx="0">
            <a:schemeClr val="accent1"/>
          </a:effectRef>
          <a:fontRef idx="minor">
            <a:schemeClr val="dk1"/>
          </a:fontRef>
        </p:style>
        <p:txBody>
          <a:bodyPr lIns="36000" rIns="36000" rtlCol="0" anchor="ctr"/>
          <a:lstStyle/>
          <a:p>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予算の記載</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）：一般財源</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スライド番号プレースホルダー 4"/>
          <p:cNvSpPr txBox="1">
            <a:spLocks/>
          </p:cNvSpPr>
          <p:nvPr/>
        </p:nvSpPr>
        <p:spPr>
          <a:xfrm>
            <a:off x="7010400" y="6489340"/>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smtClean="0">
                <a:solidFill>
                  <a:schemeClr val="tx1"/>
                </a:solidFill>
                <a:latin typeface="Meiryo UI" panose="020B0604030504040204" pitchFamily="50" charset="-128"/>
                <a:ea typeface="Meiryo UI" panose="020B0604030504040204" pitchFamily="50" charset="-128"/>
              </a:rPr>
              <a:t>47</a:t>
            </a:r>
            <a:endParaRPr lang="ja-JP" altLang="en-US"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3905265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表 24"/>
          <p:cNvGraphicFramePr>
            <a:graphicFrameLocks noGrp="1"/>
          </p:cNvGraphicFramePr>
          <p:nvPr>
            <p:extLst>
              <p:ext uri="{D42A27DB-BD31-4B8C-83A1-F6EECF244321}">
                <p14:modId xmlns:p14="http://schemas.microsoft.com/office/powerpoint/2010/main" val="1181415146"/>
              </p:ext>
            </p:extLst>
          </p:nvPr>
        </p:nvGraphicFramePr>
        <p:xfrm>
          <a:off x="83583" y="98630"/>
          <a:ext cx="9003329" cy="415976"/>
        </p:xfrm>
        <a:graphic>
          <a:graphicData uri="http://schemas.openxmlformats.org/drawingml/2006/table">
            <a:tbl>
              <a:tblPr firstRow="1" firstCol="1" bandRow="1">
                <a:tableStyleId>{5C22544A-7EE6-4342-B048-85BDC9FD1C3A}</a:tableStyleId>
              </a:tblPr>
              <a:tblGrid>
                <a:gridCol w="318753">
                  <a:extLst>
                    <a:ext uri="{9D8B030D-6E8A-4147-A177-3AD203B41FA5}">
                      <a16:colId xmlns:a16="http://schemas.microsoft.com/office/drawing/2014/main" val="1996567682"/>
                    </a:ext>
                  </a:extLst>
                </a:gridCol>
                <a:gridCol w="4325931">
                  <a:extLst>
                    <a:ext uri="{9D8B030D-6E8A-4147-A177-3AD203B41FA5}">
                      <a16:colId xmlns:a16="http://schemas.microsoft.com/office/drawing/2014/main" val="1743959686"/>
                    </a:ext>
                  </a:extLst>
                </a:gridCol>
                <a:gridCol w="2466024">
                  <a:extLst>
                    <a:ext uri="{9D8B030D-6E8A-4147-A177-3AD203B41FA5}">
                      <a16:colId xmlns:a16="http://schemas.microsoft.com/office/drawing/2014/main" val="4142861234"/>
                    </a:ext>
                  </a:extLst>
                </a:gridCol>
                <a:gridCol w="1892621">
                  <a:extLst>
                    <a:ext uri="{9D8B030D-6E8A-4147-A177-3AD203B41FA5}">
                      <a16:colId xmlns:a16="http://schemas.microsoft.com/office/drawing/2014/main" val="2440904912"/>
                    </a:ext>
                  </a:extLst>
                </a:gridCol>
              </a:tblGrid>
              <a:tr h="415976">
                <a:tc gridSpan="3">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100" kern="100" dirty="0">
                          <a:solidFill>
                            <a:schemeClr val="tx1"/>
                          </a:solidFill>
                          <a:effectLst/>
                          <a:latin typeface="Meiryo UI" panose="020B0604030504040204" pitchFamily="50" charset="-128"/>
                          <a:ea typeface="Meiryo UI" panose="020B0604030504040204" pitchFamily="50" charset="-128"/>
                        </a:rPr>
                        <a:t>【</a:t>
                      </a:r>
                      <a:r>
                        <a:rPr lang="ja-JP" altLang="en-US" sz="1100" kern="100" dirty="0">
                          <a:solidFill>
                            <a:schemeClr val="tx1"/>
                          </a:solidFill>
                          <a:effectLst/>
                          <a:latin typeface="Meiryo UI" panose="020B0604030504040204" pitchFamily="50" charset="-128"/>
                          <a:ea typeface="Meiryo UI" panose="020B0604030504040204" pitchFamily="50" charset="-128"/>
                        </a:rPr>
                        <a:t>主要検討事業２</a:t>
                      </a:r>
                      <a:r>
                        <a:rPr lang="en-US" altLang="ja-JP" sz="1100" kern="100" dirty="0">
                          <a:solidFill>
                            <a:schemeClr val="tx1"/>
                          </a:solidFill>
                          <a:effectLst/>
                          <a:latin typeface="Meiryo UI" panose="020B0604030504040204" pitchFamily="50" charset="-128"/>
                          <a:ea typeface="Meiryo UI" panose="020B0604030504040204" pitchFamily="50" charset="-128"/>
                        </a:rPr>
                        <a:t>】</a:t>
                      </a:r>
                      <a:r>
                        <a:rPr lang="ja-JP" altLang="en-US" sz="1100" kern="100" dirty="0">
                          <a:solidFill>
                            <a:schemeClr val="tx1"/>
                          </a:solidFill>
                          <a:effectLst/>
                          <a:latin typeface="Meiryo UI" panose="020B0604030504040204" pitchFamily="50" charset="-128"/>
                          <a:ea typeface="Meiryo UI" panose="020B0604030504040204" pitchFamily="50" charset="-128"/>
                        </a:rPr>
                        <a:t>　</a:t>
                      </a:r>
                      <a:r>
                        <a:rPr lang="ja-JP" altLang="en-US" sz="1400" kern="100" dirty="0">
                          <a:solidFill>
                            <a:schemeClr val="tx1"/>
                          </a:solidFill>
                          <a:effectLst/>
                          <a:latin typeface="Meiryo UI" panose="020B0604030504040204" pitchFamily="50" charset="-128"/>
                          <a:ea typeface="Meiryo UI" panose="020B0604030504040204" pitchFamily="50" charset="-128"/>
                        </a:rPr>
                        <a:t>人権相談推進事業費補助金　</a:t>
                      </a:r>
                      <a:r>
                        <a:rPr lang="ja-JP" altLang="en-US" sz="1000" kern="100" dirty="0">
                          <a:solidFill>
                            <a:schemeClr val="tx1"/>
                          </a:solidFill>
                          <a:effectLst/>
                          <a:latin typeface="Meiryo UI" panose="020B0604030504040204" pitchFamily="50" charset="-128"/>
                          <a:ea typeface="Meiryo UI" panose="020B0604030504040204" pitchFamily="50" charset="-128"/>
                        </a:rPr>
                        <a:t>　</a:t>
                      </a:r>
                      <a:endParaRPr lang="en-US" altLang="ja-JP" sz="10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spcAft>
                          <a:spcPts val="0"/>
                        </a:spcAft>
                      </a:pPr>
                      <a:endParaRPr 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tc>
                <a:tc hMerge="1">
                  <a:txBody>
                    <a:bodyPr/>
                    <a:lstStyle/>
                    <a:p>
                      <a:endParaRPr kumimoji="1" lang="ja-JP" altLang="en-US"/>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effectLst/>
                          <a:latin typeface="Meiryo UI" panose="020B0604030504040204" pitchFamily="50" charset="-128"/>
                          <a:ea typeface="Meiryo UI" panose="020B0604030504040204" pitchFamily="50" charset="-128"/>
                        </a:rPr>
                        <a:t>＜府民文化部＞</a:t>
                      </a:r>
                      <a:endParaRPr lang="ja-JP" alt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09406796"/>
                  </a:ext>
                </a:extLst>
              </a:tr>
            </a:tbl>
          </a:graphicData>
        </a:graphic>
      </p:graphicFrame>
      <p:graphicFrame>
        <p:nvGraphicFramePr>
          <p:cNvPr id="2" name="表 1"/>
          <p:cNvGraphicFramePr>
            <a:graphicFrameLocks noGrp="1"/>
          </p:cNvGraphicFramePr>
          <p:nvPr>
            <p:extLst>
              <p:ext uri="{D42A27DB-BD31-4B8C-83A1-F6EECF244321}">
                <p14:modId xmlns:p14="http://schemas.microsoft.com/office/powerpoint/2010/main" val="3798192330"/>
              </p:ext>
            </p:extLst>
          </p:nvPr>
        </p:nvGraphicFramePr>
        <p:xfrm>
          <a:off x="41792" y="503675"/>
          <a:ext cx="9060417" cy="6187806"/>
        </p:xfrm>
        <a:graphic>
          <a:graphicData uri="http://schemas.openxmlformats.org/drawingml/2006/table">
            <a:tbl>
              <a:tblPr firstRow="1" firstCol="1" bandRow="1">
                <a:tableStyleId>{BC89EF96-8CEA-46FF-86C4-4CE0E7609802}</a:tableStyleId>
              </a:tblPr>
              <a:tblGrid>
                <a:gridCol w="257947">
                  <a:extLst>
                    <a:ext uri="{9D8B030D-6E8A-4147-A177-3AD203B41FA5}">
                      <a16:colId xmlns:a16="http://schemas.microsoft.com/office/drawing/2014/main" val="9612139"/>
                    </a:ext>
                  </a:extLst>
                </a:gridCol>
                <a:gridCol w="4416188">
                  <a:extLst>
                    <a:ext uri="{9D8B030D-6E8A-4147-A177-3AD203B41FA5}">
                      <a16:colId xmlns:a16="http://schemas.microsoft.com/office/drawing/2014/main" val="4183280094"/>
                    </a:ext>
                  </a:extLst>
                </a:gridCol>
                <a:gridCol w="4386282">
                  <a:extLst>
                    <a:ext uri="{9D8B030D-6E8A-4147-A177-3AD203B41FA5}">
                      <a16:colId xmlns:a16="http://schemas.microsoft.com/office/drawing/2014/main" val="3479956490"/>
                    </a:ext>
                  </a:extLst>
                </a:gridCol>
              </a:tblGrid>
              <a:tr h="207432">
                <a:tc rowSpan="2">
                  <a:txBody>
                    <a:bodyPr/>
                    <a:lstStyle/>
                    <a:p>
                      <a:pPr algn="ctr">
                        <a:spcAft>
                          <a:spcPts val="0"/>
                        </a:spcAft>
                      </a:pPr>
                      <a:r>
                        <a:rPr lang="ja-JP" altLang="en-US" sz="1000" kern="100" dirty="0">
                          <a:solidFill>
                            <a:schemeClr val="bg1"/>
                          </a:solidFill>
                          <a:effectLst/>
                          <a:latin typeface="Meiryo UI" panose="020B0604030504040204" pitchFamily="50" charset="-128"/>
                          <a:ea typeface="Meiryo UI" panose="020B0604030504040204" pitchFamily="50" charset="-128"/>
                        </a:rPr>
                        <a:t>当時の事業概要</a:t>
                      </a:r>
                      <a:endParaRPr lang="en-US" altLang="ja-JP" sz="1000"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vert="eaVert"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rgbClr val="D0D8E8"/>
                      </a:solidFill>
                      <a:prstDash val="solid"/>
                      <a:round/>
                      <a:headEnd type="none" w="med" len="med"/>
                      <a:tailEnd type="none" w="med" len="med"/>
                    </a:lnB>
                    <a:solidFill>
                      <a:schemeClr val="accent1"/>
                    </a:solidFill>
                  </a:tcPr>
                </a:tc>
                <a:tc grid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rPr>
                        <a:t>＜財政再建プログラム（案）策定当時＞</a:t>
                      </a:r>
                      <a:endParaRPr lang="en-US" altLang="ja-JP"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0D8E8"/>
                    </a:solidFill>
                  </a:tcPr>
                </a:tc>
                <a:tc hMerge="1">
                  <a:txBody>
                    <a:bodyPr/>
                    <a:lstStyle/>
                    <a:p>
                      <a:endParaRPr kumimoji="1" lang="ja-JP" altLang="en-US"/>
                    </a:p>
                  </a:txBody>
                  <a:tcPr/>
                </a:tc>
                <a:extLst>
                  <a:ext uri="{0D108BD9-81ED-4DB2-BD59-A6C34878D82A}">
                    <a16:rowId xmlns:a16="http://schemas.microsoft.com/office/drawing/2014/main" val="1809098311"/>
                  </a:ext>
                </a:extLst>
              </a:tr>
              <a:tr h="2779806">
                <a:tc vMerge="1">
                  <a:txBody>
                    <a:bodyPr/>
                    <a:lstStyle/>
                    <a:p>
                      <a:endParaRPr kumimoji="1" lang="ja-JP" altLang="en-US"/>
                    </a:p>
                  </a:txBody>
                  <a:tcPr/>
                </a:tc>
                <a:tc gridSpan="2">
                  <a:txBody>
                    <a:bodyPr/>
                    <a:lstStyle/>
                    <a:p>
                      <a:pPr algn="just">
                        <a:lnSpc>
                          <a:spcPts val="700"/>
                        </a:lnSpc>
                        <a:spcAft>
                          <a:spcPts val="0"/>
                        </a:spcAft>
                      </a:pPr>
                      <a:endParaRPr lang="en-US" altLang="ja-JP" sz="1000" b="1"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effectLst/>
                          <a:latin typeface="Meiryo UI" panose="020B0604030504040204" pitchFamily="50" charset="-128"/>
                          <a:ea typeface="Meiryo UI" panose="020B0604030504040204" pitchFamily="50" charset="-128"/>
                        </a:rPr>
                        <a:t>１ 事業目的</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地域における相談者の立場に立った人権相談事業を実施する市町村に対して補助を行う。</a:t>
                      </a:r>
                    </a:p>
                    <a:p>
                      <a:pPr algn="just">
                        <a:spcAft>
                          <a:spcPts val="0"/>
                        </a:spcAft>
                      </a:pPr>
                      <a:endParaRPr lang="ja-JP" altLang="en-US" sz="1000" b="1"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effectLst/>
                          <a:latin typeface="Meiryo UI" panose="020B0604030504040204" pitchFamily="50" charset="-128"/>
                          <a:ea typeface="Meiryo UI" panose="020B0604030504040204" pitchFamily="50" charset="-128"/>
                        </a:rPr>
                        <a:t>２ 事業内容</a:t>
                      </a:r>
                    </a:p>
                    <a:p>
                      <a:pPr algn="just">
                        <a:spcAft>
                          <a:spcPts val="0"/>
                        </a:spcAft>
                      </a:pPr>
                      <a:r>
                        <a:rPr lang="ja-JP" altLang="en-US" sz="1000" b="1"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　</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事業内容</a:t>
                      </a:r>
                      <a:r>
                        <a:rPr lang="en-US" altLang="ja-JP" sz="1000" b="0" kern="100" dirty="0">
                          <a:effectLst/>
                          <a:latin typeface="Meiryo UI" panose="020B0604030504040204" pitchFamily="50" charset="-128"/>
                          <a:ea typeface="Meiryo UI" panose="020B0604030504040204" pitchFamily="50" charset="-128"/>
                        </a:rPr>
                        <a:t>】</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相談窓口での面接・電話・手紙等による適切な助言並びに情報提供</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○事案に応じた適切な機関の紹介・取次ぎ</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○人権問題の実情・課題・地域ニーズの把握</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事業主体</a:t>
                      </a:r>
                      <a:r>
                        <a:rPr lang="en-US" altLang="ja-JP" sz="1000" b="0" kern="100" dirty="0">
                          <a:effectLst/>
                          <a:latin typeface="Meiryo UI" panose="020B0604030504040204" pitchFamily="50" charset="-128"/>
                          <a:ea typeface="Meiryo UI" panose="020B0604030504040204" pitchFamily="50" charset="-128"/>
                        </a:rPr>
                        <a:t>】</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実施主体 </a:t>
                      </a:r>
                      <a:r>
                        <a:rPr lang="en-US" altLang="ja-JP" sz="1000" b="0" kern="100" dirty="0">
                          <a:effectLst/>
                          <a:latin typeface="Meiryo UI" panose="020B0604030504040204" pitchFamily="50" charset="-128"/>
                          <a:ea typeface="Meiryo UI" panose="020B0604030504040204" pitchFamily="50" charset="-128"/>
                        </a:rPr>
                        <a:t>39 </a:t>
                      </a:r>
                      <a:r>
                        <a:rPr lang="ja-JP" altLang="en-US" sz="1000" b="0" kern="100" dirty="0">
                          <a:effectLst/>
                          <a:latin typeface="Meiryo UI" panose="020B0604030504040204" pitchFamily="50" charset="-128"/>
                          <a:ea typeface="Meiryo UI" panose="020B0604030504040204" pitchFamily="50" charset="-128"/>
                        </a:rPr>
                        <a:t>市町村 </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政令市・中核市を除く</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補助の考え方</a:t>
                      </a:r>
                      <a:r>
                        <a:rPr lang="en-US" altLang="ja-JP" sz="1000" b="0" kern="100" dirty="0">
                          <a:effectLst/>
                          <a:latin typeface="Meiryo UI" panose="020B0604030504040204" pitchFamily="50" charset="-128"/>
                          <a:ea typeface="Meiryo UI" panose="020B0604030504040204" pitchFamily="50" charset="-128"/>
                        </a:rPr>
                        <a:t>】</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a:t>
                      </a:r>
                      <a:r>
                        <a:rPr lang="en-US" altLang="ja-JP" sz="1000" b="0" kern="100" dirty="0">
                          <a:effectLst/>
                          <a:latin typeface="Meiryo UI" panose="020B0604030504040204" pitchFamily="50" charset="-128"/>
                          <a:ea typeface="Meiryo UI" panose="020B0604030504040204" pitchFamily="50" charset="-128"/>
                        </a:rPr>
                        <a:t>500 </a:t>
                      </a:r>
                      <a:r>
                        <a:rPr lang="ja-JP" altLang="en-US" sz="1000" b="0" kern="100" dirty="0">
                          <a:effectLst/>
                          <a:latin typeface="Meiryo UI" panose="020B0604030504040204" pitchFamily="50" charset="-128"/>
                          <a:ea typeface="Meiryo UI" panose="020B0604030504040204" pitchFamily="50" charset="-128"/>
                        </a:rPr>
                        <a:t>万円</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市町村ごとの係数</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補助率</a:t>
                      </a:r>
                      <a:r>
                        <a:rPr lang="en-US" altLang="ja-JP" sz="1000" b="0" kern="100" dirty="0">
                          <a:effectLst/>
                          <a:latin typeface="Meiryo UI" panose="020B0604030504040204" pitchFamily="50" charset="-128"/>
                          <a:ea typeface="Meiryo UI" panose="020B0604030504040204" pitchFamily="50" charset="-128"/>
                        </a:rPr>
                        <a:t>1/2</a:t>
                      </a:r>
                    </a:p>
                    <a:p>
                      <a:pPr algn="just">
                        <a:spcAft>
                          <a:spcPts val="0"/>
                        </a:spcAft>
                      </a:pPr>
                      <a:endParaRPr lang="en-US" altLang="ja-JP" sz="1000" b="1"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effectLst/>
                          <a:latin typeface="Meiryo UI" panose="020B0604030504040204" pitchFamily="50" charset="-128"/>
                          <a:ea typeface="Meiryo UI" panose="020B0604030504040204" pitchFamily="50" charset="-128"/>
                        </a:rPr>
                        <a:t>３ 事業開始年度</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平成</a:t>
                      </a:r>
                      <a:r>
                        <a:rPr lang="en-US" altLang="ja-JP" sz="1000" b="0" kern="100" dirty="0">
                          <a:effectLst/>
                          <a:latin typeface="Meiryo UI" panose="020B0604030504040204" pitchFamily="50" charset="-128"/>
                          <a:ea typeface="Meiryo UI" panose="020B0604030504040204" pitchFamily="50" charset="-128"/>
                        </a:rPr>
                        <a:t>14 </a:t>
                      </a:r>
                      <a:r>
                        <a:rPr lang="ja-JP" altLang="en-US" sz="1000" b="0" kern="100" dirty="0">
                          <a:effectLst/>
                          <a:latin typeface="Meiryo UI" panose="020B0604030504040204" pitchFamily="50" charset="-128"/>
                          <a:ea typeface="Meiryo UI" panose="020B0604030504040204" pitchFamily="50" charset="-128"/>
                        </a:rPr>
                        <a:t>年度</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参考</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相談件数の推移</a:t>
                      </a:r>
                      <a:r>
                        <a:rPr lang="en-US" altLang="ja-JP" sz="1000" b="0" kern="100" dirty="0">
                          <a:effectLst/>
                          <a:latin typeface="Meiryo UI" panose="020B0604030504040204" pitchFamily="50" charset="-128"/>
                          <a:ea typeface="Meiryo UI" panose="020B0604030504040204" pitchFamily="50" charset="-128"/>
                        </a:rPr>
                        <a:t>】  ⑭ 543</a:t>
                      </a:r>
                      <a:r>
                        <a:rPr lang="ja-JP" altLang="en-US" sz="1000" b="0" kern="100" dirty="0">
                          <a:effectLst/>
                          <a:latin typeface="Meiryo UI" panose="020B0604030504040204" pitchFamily="50" charset="-128"/>
                          <a:ea typeface="Meiryo UI" panose="020B0604030504040204" pitchFamily="50" charset="-128"/>
                        </a:rPr>
                        <a:t>件（</a:t>
                      </a:r>
                      <a:r>
                        <a:rPr lang="en-US" altLang="ja-JP" sz="1000" b="0" kern="100" dirty="0">
                          <a:effectLst/>
                          <a:latin typeface="Meiryo UI" panose="020B0604030504040204" pitchFamily="50" charset="-128"/>
                          <a:ea typeface="Meiryo UI" panose="020B0604030504040204" pitchFamily="50" charset="-128"/>
                        </a:rPr>
                        <a:t>34</a:t>
                      </a:r>
                      <a:r>
                        <a:rPr lang="ja-JP" altLang="en-US" sz="1000" b="0" kern="100" dirty="0">
                          <a:effectLst/>
                          <a:latin typeface="Meiryo UI" panose="020B0604030504040204" pitchFamily="50" charset="-128"/>
                          <a:ea typeface="Meiryo UI" panose="020B0604030504040204" pitchFamily="50" charset="-128"/>
                        </a:rPr>
                        <a:t>市町） ⑮</a:t>
                      </a:r>
                      <a:r>
                        <a:rPr lang="en-US" altLang="ja-JP" sz="1000" b="0" kern="100" dirty="0">
                          <a:effectLst/>
                          <a:latin typeface="Meiryo UI" panose="020B0604030504040204" pitchFamily="50" charset="-128"/>
                          <a:ea typeface="Meiryo UI" panose="020B0604030504040204" pitchFamily="50" charset="-128"/>
                        </a:rPr>
                        <a:t>808</a:t>
                      </a:r>
                      <a:r>
                        <a:rPr lang="ja-JP" altLang="en-US" sz="1000" b="0" kern="100" dirty="0">
                          <a:effectLst/>
                          <a:latin typeface="Meiryo UI" panose="020B0604030504040204" pitchFamily="50" charset="-128"/>
                          <a:ea typeface="Meiryo UI" panose="020B0604030504040204" pitchFamily="50" charset="-128"/>
                        </a:rPr>
                        <a:t>件（</a:t>
                      </a:r>
                      <a:r>
                        <a:rPr lang="en-US" altLang="ja-JP" sz="1000" b="0" kern="100" dirty="0">
                          <a:effectLst/>
                          <a:latin typeface="Meiryo UI" panose="020B0604030504040204" pitchFamily="50" charset="-128"/>
                          <a:ea typeface="Meiryo UI" panose="020B0604030504040204" pitchFamily="50" charset="-128"/>
                        </a:rPr>
                        <a:t>38</a:t>
                      </a:r>
                      <a:r>
                        <a:rPr lang="ja-JP" altLang="en-US" sz="1000" b="0" kern="100" dirty="0">
                          <a:effectLst/>
                          <a:latin typeface="Meiryo UI" panose="020B0604030504040204" pitchFamily="50" charset="-128"/>
                          <a:ea typeface="Meiryo UI" panose="020B0604030504040204" pitchFamily="50" charset="-128"/>
                        </a:rPr>
                        <a:t>市町） ⑯ </a:t>
                      </a:r>
                      <a:r>
                        <a:rPr lang="en-US" altLang="ja-JP" sz="1000" b="0" kern="100" dirty="0">
                          <a:effectLst/>
                          <a:latin typeface="Meiryo UI" panose="020B0604030504040204" pitchFamily="50" charset="-128"/>
                          <a:ea typeface="Meiryo UI" panose="020B0604030504040204" pitchFamily="50" charset="-128"/>
                        </a:rPr>
                        <a:t>1,567</a:t>
                      </a:r>
                      <a:r>
                        <a:rPr lang="ja-JP" altLang="en-US" sz="1000" b="0" kern="100" dirty="0">
                          <a:effectLst/>
                          <a:latin typeface="Meiryo UI" panose="020B0604030504040204" pitchFamily="50" charset="-128"/>
                          <a:ea typeface="Meiryo UI" panose="020B0604030504040204" pitchFamily="50" charset="-128"/>
                        </a:rPr>
                        <a:t>件（</a:t>
                      </a:r>
                      <a:r>
                        <a:rPr lang="en-US" altLang="ja-JP" sz="1000" b="0" kern="100" dirty="0">
                          <a:effectLst/>
                          <a:latin typeface="Meiryo UI" panose="020B0604030504040204" pitchFamily="50" charset="-128"/>
                          <a:ea typeface="Meiryo UI" panose="020B0604030504040204" pitchFamily="50" charset="-128"/>
                        </a:rPr>
                        <a:t>40</a:t>
                      </a:r>
                      <a:r>
                        <a:rPr lang="ja-JP" altLang="en-US" sz="1000" b="0" kern="100" dirty="0">
                          <a:effectLst/>
                          <a:latin typeface="Meiryo UI" panose="020B0604030504040204" pitchFamily="50" charset="-128"/>
                          <a:ea typeface="Meiryo UI" panose="020B0604030504040204" pitchFamily="50" charset="-128"/>
                        </a:rPr>
                        <a:t>市町村） ⑰</a:t>
                      </a:r>
                      <a:r>
                        <a:rPr lang="en-US" altLang="ja-JP" sz="1000" b="0" kern="100" dirty="0">
                          <a:effectLst/>
                          <a:latin typeface="Meiryo UI" panose="020B0604030504040204" pitchFamily="50" charset="-128"/>
                          <a:ea typeface="Meiryo UI" panose="020B0604030504040204" pitchFamily="50" charset="-128"/>
                        </a:rPr>
                        <a:t>1,714</a:t>
                      </a:r>
                      <a:r>
                        <a:rPr lang="ja-JP" altLang="en-US" sz="1000" b="0" kern="100" dirty="0">
                          <a:effectLst/>
                          <a:latin typeface="Meiryo UI" panose="020B0604030504040204" pitchFamily="50" charset="-128"/>
                          <a:ea typeface="Meiryo UI" panose="020B0604030504040204" pitchFamily="50" charset="-128"/>
                        </a:rPr>
                        <a:t>件（</a:t>
                      </a:r>
                      <a:r>
                        <a:rPr lang="en-US" altLang="ja-JP" sz="1000" b="0" kern="100" dirty="0">
                          <a:effectLst/>
                          <a:latin typeface="Meiryo UI" panose="020B0604030504040204" pitchFamily="50" charset="-128"/>
                          <a:ea typeface="Meiryo UI" panose="020B0604030504040204" pitchFamily="50" charset="-128"/>
                        </a:rPr>
                        <a:t>39</a:t>
                      </a:r>
                      <a:r>
                        <a:rPr lang="ja-JP" altLang="en-US" sz="1000" b="0" kern="100" dirty="0">
                          <a:effectLst/>
                          <a:latin typeface="Meiryo UI" panose="020B0604030504040204" pitchFamily="50" charset="-128"/>
                          <a:ea typeface="Meiryo UI" panose="020B0604030504040204" pitchFamily="50" charset="-128"/>
                        </a:rPr>
                        <a:t>市町村） ⑱</a:t>
                      </a:r>
                      <a:r>
                        <a:rPr lang="en-US" altLang="ja-JP" sz="1000" b="0" kern="100" dirty="0">
                          <a:effectLst/>
                          <a:latin typeface="Meiryo UI" panose="020B0604030504040204" pitchFamily="50" charset="-128"/>
                          <a:ea typeface="Meiryo UI" panose="020B0604030504040204" pitchFamily="50" charset="-128"/>
                        </a:rPr>
                        <a:t>2,302</a:t>
                      </a:r>
                      <a:r>
                        <a:rPr lang="ja-JP" altLang="en-US" sz="1000" b="0" kern="100" dirty="0">
                          <a:effectLst/>
                          <a:latin typeface="Meiryo UI" panose="020B0604030504040204" pitchFamily="50" charset="-128"/>
                          <a:ea typeface="Meiryo UI" panose="020B0604030504040204" pitchFamily="50" charset="-128"/>
                        </a:rPr>
                        <a:t>件（</a:t>
                      </a:r>
                      <a:r>
                        <a:rPr lang="en-US" altLang="ja-JP" sz="1000" b="0" kern="100" dirty="0">
                          <a:effectLst/>
                          <a:latin typeface="Meiryo UI" panose="020B0604030504040204" pitchFamily="50" charset="-128"/>
                          <a:ea typeface="Meiryo UI" panose="020B0604030504040204" pitchFamily="50" charset="-128"/>
                        </a:rPr>
                        <a:t>39</a:t>
                      </a:r>
                      <a:r>
                        <a:rPr lang="ja-JP" altLang="en-US" sz="1000" b="0" kern="100" dirty="0">
                          <a:effectLst/>
                          <a:latin typeface="Meiryo UI" panose="020B0604030504040204" pitchFamily="50" charset="-128"/>
                          <a:ea typeface="Meiryo UI" panose="020B0604030504040204" pitchFamily="50" charset="-128"/>
                        </a:rPr>
                        <a:t>市町村）</a:t>
                      </a:r>
                      <a:endParaRPr lang="en-US" altLang="ja-JP" sz="1000" b="0" kern="100" dirty="0">
                        <a:effectLst/>
                        <a:latin typeface="Meiryo UI" panose="020B0604030504040204" pitchFamily="50" charset="-128"/>
                        <a:ea typeface="Meiryo UI" panose="020B0604030504040204" pitchFamily="50" charset="-128"/>
                      </a:endParaRPr>
                    </a:p>
                  </a:txBody>
                  <a:tcPr marL="72000" marR="72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tc hMerge="1">
                  <a:txBody>
                    <a:bodyPr/>
                    <a:lstStyle/>
                    <a:p>
                      <a:endParaRPr kumimoji="1" lang="ja-JP" altLang="en-US"/>
                    </a:p>
                  </a:txBody>
                  <a:tcPr/>
                </a:tc>
                <a:extLst>
                  <a:ext uri="{0D108BD9-81ED-4DB2-BD59-A6C34878D82A}">
                    <a16:rowId xmlns:a16="http://schemas.microsoft.com/office/drawing/2014/main" val="584442172"/>
                  </a:ext>
                </a:extLst>
              </a:tr>
              <a:tr h="207432">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bg1"/>
                          </a:solidFill>
                          <a:latin typeface="Meiryo UI" panose="020B0604030504040204" pitchFamily="50" charset="-128"/>
                          <a:ea typeface="Meiryo UI" panose="020B0604030504040204" pitchFamily="50" charset="-128"/>
                        </a:rPr>
                        <a:t>見直しの経過</a:t>
                      </a:r>
                      <a:endParaRPr kumimoji="1" lang="ja-JP" altLang="en-US" dirty="0">
                        <a:solidFill>
                          <a:schemeClr val="bg1"/>
                        </a:solidFill>
                        <a:latin typeface="Meiryo UI" panose="020B0604030504040204" pitchFamily="50" charset="-128"/>
                        <a:ea typeface="Meiryo UI" panose="020B0604030504040204" pitchFamily="50" charset="-128"/>
                      </a:endParaRPr>
                    </a:p>
                  </a:txBody>
                  <a:tcPr marL="72000" marR="72000" marT="36000" marB="36000" vert="eaVert"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rgbClr val="D0D8E8"/>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grid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ja-JP" sz="1000" b="1" kern="100" dirty="0">
                          <a:effectLst/>
                          <a:latin typeface="Meiryo UI" panose="020B0604030504040204" pitchFamily="50" charset="-128"/>
                          <a:ea typeface="Meiryo UI" panose="020B0604030504040204" pitchFamily="50" charset="-128"/>
                        </a:rPr>
                        <a:t>＜財政再建プログラム（案）</a:t>
                      </a:r>
                      <a:r>
                        <a:rPr lang="ja-JP" altLang="en-US" sz="1000" b="1" kern="100" dirty="0">
                          <a:effectLst/>
                          <a:latin typeface="Meiryo UI" panose="020B0604030504040204" pitchFamily="50" charset="-128"/>
                          <a:ea typeface="Meiryo UI" panose="020B0604030504040204" pitchFamily="50" charset="-128"/>
                        </a:rPr>
                        <a:t>における見直し</a:t>
                      </a:r>
                      <a:r>
                        <a:rPr lang="ja-JP" altLang="ja-JP" sz="1000" b="1" kern="100" dirty="0">
                          <a:effectLst/>
                          <a:latin typeface="Meiryo UI" panose="020B0604030504040204" pitchFamily="50" charset="-128"/>
                          <a:ea typeface="Meiryo UI" panose="020B0604030504040204" pitchFamily="50" charset="-128"/>
                        </a:rPr>
                        <a:t>＞</a:t>
                      </a:r>
                      <a:endParaRPr lang="ja-JP"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0D8E8"/>
                    </a:solidFill>
                  </a:tcPr>
                </a:tc>
                <a:tc hMerge="1">
                  <a:txBody>
                    <a:bodyPr/>
                    <a:lstStyle/>
                    <a:p>
                      <a:endParaRPr kumimoji="1" lang="ja-JP" altLang="en-US"/>
                    </a:p>
                  </a:txBody>
                  <a:tcPr/>
                </a:tc>
                <a:extLst>
                  <a:ext uri="{0D108BD9-81ED-4DB2-BD59-A6C34878D82A}">
                    <a16:rowId xmlns:a16="http://schemas.microsoft.com/office/drawing/2014/main" val="652200874"/>
                  </a:ext>
                </a:extLst>
              </a:tr>
              <a:tr h="1831760">
                <a:tc vMerge="1">
                  <a:txBody>
                    <a:bodyPr/>
                    <a:lstStyle/>
                    <a:p>
                      <a:endParaRPr kumimoji="1" lang="ja-JP" altLang="en-US" dirty="0"/>
                    </a:p>
                  </a:txBody>
                  <a:tcPr marL="72000" marR="72000" marT="36000" marB="36000" vert="eaVert">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just">
                        <a:spcAft>
                          <a:spcPts val="0"/>
                        </a:spcAft>
                      </a:pPr>
                      <a:r>
                        <a:rPr lang="ja-JP" altLang="en-US" sz="1000" b="1" kern="100" dirty="0">
                          <a:effectLst/>
                          <a:latin typeface="Meiryo UI" panose="020B0604030504040204" pitchFamily="50" charset="-128"/>
                          <a:ea typeface="Meiryo UI" panose="020B0604030504040204" pitchFamily="50" charset="-128"/>
                        </a:rPr>
                        <a:t>１　見直しの考え方</a:t>
                      </a:r>
                    </a:p>
                    <a:p>
                      <a:pPr algn="just">
                        <a:spcAft>
                          <a:spcPts val="0"/>
                        </a:spcAft>
                      </a:pPr>
                      <a:r>
                        <a:rPr lang="ja-JP" altLang="en-US" sz="1000" kern="100" dirty="0">
                          <a:effectLst/>
                          <a:latin typeface="Meiryo UI" panose="020B0604030504040204" pitchFamily="50" charset="-128"/>
                          <a:ea typeface="Meiryo UI" panose="020B0604030504040204" pitchFamily="50" charset="-128"/>
                        </a:rPr>
                        <a:t>  　</a:t>
                      </a:r>
                      <a:r>
                        <a:rPr lang="ja-JP" altLang="en-US" sz="1000" kern="100" baseline="0" dirty="0">
                          <a:effectLst/>
                          <a:latin typeface="Meiryo UI" panose="020B0604030504040204" pitchFamily="50" charset="-128"/>
                          <a:ea typeface="Meiryo UI" panose="020B0604030504040204" pitchFamily="50" charset="-128"/>
                        </a:rPr>
                        <a:t> </a:t>
                      </a:r>
                      <a:r>
                        <a:rPr lang="ja-JP" altLang="en-US" sz="1000" kern="100" dirty="0">
                          <a:effectLst/>
                          <a:latin typeface="Meiryo UI" panose="020B0604030504040204" pitchFamily="50" charset="-128"/>
                          <a:ea typeface="Meiryo UI" panose="020B0604030504040204" pitchFamily="50" charset="-128"/>
                        </a:rPr>
                        <a:t>平成</a:t>
                      </a:r>
                      <a:r>
                        <a:rPr lang="en-US" altLang="ja-JP" sz="1000" kern="100" dirty="0">
                          <a:effectLst/>
                          <a:latin typeface="Meiryo UI" panose="020B0604030504040204" pitchFamily="50" charset="-128"/>
                          <a:ea typeface="Meiryo UI" panose="020B0604030504040204" pitchFamily="50" charset="-128"/>
                        </a:rPr>
                        <a:t>14</a:t>
                      </a:r>
                      <a:r>
                        <a:rPr lang="ja-JP" altLang="en-US" sz="1000" kern="100" dirty="0">
                          <a:effectLst/>
                          <a:latin typeface="Meiryo UI" panose="020B0604030504040204" pitchFamily="50" charset="-128"/>
                          <a:ea typeface="Meiryo UI" panose="020B0604030504040204" pitchFamily="50" charset="-128"/>
                        </a:rPr>
                        <a:t>年度に</a:t>
                      </a:r>
                      <a:r>
                        <a:rPr lang="en-US" altLang="ja-JP" sz="1000" kern="100" dirty="0">
                          <a:effectLst/>
                          <a:latin typeface="Meiryo UI" panose="020B0604030504040204" pitchFamily="50" charset="-128"/>
                          <a:ea typeface="Meiryo UI" panose="020B0604030504040204" pitchFamily="50" charset="-128"/>
                        </a:rPr>
                        <a:t>3</a:t>
                      </a:r>
                      <a:r>
                        <a:rPr lang="ja-JP" altLang="en-US" sz="1000" kern="100" dirty="0">
                          <a:effectLst/>
                          <a:latin typeface="Meiryo UI" panose="020B0604030504040204" pitchFamily="50" charset="-128"/>
                          <a:ea typeface="Meiryo UI" panose="020B0604030504040204" pitchFamily="50" charset="-128"/>
                        </a:rPr>
                        <a:t>年間のモデル事業として制度導入したものであり、既に</a:t>
                      </a:r>
                      <a:r>
                        <a:rPr lang="en-US" altLang="ja-JP" sz="1000" kern="100" dirty="0">
                          <a:effectLst/>
                          <a:latin typeface="Meiryo UI" panose="020B0604030504040204" pitchFamily="50" charset="-128"/>
                          <a:ea typeface="Meiryo UI" panose="020B0604030504040204" pitchFamily="50" charset="-128"/>
                        </a:rPr>
                        <a:t>6</a:t>
                      </a:r>
                      <a:r>
                        <a:rPr lang="ja-JP" altLang="en-US" sz="1000" kern="100" dirty="0">
                          <a:effectLst/>
                          <a:latin typeface="Meiryo UI" panose="020B0604030504040204" pitchFamily="50" charset="-128"/>
                          <a:ea typeface="Meiryo UI" panose="020B0604030504040204" pitchFamily="50" charset="-128"/>
                        </a:rPr>
                        <a:t>年を経  </a:t>
                      </a:r>
                      <a:endParaRPr lang="en-US" altLang="ja-JP" sz="1000"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kern="100" dirty="0">
                          <a:effectLst/>
                          <a:latin typeface="Meiryo UI" panose="020B0604030504040204" pitchFamily="50" charset="-128"/>
                          <a:ea typeface="Meiryo UI" panose="020B0604030504040204" pitchFamily="50" charset="-128"/>
                        </a:rPr>
                        <a:t>   </a:t>
                      </a:r>
                      <a:r>
                        <a:rPr lang="ja-JP" altLang="en-US" sz="1000" kern="100" dirty="0">
                          <a:effectLst/>
                          <a:latin typeface="Meiryo UI" panose="020B0604030504040204" pitchFamily="50" charset="-128"/>
                          <a:ea typeface="Meiryo UI" panose="020B0604030504040204" pitchFamily="50" charset="-128"/>
                        </a:rPr>
                        <a:t>過しているが、相談件数に対する補助コストが極めて高く（約</a:t>
                      </a:r>
                      <a:r>
                        <a:rPr lang="en-US" altLang="ja-JP" sz="1000" kern="100" dirty="0">
                          <a:effectLst/>
                          <a:latin typeface="Meiryo UI" panose="020B0604030504040204" pitchFamily="50" charset="-128"/>
                          <a:ea typeface="Meiryo UI" panose="020B0604030504040204" pitchFamily="50" charset="-128"/>
                        </a:rPr>
                        <a:t>2.4</a:t>
                      </a:r>
                      <a:r>
                        <a:rPr lang="ja-JP" altLang="en-US" sz="1000" kern="100" dirty="0">
                          <a:effectLst/>
                          <a:latin typeface="Meiryo UI" panose="020B0604030504040204" pitchFamily="50" charset="-128"/>
                          <a:ea typeface="Meiryo UI" panose="020B0604030504040204" pitchFamily="50" charset="-128"/>
                        </a:rPr>
                        <a:t>万円／件</a:t>
                      </a:r>
                      <a:r>
                        <a:rPr lang="en-US" altLang="ja-JP" sz="1000" kern="100" dirty="0">
                          <a:effectLst/>
                          <a:latin typeface="Meiryo UI" panose="020B0604030504040204" pitchFamily="50" charset="-128"/>
                          <a:ea typeface="Meiryo UI" panose="020B0604030504040204" pitchFamily="50" charset="-128"/>
                        </a:rPr>
                        <a:t>※</a:t>
                      </a:r>
                      <a:r>
                        <a:rPr lang="ja-JP" altLang="en-US" sz="1000" kern="100" dirty="0">
                          <a:effectLst/>
                          <a:latin typeface="Meiryo UI" panose="020B0604030504040204" pitchFamily="50" charset="-128"/>
                          <a:ea typeface="Meiryo UI" panose="020B0604030504040204" pitchFamily="50" charset="-128"/>
                        </a:rPr>
                        <a:t>）</a:t>
                      </a:r>
                      <a:endParaRPr lang="en-US" altLang="ja-JP" sz="1000"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kern="100" dirty="0">
                          <a:effectLst/>
                          <a:latin typeface="Meiryo UI" panose="020B0604030504040204" pitchFamily="50" charset="-128"/>
                          <a:ea typeface="Meiryo UI" panose="020B0604030504040204" pitchFamily="50" charset="-128"/>
                        </a:rPr>
                        <a:t>   </a:t>
                      </a:r>
                      <a:r>
                        <a:rPr lang="ja-JP" altLang="en-US" sz="1000" kern="100" dirty="0">
                          <a:effectLst/>
                          <a:latin typeface="Meiryo UI" panose="020B0604030504040204" pitchFamily="50" charset="-128"/>
                          <a:ea typeface="Meiryo UI" panose="020B0604030504040204" pitchFamily="50" charset="-128"/>
                        </a:rPr>
                        <a:t>なっており、廃止。</a:t>
                      </a:r>
                    </a:p>
                    <a:p>
                      <a:pPr algn="just">
                        <a:spcAft>
                          <a:spcPts val="0"/>
                        </a:spcAft>
                      </a:pPr>
                      <a:r>
                        <a:rPr lang="ja-JP" altLang="en-US" sz="1000" kern="100" dirty="0">
                          <a:effectLst/>
                          <a:latin typeface="Meiryo UI" panose="020B0604030504040204" pitchFamily="50" charset="-128"/>
                          <a:ea typeface="Meiryo UI" panose="020B0604030504040204" pitchFamily="50" charset="-128"/>
                        </a:rPr>
                        <a:t>　（</a:t>
                      </a:r>
                      <a:r>
                        <a:rPr lang="en-US" altLang="ja-JP" sz="1000" kern="100" dirty="0">
                          <a:effectLst/>
                          <a:latin typeface="Meiryo UI" panose="020B0604030504040204" pitchFamily="50" charset="-128"/>
                          <a:ea typeface="Meiryo UI" panose="020B0604030504040204" pitchFamily="50" charset="-128"/>
                        </a:rPr>
                        <a:t>※</a:t>
                      </a:r>
                      <a:r>
                        <a:rPr lang="ja-JP" altLang="en-US" sz="1000" kern="100" dirty="0">
                          <a:effectLst/>
                          <a:latin typeface="Meiryo UI" panose="020B0604030504040204" pitchFamily="50" charset="-128"/>
                          <a:ea typeface="Meiryo UI" panose="020B0604030504040204" pitchFamily="50" charset="-128"/>
                        </a:rPr>
                        <a:t>コストは、</a:t>
                      </a:r>
                      <a:r>
                        <a:rPr lang="en-US" altLang="ja-JP" sz="1000" kern="100" dirty="0">
                          <a:effectLst/>
                          <a:latin typeface="Meiryo UI" panose="020B0604030504040204" pitchFamily="50" charset="-128"/>
                          <a:ea typeface="Meiryo UI" panose="020B0604030504040204" pitchFamily="50" charset="-128"/>
                        </a:rPr>
                        <a:t>H20</a:t>
                      </a:r>
                      <a:r>
                        <a:rPr lang="ja-JP" altLang="en-US" sz="1000" kern="100" dirty="0">
                          <a:effectLst/>
                          <a:latin typeface="Meiryo UI" panose="020B0604030504040204" pitchFamily="50" charset="-128"/>
                          <a:ea typeface="Meiryo UI" panose="020B0604030504040204" pitchFamily="50" charset="-128"/>
                        </a:rPr>
                        <a:t>通年見込額を⑱相談件数で除したもの）</a:t>
                      </a:r>
                    </a:p>
                    <a:p>
                      <a:pPr algn="just">
                        <a:spcAft>
                          <a:spcPts val="0"/>
                        </a:spcAft>
                      </a:pPr>
                      <a:endParaRPr lang="ja-JP" altLang="en-US" sz="100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effectLst/>
                          <a:latin typeface="Meiryo UI" panose="020B0604030504040204" pitchFamily="50" charset="-128"/>
                          <a:ea typeface="Meiryo UI" panose="020B0604030504040204" pitchFamily="50" charset="-128"/>
                        </a:rPr>
                        <a:t>２　見直し内容</a:t>
                      </a:r>
                    </a:p>
                    <a:p>
                      <a:pPr algn="just">
                        <a:spcAft>
                          <a:spcPts val="0"/>
                        </a:spcAft>
                      </a:pPr>
                      <a:r>
                        <a:rPr lang="ja-JP" altLang="en-US" sz="1000" kern="100" dirty="0">
                          <a:effectLst/>
                          <a:latin typeface="Meiryo UI" panose="020B0604030504040204" pitchFamily="50" charset="-128"/>
                          <a:ea typeface="Meiryo UI" panose="020B0604030504040204" pitchFamily="50" charset="-128"/>
                        </a:rPr>
                        <a:t>   　本補助金としては廃止し、他の市町村に対する相談事業補助金と併せて交付金</a:t>
                      </a:r>
                      <a:endParaRPr lang="en-US" altLang="ja-JP" sz="100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kern="100" dirty="0">
                          <a:effectLst/>
                          <a:latin typeface="Meiryo UI" panose="020B0604030504040204" pitchFamily="50" charset="-128"/>
                          <a:ea typeface="Meiryo UI" panose="020B0604030504040204" pitchFamily="50" charset="-128"/>
                        </a:rPr>
                        <a:t>　制度を創設。</a:t>
                      </a:r>
                      <a:endParaRPr lang="en-US" altLang="ja-JP" sz="1000" kern="100" dirty="0">
                        <a:effectLst/>
                        <a:latin typeface="Meiryo UI" panose="020B0604030504040204" pitchFamily="50" charset="-128"/>
                        <a:ea typeface="Meiryo UI" panose="020B0604030504040204" pitchFamily="50" charset="-128"/>
                      </a:endParaRPr>
                    </a:p>
                    <a:p>
                      <a:pPr algn="just">
                        <a:spcAft>
                          <a:spcPts val="0"/>
                        </a:spcAft>
                      </a:pP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３　実施時期</a:t>
                      </a:r>
                      <a:endPar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平成</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20</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年８月</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solidFill>
                      <a:schemeClr val="bg1">
                        <a:alpha val="20000"/>
                      </a:schemeClr>
                    </a:solidFill>
                  </a:tcPr>
                </a:tc>
                <a:tc>
                  <a:txBody>
                    <a:bodyPr/>
                    <a:lstStyle/>
                    <a:p>
                      <a:pPr algn="just">
                        <a:spcAft>
                          <a:spcPts val="0"/>
                        </a:spcAft>
                      </a:pPr>
                      <a:r>
                        <a:rPr lang="ja-JP" altLang="en-US" sz="1000" b="1" u="none" strike="noStrike" baseline="0" dirty="0">
                          <a:latin typeface="Meiryo UI" panose="020B0604030504040204" pitchFamily="50" charset="-128"/>
                          <a:ea typeface="Meiryo UI" panose="020B0604030504040204" pitchFamily="50" charset="-128"/>
                        </a:rPr>
                        <a:t>◆見直しの経過（改革工程表）</a:t>
                      </a:r>
                      <a:endParaRPr lang="en-US" altLang="ja-JP" sz="1000" b="1" u="none" strike="noStrike" baseline="0" dirty="0">
                        <a:latin typeface="Meiryo UI" panose="020B0604030504040204" pitchFamily="50" charset="-128"/>
                        <a:ea typeface="Meiryo UI" panose="020B0604030504040204" pitchFamily="50" charset="-128"/>
                      </a:endParaRPr>
                    </a:p>
                    <a:p>
                      <a:pPr algn="just">
                        <a:spcAft>
                          <a:spcPts val="0"/>
                        </a:spcAft>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20</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9</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月）</a:t>
                      </a:r>
                    </a:p>
                    <a:p>
                      <a:pPr algn="just">
                        <a:spcAft>
                          <a:spcPts val="0"/>
                        </a:spcAft>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人権相談をはじめとする４つの相談事業について、個々の相談事業としては廃止し、</a:t>
                      </a: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algn="just">
                        <a:spcAft>
                          <a:spcPts val="0"/>
                        </a:spcAft>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市町村が地域の実情と住民ニーズに沿った取組みができるよう、要綱を制定し、交</a:t>
                      </a: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algn="just">
                        <a:spcAft>
                          <a:spcPts val="0"/>
                        </a:spcAft>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付金化を実施</a:t>
                      </a: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algn="just">
                        <a:spcAft>
                          <a:spcPts val="0"/>
                        </a:spcAft>
                      </a:pPr>
                      <a:endParaRPr lang="ja-JP" altLang="en-US" sz="1000" b="0" i="0" u="none" strike="noStrike" baseline="0" dirty="0">
                        <a:solidFill>
                          <a:srgbClr val="000000"/>
                        </a:solidFill>
                        <a:latin typeface="Meiryo UI" panose="020B0604030504040204" pitchFamily="50" charset="-128"/>
                        <a:ea typeface="Meiryo UI" panose="020B0604030504040204" pitchFamily="50" charset="-128"/>
                      </a:endParaRPr>
                    </a:p>
                    <a:p>
                      <a:pPr algn="just">
                        <a:spcAft>
                          <a:spcPts val="0"/>
                        </a:spcAft>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20</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12</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月）</a:t>
                      </a:r>
                    </a:p>
                    <a:p>
                      <a:pPr algn="just">
                        <a:spcAft>
                          <a:spcPts val="0"/>
                        </a:spcAft>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平成</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21</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年度以降の同交付金制度のあり方等について検討し、結果について市町</a:t>
                      </a: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algn="just">
                        <a:spcAft>
                          <a:spcPts val="0"/>
                        </a:spcAft>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村向け説明会を開催　　　</a:t>
                      </a: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algn="just">
                        <a:spcAft>
                          <a:spcPts val="0"/>
                        </a:spcAft>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a:t>
                      </a:r>
                    </a:p>
                    <a:p>
                      <a:pPr algn="just">
                        <a:spcAft>
                          <a:spcPts val="0"/>
                        </a:spcAft>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21</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4</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月）</a:t>
                      </a:r>
                    </a:p>
                    <a:p>
                      <a:pPr algn="just">
                        <a:spcAft>
                          <a:spcPts val="0"/>
                        </a:spcAft>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新交付金要綱の制定及び施行</a:t>
                      </a:r>
                      <a:r>
                        <a:rPr lang="en-US" altLang="ja-JP" sz="1000" b="0" i="0" u="none" strike="noStrike" kern="100" baseline="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      </a:t>
                      </a:r>
                      <a:r>
                        <a:rPr lang="en-US" altLang="zh-TW" sz="1000" b="0" i="0" u="none" strike="noStrike" kern="100" baseline="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r>
                        <a:rPr lang="zh-TW" altLang="en-US" sz="1000" b="0" i="0" u="none" strike="noStrike" kern="100" baseline="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効果額（百万円）</a:t>
                      </a:r>
                      <a:r>
                        <a:rPr lang="en-US" altLang="zh-TW" sz="1000" b="0" i="0" u="none" strike="noStrike" kern="100" baseline="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】⑳56</a:t>
                      </a:r>
                      <a:r>
                        <a:rPr lang="zh-TW" altLang="en-US" sz="1000" b="0" i="0" u="none" strike="noStrike" kern="100" baseline="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　㉑</a:t>
                      </a:r>
                      <a:r>
                        <a:rPr lang="en-US" altLang="zh-TW" sz="1000" b="0" i="0" u="none" strike="noStrike" kern="100" baseline="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56</a:t>
                      </a:r>
                      <a:r>
                        <a:rPr lang="zh-TW" altLang="en-US" sz="1000" b="0" i="0" u="none" strike="noStrike" kern="100" baseline="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　㉒</a:t>
                      </a:r>
                      <a:r>
                        <a:rPr lang="en-US" altLang="zh-TW" sz="1000" b="0" i="0" u="none" strike="noStrike" kern="100" baseline="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56</a:t>
                      </a: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txBody>
                  <a:tcPr marL="72000" marR="72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solidFill>
                      <a:schemeClr val="bg1">
                        <a:alpha val="20000"/>
                      </a:schemeClr>
                    </a:solidFill>
                  </a:tcPr>
                </a:tc>
                <a:extLst>
                  <a:ext uri="{0D108BD9-81ED-4DB2-BD59-A6C34878D82A}">
                    <a16:rowId xmlns:a16="http://schemas.microsoft.com/office/drawing/2014/main" val="2089765108"/>
                  </a:ext>
                </a:extLst>
              </a:tr>
              <a:tr h="207432">
                <a:tc vMerge="1">
                  <a:txBody>
                    <a:bodyPr/>
                    <a:lstStyle/>
                    <a:p>
                      <a:endParaRPr kumimoji="1" lang="ja-JP" altLang="en-US"/>
                    </a:p>
                  </a:txBody>
                  <a:tcPr/>
                </a:tc>
                <a:tc grid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ja-JP" sz="1000" b="1" kern="100" dirty="0">
                          <a:effectLst/>
                          <a:latin typeface="Meiryo UI" panose="020B0604030504040204" pitchFamily="50" charset="-128"/>
                          <a:ea typeface="Meiryo UI" panose="020B0604030504040204" pitchFamily="50" charset="-128"/>
                        </a:rPr>
                        <a:t>＜</a:t>
                      </a:r>
                      <a:r>
                        <a:rPr lang="ja-JP" altLang="en-US" sz="1000" b="1" kern="100" dirty="0">
                          <a:effectLst/>
                          <a:latin typeface="Meiryo UI" panose="020B0604030504040204" pitchFamily="50" charset="-128"/>
                          <a:ea typeface="Meiryo UI" panose="020B0604030504040204" pitchFamily="50" charset="-128"/>
                        </a:rPr>
                        <a:t>財政構造改革プラン（</a:t>
                      </a:r>
                      <a:r>
                        <a:rPr lang="ja-JP" altLang="ja-JP" sz="1000" b="1" kern="100" dirty="0">
                          <a:effectLst/>
                          <a:latin typeface="Meiryo UI" panose="020B0604030504040204" pitchFamily="50" charset="-128"/>
                          <a:ea typeface="Meiryo UI" panose="020B0604030504040204" pitchFamily="50" charset="-128"/>
                        </a:rPr>
                        <a:t>案）</a:t>
                      </a:r>
                      <a:r>
                        <a:rPr lang="ja-JP" altLang="en-US" sz="1000" b="1" kern="100" dirty="0">
                          <a:effectLst/>
                          <a:latin typeface="Meiryo UI" panose="020B0604030504040204" pitchFamily="50" charset="-128"/>
                          <a:ea typeface="Meiryo UI" panose="020B0604030504040204" pitchFamily="50" charset="-128"/>
                        </a:rPr>
                        <a:t>における見直し</a:t>
                      </a:r>
                      <a:r>
                        <a:rPr lang="ja-JP" altLang="ja-JP" sz="1000" b="1" kern="100" dirty="0">
                          <a:effectLst/>
                          <a:latin typeface="Meiryo UI" panose="020B0604030504040204" pitchFamily="50" charset="-128"/>
                          <a:ea typeface="Meiryo UI" panose="020B0604030504040204" pitchFamily="50" charset="-128"/>
                        </a:rPr>
                        <a:t>＞</a:t>
                      </a:r>
                    </a:p>
                  </a:txBody>
                  <a:tcPr marL="72000" marR="72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solidFill>
                      <a:schemeClr val="accent1">
                        <a:alpha val="20000"/>
                      </a:schemeClr>
                    </a:solidFill>
                  </a:tcPr>
                </a:tc>
                <a:tc hMerge="1">
                  <a:txBody>
                    <a:bodyPr/>
                    <a:lstStyle/>
                    <a:p>
                      <a:pPr algn="just">
                        <a:spcAft>
                          <a:spcPts val="0"/>
                        </a:spcAft>
                      </a:pP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solidFill>
                      <a:schemeClr val="bg1">
                        <a:alpha val="20000"/>
                      </a:schemeClr>
                    </a:solidFill>
                  </a:tcPr>
                </a:tc>
                <a:extLst>
                  <a:ext uri="{0D108BD9-81ED-4DB2-BD59-A6C34878D82A}">
                    <a16:rowId xmlns:a16="http://schemas.microsoft.com/office/drawing/2014/main" val="2975287079"/>
                  </a:ext>
                </a:extLst>
              </a:tr>
              <a:tr h="738129">
                <a:tc vMerge="1">
                  <a:txBody>
                    <a:bodyPr/>
                    <a:lstStyle/>
                    <a:p>
                      <a:endParaRPr kumimoji="1" lang="ja-JP" altLang="en-US"/>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b="1" kern="100" dirty="0">
                          <a:effectLst/>
                          <a:latin typeface="Meiryo UI" panose="020B0604030504040204" pitchFamily="50" charset="-128"/>
                          <a:ea typeface="Meiryo UI" panose="020B0604030504040204" pitchFamily="50" charset="-128"/>
                        </a:rPr>
                        <a:t>○見直し方向性</a:t>
                      </a:r>
                      <a:endParaRPr lang="en-US" altLang="ja-JP" sz="1000" b="1" kern="100" dirty="0">
                        <a:effectLst/>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b="1" kern="100" dirty="0">
                          <a:effectLst/>
                          <a:latin typeface="Meiryo UI" panose="020B0604030504040204" pitchFamily="50" charset="-128"/>
                          <a:ea typeface="Meiryo UI" panose="020B0604030504040204" pitchFamily="50" charset="-128"/>
                        </a:rPr>
                        <a:t>＜総合相談事業交付金＞</a:t>
                      </a:r>
                      <a:endParaRPr lang="en-US" altLang="ja-JP" sz="1000" b="1" kern="100" dirty="0">
                        <a:effectLst/>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rPr>
                        <a:t>　 </a:t>
                      </a:r>
                      <a:r>
                        <a:rPr lang="en-US" altLang="ja-JP" sz="1000" kern="100" dirty="0">
                          <a:effectLst/>
                          <a:latin typeface="Meiryo UI" panose="020B0604030504040204" pitchFamily="50" charset="-128"/>
                          <a:ea typeface="Meiryo UI" panose="020B0604030504040204" pitchFamily="50" charset="-128"/>
                        </a:rPr>
                        <a:t>23</a:t>
                      </a:r>
                      <a:r>
                        <a:rPr lang="ja-JP" altLang="en-US" sz="1000" kern="100" dirty="0">
                          <a:effectLst/>
                          <a:latin typeface="Meiryo UI" panose="020B0604030504040204" pitchFamily="50" charset="-128"/>
                          <a:ea typeface="Meiryo UI" panose="020B0604030504040204" pitchFamily="50" charset="-128"/>
                        </a:rPr>
                        <a:t>年度までは継続、</a:t>
                      </a:r>
                      <a:r>
                        <a:rPr lang="en-US" altLang="ja-JP" sz="1000" kern="100" dirty="0">
                          <a:effectLst/>
                          <a:latin typeface="Meiryo UI" panose="020B0604030504040204" pitchFamily="50" charset="-128"/>
                          <a:ea typeface="Meiryo UI" panose="020B0604030504040204" pitchFamily="50" charset="-128"/>
                        </a:rPr>
                        <a:t>24</a:t>
                      </a:r>
                      <a:r>
                        <a:rPr lang="ja-JP" altLang="en-US" sz="1000" kern="100" dirty="0">
                          <a:effectLst/>
                          <a:latin typeface="Meiryo UI" panose="020B0604030504040204" pitchFamily="50" charset="-128"/>
                          <a:ea typeface="Meiryo UI" panose="020B0604030504040204" pitchFamily="50" charset="-128"/>
                        </a:rPr>
                        <a:t>年度以降については、本事業の成果や効果を検証し、市</a:t>
                      </a:r>
                      <a:endParaRPr lang="en-US" altLang="ja-JP" sz="1000" kern="100" dirty="0">
                        <a:effectLst/>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rPr>
                        <a:t>　 町村とともに本交付金のあり方を検討</a:t>
                      </a:r>
                      <a:endParaRPr lang="en-US" altLang="ja-JP" sz="1000" kern="100" dirty="0">
                        <a:effectLst/>
                        <a:latin typeface="Meiryo UI" panose="020B0604030504040204" pitchFamily="50" charset="-128"/>
                        <a:ea typeface="Meiryo UI" panose="020B0604030504040204" pitchFamily="50" charset="-128"/>
                      </a:endParaRPr>
                    </a:p>
                  </a:txBody>
                  <a:tcPr marL="72000" marR="72000" marT="36000" marB="36000">
                    <a:lnL w="12700" cap="flat" cmpd="sng" algn="ctr">
                      <a:solidFill>
                        <a:schemeClr val="accent1"/>
                      </a:solidFill>
                      <a:prstDash val="solid"/>
                      <a:round/>
                      <a:headEnd type="none" w="med" len="med"/>
                      <a:tailEnd type="none" w="med" len="med"/>
                    </a:lnL>
                    <a:lnB w="12700" cap="flat" cmpd="sng" algn="ctr">
                      <a:solidFill>
                        <a:schemeClr val="accent1"/>
                      </a:solidFill>
                      <a:prstDash val="solid"/>
                      <a:round/>
                      <a:headEnd type="none" w="med" len="med"/>
                      <a:tailEnd type="none" w="med" len="med"/>
                    </a:lnB>
                    <a:solidFill>
                      <a:schemeClr val="bg1">
                        <a:alpha val="20000"/>
                      </a:schemeClr>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b="1" kern="100" dirty="0">
                          <a:effectLst/>
                          <a:latin typeface="Meiryo UI" panose="020B0604030504040204" pitchFamily="50" charset="-128"/>
                          <a:ea typeface="Meiryo UI" panose="020B0604030504040204" pitchFamily="50" charset="-128"/>
                        </a:rPr>
                        <a:t>◆見直しの経過（改革工程表）</a:t>
                      </a:r>
                      <a:endParaRPr lang="en-US" altLang="ja-JP" sz="1000" b="1" kern="100" dirty="0">
                        <a:effectLst/>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b="1" kern="100" dirty="0">
                          <a:effectLst/>
                          <a:latin typeface="Meiryo UI" panose="020B0604030504040204" pitchFamily="50" charset="-128"/>
                          <a:ea typeface="Meiryo UI" panose="020B0604030504040204" pitchFamily="50" charset="-128"/>
                        </a:rPr>
                        <a:t>＜総合相談事業交付金＞</a:t>
                      </a:r>
                      <a:endParaRPr lang="en-US" altLang="ja-JP" sz="1000" b="1" kern="100" dirty="0">
                        <a:effectLst/>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rPr>
                        <a:t>   方向性どおり実施済</a:t>
                      </a:r>
                      <a:endParaRPr lang="en-US" altLang="ja-JP" sz="1000" kern="100" dirty="0">
                        <a:effectLst/>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kern="100" dirty="0">
                          <a:solidFill>
                            <a:schemeClr val="tx1"/>
                          </a:solidFill>
                          <a:effectLst/>
                          <a:latin typeface="Meiryo UI" panose="020B0604030504040204" pitchFamily="50" charset="-128"/>
                          <a:ea typeface="Meiryo UI" panose="020B0604030504040204" pitchFamily="50" charset="-128"/>
                        </a:rPr>
                        <a:t>（相談件数や相談体制、創意工夫の取組みをポイント化し、実績をより重視した配</a:t>
                      </a:r>
                      <a:endParaRPr lang="en-US" altLang="ja-JP" sz="1000" kern="100" dirty="0">
                        <a:solidFill>
                          <a:schemeClr val="tx1"/>
                        </a:solidFill>
                        <a:effectLst/>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kern="100" dirty="0">
                          <a:solidFill>
                            <a:schemeClr val="tx1"/>
                          </a:solidFill>
                          <a:effectLst/>
                          <a:latin typeface="Meiryo UI" panose="020B0604030504040204" pitchFamily="50" charset="-128"/>
                          <a:ea typeface="Meiryo UI" panose="020B0604030504040204" pitchFamily="50" charset="-128"/>
                        </a:rPr>
                        <a:t>　 分区分に再構築し、市町村の相談事業の一層の機能強化を支援） </a:t>
                      </a:r>
                    </a:p>
                  </a:txBody>
                  <a:tcPr marL="72000" marR="72000" marT="36000" marB="36000">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857535996"/>
                  </a:ext>
                </a:extLst>
              </a:tr>
            </a:tbl>
          </a:graphicData>
        </a:graphic>
      </p:graphicFrame>
      <p:sp>
        <p:nvSpPr>
          <p:cNvPr id="36" name="二等辺三角形 35"/>
          <p:cNvSpPr/>
          <p:nvPr/>
        </p:nvSpPr>
        <p:spPr>
          <a:xfrm rot="5400000">
            <a:off x="4464060" y="4448236"/>
            <a:ext cx="540060" cy="211779"/>
          </a:xfrm>
          <a:prstGeom prst="triangl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pPr algn="ctr"/>
            <a:endParaRPr kumimoji="1"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7" name="正方形/長方形 36"/>
          <p:cNvSpPr/>
          <p:nvPr/>
        </p:nvSpPr>
        <p:spPr>
          <a:xfrm>
            <a:off x="5742130" y="858296"/>
            <a:ext cx="3281430" cy="234978"/>
          </a:xfrm>
          <a:prstGeom prst="rect">
            <a:avLst/>
          </a:prstGeom>
          <a:ln/>
        </p:spPr>
        <p:style>
          <a:lnRef idx="2">
            <a:schemeClr val="accent1"/>
          </a:lnRef>
          <a:fillRef idx="1">
            <a:schemeClr val="lt1"/>
          </a:fillRef>
          <a:effectRef idx="0">
            <a:schemeClr val="accent1"/>
          </a:effectRef>
          <a:fontRef idx="minor">
            <a:schemeClr val="dk1"/>
          </a:fontRef>
        </p:style>
        <p:txBody>
          <a:bodyPr lIns="36000" rIns="0" rtlCol="0" anchor="ctr"/>
          <a:lstStyle/>
          <a:p>
            <a:pPr algn="ctr"/>
            <a:r>
              <a:rPr lang="ja-JP" altLang="en-US" sz="1050" dirty="0">
                <a:solidFill>
                  <a:schemeClr val="tx1"/>
                </a:solidFill>
                <a:latin typeface="Meiryo UI" panose="020B0604030504040204" pitchFamily="50" charset="-128"/>
                <a:ea typeface="Meiryo UI" panose="020B0604030504040204" pitchFamily="50" charset="-128"/>
              </a:rPr>
              <a:t>見直し前額</a:t>
            </a:r>
            <a:r>
              <a:rPr lang="en-US" altLang="ja-JP" sz="1050" dirty="0">
                <a:solidFill>
                  <a:schemeClr val="tx1"/>
                </a:solidFill>
                <a:latin typeface="Meiryo UI" panose="020B0604030504040204" pitchFamily="50" charset="-128"/>
                <a:ea typeface="Meiryo UI" panose="020B0604030504040204" pitchFamily="50" charset="-128"/>
              </a:rPr>
              <a:t> (H20</a:t>
            </a:r>
            <a:r>
              <a:rPr lang="ja-JP" altLang="en-US" sz="1050" dirty="0">
                <a:solidFill>
                  <a:schemeClr val="tx1"/>
                </a:solidFill>
                <a:latin typeface="Meiryo UI" panose="020B0604030504040204" pitchFamily="50" charset="-128"/>
                <a:ea typeface="Meiryo UI" panose="020B0604030504040204" pitchFamily="50" charset="-128"/>
              </a:rPr>
              <a:t>通年ベース</a:t>
            </a:r>
            <a:r>
              <a:rPr lang="en-US" altLang="ja-JP" sz="1050" dirty="0">
                <a:solidFill>
                  <a:schemeClr val="tx1"/>
                </a:solidFill>
                <a:latin typeface="Meiryo UI" panose="020B0604030504040204" pitchFamily="50" charset="-128"/>
                <a:ea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rPr>
              <a:t>：</a:t>
            </a:r>
            <a:r>
              <a:rPr lang="en-US" altLang="ja-JP" sz="1050" dirty="0">
                <a:solidFill>
                  <a:schemeClr val="tx1"/>
                </a:solidFill>
                <a:latin typeface="Meiryo UI" panose="020B0604030504040204" pitchFamily="50" charset="-128"/>
                <a:ea typeface="Meiryo UI" panose="020B0604030504040204" pitchFamily="50" charset="-128"/>
              </a:rPr>
              <a:t>56</a:t>
            </a:r>
            <a:r>
              <a:rPr lang="ja-JP" altLang="en-US" sz="1050" dirty="0">
                <a:solidFill>
                  <a:schemeClr val="tx1"/>
                </a:solidFill>
                <a:latin typeface="Meiryo UI" panose="020B0604030504040204" pitchFamily="50" charset="-128"/>
                <a:ea typeface="Meiryo UI" panose="020B0604030504040204" pitchFamily="50" charset="-128"/>
              </a:rPr>
              <a:t>（</a:t>
            </a:r>
            <a:r>
              <a:rPr lang="en-US" altLang="ja-JP" sz="1050" dirty="0">
                <a:solidFill>
                  <a:schemeClr val="tx1"/>
                </a:solidFill>
                <a:latin typeface="Meiryo UI" panose="020B0604030504040204" pitchFamily="50" charset="-128"/>
                <a:ea typeface="Meiryo UI" panose="020B0604030504040204" pitchFamily="50" charset="-128"/>
              </a:rPr>
              <a:t>56</a:t>
            </a:r>
            <a:r>
              <a:rPr lang="ja-JP" altLang="en-US" sz="1050" dirty="0">
                <a:solidFill>
                  <a:schemeClr val="tx1"/>
                </a:solidFill>
                <a:latin typeface="Meiryo UI" panose="020B0604030504040204" pitchFamily="50" charset="-128"/>
                <a:ea typeface="Meiryo UI" panose="020B0604030504040204" pitchFamily="50" charset="-128"/>
              </a:rPr>
              <a:t>）百万円</a:t>
            </a:r>
            <a:endPar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7" name="二等辺三角形 6"/>
          <p:cNvSpPr/>
          <p:nvPr/>
        </p:nvSpPr>
        <p:spPr>
          <a:xfrm rot="5400000">
            <a:off x="4462560" y="6224729"/>
            <a:ext cx="484002" cy="184930"/>
          </a:xfrm>
          <a:prstGeom prst="triangl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pPr algn="ctr"/>
            <a:endParaRPr kumimoji="1"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正方形/長方形 8"/>
          <p:cNvSpPr/>
          <p:nvPr/>
        </p:nvSpPr>
        <p:spPr>
          <a:xfrm>
            <a:off x="5751314" y="223387"/>
            <a:ext cx="1935215" cy="208186"/>
          </a:xfrm>
          <a:prstGeom prst="rect">
            <a:avLst/>
          </a:prstGeom>
          <a:ln w="6350"/>
        </p:spPr>
        <p:style>
          <a:lnRef idx="2">
            <a:schemeClr val="accent1"/>
          </a:lnRef>
          <a:fillRef idx="1">
            <a:schemeClr val="lt1"/>
          </a:fillRef>
          <a:effectRef idx="0">
            <a:schemeClr val="accent1"/>
          </a:effectRef>
          <a:fontRef idx="minor">
            <a:schemeClr val="dk1"/>
          </a:fontRef>
        </p:style>
        <p:txBody>
          <a:bodyPr lIns="36000" rIns="36000" rtlCol="0" anchor="ctr"/>
          <a:lstStyle/>
          <a:p>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予算の記載</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）：一般財源</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スライド番号プレースホルダー 4"/>
          <p:cNvSpPr txBox="1">
            <a:spLocks/>
          </p:cNvSpPr>
          <p:nvPr/>
        </p:nvSpPr>
        <p:spPr>
          <a:xfrm>
            <a:off x="7010400" y="6584035"/>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smtClean="0">
                <a:solidFill>
                  <a:schemeClr val="tx1"/>
                </a:solidFill>
                <a:latin typeface="Meiryo UI" panose="020B0604030504040204" pitchFamily="50" charset="-128"/>
                <a:ea typeface="Meiryo UI" panose="020B0604030504040204" pitchFamily="50" charset="-128"/>
              </a:rPr>
              <a:t>3</a:t>
            </a:r>
            <a:endParaRPr lang="ja-JP" altLang="en-US"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65664402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表 24"/>
          <p:cNvGraphicFramePr>
            <a:graphicFrameLocks noGrp="1"/>
          </p:cNvGraphicFramePr>
          <p:nvPr/>
        </p:nvGraphicFramePr>
        <p:xfrm>
          <a:off x="83583" y="28533"/>
          <a:ext cx="9003329" cy="415976"/>
        </p:xfrm>
        <a:graphic>
          <a:graphicData uri="http://schemas.openxmlformats.org/drawingml/2006/table">
            <a:tbl>
              <a:tblPr firstRow="1" firstCol="1" bandRow="1">
                <a:tableStyleId>{5C22544A-7EE6-4342-B048-85BDC9FD1C3A}</a:tableStyleId>
              </a:tblPr>
              <a:tblGrid>
                <a:gridCol w="6738667">
                  <a:extLst>
                    <a:ext uri="{9D8B030D-6E8A-4147-A177-3AD203B41FA5}">
                      <a16:colId xmlns:a16="http://schemas.microsoft.com/office/drawing/2014/main" val="1996567682"/>
                    </a:ext>
                  </a:extLst>
                </a:gridCol>
                <a:gridCol w="2264662">
                  <a:extLst>
                    <a:ext uri="{9D8B030D-6E8A-4147-A177-3AD203B41FA5}">
                      <a16:colId xmlns:a16="http://schemas.microsoft.com/office/drawing/2014/main" val="2440904912"/>
                    </a:ext>
                  </a:extLst>
                </a:gridCol>
              </a:tblGrid>
              <a:tr h="41597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100" kern="100" dirty="0">
                          <a:solidFill>
                            <a:schemeClr val="tx1"/>
                          </a:solidFill>
                          <a:effectLst/>
                          <a:latin typeface="Meiryo UI" panose="020B0604030504040204" pitchFamily="50" charset="-128"/>
                          <a:ea typeface="Meiryo UI" panose="020B0604030504040204" pitchFamily="50" charset="-128"/>
                        </a:rPr>
                        <a:t>【</a:t>
                      </a:r>
                      <a:r>
                        <a:rPr lang="ja-JP" altLang="en-US" sz="1100" kern="100" dirty="0">
                          <a:solidFill>
                            <a:schemeClr val="tx1"/>
                          </a:solidFill>
                          <a:effectLst/>
                          <a:latin typeface="Meiryo UI" panose="020B0604030504040204" pitchFamily="50" charset="-128"/>
                          <a:ea typeface="Meiryo UI" panose="020B0604030504040204" pitchFamily="50" charset="-128"/>
                        </a:rPr>
                        <a:t>主要検討事業</a:t>
                      </a:r>
                      <a:r>
                        <a:rPr lang="en-US" altLang="ja-JP" sz="1100" kern="100" dirty="0">
                          <a:solidFill>
                            <a:schemeClr val="tx1"/>
                          </a:solidFill>
                          <a:effectLst/>
                          <a:latin typeface="Meiryo UI" panose="020B0604030504040204" pitchFamily="50" charset="-128"/>
                          <a:ea typeface="Meiryo UI" panose="020B0604030504040204" pitchFamily="50" charset="-128"/>
                        </a:rPr>
                        <a:t>19】</a:t>
                      </a:r>
                      <a:r>
                        <a:rPr lang="ja-JP" altLang="en-US" sz="1100" kern="100" dirty="0">
                          <a:solidFill>
                            <a:schemeClr val="tx1"/>
                          </a:solidFill>
                          <a:effectLst/>
                          <a:latin typeface="Meiryo UI" panose="020B0604030504040204" pitchFamily="50" charset="-128"/>
                          <a:ea typeface="Meiryo UI" panose="020B0604030504040204" pitchFamily="50" charset="-128"/>
                        </a:rPr>
                        <a:t>　</a:t>
                      </a:r>
                      <a:r>
                        <a:rPr lang="ja-JP" altLang="en-US" sz="1400" kern="100" dirty="0">
                          <a:solidFill>
                            <a:schemeClr val="tx1"/>
                          </a:solidFill>
                          <a:effectLst/>
                          <a:latin typeface="Meiryo UI" panose="020B0604030504040204" pitchFamily="50" charset="-128"/>
                          <a:ea typeface="Meiryo UI" panose="020B0604030504040204" pitchFamily="50" charset="-128"/>
                        </a:rPr>
                        <a:t>高齢者の生きがい・地域生活支援事業（つづき） </a:t>
                      </a:r>
                      <a:r>
                        <a:rPr lang="zh-TW" altLang="en-US" sz="1400" kern="100" dirty="0">
                          <a:solidFill>
                            <a:schemeClr val="tx1"/>
                          </a:solidFill>
                          <a:effectLst/>
                          <a:latin typeface="Meiryo UI" panose="020B0604030504040204" pitchFamily="50" charset="-128"/>
                          <a:ea typeface="Meiryo UI" panose="020B0604030504040204" pitchFamily="50" charset="-128"/>
                        </a:rPr>
                        <a:t> </a:t>
                      </a:r>
                      <a:r>
                        <a:rPr lang="ja-JP" altLang="en-US" sz="1400" kern="100" dirty="0">
                          <a:solidFill>
                            <a:schemeClr val="tx1"/>
                          </a:solidFill>
                          <a:effectLst/>
                          <a:latin typeface="Meiryo UI" panose="020B0604030504040204" pitchFamily="50" charset="-128"/>
                          <a:ea typeface="Meiryo UI" panose="020B0604030504040204" pitchFamily="50" charset="-128"/>
                        </a:rPr>
                        <a:t>　</a:t>
                      </a:r>
                      <a:r>
                        <a:rPr lang="ja-JP" altLang="en-US" sz="1000" kern="100" dirty="0">
                          <a:solidFill>
                            <a:schemeClr val="tx1"/>
                          </a:solidFill>
                          <a:effectLst/>
                          <a:latin typeface="Meiryo UI" panose="020B0604030504040204" pitchFamily="50" charset="-128"/>
                          <a:ea typeface="Meiryo UI" panose="020B0604030504040204" pitchFamily="50" charset="-128"/>
                        </a:rPr>
                        <a:t>　</a:t>
                      </a:r>
                      <a:endParaRPr lang="en-US" altLang="ja-JP" sz="10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effectLst/>
                          <a:latin typeface="Meiryo UI" panose="020B0604030504040204" pitchFamily="50" charset="-128"/>
                          <a:ea typeface="Meiryo UI" panose="020B0604030504040204" pitchFamily="50" charset="-128"/>
                        </a:rPr>
                        <a:t>＜福祉部＞</a:t>
                      </a:r>
                      <a:endParaRPr lang="ja-JP" alt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09406796"/>
                  </a:ext>
                </a:extLst>
              </a:tr>
            </a:tbl>
          </a:graphicData>
        </a:graphic>
      </p:graphicFrame>
      <p:graphicFrame>
        <p:nvGraphicFramePr>
          <p:cNvPr id="2" name="表 1"/>
          <p:cNvGraphicFramePr>
            <a:graphicFrameLocks noGrp="1"/>
          </p:cNvGraphicFramePr>
          <p:nvPr>
            <p:extLst>
              <p:ext uri="{D42A27DB-BD31-4B8C-83A1-F6EECF244321}">
                <p14:modId xmlns:p14="http://schemas.microsoft.com/office/powerpoint/2010/main" val="1934523957"/>
              </p:ext>
            </p:extLst>
          </p:nvPr>
        </p:nvGraphicFramePr>
        <p:xfrm>
          <a:off x="40092" y="393282"/>
          <a:ext cx="9063817" cy="4723525"/>
        </p:xfrm>
        <a:graphic>
          <a:graphicData uri="http://schemas.openxmlformats.org/drawingml/2006/table">
            <a:tbl>
              <a:tblPr firstRow="1" firstCol="1" bandRow="1">
                <a:tableStyleId>{BC89EF96-8CEA-46FF-86C4-4CE0E7609802}</a:tableStyleId>
              </a:tblPr>
              <a:tblGrid>
                <a:gridCol w="259200">
                  <a:extLst>
                    <a:ext uri="{9D8B030D-6E8A-4147-A177-3AD203B41FA5}">
                      <a16:colId xmlns:a16="http://schemas.microsoft.com/office/drawing/2014/main" val="9612139"/>
                    </a:ext>
                  </a:extLst>
                </a:gridCol>
                <a:gridCol w="4461183">
                  <a:extLst>
                    <a:ext uri="{9D8B030D-6E8A-4147-A177-3AD203B41FA5}">
                      <a16:colId xmlns:a16="http://schemas.microsoft.com/office/drawing/2014/main" val="4183280094"/>
                    </a:ext>
                  </a:extLst>
                </a:gridCol>
                <a:gridCol w="4343434">
                  <a:extLst>
                    <a:ext uri="{9D8B030D-6E8A-4147-A177-3AD203B41FA5}">
                      <a16:colId xmlns:a16="http://schemas.microsoft.com/office/drawing/2014/main" val="2140178687"/>
                    </a:ext>
                  </a:extLst>
                </a:gridCol>
              </a:tblGrid>
              <a:tr h="217469">
                <a:tc rowSpan="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bg1"/>
                          </a:solidFill>
                          <a:latin typeface="Meiryo UI" panose="020B0604030504040204" pitchFamily="50" charset="-128"/>
                          <a:ea typeface="Meiryo UI" panose="020B0604030504040204" pitchFamily="50" charset="-128"/>
                        </a:rPr>
                        <a:t>見直しの経過</a:t>
                      </a:r>
                      <a:endParaRPr kumimoji="1" lang="ja-JP" altLang="en-US" dirty="0">
                        <a:solidFill>
                          <a:schemeClr val="bg1"/>
                        </a:solidFill>
                        <a:latin typeface="Meiryo UI" panose="020B0604030504040204" pitchFamily="50" charset="-128"/>
                        <a:ea typeface="Meiryo UI" panose="020B0604030504040204" pitchFamily="50" charset="-128"/>
                      </a:endParaRPr>
                    </a:p>
                  </a:txBody>
                  <a:tcPr marL="72000" marR="72000" marT="36000" marB="36000" vert="eaVert" anchor="ct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grid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ja-JP" sz="1000" b="1" kern="100" dirty="0">
                          <a:effectLst/>
                          <a:latin typeface="Meiryo UI" panose="020B0604030504040204" pitchFamily="50" charset="-128"/>
                          <a:ea typeface="Meiryo UI" panose="020B0604030504040204" pitchFamily="50" charset="-128"/>
                        </a:rPr>
                        <a:t>＜財政再建プログラム（案）</a:t>
                      </a:r>
                      <a:r>
                        <a:rPr lang="ja-JP" altLang="en-US" sz="1000" b="1" kern="100" dirty="0">
                          <a:effectLst/>
                          <a:latin typeface="Meiryo UI" panose="020B0604030504040204" pitchFamily="50" charset="-128"/>
                          <a:ea typeface="Meiryo UI" panose="020B0604030504040204" pitchFamily="50" charset="-128"/>
                        </a:rPr>
                        <a:t>における見直し</a:t>
                      </a:r>
                      <a:r>
                        <a:rPr lang="ja-JP" altLang="ja-JP" sz="1000" b="1" kern="100" dirty="0">
                          <a:effectLst/>
                          <a:latin typeface="Meiryo UI" panose="020B0604030504040204" pitchFamily="50" charset="-128"/>
                          <a:ea typeface="Meiryo UI" panose="020B0604030504040204" pitchFamily="50" charset="-128"/>
                        </a:rPr>
                        <a:t>＞</a:t>
                      </a:r>
                      <a:endParaRPr lang="ja-JP"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0D8E8"/>
                    </a:solidFill>
                  </a:tcPr>
                </a:tc>
                <a:tc hMerge="1">
                  <a:txBody>
                    <a:bodyPr/>
                    <a:lstStyle/>
                    <a:p>
                      <a:endParaRPr kumimoji="1" lang="ja-JP" altLang="en-US"/>
                    </a:p>
                  </a:txBody>
                  <a:tcPr/>
                </a:tc>
                <a:extLst>
                  <a:ext uri="{0D108BD9-81ED-4DB2-BD59-A6C34878D82A}">
                    <a16:rowId xmlns:a16="http://schemas.microsoft.com/office/drawing/2014/main" val="652200874"/>
                  </a:ext>
                </a:extLst>
              </a:tr>
              <a:tr h="1805166">
                <a:tc vMerge="1">
                  <a:txBody>
                    <a:bodyPr/>
                    <a:lstStyle/>
                    <a:p>
                      <a:endParaRPr kumimoji="1" lang="ja-JP" altLang="en-US" dirty="0"/>
                    </a:p>
                  </a:txBody>
                  <a:tcPr marL="72000" marR="72000" marT="36000" marB="36000" vert="eaVert">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just">
                        <a:spcAft>
                          <a:spcPts val="0"/>
                        </a:spcAft>
                      </a:pPr>
                      <a:r>
                        <a:rPr lang="ja-JP" altLang="en-US" sz="1000" b="1" kern="100" dirty="0">
                          <a:effectLst/>
                          <a:latin typeface="Meiryo UI" panose="020B0604030504040204" pitchFamily="50" charset="-128"/>
                          <a:ea typeface="Meiryo UI" panose="020B0604030504040204" pitchFamily="50" charset="-128"/>
                        </a:rPr>
                        <a:t>１ 見直しの考え方・実施時期 （つづき）</a:t>
                      </a:r>
                    </a:p>
                    <a:p>
                      <a:pPr algn="just">
                        <a:spcAft>
                          <a:spcPts val="0"/>
                        </a:spcAft>
                      </a:pPr>
                      <a:r>
                        <a:rPr lang="ja-JP" altLang="en-US" sz="1000" b="0" kern="100" baseline="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○街かどデイハウス事業は、平成</a:t>
                      </a:r>
                      <a:r>
                        <a:rPr lang="en-US" altLang="ja-JP" sz="1000" b="0" kern="100" dirty="0">
                          <a:effectLst/>
                          <a:latin typeface="Meiryo UI" panose="020B0604030504040204" pitchFamily="50" charset="-128"/>
                          <a:ea typeface="Meiryo UI" panose="020B0604030504040204" pitchFamily="50" charset="-128"/>
                        </a:rPr>
                        <a:t>21</a:t>
                      </a:r>
                      <a:r>
                        <a:rPr lang="ja-JP" altLang="en-US" sz="1000" b="0" kern="100" dirty="0">
                          <a:effectLst/>
                          <a:latin typeface="Meiryo UI" panose="020B0604030504040204" pitchFamily="50" charset="-128"/>
                          <a:ea typeface="Meiryo UI" panose="020B0604030504040204" pitchFamily="50" charset="-128"/>
                        </a:rPr>
                        <a:t>年度から介護予防に関する取組みを国事業に</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移行することで、補助率見直し等制度を再構築。 </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a:t>
                      </a:r>
                    </a:p>
                    <a:p>
                      <a:pPr algn="just">
                        <a:spcAft>
                          <a:spcPts val="0"/>
                        </a:spcAft>
                      </a:pPr>
                      <a:r>
                        <a:rPr lang="en-US" altLang="ja-JP" sz="1000" b="0" kern="100" dirty="0">
                          <a:effectLst/>
                          <a:latin typeface="Meiryo UI" panose="020B0604030504040204" pitchFamily="50" charset="-128"/>
                          <a:ea typeface="Meiryo UI" panose="020B0604030504040204" pitchFamily="50" charset="-128"/>
                        </a:rPr>
                        <a:t>(3)</a:t>
                      </a:r>
                      <a:r>
                        <a:rPr lang="ja-JP" altLang="en-US" sz="1000" b="0" kern="100" dirty="0">
                          <a:effectLst/>
                          <a:latin typeface="Meiryo UI" panose="020B0604030504040204" pitchFamily="50" charset="-128"/>
                          <a:ea typeface="Meiryo UI" panose="020B0604030504040204" pitchFamily="50" charset="-128"/>
                        </a:rPr>
                        <a:t>事業は平成</a:t>
                      </a:r>
                      <a:r>
                        <a:rPr lang="en-US" altLang="ja-JP" sz="1000" b="0" kern="100" dirty="0">
                          <a:effectLst/>
                          <a:latin typeface="Meiryo UI" panose="020B0604030504040204" pitchFamily="50" charset="-128"/>
                          <a:ea typeface="Meiryo UI" panose="020B0604030504040204" pitchFamily="50" charset="-128"/>
                        </a:rPr>
                        <a:t>20</a:t>
                      </a:r>
                      <a:r>
                        <a:rPr lang="ja-JP" altLang="en-US" sz="1000" b="0" kern="100" dirty="0">
                          <a:effectLst/>
                          <a:latin typeface="Meiryo UI" panose="020B0604030504040204" pitchFamily="50" charset="-128"/>
                          <a:ea typeface="Meiryo UI" panose="020B0604030504040204" pitchFamily="50" charset="-128"/>
                        </a:rPr>
                        <a:t>年</a:t>
                      </a:r>
                      <a:r>
                        <a:rPr lang="en-US" altLang="ja-JP" sz="1000" b="0" kern="100" dirty="0">
                          <a:effectLst/>
                          <a:latin typeface="Meiryo UI" panose="020B0604030504040204" pitchFamily="50" charset="-128"/>
                          <a:ea typeface="Meiryo UI" panose="020B0604030504040204" pitchFamily="50" charset="-128"/>
                        </a:rPr>
                        <a:t>8</a:t>
                      </a:r>
                      <a:r>
                        <a:rPr lang="ja-JP" altLang="en-US" sz="1000" b="0" kern="100" dirty="0">
                          <a:effectLst/>
                          <a:latin typeface="Meiryo UI" panose="020B0604030504040204" pitchFamily="50" charset="-128"/>
                          <a:ea typeface="Meiryo UI" panose="020B0604030504040204" pitchFamily="50" charset="-128"/>
                        </a:rPr>
                        <a:t>月から一部加算廃止 </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○入所者負担に直接影響しない施設に対する加算（施設機能加算等）を廃止。 </a:t>
                      </a: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tc>
                  <a:txBody>
                    <a:bodyPr/>
                    <a:lstStyle/>
                    <a:p>
                      <a:pPr algn="just">
                        <a:spcAft>
                          <a:spcPts val="0"/>
                        </a:spcAft>
                      </a:pPr>
                      <a:r>
                        <a:rPr lang="ja-JP" altLang="en-US" sz="1000" b="1" u="none" strike="noStrike" baseline="0" dirty="0">
                          <a:latin typeface="Meiryo UI" panose="020B0604030504040204" pitchFamily="50" charset="-128"/>
                          <a:ea typeface="Meiryo UI" panose="020B0604030504040204" pitchFamily="50" charset="-128"/>
                        </a:rPr>
                        <a:t>◆見直しの経過（改革工程表）（つづき）</a:t>
                      </a:r>
                      <a:endParaRPr lang="en-US" altLang="ja-JP" sz="1000" b="1" u="none" strike="noStrike" baseline="0" dirty="0">
                        <a:latin typeface="Meiryo UI" panose="020B0604030504040204" pitchFamily="50" charset="-128"/>
                        <a:ea typeface="Meiryo UI" panose="020B0604030504040204" pitchFamily="50" charset="-128"/>
                      </a:endParaRPr>
                    </a:p>
                    <a:p>
                      <a:pPr algn="l" rtl="0">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（街かどデイハウス支援事業）</a:t>
                      </a:r>
                    </a:p>
                    <a:p>
                      <a:pPr algn="l" rtl="0">
                        <a:lnSpc>
                          <a:spcPts val="1200"/>
                        </a:lnSpc>
                        <a:defRPr sz="1000"/>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20</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10</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月・新たな補助制度詳細を市町村に説明済</a:t>
                      </a:r>
                    </a:p>
                    <a:p>
                      <a:pPr algn="l" rtl="0">
                        <a:lnSpc>
                          <a:spcPts val="1200"/>
                        </a:lnSpc>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21</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年度から市町村において介護予防の取組みが充実するよう、街</a:t>
                      </a: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algn="l" rtl="0">
                        <a:lnSpc>
                          <a:spcPts val="1200"/>
                        </a:lnSpc>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ﾃﾞｲｽﾀｯﾌ研修、ﾏﾆｭｱﾙ作成　　　　　　　　　　　　　　　</a:t>
                      </a:r>
                    </a:p>
                    <a:p>
                      <a:pPr algn="l" rtl="0">
                        <a:lnSpc>
                          <a:spcPts val="1100"/>
                        </a:lnSpc>
                        <a:defRPr sz="1000"/>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21</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4</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月～　補助率を見直し、再構築</a:t>
                      </a:r>
                    </a:p>
                    <a:p>
                      <a:pPr algn="l" rtl="0">
                        <a:lnSpc>
                          <a:spcPts val="1100"/>
                        </a:lnSpc>
                        <a:defRPr sz="1000"/>
                      </a:pPr>
                      <a:endParaRPr lang="ja-JP" altLang="en-US" sz="1000" b="0" i="0" u="none" strike="noStrike" baseline="0" dirty="0">
                        <a:solidFill>
                          <a:srgbClr val="000000"/>
                        </a:solidFill>
                        <a:latin typeface="Meiryo UI" panose="020B0604030504040204" pitchFamily="50" charset="-128"/>
                        <a:ea typeface="Meiryo UI" panose="020B0604030504040204" pitchFamily="50" charset="-128"/>
                      </a:endParaRPr>
                    </a:p>
                    <a:p>
                      <a:pPr algn="l" rtl="0">
                        <a:lnSpc>
                          <a:spcPts val="1100"/>
                        </a:lnSpc>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（軽費老人ホーム事務費補助金事業）</a:t>
                      </a:r>
                    </a:p>
                    <a:p>
                      <a:pPr algn="l" rtl="0">
                        <a:lnSpc>
                          <a:spcPts val="1200"/>
                        </a:lnSpc>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民間施設給与等改善費基本分以外の各種加算について、</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20</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8</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月以降廃止</a:t>
                      </a: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algn="l" rtl="0">
                        <a:lnSpc>
                          <a:spcPts val="1200"/>
                        </a:lnSpc>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することを決定、各施設に通知</a:t>
                      </a:r>
                    </a:p>
                    <a:p>
                      <a:pPr algn="l" rtl="0">
                        <a:lnSpc>
                          <a:spcPts val="1200"/>
                        </a:lnSpc>
                        <a:defRPr sz="1000"/>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20</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7</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月　府所管の軽費老人ホーム全施設を対象とした説明会を開催し、見</a:t>
                      </a: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algn="l" rtl="0">
                        <a:lnSpc>
                          <a:spcPts val="1200"/>
                        </a:lnSpc>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直しについて説明済</a:t>
                      </a:r>
                    </a:p>
                  </a:txBody>
                  <a:tcPr marL="72000" marR="72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solidFill>
                      <a:schemeClr val="bg1">
                        <a:alpha val="20000"/>
                      </a:schemeClr>
                    </a:solidFill>
                  </a:tcPr>
                </a:tc>
                <a:extLst>
                  <a:ext uri="{0D108BD9-81ED-4DB2-BD59-A6C34878D82A}">
                    <a16:rowId xmlns:a16="http://schemas.microsoft.com/office/drawing/2014/main" val="2089765108"/>
                  </a:ext>
                </a:extLst>
              </a:tr>
              <a:tr h="217469">
                <a:tc vMerge="1">
                  <a:txBody>
                    <a:bodyPr/>
                    <a:lstStyle/>
                    <a:p>
                      <a:endParaRPr kumimoji="1" lang="ja-JP" altLang="en-US"/>
                    </a:p>
                  </a:txBody>
                  <a:tcPr/>
                </a:tc>
                <a:tc grid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＜財政構造改革プラン（案）における見直し＞</a:t>
                      </a: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alpha val="20000"/>
                      </a:schemeClr>
                    </a:solidFill>
                  </a:tcPr>
                </a:tc>
                <a:tc hMerge="1">
                  <a:txBody>
                    <a:bodyPr/>
                    <a:lstStyle/>
                    <a:p>
                      <a:pPr algn="l" rtl="0">
                        <a:lnSpc>
                          <a:spcPts val="1200"/>
                        </a:lnSpc>
                        <a:defRPr sz="1000"/>
                      </a:pPr>
                      <a:endParaRPr lang="ja-JP" altLang="en-US" sz="1000" b="0" i="0" u="none" strike="noStrike" baseline="0" dirty="0">
                        <a:solidFill>
                          <a:srgbClr val="000000"/>
                        </a:solidFill>
                        <a:latin typeface="Meiryo UI" panose="020B0604030504040204" pitchFamily="50" charset="-128"/>
                        <a:ea typeface="Meiryo UI" panose="020B0604030504040204" pitchFamily="50" charset="-128"/>
                      </a:endParaRPr>
                    </a:p>
                  </a:txBody>
                  <a:tcPr marL="72000" marR="72000" marT="36000" marB="36000">
                    <a:solidFill>
                      <a:schemeClr val="bg1">
                        <a:alpha val="20000"/>
                      </a:schemeClr>
                    </a:solidFill>
                  </a:tcPr>
                </a:tc>
                <a:extLst>
                  <a:ext uri="{0D108BD9-81ED-4DB2-BD59-A6C34878D82A}">
                    <a16:rowId xmlns:a16="http://schemas.microsoft.com/office/drawing/2014/main" val="10002"/>
                  </a:ext>
                </a:extLst>
              </a:tr>
              <a:tr h="1264278">
                <a:tc vMerge="1">
                  <a:txBody>
                    <a:bodyPr/>
                    <a:lstStyle/>
                    <a:p>
                      <a:endParaRPr kumimoji="1" lang="ja-JP" altLang="en-US"/>
                    </a:p>
                  </a:txBody>
                  <a:tcPr/>
                </a:tc>
                <a:tc>
                  <a:txBody>
                    <a:bodyPr/>
                    <a:lstStyle/>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○見直し方向性</a:t>
                      </a:r>
                      <a:endPar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＜老人福祉施設運営助成費＞</a:t>
                      </a:r>
                      <a:endPar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民改費加算の廃止等により、</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23</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年度から補助水準を他府県並みに見直し</a:t>
                      </a:r>
                    </a:p>
                    <a:p>
                      <a:pPr marL="133350" indent="-133350" algn="just">
                        <a:spcAft>
                          <a:spcPts val="0"/>
                        </a:spcAft>
                      </a:pP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＜街かどデイハウス支援事業＞</a:t>
                      </a:r>
                      <a:endPar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23</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年度から地域福祉・子育て支援交付金で対応</a:t>
                      </a:r>
                    </a:p>
                    <a:p>
                      <a:pPr algn="just">
                        <a:spcAft>
                          <a:spcPts val="0"/>
                        </a:spcAft>
                      </a:pPr>
                      <a:endParaRPr lang="ja-JP" altLang="en-US" sz="1000" b="0" kern="100" dirty="0">
                        <a:effectLst/>
                        <a:latin typeface="Meiryo UI" panose="020B0604030504040204" pitchFamily="50" charset="-128"/>
                        <a:ea typeface="Meiryo UI" panose="020B0604030504040204" pitchFamily="50" charset="-128"/>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solidFill>
                      <a:schemeClr val="bg1">
                        <a:alpha val="20000"/>
                      </a:schemeClr>
                    </a:solidFill>
                  </a:tcPr>
                </a:tc>
                <a:tc>
                  <a:txBody>
                    <a:bodyPr/>
                    <a:lstStyle/>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◆見直しの経過（改革工程表）</a:t>
                      </a:r>
                      <a:endPar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 ＜老人福祉施設</a:t>
                      </a:r>
                      <a:r>
                        <a:rPr lang="ja-JP" altLang="en-US"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運営助成費＞</a:t>
                      </a:r>
                      <a:endParaRPr lang="en-US" altLang="ja-JP"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   方向性どおり実施済 </a:t>
                      </a:r>
                      <a:endParaRPr lang="en-US" altLang="ja-JP"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en-US" altLang="ja-JP"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   </a:t>
                      </a:r>
                      <a:r>
                        <a:rPr lang="en-US" altLang="zh-TW"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r>
                        <a:rPr lang="zh-TW" altLang="en-US"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効果額（</a:t>
                      </a:r>
                      <a:r>
                        <a:rPr lang="ja-JP" altLang="en-US"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百万</a:t>
                      </a:r>
                      <a:r>
                        <a:rPr lang="zh-TW" altLang="en-US"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円）</a:t>
                      </a:r>
                      <a:r>
                        <a:rPr lang="en-US" altLang="zh-TW"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】㉓158</a:t>
                      </a:r>
                      <a:r>
                        <a:rPr lang="zh-TW" altLang="en-US"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　㉔</a:t>
                      </a:r>
                      <a:r>
                        <a:rPr lang="en-US" altLang="zh-TW"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229</a:t>
                      </a:r>
                      <a:r>
                        <a:rPr lang="zh-TW" altLang="en-US"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　㉕</a:t>
                      </a:r>
                      <a:r>
                        <a:rPr lang="en-US" altLang="zh-TW"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343</a:t>
                      </a:r>
                    </a:p>
                    <a:p>
                      <a:pPr marL="133350" indent="-133350" algn="just">
                        <a:spcAft>
                          <a:spcPts val="0"/>
                        </a:spcAft>
                      </a:pPr>
                      <a:endParaRPr lang="en-US" altLang="ja-JP"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＜街かどデイハウス支援事業＞</a:t>
                      </a:r>
                      <a:endParaRPr lang="en-US" altLang="ja-JP"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   方向性どおり実施済 </a:t>
                      </a:r>
                      <a:endParaRPr lang="ja-JP" altLang="en-US" sz="1000" b="0" i="0" u="none" strike="noStrike" baseline="0" dirty="0">
                        <a:solidFill>
                          <a:schemeClr val="tx1"/>
                        </a:solidFill>
                        <a:latin typeface="Meiryo UI" panose="020B0604030504040204" pitchFamily="50" charset="-128"/>
                        <a:ea typeface="Meiryo UI" panose="020B0604030504040204" pitchFamily="50" charset="-128"/>
                      </a:endParaRPr>
                    </a:p>
                  </a:txBody>
                  <a:tcPr marL="72000" marR="72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solidFill>
                      <a:schemeClr val="bg1">
                        <a:alpha val="20000"/>
                      </a:schemeClr>
                    </a:solidFill>
                  </a:tcPr>
                </a:tc>
                <a:extLst>
                  <a:ext uri="{0D108BD9-81ED-4DB2-BD59-A6C34878D82A}">
                    <a16:rowId xmlns:a16="http://schemas.microsoft.com/office/drawing/2014/main" val="10003"/>
                  </a:ext>
                </a:extLst>
              </a:tr>
              <a:tr h="217469">
                <a:tc vMerge="1">
                  <a:txBody>
                    <a:bodyPr/>
                    <a:lstStyle/>
                    <a:p>
                      <a:endParaRPr kumimoji="1" lang="ja-JP" altLang="en-US"/>
                    </a:p>
                  </a:txBody>
                  <a:tcPr/>
                </a:tc>
                <a:tc gridSpan="2">
                  <a:txBody>
                    <a:bodyPr/>
                    <a:lstStyle/>
                    <a:p>
                      <a:pPr algn="just">
                        <a:spcAft>
                          <a:spcPts val="0"/>
                        </a:spcAft>
                      </a:pPr>
                      <a:r>
                        <a:rPr lang="ja-JP" altLang="en-US" sz="1000" b="1" kern="100" dirty="0">
                          <a:effectLst/>
                          <a:latin typeface="Meiryo UI" panose="020B0604030504040204" pitchFamily="50" charset="-128"/>
                          <a:ea typeface="Meiryo UI" panose="020B0604030504040204" pitchFamily="50" charset="-128"/>
                        </a:rPr>
                        <a:t>＜上記以外の見直し（部局長マネジメント等）＞</a:t>
                      </a:r>
                      <a:endParaRPr lang="ja-JP" altLang="en-US" sz="1000" b="0" kern="100" dirty="0">
                        <a:effectLst/>
                        <a:latin typeface="Meiryo UI" panose="020B0604030504040204" pitchFamily="50" charset="-128"/>
                        <a:ea typeface="Meiryo UI" panose="020B0604030504040204" pitchFamily="50" charset="-128"/>
                      </a:endParaRPr>
                    </a:p>
                  </a:txBody>
                  <a:tcPr marL="72000" marR="72000" marT="36000" marB="36000">
                    <a:lnR w="12700" cap="flat" cmpd="sng" algn="ctr">
                      <a:solidFill>
                        <a:schemeClr val="accent1"/>
                      </a:solidFill>
                      <a:prstDash val="solid"/>
                      <a:round/>
                      <a:headEnd type="none" w="med" len="med"/>
                      <a:tailEnd type="none" w="med" len="med"/>
                    </a:lnR>
                    <a:solidFill>
                      <a:schemeClr val="accent1">
                        <a:alpha val="20000"/>
                      </a:schemeClr>
                    </a:solidFill>
                  </a:tcPr>
                </a:tc>
                <a:tc hMerge="1">
                  <a:txBody>
                    <a:bodyPr/>
                    <a:lstStyle/>
                    <a:p>
                      <a:pPr marL="133350" indent="-133350" algn="just">
                        <a:spcAft>
                          <a:spcPts val="0"/>
                        </a:spcAft>
                      </a:pPr>
                      <a:endParaRPr lang="ja-JP" altLang="en-US" sz="1000" b="0" i="0" u="none" strike="noStrike" baseline="0" dirty="0">
                        <a:solidFill>
                          <a:srgbClr val="000000"/>
                        </a:solidFill>
                        <a:latin typeface="Meiryo UI" panose="020B0604030504040204" pitchFamily="50" charset="-128"/>
                        <a:ea typeface="Meiryo UI" panose="020B0604030504040204" pitchFamily="50" charset="-128"/>
                      </a:endParaRPr>
                    </a:p>
                  </a:txBody>
                  <a:tcPr marL="72000" marR="72000" marT="36000" marB="36000">
                    <a:solidFill>
                      <a:schemeClr val="accent1">
                        <a:alpha val="20000"/>
                      </a:schemeClr>
                    </a:solidFill>
                  </a:tcPr>
                </a:tc>
                <a:extLst>
                  <a:ext uri="{0D108BD9-81ED-4DB2-BD59-A6C34878D82A}">
                    <a16:rowId xmlns:a16="http://schemas.microsoft.com/office/drawing/2014/main" val="10006"/>
                  </a:ext>
                </a:extLst>
              </a:tr>
              <a:tr h="923347">
                <a:tc vMerge="1">
                  <a:txBody>
                    <a:bodyPr/>
                    <a:lstStyle/>
                    <a:p>
                      <a:endParaRPr kumimoji="1" lang="ja-JP" altLang="en-US"/>
                    </a:p>
                  </a:txBody>
                  <a:tcPr/>
                </a:tc>
                <a:tc grid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000" b="1" kern="100" dirty="0">
                          <a:effectLst/>
                          <a:latin typeface="Meiryo UI" panose="020B0604030504040204" pitchFamily="50" charset="-128"/>
                          <a:ea typeface="Meiryo UI" panose="020B0604030504040204" pitchFamily="50" charset="-128"/>
                        </a:rPr>
                        <a:t>【</a:t>
                      </a:r>
                      <a:r>
                        <a:rPr lang="ja-JP" altLang="en-US" sz="1000" b="1" kern="100" dirty="0">
                          <a:effectLst/>
                          <a:latin typeface="Meiryo UI" panose="020B0604030504040204" pitchFamily="50" charset="-128"/>
                          <a:ea typeface="Meiryo UI" panose="020B0604030504040204" pitchFamily="50" charset="-128"/>
                        </a:rPr>
                        <a:t>平成</a:t>
                      </a:r>
                      <a:r>
                        <a:rPr lang="en-US" altLang="ja-JP" sz="1000" b="1" kern="100" dirty="0">
                          <a:effectLst/>
                          <a:latin typeface="Meiryo UI" panose="020B0604030504040204" pitchFamily="50" charset="-128"/>
                          <a:ea typeface="Meiryo UI" panose="020B0604030504040204" pitchFamily="50" charset="-128"/>
                        </a:rPr>
                        <a:t>30</a:t>
                      </a:r>
                      <a:r>
                        <a:rPr lang="ja-JP" altLang="en-US" sz="1000" b="1" kern="100" dirty="0">
                          <a:solidFill>
                            <a:schemeClr val="tx1"/>
                          </a:solidFill>
                          <a:effectLst/>
                          <a:latin typeface="Meiryo UI" panose="020B0604030504040204" pitchFamily="50" charset="-128"/>
                          <a:ea typeface="Meiryo UI" panose="020B0604030504040204" pitchFamily="50" charset="-128"/>
                        </a:rPr>
                        <a:t>年度</a:t>
                      </a:r>
                      <a:r>
                        <a:rPr lang="en-US" altLang="ja-JP" sz="1000" b="1" kern="100" dirty="0">
                          <a:solidFill>
                            <a:schemeClr val="tx1"/>
                          </a:solidFill>
                          <a:effectLst/>
                          <a:latin typeface="Meiryo UI" panose="020B0604030504040204" pitchFamily="50" charset="-128"/>
                          <a:ea typeface="Meiryo UI" panose="020B0604030504040204" pitchFamily="50" charset="-128"/>
                        </a:rPr>
                        <a:t>】</a:t>
                      </a:r>
                    </a:p>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000" b="1" kern="100" dirty="0">
                          <a:solidFill>
                            <a:schemeClr val="tx1"/>
                          </a:solidFill>
                          <a:effectLst/>
                          <a:latin typeface="Meiryo UI" panose="020B0604030504040204" pitchFamily="50" charset="-128"/>
                          <a:ea typeface="Meiryo UI" panose="020B0604030504040204" pitchFamily="50" charset="-128"/>
                        </a:rPr>
                        <a:t>&lt;</a:t>
                      </a:r>
                      <a:r>
                        <a:rPr lang="ja-JP" altLang="en-US" sz="1000" b="1" kern="100" dirty="0">
                          <a:solidFill>
                            <a:schemeClr val="tx1"/>
                          </a:solidFill>
                          <a:effectLst/>
                          <a:latin typeface="Meiryo UI" panose="020B0604030504040204" pitchFamily="50" charset="-128"/>
                          <a:ea typeface="Meiryo UI" panose="020B0604030504040204" pitchFamily="50" charset="-128"/>
                        </a:rPr>
                        <a:t>地域福祉・子育て支援交付金</a:t>
                      </a:r>
                      <a:r>
                        <a:rPr lang="en-US" altLang="ja-JP" sz="1000" b="1" kern="100" dirty="0">
                          <a:solidFill>
                            <a:schemeClr val="tx1"/>
                          </a:solidFill>
                          <a:effectLst/>
                          <a:latin typeface="Meiryo UI" panose="020B0604030504040204" pitchFamily="50" charset="-128"/>
                          <a:ea typeface="Meiryo UI" panose="020B0604030504040204" pitchFamily="50" charset="-128"/>
                        </a:rPr>
                        <a:t>&gt;</a:t>
                      </a: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b="1" kern="100" dirty="0">
                          <a:solidFill>
                            <a:schemeClr val="tx1"/>
                          </a:solidFill>
                          <a:effectLst/>
                          <a:latin typeface="Meiryo UI" panose="020B0604030504040204" pitchFamily="50" charset="-128"/>
                          <a:ea typeface="Meiryo UI" panose="020B0604030504040204" pitchFamily="50" charset="-128"/>
                        </a:rPr>
                        <a:t> ・</a:t>
                      </a:r>
                      <a:r>
                        <a:rPr lang="ja-JP" altLang="en-US" sz="1000" b="0" kern="100" dirty="0">
                          <a:solidFill>
                            <a:schemeClr val="tx1"/>
                          </a:solidFill>
                          <a:effectLst/>
                          <a:latin typeface="Meiryo UI" panose="020B0604030504040204" pitchFamily="50" charset="-128"/>
                          <a:ea typeface="Meiryo UI" panose="020B0604030504040204" pitchFamily="50" charset="-128"/>
                        </a:rPr>
                        <a:t>「地域福祉・子育て支援交付金」のうち、「子育て支援」部分を「新子育て支援交付金」に移行し、地域福祉・高齢者福祉分野に特化した「地域福祉・高齢者福祉交付</a:t>
                      </a:r>
                      <a:endParaRPr lang="en-US" altLang="ja-JP" sz="1000" b="0" kern="100" dirty="0">
                        <a:solidFill>
                          <a:schemeClr val="tx1"/>
                        </a:solidFill>
                        <a:effectLst/>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000" b="0" kern="100" dirty="0">
                          <a:solidFill>
                            <a:schemeClr val="tx1"/>
                          </a:solidFill>
                          <a:effectLst/>
                          <a:latin typeface="Meiryo UI" panose="020B0604030504040204" pitchFamily="50" charset="-128"/>
                          <a:ea typeface="Meiryo UI" panose="020B0604030504040204" pitchFamily="50" charset="-128"/>
                        </a:rPr>
                        <a:t>  </a:t>
                      </a:r>
                      <a:r>
                        <a:rPr lang="ja-JP" altLang="en-US" sz="1000" b="0" kern="100" dirty="0">
                          <a:solidFill>
                            <a:schemeClr val="tx1"/>
                          </a:solidFill>
                          <a:effectLst/>
                          <a:latin typeface="Meiryo UI" panose="020B0604030504040204" pitchFamily="50" charset="-128"/>
                          <a:ea typeface="Meiryo UI" panose="020B0604030504040204" pitchFamily="50" charset="-128"/>
                        </a:rPr>
                        <a:t>金」に組替え</a:t>
                      </a:r>
                      <a:endParaRPr lang="en-US" altLang="ja-JP" sz="1000" b="0" kern="100" dirty="0">
                        <a:solidFill>
                          <a:schemeClr val="tx1"/>
                        </a:solidFill>
                        <a:effectLst/>
                        <a:latin typeface="Meiryo UI" panose="020B0604030504040204" pitchFamily="50" charset="-128"/>
                        <a:ea typeface="Meiryo UI" panose="020B0604030504040204" pitchFamily="50" charset="-128"/>
                      </a:endParaRPr>
                    </a:p>
                  </a:txBody>
                  <a:tcPr marL="72000" marR="72000" marT="36000" marB="36000">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solidFill>
                      <a:schemeClr val="bg1">
                        <a:alpha val="20000"/>
                      </a:schemeClr>
                    </a:solidFill>
                  </a:tcPr>
                </a:tc>
                <a:tc hMerge="1">
                  <a:txBody>
                    <a:bodyPr/>
                    <a:lstStyle/>
                    <a:p>
                      <a:pPr marL="133350" indent="-133350" algn="just">
                        <a:spcAft>
                          <a:spcPts val="0"/>
                        </a:spcAft>
                      </a:pPr>
                      <a:endParaRPr lang="ja-JP" altLang="en-US" sz="1000" b="0" i="0" u="none" strike="noStrike" baseline="0" dirty="0">
                        <a:solidFill>
                          <a:srgbClr val="000000"/>
                        </a:solidFill>
                        <a:latin typeface="Meiryo UI" panose="020B0604030504040204" pitchFamily="50" charset="-128"/>
                        <a:ea typeface="Meiryo UI" panose="020B0604030504040204" pitchFamily="50" charset="-128"/>
                      </a:endParaRPr>
                    </a:p>
                  </a:txBody>
                  <a:tcPr marL="72000" marR="72000" marT="36000" marB="36000">
                    <a:solidFill>
                      <a:schemeClr val="bg1">
                        <a:alpha val="20000"/>
                      </a:schemeClr>
                    </a:solidFill>
                  </a:tcPr>
                </a:tc>
                <a:extLst>
                  <a:ext uri="{0D108BD9-81ED-4DB2-BD59-A6C34878D82A}">
                    <a16:rowId xmlns:a16="http://schemas.microsoft.com/office/drawing/2014/main" val="10007"/>
                  </a:ext>
                </a:extLst>
              </a:tr>
            </a:tbl>
          </a:graphicData>
        </a:graphic>
      </p:graphicFrame>
      <p:sp>
        <p:nvSpPr>
          <p:cNvPr id="36" name="二等辺三角形 35"/>
          <p:cNvSpPr/>
          <p:nvPr/>
        </p:nvSpPr>
        <p:spPr>
          <a:xfrm rot="5400000">
            <a:off x="4541474" y="1432901"/>
            <a:ext cx="540060" cy="211779"/>
          </a:xfrm>
          <a:prstGeom prst="triangl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pPr algn="ctr"/>
            <a:endParaRPr kumimoji="1"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二等辺三角形 7"/>
          <p:cNvSpPr/>
          <p:nvPr/>
        </p:nvSpPr>
        <p:spPr>
          <a:xfrm rot="5400000">
            <a:off x="4542873" y="3188096"/>
            <a:ext cx="540060" cy="211779"/>
          </a:xfrm>
          <a:prstGeom prst="triangl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pPr algn="ctr"/>
            <a:endParaRPr kumimoji="1"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正方形/長方形 9"/>
          <p:cNvSpPr/>
          <p:nvPr/>
        </p:nvSpPr>
        <p:spPr>
          <a:xfrm>
            <a:off x="6192588" y="71308"/>
            <a:ext cx="1935215" cy="208186"/>
          </a:xfrm>
          <a:prstGeom prst="rect">
            <a:avLst/>
          </a:prstGeom>
          <a:ln w="6350"/>
        </p:spPr>
        <p:style>
          <a:lnRef idx="2">
            <a:schemeClr val="accent1"/>
          </a:lnRef>
          <a:fillRef idx="1">
            <a:schemeClr val="lt1"/>
          </a:fillRef>
          <a:effectRef idx="0">
            <a:schemeClr val="accent1"/>
          </a:effectRef>
          <a:fontRef idx="minor">
            <a:schemeClr val="dk1"/>
          </a:fontRef>
        </p:style>
        <p:txBody>
          <a:bodyPr lIns="36000" rIns="36000" rtlCol="0" anchor="ctr"/>
          <a:lstStyle/>
          <a:p>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予算の記載</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）：一般財源</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スライド番号プレースホルダー 4"/>
          <p:cNvSpPr txBox="1">
            <a:spLocks/>
          </p:cNvSpPr>
          <p:nvPr/>
        </p:nvSpPr>
        <p:spPr>
          <a:xfrm>
            <a:off x="7010400" y="6584035"/>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smtClean="0">
                <a:solidFill>
                  <a:schemeClr val="tx1"/>
                </a:solidFill>
                <a:latin typeface="Meiryo UI" panose="020B0604030504040204" pitchFamily="50" charset="-128"/>
                <a:ea typeface="Meiryo UI" panose="020B0604030504040204" pitchFamily="50" charset="-128"/>
              </a:rPr>
              <a:t>48</a:t>
            </a:r>
            <a:endParaRPr lang="ja-JP" altLang="en-US"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51385832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nvGraphicFramePr>
        <p:xfrm>
          <a:off x="70604" y="53625"/>
          <a:ext cx="9003329" cy="415976"/>
        </p:xfrm>
        <a:graphic>
          <a:graphicData uri="http://schemas.openxmlformats.org/drawingml/2006/table">
            <a:tbl>
              <a:tblPr firstRow="1" firstCol="1" bandRow="1">
                <a:tableStyleId>{5C22544A-7EE6-4342-B048-85BDC9FD1C3A}</a:tableStyleId>
              </a:tblPr>
              <a:tblGrid>
                <a:gridCol w="6661636">
                  <a:extLst>
                    <a:ext uri="{9D8B030D-6E8A-4147-A177-3AD203B41FA5}">
                      <a16:colId xmlns:a16="http://schemas.microsoft.com/office/drawing/2014/main" val="1996567682"/>
                    </a:ext>
                  </a:extLst>
                </a:gridCol>
                <a:gridCol w="2341693">
                  <a:extLst>
                    <a:ext uri="{9D8B030D-6E8A-4147-A177-3AD203B41FA5}">
                      <a16:colId xmlns:a16="http://schemas.microsoft.com/office/drawing/2014/main" val="2440904912"/>
                    </a:ext>
                  </a:extLst>
                </a:gridCol>
              </a:tblGrid>
              <a:tr h="41597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000" kern="100" dirty="0">
                          <a:solidFill>
                            <a:schemeClr val="tx1"/>
                          </a:solidFill>
                          <a:effectLst/>
                          <a:latin typeface="Meiryo UI" panose="020B0604030504040204" pitchFamily="50" charset="-128"/>
                          <a:ea typeface="Meiryo UI" panose="020B0604030504040204" pitchFamily="50" charset="-128"/>
                        </a:rPr>
                        <a:t>【</a:t>
                      </a:r>
                      <a:r>
                        <a:rPr lang="ja-JP" altLang="en-US" sz="1000" kern="100" dirty="0">
                          <a:solidFill>
                            <a:schemeClr val="tx1"/>
                          </a:solidFill>
                          <a:effectLst/>
                          <a:latin typeface="Meiryo UI" panose="020B0604030504040204" pitchFamily="50" charset="-128"/>
                          <a:ea typeface="Meiryo UI" panose="020B0604030504040204" pitchFamily="50" charset="-128"/>
                        </a:rPr>
                        <a:t>主要検討事業</a:t>
                      </a:r>
                      <a:r>
                        <a:rPr lang="en-US" altLang="ja-JP" sz="1000" kern="100" dirty="0">
                          <a:solidFill>
                            <a:schemeClr val="tx1"/>
                          </a:solidFill>
                          <a:effectLst/>
                          <a:latin typeface="Meiryo UI" panose="020B0604030504040204" pitchFamily="50" charset="-128"/>
                          <a:ea typeface="Meiryo UI" panose="020B0604030504040204" pitchFamily="50" charset="-128"/>
                        </a:rPr>
                        <a:t>19】</a:t>
                      </a:r>
                      <a:r>
                        <a:rPr lang="ja-JP" altLang="en-US" sz="1100" kern="100" dirty="0">
                          <a:solidFill>
                            <a:schemeClr val="tx1"/>
                          </a:solidFill>
                          <a:effectLst/>
                          <a:latin typeface="Meiryo UI" panose="020B0604030504040204" pitchFamily="50" charset="-128"/>
                          <a:ea typeface="Meiryo UI" panose="020B0604030504040204" pitchFamily="50" charset="-128"/>
                        </a:rPr>
                        <a:t>　</a:t>
                      </a:r>
                      <a:r>
                        <a:rPr lang="ja-JP" altLang="en-US" sz="1400" kern="100" dirty="0">
                          <a:solidFill>
                            <a:schemeClr val="tx1"/>
                          </a:solidFill>
                          <a:effectLst/>
                          <a:latin typeface="Meiryo UI" panose="020B0604030504040204" pitchFamily="50" charset="-128"/>
                          <a:ea typeface="Meiryo UI" panose="020B0604030504040204" pitchFamily="50" charset="-128"/>
                        </a:rPr>
                        <a:t>高齢者の生きがい・地域生活支援事業（</a:t>
                      </a:r>
                      <a:r>
                        <a:rPr kumimoji="1" lang="ja-JP" altLang="en-US" sz="1400" u="none" dirty="0">
                          <a:solidFill>
                            <a:schemeClr val="tx1"/>
                          </a:solidFill>
                          <a:latin typeface="Meiryo UI" panose="020B0604030504040204" pitchFamily="50" charset="-128"/>
                          <a:ea typeface="Meiryo UI" panose="020B0604030504040204" pitchFamily="50" charset="-128"/>
                        </a:rPr>
                        <a:t>つづき）</a:t>
                      </a:r>
                      <a:endParaRPr lang="en-US" altLang="ja-JP" sz="12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effectLst/>
                          <a:latin typeface="Meiryo UI" panose="020B0604030504040204" pitchFamily="50" charset="-128"/>
                          <a:ea typeface="Meiryo UI" panose="020B0604030504040204" pitchFamily="50" charset="-128"/>
                        </a:rPr>
                        <a:t>＜福祉部＞</a:t>
                      </a:r>
                      <a:endParaRPr lang="ja-JP" alt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09406796"/>
                  </a:ext>
                </a:extLst>
              </a:tr>
            </a:tbl>
          </a:graphicData>
        </a:graphic>
      </p:graphicFrame>
      <p:graphicFrame>
        <p:nvGraphicFramePr>
          <p:cNvPr id="2" name="表 1"/>
          <p:cNvGraphicFramePr>
            <a:graphicFrameLocks noGrp="1"/>
          </p:cNvGraphicFramePr>
          <p:nvPr>
            <p:extLst>
              <p:ext uri="{D42A27DB-BD31-4B8C-83A1-F6EECF244321}">
                <p14:modId xmlns:p14="http://schemas.microsoft.com/office/powerpoint/2010/main" val="3531550928"/>
              </p:ext>
            </p:extLst>
          </p:nvPr>
        </p:nvGraphicFramePr>
        <p:xfrm>
          <a:off x="81815" y="455155"/>
          <a:ext cx="8980370" cy="5762480"/>
        </p:xfrm>
        <a:graphic>
          <a:graphicData uri="http://schemas.openxmlformats.org/drawingml/2006/table">
            <a:tbl>
              <a:tblPr firstRow="1" firstCol="1" bandRow="1">
                <a:tableStyleId>{BC89EF96-8CEA-46FF-86C4-4CE0E7609802}</a:tableStyleId>
              </a:tblPr>
              <a:tblGrid>
                <a:gridCol w="259200">
                  <a:extLst>
                    <a:ext uri="{9D8B030D-6E8A-4147-A177-3AD203B41FA5}">
                      <a16:colId xmlns:a16="http://schemas.microsoft.com/office/drawing/2014/main" val="9612139"/>
                    </a:ext>
                  </a:extLst>
                </a:gridCol>
                <a:gridCol w="8721170">
                  <a:extLst>
                    <a:ext uri="{9D8B030D-6E8A-4147-A177-3AD203B41FA5}">
                      <a16:colId xmlns:a16="http://schemas.microsoft.com/office/drawing/2014/main" val="4183280094"/>
                    </a:ext>
                  </a:extLst>
                </a:gridCol>
              </a:tblGrid>
              <a:tr h="201837">
                <a:tc rowSpan="2">
                  <a:txBody>
                    <a:bodyPr/>
                    <a:lstStyle/>
                    <a:p>
                      <a:pPr algn="ctr"/>
                      <a:r>
                        <a:rPr kumimoji="1" lang="ja-JP" altLang="en-US" sz="1000" dirty="0">
                          <a:solidFill>
                            <a:schemeClr val="bg1"/>
                          </a:solidFill>
                          <a:latin typeface="Meiryo UI" panose="020B0604030504040204" pitchFamily="50" charset="-128"/>
                          <a:ea typeface="Meiryo UI" panose="020B0604030504040204" pitchFamily="50" charset="-128"/>
                        </a:rPr>
                        <a:t>現在の事業</a:t>
                      </a:r>
                      <a:endParaRPr kumimoji="1" lang="ja-JP" altLang="en-US" sz="1000" b="1" dirty="0">
                        <a:solidFill>
                          <a:schemeClr val="bg1"/>
                        </a:solidFill>
                        <a:latin typeface="Meiryo UI" panose="020B0604030504040204" pitchFamily="50" charset="-128"/>
                        <a:ea typeface="Meiryo UI" panose="020B0604030504040204" pitchFamily="50" charset="-128"/>
                      </a:endParaRPr>
                    </a:p>
                  </a:txBody>
                  <a:tcPr marL="72000" marR="72000" marT="36000" marB="36000" vert="eaVert" anchor="ct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a:txBody>
                    <a:bodyPr/>
                    <a:lstStyle/>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1" i="0" u="none" kern="100" dirty="0">
                          <a:effectLst/>
                          <a:latin typeface="Meiryo UI" panose="020B0604030504040204" pitchFamily="50" charset="-128"/>
                          <a:ea typeface="Meiryo UI" panose="020B0604030504040204" pitchFamily="50" charset="-128"/>
                        </a:rPr>
                        <a:t>＜主な事業（見直し後の事業、新たに取り組んでいる事業等）＞</a:t>
                      </a:r>
                      <a:endPar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0D8E8"/>
                    </a:solidFill>
                  </a:tcPr>
                </a:tc>
                <a:extLst>
                  <a:ext uri="{0D108BD9-81ED-4DB2-BD59-A6C34878D82A}">
                    <a16:rowId xmlns:a16="http://schemas.microsoft.com/office/drawing/2014/main" val="2560349723"/>
                  </a:ext>
                </a:extLst>
              </a:tr>
              <a:tr h="5355916">
                <a:tc vMerge="1">
                  <a:txBody>
                    <a:bodyPr/>
                    <a:lstStyle/>
                    <a:p>
                      <a:endParaRPr kumimoji="1" lang="ja-JP" altLang="en-US"/>
                    </a:p>
                  </a:txBody>
                  <a:tcPr/>
                </a:tc>
                <a:tc>
                  <a:txBody>
                    <a:bodyPr/>
                    <a:lstStyle/>
                    <a:p>
                      <a:pPr marL="133350" marR="0" lvl="0" indent="-133350" algn="just" defTabSz="914400" rtl="0" eaLnBrk="1" fontAlgn="auto" latinLnBrk="0" hangingPunct="1">
                        <a:lnSpc>
                          <a:spcPts val="400"/>
                        </a:lnSpc>
                        <a:spcBef>
                          <a:spcPts val="0"/>
                        </a:spcBef>
                        <a:spcAft>
                          <a:spcPts val="0"/>
                        </a:spcAft>
                        <a:buClrTx/>
                        <a:buSzTx/>
                        <a:buFontTx/>
                        <a:buNone/>
                        <a:tabLst/>
                        <a:defRPr/>
                      </a:pPr>
                      <a:endParaRPr lang="en-US" altLang="ja-JP" sz="1050" b="1" i="0" u="none" kern="100" dirty="0">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en-US" altLang="ja-JP" sz="1050" b="1" i="0" u="none" kern="100" dirty="0">
                          <a:effectLst/>
                          <a:latin typeface="Meiryo UI" panose="020B0604030504040204" pitchFamily="50" charset="-128"/>
                          <a:ea typeface="Meiryo UI" panose="020B0604030504040204" pitchFamily="50" charset="-128"/>
                        </a:rPr>
                        <a:t>《</a:t>
                      </a:r>
                      <a:r>
                        <a:rPr lang="ja-JP" altLang="en-US" sz="1050" b="1" i="0" u="none" kern="100" dirty="0">
                          <a:effectLst/>
                          <a:latin typeface="Meiryo UI" panose="020B0604030504040204" pitchFamily="50" charset="-128"/>
                          <a:ea typeface="Meiryo UI" panose="020B0604030504040204" pitchFamily="50" charset="-128"/>
                        </a:rPr>
                        <a:t>見直し後の事業（主なもの）</a:t>
                      </a:r>
                      <a:r>
                        <a:rPr lang="en-US" altLang="ja-JP" sz="1050" b="1" i="0" u="none" kern="100" dirty="0">
                          <a:effectLst/>
                          <a:latin typeface="Meiryo UI" panose="020B0604030504040204" pitchFamily="50" charset="-128"/>
                          <a:ea typeface="Meiryo UI" panose="020B0604030504040204" pitchFamily="50" charset="-128"/>
                        </a:rPr>
                        <a:t>》</a:t>
                      </a:r>
                    </a:p>
                    <a:p>
                      <a:pPr marL="133350" marR="0" lvl="0" indent="-133350" algn="just" defTabSz="914400" rtl="0" eaLnBrk="1" fontAlgn="auto" latinLnBrk="0" hangingPunct="1">
                        <a:lnSpc>
                          <a:spcPts val="400"/>
                        </a:lnSpc>
                        <a:spcBef>
                          <a:spcPts val="0"/>
                        </a:spcBef>
                        <a:spcAft>
                          <a:spcPts val="0"/>
                        </a:spcAft>
                        <a:buClrTx/>
                        <a:buSzTx/>
                        <a:buFontTx/>
                        <a:buNone/>
                        <a:tabLst/>
                        <a:defRPr/>
                      </a:pPr>
                      <a:endParaRPr lang="en-US" altLang="ja-JP" sz="1050" b="1" i="0" u="none" kern="100" dirty="0">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50" b="1" i="0" kern="100" dirty="0">
                          <a:effectLst/>
                          <a:latin typeface="Meiryo UI" panose="020B0604030504040204" pitchFamily="50" charset="-128"/>
                          <a:ea typeface="Meiryo UI" panose="020B0604030504040204" pitchFamily="50" charset="-128"/>
                        </a:rPr>
                        <a:t>　◆</a:t>
                      </a:r>
                      <a:r>
                        <a:rPr lang="ja-JP" altLang="en-US" sz="1050" b="1" i="0" u="sng" kern="100" dirty="0">
                          <a:effectLst/>
                          <a:latin typeface="Meiryo UI" panose="020B0604030504040204" pitchFamily="50" charset="-128"/>
                          <a:ea typeface="Meiryo UI" panose="020B0604030504040204" pitchFamily="50" charset="-128"/>
                        </a:rPr>
                        <a:t>地域福祉・高齢者福祉交付金</a:t>
                      </a:r>
                      <a:r>
                        <a:rPr lang="ja-JP" altLang="en-US" sz="1050" b="1" i="0" kern="100" dirty="0">
                          <a:effectLst/>
                          <a:latin typeface="Meiryo UI" panose="020B0604030504040204" pitchFamily="50" charset="-128"/>
                          <a:ea typeface="Meiryo UI" panose="020B0604030504040204" pitchFamily="50" charset="-128"/>
                        </a:rPr>
                        <a:t>（地域福祉分</a:t>
                      </a:r>
                      <a:r>
                        <a:rPr lang="ja-JP" altLang="en-US" sz="1050" b="1" i="0" kern="100" dirty="0">
                          <a:solidFill>
                            <a:schemeClr val="tx1"/>
                          </a:solidFill>
                          <a:effectLst/>
                          <a:latin typeface="Meiryo UI" panose="020B0604030504040204" pitchFamily="50" charset="-128"/>
                          <a:ea typeface="Meiryo UI" panose="020B0604030504040204" pitchFamily="50" charset="-128"/>
                        </a:rPr>
                        <a:t>を含む。） </a:t>
                      </a:r>
                      <a:r>
                        <a:rPr lang="en-US" altLang="ja-JP" sz="1050" b="1" i="0" kern="100" dirty="0" smtClean="0">
                          <a:solidFill>
                            <a:schemeClr val="tx1"/>
                          </a:solidFill>
                          <a:effectLst/>
                          <a:latin typeface="Meiryo UI" panose="020B0604030504040204" pitchFamily="50" charset="-128"/>
                          <a:ea typeface="Meiryo UI" panose="020B0604030504040204" pitchFamily="50" charset="-128"/>
                        </a:rPr>
                        <a:t>902</a:t>
                      </a:r>
                      <a:r>
                        <a:rPr lang="ja-JP" altLang="en-US" sz="1050" b="1" i="0" kern="100" dirty="0" smtClean="0">
                          <a:solidFill>
                            <a:schemeClr val="tx1"/>
                          </a:solidFill>
                          <a:effectLst/>
                          <a:latin typeface="Meiryo UI" panose="020B0604030504040204" pitchFamily="50" charset="-128"/>
                          <a:ea typeface="Meiryo UI" panose="020B0604030504040204" pitchFamily="50" charset="-128"/>
                        </a:rPr>
                        <a:t>（</a:t>
                      </a:r>
                      <a:r>
                        <a:rPr lang="en-US" altLang="ja-JP" sz="1050" b="1" i="0" kern="100" dirty="0" smtClean="0">
                          <a:solidFill>
                            <a:schemeClr val="tx1"/>
                          </a:solidFill>
                          <a:effectLst/>
                          <a:latin typeface="Meiryo UI" panose="020B0604030504040204" pitchFamily="50" charset="-128"/>
                          <a:ea typeface="Meiryo UI" panose="020B0604030504040204" pitchFamily="50" charset="-128"/>
                        </a:rPr>
                        <a:t>902</a:t>
                      </a:r>
                      <a:r>
                        <a:rPr lang="ja-JP" altLang="en-US" sz="1050" b="1" i="0" kern="100" dirty="0" smtClean="0">
                          <a:solidFill>
                            <a:schemeClr val="tx1"/>
                          </a:solidFill>
                          <a:effectLst/>
                          <a:latin typeface="Meiryo UI" panose="020B0604030504040204" pitchFamily="50" charset="-128"/>
                          <a:ea typeface="Meiryo UI" panose="020B0604030504040204" pitchFamily="50" charset="-128"/>
                        </a:rPr>
                        <a:t>）百万円</a:t>
                      </a:r>
                      <a:endParaRPr lang="en-US" altLang="ja-JP" sz="1050" b="1" i="0" kern="100" dirty="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1" i="0" kern="100" dirty="0">
                          <a:solidFill>
                            <a:schemeClr val="tx1"/>
                          </a:solidFill>
                          <a:effectLst/>
                          <a:latin typeface="Meiryo UI" panose="020B0604030504040204" pitchFamily="50" charset="-128"/>
                          <a:ea typeface="Meiryo UI" panose="020B0604030504040204" pitchFamily="50" charset="-128"/>
                        </a:rPr>
                        <a:t>     １　事業目的</a:t>
                      </a:r>
                      <a:endParaRPr lang="en-US" altLang="ja-JP" sz="1000" b="1" i="0" kern="100" dirty="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en-US" altLang="ja-JP" sz="1000" b="1" i="0" kern="100" dirty="0">
                          <a:solidFill>
                            <a:schemeClr val="tx1"/>
                          </a:solidFill>
                          <a:effectLst/>
                          <a:latin typeface="Meiryo UI" panose="020B0604030504040204" pitchFamily="50" charset="-128"/>
                          <a:ea typeface="Meiryo UI" panose="020B0604030504040204" pitchFamily="50" charset="-128"/>
                        </a:rPr>
                        <a:t>  </a:t>
                      </a:r>
                      <a:r>
                        <a:rPr lang="ja-JP" altLang="en-US" sz="1000" b="0" i="0" kern="100" dirty="0">
                          <a:solidFill>
                            <a:schemeClr val="tx1"/>
                          </a:solidFill>
                          <a:effectLst/>
                          <a:latin typeface="Meiryo UI" panose="020B0604030504040204" pitchFamily="50" charset="-128"/>
                          <a:ea typeface="Meiryo UI" panose="020B0604030504040204" pitchFamily="50" charset="-128"/>
                        </a:rPr>
                        <a:t>　　　　地域福祉、高齢者福祉の各分野を対象に、市町村が創意工夫を凝らし、地域の実情に沿った施策の立案、推進を行うことで、府民サービスの向上に資す</a:t>
                      </a:r>
                      <a:endParaRPr lang="en-US" altLang="ja-JP" sz="1000" b="0" i="0" kern="100" dirty="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i="0" kern="100" dirty="0">
                          <a:solidFill>
                            <a:schemeClr val="tx1"/>
                          </a:solidFill>
                          <a:effectLst/>
                          <a:latin typeface="Meiryo UI" panose="020B0604030504040204" pitchFamily="50" charset="-128"/>
                          <a:ea typeface="Meiryo UI" panose="020B0604030504040204" pitchFamily="50" charset="-128"/>
                        </a:rPr>
                        <a:t>　　　　ることを目的に交付。　</a:t>
                      </a:r>
                      <a:endParaRPr lang="en-US" altLang="ja-JP" sz="1000" b="0" i="0" kern="100" dirty="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en-US" altLang="ja-JP" sz="1000" b="0" i="0" kern="100" dirty="0">
                          <a:solidFill>
                            <a:schemeClr val="tx1"/>
                          </a:solidFill>
                          <a:effectLst/>
                          <a:latin typeface="Meiryo UI" panose="020B0604030504040204" pitchFamily="50" charset="-128"/>
                          <a:ea typeface="Meiryo UI" panose="020B0604030504040204" pitchFamily="50" charset="-128"/>
                        </a:rPr>
                        <a:t>        </a:t>
                      </a:r>
                      <a:r>
                        <a:rPr lang="ja-JP" altLang="en-US" sz="1000" b="0" i="0" kern="100" dirty="0">
                          <a:solidFill>
                            <a:schemeClr val="tx1"/>
                          </a:solidFill>
                          <a:effectLst/>
                          <a:latin typeface="Meiryo UI" panose="020B0604030504040204" pitchFamily="50" charset="-128"/>
                          <a:ea typeface="Meiryo UI" panose="020B0604030504040204" pitchFamily="50" charset="-128"/>
                        </a:rPr>
                        <a:t>開始終了年度：平成２１年度～</a:t>
                      </a:r>
                      <a:endParaRPr lang="en-US" altLang="ja-JP" sz="1000" b="0" i="0" kern="100" dirty="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i="0" kern="100" dirty="0">
                          <a:solidFill>
                            <a:schemeClr val="tx1"/>
                          </a:solidFill>
                          <a:effectLst/>
                          <a:latin typeface="Meiryo UI" panose="020B0604030504040204" pitchFamily="50" charset="-128"/>
                          <a:ea typeface="Meiryo UI" panose="020B0604030504040204" pitchFamily="50" charset="-128"/>
                        </a:rPr>
                        <a:t>　　</a:t>
                      </a:r>
                      <a:r>
                        <a:rPr lang="ja-JP" altLang="en-US" sz="1000" b="1" i="0" kern="100" baseline="0" dirty="0">
                          <a:solidFill>
                            <a:schemeClr val="tx1"/>
                          </a:solidFill>
                          <a:effectLst/>
                          <a:latin typeface="Meiryo UI" panose="020B0604030504040204" pitchFamily="50" charset="-128"/>
                          <a:ea typeface="Meiryo UI" panose="020B0604030504040204" pitchFamily="50" charset="-128"/>
                        </a:rPr>
                        <a:t> </a:t>
                      </a:r>
                      <a:r>
                        <a:rPr lang="ja-JP" altLang="en-US" sz="1000" b="1" i="0" kern="100" dirty="0">
                          <a:solidFill>
                            <a:schemeClr val="tx1"/>
                          </a:solidFill>
                          <a:effectLst/>
                          <a:latin typeface="Meiryo UI" panose="020B0604030504040204" pitchFamily="50" charset="-128"/>
                          <a:ea typeface="Meiryo UI" panose="020B0604030504040204" pitchFamily="50" charset="-128"/>
                        </a:rPr>
                        <a:t>２　事業内容</a:t>
                      </a:r>
                      <a:endParaRPr lang="en-US" altLang="ja-JP" sz="1000" b="1" i="0" kern="100" dirty="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i="0" kern="100" dirty="0">
                          <a:solidFill>
                            <a:schemeClr val="tx1"/>
                          </a:solidFill>
                          <a:effectLst/>
                          <a:latin typeface="Meiryo UI" panose="020B0604030504040204" pitchFamily="50" charset="-128"/>
                          <a:ea typeface="Meiryo UI" panose="020B0604030504040204" pitchFamily="50" charset="-128"/>
                        </a:rPr>
                        <a:t>　　　 　</a:t>
                      </a:r>
                      <a:r>
                        <a:rPr lang="ja-JP" altLang="en-US" sz="1000" b="0" i="0" kern="100" baseline="0" dirty="0">
                          <a:solidFill>
                            <a:schemeClr val="tx1"/>
                          </a:solidFill>
                          <a:effectLst/>
                          <a:latin typeface="Meiryo UI" panose="020B0604030504040204" pitchFamily="50" charset="-128"/>
                          <a:ea typeface="Meiryo UI" panose="020B0604030504040204" pitchFamily="50" charset="-128"/>
                        </a:rPr>
                        <a:t> </a:t>
                      </a:r>
                      <a:r>
                        <a:rPr lang="ja-JP" altLang="en-US" sz="1000" b="0" i="0" kern="100" dirty="0">
                          <a:solidFill>
                            <a:schemeClr val="tx1"/>
                          </a:solidFill>
                          <a:effectLst/>
                          <a:latin typeface="Meiryo UI" panose="020B0604030504040204" pitchFamily="50" charset="-128"/>
                          <a:ea typeface="Meiryo UI" panose="020B0604030504040204" pitchFamily="50" charset="-128"/>
                        </a:rPr>
                        <a:t>市町村が地域の実情に沿った事業計画を府に提出し、要綱に定める配分基準により交付金を交付。　　　　　　　　　　　　　　　　　　　　　　　　　　　　　　　　 </a:t>
                      </a: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i="0" kern="100" dirty="0">
                          <a:solidFill>
                            <a:schemeClr val="tx1"/>
                          </a:solidFill>
                          <a:effectLst/>
                          <a:latin typeface="Meiryo UI" panose="020B0604030504040204" pitchFamily="50" charset="-128"/>
                          <a:ea typeface="Meiryo UI" panose="020B0604030504040204" pitchFamily="50" charset="-128"/>
                        </a:rPr>
                        <a:t>　　　　　○対象事業</a:t>
                      </a:r>
                      <a:endParaRPr lang="en-US" altLang="ja-JP" sz="1000" b="0" i="0" kern="100" dirty="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en-US" altLang="ja-JP" sz="1000" b="0" i="0" kern="100" baseline="0" dirty="0">
                          <a:solidFill>
                            <a:schemeClr val="tx1"/>
                          </a:solidFill>
                          <a:effectLst/>
                          <a:latin typeface="Meiryo UI" panose="020B0604030504040204" pitchFamily="50" charset="-128"/>
                          <a:ea typeface="Meiryo UI" panose="020B0604030504040204" pitchFamily="50" charset="-128"/>
                        </a:rPr>
                        <a:t>             </a:t>
                      </a:r>
                      <a:r>
                        <a:rPr lang="ja-JP" altLang="en-US" sz="1000" b="0" i="0" kern="100" dirty="0">
                          <a:solidFill>
                            <a:schemeClr val="tx1"/>
                          </a:solidFill>
                          <a:effectLst/>
                          <a:latin typeface="Meiryo UI" panose="020B0604030504040204" pitchFamily="50" charset="-128"/>
                          <a:ea typeface="Meiryo UI" panose="020B0604030504040204" pitchFamily="50" charset="-128"/>
                        </a:rPr>
                        <a:t>・市町村が策定する地域福祉計画に掲げる目標達成に資する地域福祉推進事業</a:t>
                      </a:r>
                      <a:endParaRPr lang="en-US" altLang="ja-JP" sz="1000" b="0" i="0" kern="100" dirty="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en-US" altLang="ja-JP" sz="1000" b="0" i="0" kern="100" baseline="0" dirty="0">
                          <a:solidFill>
                            <a:schemeClr val="tx1"/>
                          </a:solidFill>
                          <a:effectLst/>
                          <a:latin typeface="Meiryo UI" panose="020B0604030504040204" pitchFamily="50" charset="-128"/>
                          <a:ea typeface="Meiryo UI" panose="020B0604030504040204" pitchFamily="50" charset="-128"/>
                        </a:rPr>
                        <a:t>             </a:t>
                      </a:r>
                      <a:r>
                        <a:rPr lang="ja-JP" altLang="en-US" sz="1000" b="0" i="0" kern="100" dirty="0">
                          <a:solidFill>
                            <a:schemeClr val="tx1"/>
                          </a:solidFill>
                          <a:effectLst/>
                          <a:latin typeface="Meiryo UI" panose="020B0604030504040204" pitchFamily="50" charset="-128"/>
                          <a:ea typeface="Meiryo UI" panose="020B0604030504040204" pitchFamily="50" charset="-128"/>
                        </a:rPr>
                        <a:t>・</a:t>
                      </a:r>
                      <a:r>
                        <a:rPr lang="ja-JP" altLang="en-US" sz="1000" b="0" i="0" u="sng" kern="100" dirty="0">
                          <a:solidFill>
                            <a:schemeClr val="tx1"/>
                          </a:solidFill>
                          <a:effectLst/>
                          <a:latin typeface="Meiryo UI" panose="020B0604030504040204" pitchFamily="50" charset="-128"/>
                          <a:ea typeface="Meiryo UI" panose="020B0604030504040204" pitchFamily="50" charset="-128"/>
                        </a:rPr>
                        <a:t>市町村が策定する高齢者保健福祉計画及び介護保険事業計画に掲げる目標達成に資する高齢者福祉推進事業</a:t>
                      </a:r>
                      <a:endParaRPr lang="en-US" altLang="ja-JP" sz="1000" b="0" i="0" u="sng" kern="100" dirty="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i="0" kern="100" dirty="0">
                          <a:solidFill>
                            <a:schemeClr val="tx1"/>
                          </a:solidFill>
                          <a:effectLst/>
                          <a:latin typeface="Meiryo UI" panose="020B0604030504040204" pitchFamily="50" charset="-128"/>
                          <a:ea typeface="Meiryo UI" panose="020B0604030504040204" pitchFamily="50" charset="-128"/>
                        </a:rPr>
                        <a:t>　　　　　　　（例：街かどデイハウス事業、介護予防や健康づくりの強化・促進事業等閉じこもりがちな高齢者を支えるために地域で主体的な取組みを目指す住民</a:t>
                      </a:r>
                      <a:endParaRPr lang="en-US" altLang="ja-JP" sz="1000" b="0" i="0" kern="100" dirty="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i="0" kern="100" dirty="0">
                          <a:solidFill>
                            <a:schemeClr val="tx1"/>
                          </a:solidFill>
                          <a:effectLst/>
                          <a:latin typeface="Meiryo UI" panose="020B0604030504040204" pitchFamily="50" charset="-128"/>
                          <a:ea typeface="Meiryo UI" panose="020B0604030504040204" pitchFamily="50" charset="-128"/>
                        </a:rPr>
                        <a:t>　　　　　　　　　　　</a:t>
                      </a:r>
                      <a:r>
                        <a:rPr lang="ja-JP" altLang="en-US" sz="1000" b="0" i="0" kern="100" baseline="0" dirty="0">
                          <a:solidFill>
                            <a:schemeClr val="tx1"/>
                          </a:solidFill>
                          <a:effectLst/>
                          <a:latin typeface="Meiryo UI" panose="020B0604030504040204" pitchFamily="50" charset="-128"/>
                          <a:ea typeface="Meiryo UI" panose="020B0604030504040204" pitchFamily="50" charset="-128"/>
                        </a:rPr>
                        <a:t> </a:t>
                      </a:r>
                      <a:r>
                        <a:rPr lang="ja-JP" altLang="en-US" sz="1000" b="0" i="0" kern="100" dirty="0">
                          <a:solidFill>
                            <a:schemeClr val="tx1"/>
                          </a:solidFill>
                          <a:effectLst/>
                          <a:latin typeface="Meiryo UI" panose="020B0604030504040204" pitchFamily="50" charset="-128"/>
                          <a:ea typeface="Meiryo UI" panose="020B0604030504040204" pitchFamily="50" charset="-128"/>
                        </a:rPr>
                        <a:t>の運営のもと、高齢者の社会参加や生きがいづく</a:t>
                      </a:r>
                      <a:r>
                        <a:rPr lang="ja-JP" altLang="en-US" sz="1000" b="0" i="0" kern="100" dirty="0" err="1">
                          <a:solidFill>
                            <a:schemeClr val="tx1"/>
                          </a:solidFill>
                          <a:effectLst/>
                          <a:latin typeface="Meiryo UI" panose="020B0604030504040204" pitchFamily="50" charset="-128"/>
                          <a:ea typeface="Meiryo UI" panose="020B0604030504040204" pitchFamily="50" charset="-128"/>
                        </a:rPr>
                        <a:t>りを</a:t>
                      </a:r>
                      <a:r>
                        <a:rPr lang="ja-JP" altLang="en-US" sz="1000" b="0" i="0" kern="100" dirty="0">
                          <a:solidFill>
                            <a:schemeClr val="tx1"/>
                          </a:solidFill>
                          <a:effectLst/>
                          <a:latin typeface="Meiryo UI" panose="020B0604030504040204" pitchFamily="50" charset="-128"/>
                          <a:ea typeface="Meiryo UI" panose="020B0604030504040204" pitchFamily="50" charset="-128"/>
                        </a:rPr>
                        <a:t>めざす事業）</a:t>
                      </a:r>
                      <a:endParaRPr lang="en-US" altLang="ja-JP" sz="1000" b="0" i="0" kern="100" dirty="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en-US" altLang="ja-JP" sz="1000" b="0" i="0" kern="100" baseline="0" dirty="0">
                          <a:solidFill>
                            <a:schemeClr val="tx1"/>
                          </a:solidFill>
                          <a:effectLst/>
                          <a:latin typeface="Meiryo UI" panose="020B0604030504040204" pitchFamily="50" charset="-128"/>
                          <a:ea typeface="Meiryo UI" panose="020B0604030504040204" pitchFamily="50" charset="-128"/>
                        </a:rPr>
                        <a:t>          </a:t>
                      </a:r>
                      <a:r>
                        <a:rPr lang="ja-JP" altLang="en-US" sz="1000" b="0" i="0" kern="100" dirty="0">
                          <a:solidFill>
                            <a:schemeClr val="tx1"/>
                          </a:solidFill>
                          <a:effectLst/>
                          <a:latin typeface="Meiryo UI" panose="020B0604030504040204" pitchFamily="50" charset="-128"/>
                          <a:ea typeface="Meiryo UI" panose="020B0604030504040204" pitchFamily="50" charset="-128"/>
                        </a:rPr>
                        <a:t>○交付市町村　政令市・中核市を除く市町村 </a:t>
                      </a:r>
                    </a:p>
                    <a:p>
                      <a:pPr marL="133350" marR="0" lvl="0" indent="-133350" algn="just" defTabSz="914400" rtl="0" eaLnBrk="1" fontAlgn="auto" latinLnBrk="0" hangingPunct="1">
                        <a:lnSpc>
                          <a:spcPct val="100000"/>
                        </a:lnSpc>
                        <a:spcBef>
                          <a:spcPts val="0"/>
                        </a:spcBef>
                        <a:spcAft>
                          <a:spcPts val="0"/>
                        </a:spcAft>
                        <a:buClrTx/>
                        <a:buSzTx/>
                        <a:buFontTx/>
                        <a:buNone/>
                        <a:tabLst/>
                        <a:defRPr/>
                      </a:pPr>
                      <a:endParaRPr lang="en-US" altLang="ja-JP" sz="1050" b="0" i="0" kern="100" dirty="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50" b="0" i="0" kern="100" dirty="0">
                          <a:solidFill>
                            <a:schemeClr val="tx1"/>
                          </a:solidFill>
                          <a:effectLst/>
                          <a:latin typeface="Meiryo UI" panose="020B0604030504040204" pitchFamily="50" charset="-128"/>
                          <a:ea typeface="Meiryo UI" panose="020B0604030504040204" pitchFamily="50" charset="-128"/>
                        </a:rPr>
                        <a:t>　</a:t>
                      </a:r>
                      <a:r>
                        <a:rPr lang="ja-JP" altLang="en-US" sz="1050" b="1" i="0" kern="100" dirty="0">
                          <a:solidFill>
                            <a:schemeClr val="tx1"/>
                          </a:solidFill>
                          <a:effectLst/>
                          <a:latin typeface="Meiryo UI" panose="020B0604030504040204" pitchFamily="50" charset="-128"/>
                          <a:ea typeface="Meiryo UI" panose="020B0604030504040204" pitchFamily="50" charset="-128"/>
                        </a:rPr>
                        <a:t>◆</a:t>
                      </a:r>
                      <a:r>
                        <a:rPr lang="ja-JP" altLang="en-US" sz="1050" b="1" i="0" u="sng" kern="100" dirty="0">
                          <a:solidFill>
                            <a:schemeClr val="tx1"/>
                          </a:solidFill>
                          <a:effectLst/>
                          <a:latin typeface="Meiryo UI" panose="020B0604030504040204" pitchFamily="50" charset="-128"/>
                          <a:ea typeface="Meiryo UI" panose="020B0604030504040204" pitchFamily="50" charset="-128"/>
                        </a:rPr>
                        <a:t>軽費老人ホーム運営助成費</a:t>
                      </a:r>
                      <a:r>
                        <a:rPr lang="ja-JP" altLang="en-US" sz="1050" b="1" i="0" u="none" kern="100" dirty="0">
                          <a:solidFill>
                            <a:schemeClr val="tx1"/>
                          </a:solidFill>
                          <a:effectLst/>
                          <a:latin typeface="Meiryo UI" panose="020B0604030504040204" pitchFamily="50" charset="-128"/>
                          <a:ea typeface="Meiryo UI" panose="020B0604030504040204" pitchFamily="50" charset="-128"/>
                        </a:rPr>
                        <a:t>　</a:t>
                      </a:r>
                      <a:r>
                        <a:rPr lang="en-US" altLang="ja-JP" sz="1050" b="1" i="0" u="none" kern="100" dirty="0" smtClean="0">
                          <a:solidFill>
                            <a:schemeClr val="tx1"/>
                          </a:solidFill>
                          <a:effectLst/>
                          <a:latin typeface="Meiryo UI" panose="020B0604030504040204" pitchFamily="50" charset="-128"/>
                          <a:ea typeface="Meiryo UI" panose="020B0604030504040204" pitchFamily="50" charset="-128"/>
                        </a:rPr>
                        <a:t>1,548</a:t>
                      </a:r>
                      <a:r>
                        <a:rPr lang="ja-JP" altLang="en-US" sz="1050" b="1" i="0" u="none" kern="100" dirty="0" smtClean="0">
                          <a:solidFill>
                            <a:schemeClr val="tx1"/>
                          </a:solidFill>
                          <a:effectLst/>
                          <a:latin typeface="Meiryo UI" panose="020B0604030504040204" pitchFamily="50" charset="-128"/>
                          <a:ea typeface="Meiryo UI" panose="020B0604030504040204" pitchFamily="50" charset="-128"/>
                        </a:rPr>
                        <a:t>（</a:t>
                      </a:r>
                      <a:r>
                        <a:rPr lang="en-US" altLang="ja-JP" sz="1050" b="1" i="0" u="none" kern="100" dirty="0" smtClean="0">
                          <a:solidFill>
                            <a:schemeClr val="tx1"/>
                          </a:solidFill>
                          <a:effectLst/>
                          <a:latin typeface="Meiryo UI" panose="020B0604030504040204" pitchFamily="50" charset="-128"/>
                          <a:ea typeface="Meiryo UI" panose="020B0604030504040204" pitchFamily="50" charset="-128"/>
                        </a:rPr>
                        <a:t>1,548</a:t>
                      </a:r>
                      <a:r>
                        <a:rPr lang="ja-JP" altLang="en-US" sz="1050" b="1" i="0" u="none" kern="100" dirty="0" smtClean="0">
                          <a:solidFill>
                            <a:schemeClr val="tx1"/>
                          </a:solidFill>
                          <a:effectLst/>
                          <a:latin typeface="Meiryo UI" panose="020B0604030504040204" pitchFamily="50" charset="-128"/>
                          <a:ea typeface="Meiryo UI" panose="020B0604030504040204" pitchFamily="50" charset="-128"/>
                        </a:rPr>
                        <a:t>）百万円</a:t>
                      </a:r>
                      <a:endParaRPr lang="en-US" altLang="ja-JP" sz="1050" b="1" i="0" u="none" kern="100" dirty="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i="0" kern="100" dirty="0">
                          <a:solidFill>
                            <a:schemeClr val="tx1"/>
                          </a:solidFill>
                          <a:effectLst/>
                          <a:latin typeface="Meiryo UI" panose="020B0604030504040204" pitchFamily="50" charset="-128"/>
                          <a:ea typeface="Meiryo UI" panose="020B0604030504040204" pitchFamily="50" charset="-128"/>
                        </a:rPr>
                        <a:t>　　</a:t>
                      </a:r>
                      <a:r>
                        <a:rPr lang="ja-JP" altLang="en-US" sz="1000" b="1" i="0" kern="100" dirty="0">
                          <a:solidFill>
                            <a:schemeClr val="tx1"/>
                          </a:solidFill>
                          <a:effectLst/>
                          <a:latin typeface="Meiryo UI" panose="020B0604030504040204" pitchFamily="50" charset="-128"/>
                          <a:ea typeface="Meiryo UI" panose="020B0604030504040204" pitchFamily="50" charset="-128"/>
                        </a:rPr>
                        <a:t> １　事業目的</a:t>
                      </a:r>
                      <a:endParaRPr lang="en-US" altLang="ja-JP" sz="1000" b="1" i="0" kern="100" dirty="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i="0" kern="100" dirty="0">
                          <a:solidFill>
                            <a:schemeClr val="tx1"/>
                          </a:solidFill>
                          <a:effectLst/>
                          <a:latin typeface="Meiryo UI" panose="020B0604030504040204" pitchFamily="50" charset="-128"/>
                          <a:ea typeface="Meiryo UI" panose="020B0604030504040204" pitchFamily="50" charset="-128"/>
                        </a:rPr>
                        <a:t>　　　　　家庭環境等様々な課題により自宅での生活が困難な高齢者が入所する軽費老人ホーム入所者のための経費負担軽減</a:t>
                      </a:r>
                      <a:endParaRPr lang="en-US" altLang="ja-JP" sz="1000" b="0" i="0" kern="100" dirty="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i="0" kern="100" dirty="0">
                          <a:solidFill>
                            <a:schemeClr val="tx1"/>
                          </a:solidFill>
                          <a:effectLst/>
                          <a:latin typeface="Meiryo UI" panose="020B0604030504040204" pitchFamily="50" charset="-128"/>
                          <a:ea typeface="Meiryo UI" panose="020B0604030504040204" pitchFamily="50" charset="-128"/>
                        </a:rPr>
                        <a:t>　　　　　開始終了年度：昭和４６年度～　　根拠法令：老人福祉法第２４条第２項、大阪府軽費老人ホーム事務費補助金交付要綱</a:t>
                      </a:r>
                      <a:endParaRPr lang="en-US" altLang="ja-JP" sz="1000" b="0" i="0" kern="100" dirty="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i="0" kern="100" dirty="0">
                          <a:solidFill>
                            <a:schemeClr val="tx1"/>
                          </a:solidFill>
                          <a:effectLst/>
                          <a:latin typeface="Meiryo UI" panose="020B0604030504040204" pitchFamily="50" charset="-128"/>
                          <a:ea typeface="Meiryo UI" panose="020B0604030504040204" pitchFamily="50" charset="-128"/>
                        </a:rPr>
                        <a:t>　 　</a:t>
                      </a:r>
                      <a:r>
                        <a:rPr lang="ja-JP" altLang="en-US" sz="1000" b="1" i="0" kern="100" dirty="0">
                          <a:solidFill>
                            <a:schemeClr val="tx1"/>
                          </a:solidFill>
                          <a:effectLst/>
                          <a:latin typeface="Meiryo UI" panose="020B0604030504040204" pitchFamily="50" charset="-128"/>
                          <a:ea typeface="Meiryo UI" panose="020B0604030504040204" pitchFamily="50" charset="-128"/>
                        </a:rPr>
                        <a:t>２　事業内容</a:t>
                      </a:r>
                      <a:endParaRPr lang="en-US" altLang="ja-JP" sz="1000" b="1" i="0" kern="100" dirty="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i="0" kern="100" dirty="0">
                          <a:solidFill>
                            <a:schemeClr val="tx1"/>
                          </a:solidFill>
                          <a:effectLst/>
                          <a:latin typeface="Meiryo UI" panose="020B0604030504040204" pitchFamily="50" charset="-128"/>
                          <a:ea typeface="Meiryo UI" panose="020B0604030504040204" pitchFamily="50" charset="-128"/>
                        </a:rPr>
                        <a:t>　　　　　社会福祉法人が設置する軽費老人ホームの運営に対し補助</a:t>
                      </a: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i="0" kern="100" dirty="0">
                          <a:solidFill>
                            <a:schemeClr val="tx1"/>
                          </a:solidFill>
                          <a:effectLst/>
                          <a:latin typeface="Meiryo UI" panose="020B0604030504040204" pitchFamily="50" charset="-128"/>
                          <a:ea typeface="Meiryo UI" panose="020B0604030504040204" pitchFamily="50" charset="-128"/>
                        </a:rPr>
                        <a:t>　　　　　</a:t>
                      </a:r>
                      <a:r>
                        <a:rPr lang="en-US" altLang="ja-JP" sz="1000" b="0" i="0" kern="100" dirty="0">
                          <a:solidFill>
                            <a:schemeClr val="tx1"/>
                          </a:solidFill>
                          <a:effectLst/>
                          <a:latin typeface="Meiryo UI" panose="020B0604030504040204" pitchFamily="50" charset="-128"/>
                          <a:ea typeface="Meiryo UI" panose="020B0604030504040204" pitchFamily="50" charset="-128"/>
                        </a:rPr>
                        <a:t>【</a:t>
                      </a:r>
                      <a:r>
                        <a:rPr lang="ja-JP" altLang="en-US" sz="1000" b="0" i="0" kern="100" dirty="0">
                          <a:solidFill>
                            <a:schemeClr val="tx1"/>
                          </a:solidFill>
                          <a:effectLst/>
                          <a:latin typeface="Meiryo UI" panose="020B0604030504040204" pitchFamily="50" charset="-128"/>
                          <a:ea typeface="Meiryo UI" panose="020B0604030504040204" pitchFamily="50" charset="-128"/>
                        </a:rPr>
                        <a:t>軽費老人ホーム</a:t>
                      </a:r>
                      <a:r>
                        <a:rPr lang="en-US" altLang="ja-JP" sz="1000" b="0" i="0" kern="100" dirty="0">
                          <a:solidFill>
                            <a:schemeClr val="tx1"/>
                          </a:solidFill>
                          <a:effectLst/>
                          <a:latin typeface="Meiryo UI" panose="020B0604030504040204" pitchFamily="50" charset="-128"/>
                          <a:ea typeface="Meiryo UI" panose="020B0604030504040204" pitchFamily="50" charset="-128"/>
                        </a:rPr>
                        <a:t>】</a:t>
                      </a: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i="0" kern="100" dirty="0">
                          <a:solidFill>
                            <a:schemeClr val="tx1"/>
                          </a:solidFill>
                          <a:effectLst/>
                          <a:latin typeface="Meiryo UI" panose="020B0604030504040204" pitchFamily="50" charset="-128"/>
                          <a:ea typeface="Meiryo UI" panose="020B0604030504040204" pitchFamily="50" charset="-128"/>
                        </a:rPr>
                        <a:t>　　　　　</a:t>
                      </a:r>
                      <a:r>
                        <a:rPr lang="ja-JP" altLang="en-US" sz="1000" b="0" i="0" kern="100" baseline="0" dirty="0">
                          <a:solidFill>
                            <a:schemeClr val="tx1"/>
                          </a:solidFill>
                          <a:effectLst/>
                          <a:latin typeface="Meiryo UI" panose="020B0604030504040204" pitchFamily="50" charset="-128"/>
                          <a:ea typeface="Meiryo UI" panose="020B0604030504040204" pitchFamily="50" charset="-128"/>
                        </a:rPr>
                        <a:t> </a:t>
                      </a:r>
                      <a:r>
                        <a:rPr lang="ja-JP" altLang="en-US" sz="1000" b="0" i="0" kern="100" dirty="0">
                          <a:solidFill>
                            <a:schemeClr val="tx1"/>
                          </a:solidFill>
                          <a:effectLst/>
                          <a:latin typeface="Meiryo UI" panose="020B0604030504040204" pitchFamily="50" charset="-128"/>
                          <a:ea typeface="Meiryo UI" panose="020B0604030504040204" pitchFamily="50" charset="-128"/>
                        </a:rPr>
                        <a:t>無料又は低額な料金で、６０歳以上の入所者へ食事の提供その他日常生活上必要な便宜を提供することを目的とする施設。府内にはＡ型とケアハウスがある。</a:t>
                      </a:r>
                      <a:endParaRPr lang="en-US" altLang="ja-JP" sz="1000" b="0" i="0" kern="100" dirty="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i="0" kern="100" baseline="0" dirty="0">
                          <a:solidFill>
                            <a:schemeClr val="tx1"/>
                          </a:solidFill>
                          <a:effectLst/>
                          <a:latin typeface="Meiryo UI" panose="020B0604030504040204" pitchFamily="50" charset="-128"/>
                          <a:ea typeface="Meiryo UI" panose="020B0604030504040204" pitchFamily="50" charset="-128"/>
                        </a:rPr>
                        <a:t>        </a:t>
                      </a:r>
                      <a:r>
                        <a:rPr lang="ja-JP" altLang="en-US" sz="1000" b="0" i="0" kern="100" dirty="0">
                          <a:solidFill>
                            <a:schemeClr val="tx1"/>
                          </a:solidFill>
                          <a:effectLst/>
                          <a:latin typeface="Meiryo UI" panose="020B0604030504040204" pitchFamily="50" charset="-128"/>
                          <a:ea typeface="Meiryo UI" panose="020B0604030504040204" pitchFamily="50" charset="-128"/>
                        </a:rPr>
                        <a:t>　（Ａ型）</a:t>
                      </a:r>
                      <a:endParaRPr lang="en-US" altLang="ja-JP" sz="1000" b="0" i="0" kern="100" dirty="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en-US" altLang="ja-JP" sz="1000" b="0" i="0" kern="100" dirty="0">
                          <a:solidFill>
                            <a:schemeClr val="tx1"/>
                          </a:solidFill>
                          <a:effectLst/>
                          <a:latin typeface="Meiryo UI" panose="020B0604030504040204" pitchFamily="50" charset="-128"/>
                          <a:ea typeface="Meiryo UI" panose="020B0604030504040204" pitchFamily="50" charset="-128"/>
                        </a:rPr>
                        <a:t>             </a:t>
                      </a:r>
                      <a:r>
                        <a:rPr lang="ja-JP" altLang="en-US" sz="1000" b="0" i="0" kern="100" dirty="0">
                          <a:solidFill>
                            <a:schemeClr val="tx1"/>
                          </a:solidFill>
                          <a:effectLst/>
                          <a:latin typeface="Meiryo UI" panose="020B0604030504040204" pitchFamily="50" charset="-128"/>
                          <a:ea typeface="Meiryo UI" panose="020B0604030504040204" pitchFamily="50" charset="-128"/>
                        </a:rPr>
                        <a:t>居室面積は、収納設備を除き６．６㎡以上。入所者は、食費・共用部分にかかる光熱水費等の生活費、人件費等のサービスの提供に要する利用料を負担　　　　　　　　　　　　　　　　　　　　　　　　　　 </a:t>
                      </a: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i="0" kern="100" dirty="0">
                          <a:solidFill>
                            <a:schemeClr val="tx1"/>
                          </a:solidFill>
                          <a:effectLst/>
                          <a:latin typeface="Meiryo UI" panose="020B0604030504040204" pitchFamily="50" charset="-128"/>
                          <a:ea typeface="Meiryo UI" panose="020B0604030504040204" pitchFamily="50" charset="-128"/>
                        </a:rPr>
                        <a:t> 　       （ケアハウス）　　　　　　　　　　　　　　　　　　　　　　　　　　　　　　　　　　　　　　　　　　　　 </a:t>
                      </a: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i="0" kern="100" dirty="0">
                          <a:solidFill>
                            <a:schemeClr val="tx1"/>
                          </a:solidFill>
                          <a:effectLst/>
                          <a:latin typeface="Meiryo UI" panose="020B0604030504040204" pitchFamily="50" charset="-128"/>
                          <a:ea typeface="Meiryo UI" panose="020B0604030504040204" pitchFamily="50" charset="-128"/>
                        </a:rPr>
                        <a:t> 　　        居室面積は、洗面所、便所、収納設備及び簡易な調理設備を含め２１．６㎡以上。Ａ型と違い、家賃相当費用も利用料として必要な施設　　　　　　　　　　　　　　　　　　　　　　　　　　 </a:t>
                      </a: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i="0" kern="100" dirty="0">
                          <a:solidFill>
                            <a:schemeClr val="tx1"/>
                          </a:solidFill>
                          <a:effectLst/>
                          <a:latin typeface="Meiryo UI" panose="020B0604030504040204" pitchFamily="50" charset="-128"/>
                          <a:ea typeface="Meiryo UI" panose="020B0604030504040204" pitchFamily="50" charset="-128"/>
                        </a:rPr>
                        <a:t> 　       </a:t>
                      </a:r>
                      <a:r>
                        <a:rPr lang="en-US" altLang="ja-JP" sz="1000" b="0" i="0" kern="100" dirty="0">
                          <a:solidFill>
                            <a:schemeClr val="tx1"/>
                          </a:solidFill>
                          <a:effectLst/>
                          <a:latin typeface="Meiryo UI" panose="020B0604030504040204" pitchFamily="50" charset="-128"/>
                          <a:ea typeface="Meiryo UI" panose="020B0604030504040204" pitchFamily="50" charset="-128"/>
                        </a:rPr>
                        <a:t>【</a:t>
                      </a:r>
                      <a:r>
                        <a:rPr lang="ja-JP" altLang="en-US" sz="1000" b="0" i="0" kern="100" dirty="0">
                          <a:solidFill>
                            <a:schemeClr val="tx1"/>
                          </a:solidFill>
                          <a:effectLst/>
                          <a:latin typeface="Meiryo UI" panose="020B0604030504040204" pitchFamily="50" charset="-128"/>
                          <a:ea typeface="Meiryo UI" panose="020B0604030504040204" pitchFamily="50" charset="-128"/>
                        </a:rPr>
                        <a:t>補助額</a:t>
                      </a:r>
                      <a:r>
                        <a:rPr lang="en-US" altLang="ja-JP" sz="1000" b="0" i="0" kern="100" dirty="0">
                          <a:solidFill>
                            <a:schemeClr val="tx1"/>
                          </a:solidFill>
                          <a:effectLst/>
                          <a:latin typeface="Meiryo UI" panose="020B0604030504040204" pitchFamily="50" charset="-128"/>
                          <a:ea typeface="Meiryo UI" panose="020B0604030504040204" pitchFamily="50" charset="-128"/>
                        </a:rPr>
                        <a:t>】</a:t>
                      </a:r>
                      <a:r>
                        <a:rPr lang="ja-JP" altLang="en-US" sz="1000" b="0" i="0" kern="100" dirty="0">
                          <a:solidFill>
                            <a:schemeClr val="tx1"/>
                          </a:solidFill>
                          <a:effectLst/>
                          <a:latin typeface="Meiryo UI" panose="020B0604030504040204" pitchFamily="50" charset="-128"/>
                          <a:ea typeface="Meiryo UI" panose="020B0604030504040204" pitchFamily="50" charset="-128"/>
                        </a:rPr>
                        <a:t>　　　　　　　　　　　　　　　　　　　　　　　　　　　　　　　　　　　　　　　　　　　　　　 </a:t>
                      </a: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i="0" kern="100" dirty="0">
                          <a:solidFill>
                            <a:schemeClr val="tx1"/>
                          </a:solidFill>
                          <a:effectLst/>
                          <a:latin typeface="Meiryo UI" panose="020B0604030504040204" pitchFamily="50" charset="-128"/>
                          <a:ea typeface="Meiryo UI" panose="020B0604030504040204" pitchFamily="50" charset="-128"/>
                        </a:rPr>
                        <a:t> 　　       基準単価</a:t>
                      </a:r>
                      <a:r>
                        <a:rPr lang="en-US" altLang="ja-JP" sz="1000" b="0" i="0" kern="100" dirty="0">
                          <a:solidFill>
                            <a:schemeClr val="tx1"/>
                          </a:solidFill>
                          <a:effectLst/>
                          <a:latin typeface="Meiryo UI" panose="020B0604030504040204" pitchFamily="50" charset="-128"/>
                          <a:ea typeface="Meiryo UI" panose="020B0604030504040204" pitchFamily="50" charset="-128"/>
                        </a:rPr>
                        <a:t>×</a:t>
                      </a:r>
                      <a:r>
                        <a:rPr lang="ja-JP" altLang="en-US" sz="1000" b="0" i="0" kern="100" dirty="0">
                          <a:solidFill>
                            <a:schemeClr val="tx1"/>
                          </a:solidFill>
                          <a:effectLst/>
                          <a:latin typeface="Meiryo UI" panose="020B0604030504040204" pitchFamily="50" charset="-128"/>
                          <a:ea typeface="Meiryo UI" panose="020B0604030504040204" pitchFamily="50" charset="-128"/>
                        </a:rPr>
                        <a:t>年間入所者数－入所者本人徴収額　　　　　　　　　　　　　　　　　　　　　　　　 </a:t>
                      </a: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i="0" kern="100" dirty="0">
                          <a:solidFill>
                            <a:schemeClr val="tx1"/>
                          </a:solidFill>
                          <a:effectLst/>
                          <a:latin typeface="Meiryo UI" panose="020B0604030504040204" pitchFamily="50" charset="-128"/>
                          <a:ea typeface="Meiryo UI" panose="020B0604030504040204" pitchFamily="50" charset="-128"/>
                        </a:rPr>
                        <a:t> 　       </a:t>
                      </a:r>
                      <a:r>
                        <a:rPr lang="en-US" altLang="ja-JP" sz="1000" b="0" i="0" kern="100" dirty="0">
                          <a:solidFill>
                            <a:schemeClr val="tx1"/>
                          </a:solidFill>
                          <a:effectLst/>
                          <a:latin typeface="Meiryo UI" panose="020B0604030504040204" pitchFamily="50" charset="-128"/>
                          <a:ea typeface="Meiryo UI" panose="020B0604030504040204" pitchFamily="50" charset="-128"/>
                        </a:rPr>
                        <a:t>【</a:t>
                      </a:r>
                      <a:r>
                        <a:rPr lang="ja-JP" altLang="en-US" sz="1000" b="0" i="0" kern="100" dirty="0">
                          <a:solidFill>
                            <a:schemeClr val="tx1"/>
                          </a:solidFill>
                          <a:effectLst/>
                          <a:latin typeface="Meiryo UI" panose="020B0604030504040204" pitchFamily="50" charset="-128"/>
                          <a:ea typeface="Meiryo UI" panose="020B0604030504040204" pitchFamily="50" charset="-128"/>
                        </a:rPr>
                        <a:t>民改費</a:t>
                      </a:r>
                      <a:r>
                        <a:rPr lang="en-US" altLang="ja-JP" sz="1000" b="0" i="0" kern="100" dirty="0">
                          <a:solidFill>
                            <a:schemeClr val="tx1"/>
                          </a:solidFill>
                          <a:effectLst/>
                          <a:latin typeface="Meiryo UI" panose="020B0604030504040204" pitchFamily="50" charset="-128"/>
                          <a:ea typeface="Meiryo UI" panose="020B0604030504040204" pitchFamily="50" charset="-128"/>
                        </a:rPr>
                        <a:t>】</a:t>
                      </a:r>
                      <a:r>
                        <a:rPr lang="ja-JP" altLang="en-US" sz="1000" b="0" i="0" kern="100" dirty="0">
                          <a:solidFill>
                            <a:schemeClr val="tx1"/>
                          </a:solidFill>
                          <a:effectLst/>
                          <a:latin typeface="Meiryo UI" panose="020B0604030504040204" pitchFamily="50" charset="-128"/>
                          <a:ea typeface="Meiryo UI" panose="020B0604030504040204" pitchFamily="50" charset="-128"/>
                        </a:rPr>
                        <a:t>　　　　　　　　　　　　　　　　　　　　　　　　　　　　　　　　　　　　　　　　　　　　　　 </a:t>
                      </a: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i="0" kern="100" dirty="0">
                          <a:solidFill>
                            <a:schemeClr val="tx1"/>
                          </a:solidFill>
                          <a:effectLst/>
                          <a:latin typeface="Meiryo UI" panose="020B0604030504040204" pitchFamily="50" charset="-128"/>
                          <a:ea typeface="Meiryo UI" panose="020B0604030504040204" pitchFamily="50" charset="-128"/>
                        </a:rPr>
                        <a:t> 　　       平成２３年度～平成２５年度に段階的に減額　　　　　　　　　　　　　　　　　　　　　　　　　　　　　　　　　　　　　 </a:t>
                      </a: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i="0" kern="100" dirty="0">
                          <a:solidFill>
                            <a:schemeClr val="tx1"/>
                          </a:solidFill>
                          <a:effectLst/>
                          <a:latin typeface="Meiryo UI" panose="020B0604030504040204" pitchFamily="50" charset="-128"/>
                          <a:ea typeface="Meiryo UI" panose="020B0604030504040204" pitchFamily="50" charset="-128"/>
                        </a:rPr>
                        <a:t> 　　　</a:t>
                      </a:r>
                      <a:r>
                        <a:rPr lang="ja-JP" altLang="en-US" sz="1000" b="0" i="0" kern="100" baseline="0" dirty="0">
                          <a:solidFill>
                            <a:schemeClr val="tx1"/>
                          </a:solidFill>
                          <a:effectLst/>
                          <a:latin typeface="Meiryo UI" panose="020B0604030504040204" pitchFamily="50" charset="-128"/>
                          <a:ea typeface="Meiryo UI" panose="020B0604030504040204" pitchFamily="50" charset="-128"/>
                        </a:rPr>
                        <a:t> </a:t>
                      </a:r>
                      <a:r>
                        <a:rPr lang="ja-JP" altLang="en-US" sz="1000" b="0" i="0" kern="100" dirty="0">
                          <a:solidFill>
                            <a:schemeClr val="tx1"/>
                          </a:solidFill>
                          <a:effectLst/>
                          <a:latin typeface="Meiryo UI" panose="020B0604030504040204" pitchFamily="50" charset="-128"/>
                          <a:ea typeface="Meiryo UI" panose="020B0604030504040204" pitchFamily="50" charset="-128"/>
                        </a:rPr>
                        <a:t>　</a:t>
                      </a:r>
                      <a:r>
                        <a:rPr lang="en-US" altLang="ja-JP" sz="1000" b="0" i="0" kern="100" dirty="0">
                          <a:solidFill>
                            <a:schemeClr val="tx1"/>
                          </a:solidFill>
                          <a:effectLst/>
                          <a:latin typeface="Meiryo UI" panose="020B0604030504040204" pitchFamily="50" charset="-128"/>
                          <a:ea typeface="Meiryo UI" panose="020B0604030504040204" pitchFamily="50" charset="-128"/>
                        </a:rPr>
                        <a:t>【</a:t>
                      </a:r>
                      <a:r>
                        <a:rPr lang="ja-JP" altLang="en-US" sz="1000" b="0" i="0" kern="100" dirty="0">
                          <a:solidFill>
                            <a:schemeClr val="tx1"/>
                          </a:solidFill>
                          <a:effectLst/>
                          <a:latin typeface="Meiryo UI" panose="020B0604030504040204" pitchFamily="50" charset="-128"/>
                          <a:ea typeface="Meiryo UI" panose="020B0604030504040204" pitchFamily="50" charset="-128"/>
                        </a:rPr>
                        <a:t>その他</a:t>
                      </a:r>
                      <a:r>
                        <a:rPr lang="en-US" altLang="ja-JP" sz="1000" b="0" i="0" kern="100" dirty="0">
                          <a:solidFill>
                            <a:schemeClr val="tx1"/>
                          </a:solidFill>
                          <a:effectLst/>
                          <a:latin typeface="Meiryo UI" panose="020B0604030504040204" pitchFamily="50" charset="-128"/>
                          <a:ea typeface="Meiryo UI" panose="020B0604030504040204" pitchFamily="50" charset="-128"/>
                        </a:rPr>
                        <a:t>】</a:t>
                      </a:r>
                      <a:r>
                        <a:rPr lang="ja-JP" altLang="en-US" sz="1000" b="0" i="0" kern="100" dirty="0">
                          <a:solidFill>
                            <a:schemeClr val="tx1"/>
                          </a:solidFill>
                          <a:effectLst/>
                          <a:latin typeface="Meiryo UI" panose="020B0604030504040204" pitchFamily="50" charset="-128"/>
                          <a:ea typeface="Meiryo UI" panose="020B0604030504040204" pitchFamily="50" charset="-128"/>
                        </a:rPr>
                        <a:t>　　　　　　　　　　　　　　　　　　　　　　　　　　　　　　　　　　　　　　　　　　　　　　 </a:t>
                      </a: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i="0" kern="100" dirty="0">
                          <a:solidFill>
                            <a:schemeClr val="tx1"/>
                          </a:solidFill>
                          <a:effectLst/>
                          <a:latin typeface="Meiryo UI" panose="020B0604030504040204" pitchFamily="50" charset="-128"/>
                          <a:ea typeface="Meiryo UI" panose="020B0604030504040204" pitchFamily="50" charset="-128"/>
                        </a:rPr>
                        <a:t> 　       　国により平成１６年度から税源移譲により国庫補助が廃止され一般財源化されるとともに交付税措置　　 </a:t>
                      </a:r>
                    </a:p>
                    <a:p>
                      <a:pPr marL="133350" marR="0" lvl="0" indent="-133350" algn="just" defTabSz="914400" rtl="0" eaLnBrk="1" fontAlgn="auto" latinLnBrk="0" hangingPunct="1">
                        <a:lnSpc>
                          <a:spcPct val="100000"/>
                        </a:lnSpc>
                        <a:spcBef>
                          <a:spcPts val="0"/>
                        </a:spcBef>
                        <a:spcAft>
                          <a:spcPts val="0"/>
                        </a:spcAft>
                        <a:buClrTx/>
                        <a:buSzTx/>
                        <a:buFontTx/>
                        <a:buNone/>
                        <a:tabLst/>
                        <a:defRPr/>
                      </a:pPr>
                      <a:endParaRPr lang="ja-JP" altLang="en-US" sz="1000" b="0" i="0" kern="100" dirty="0">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i="0" kern="100" dirty="0">
                          <a:effectLst/>
                          <a:latin typeface="Meiryo UI" panose="020B0604030504040204" pitchFamily="50" charset="-128"/>
                          <a:ea typeface="Meiryo UI" panose="020B0604030504040204" pitchFamily="50" charset="-128"/>
                        </a:rPr>
                        <a:t>　</a:t>
                      </a:r>
                      <a:endParaRPr lang="ja-JP" altLang="en-US" sz="9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solidFill>
                  </a:tcPr>
                </a:tc>
                <a:extLst>
                  <a:ext uri="{0D108BD9-81ED-4DB2-BD59-A6C34878D82A}">
                    <a16:rowId xmlns:a16="http://schemas.microsoft.com/office/drawing/2014/main" val="4234363331"/>
                  </a:ext>
                </a:extLst>
              </a:tr>
            </a:tbl>
          </a:graphicData>
        </a:graphic>
      </p:graphicFrame>
      <p:sp>
        <p:nvSpPr>
          <p:cNvPr id="19" name="正方形/長方形 18"/>
          <p:cNvSpPr/>
          <p:nvPr/>
        </p:nvSpPr>
        <p:spPr>
          <a:xfrm>
            <a:off x="6192180" y="863715"/>
            <a:ext cx="2759941" cy="234978"/>
          </a:xfrm>
          <a:prstGeom prst="rect">
            <a:avLst/>
          </a:prstGeom>
          <a:ln/>
        </p:spPr>
        <p:style>
          <a:lnRef idx="2">
            <a:schemeClr val="accent1"/>
          </a:lnRef>
          <a:fillRef idx="1">
            <a:schemeClr val="lt1"/>
          </a:fillRef>
          <a:effectRef idx="0">
            <a:schemeClr val="accent1"/>
          </a:effectRef>
          <a:fontRef idx="minor">
            <a:schemeClr val="dk1"/>
          </a:fontRef>
        </p:style>
        <p:txBody>
          <a:bodyPr lIns="36000" rIns="0" rtlCol="0" anchor="ctr"/>
          <a:lstStyle/>
          <a:p>
            <a:pPr algn="ctr"/>
            <a:r>
              <a:rPr lang="en-US" altLang="ja-JP" sz="1050" dirty="0">
                <a:solidFill>
                  <a:schemeClr val="tx1"/>
                </a:solidFill>
                <a:latin typeface="Meiryo UI" panose="020B0604030504040204" pitchFamily="50" charset="-128"/>
                <a:ea typeface="Meiryo UI" panose="020B0604030504040204" pitchFamily="50" charset="-128"/>
              </a:rPr>
              <a:t>R2</a:t>
            </a:r>
            <a:r>
              <a:rPr lang="ja-JP" altLang="en-US" sz="1050" dirty="0">
                <a:solidFill>
                  <a:schemeClr val="tx1"/>
                </a:solidFill>
                <a:latin typeface="Meiryo UI" panose="020B0604030504040204" pitchFamily="50" charset="-128"/>
                <a:ea typeface="Meiryo UI" panose="020B0604030504040204" pitchFamily="50" charset="-128"/>
              </a:rPr>
              <a:t>当初予算額：</a:t>
            </a:r>
            <a:r>
              <a:rPr lang="en-US" altLang="ja-JP" sz="1050" dirty="0">
                <a:solidFill>
                  <a:schemeClr val="tx1"/>
                </a:solidFill>
                <a:latin typeface="Meiryo UI" panose="020B0604030504040204" pitchFamily="50" charset="-128"/>
                <a:ea typeface="Meiryo UI" panose="020B0604030504040204" pitchFamily="50" charset="-128"/>
              </a:rPr>
              <a:t>2,450</a:t>
            </a:r>
            <a:r>
              <a:rPr lang="ja-JP" altLang="en-US" sz="1050" dirty="0">
                <a:solidFill>
                  <a:schemeClr val="tx1"/>
                </a:solidFill>
                <a:latin typeface="Meiryo UI" panose="020B0604030504040204" pitchFamily="50" charset="-128"/>
                <a:ea typeface="Meiryo UI" panose="020B0604030504040204" pitchFamily="50" charset="-128"/>
              </a:rPr>
              <a:t>（</a:t>
            </a:r>
            <a:r>
              <a:rPr lang="en-US" altLang="ja-JP" sz="1050" dirty="0">
                <a:solidFill>
                  <a:schemeClr val="tx1"/>
                </a:solidFill>
                <a:latin typeface="Meiryo UI" panose="020B0604030504040204" pitchFamily="50" charset="-128"/>
                <a:ea typeface="Meiryo UI" panose="020B0604030504040204" pitchFamily="50" charset="-128"/>
              </a:rPr>
              <a:t>2,450</a:t>
            </a:r>
            <a:r>
              <a:rPr lang="ja-JP" altLang="en-US" sz="1050" dirty="0">
                <a:solidFill>
                  <a:schemeClr val="tx1"/>
                </a:solidFill>
                <a:latin typeface="Meiryo UI" panose="020B0604030504040204" pitchFamily="50" charset="-128"/>
                <a:ea typeface="Meiryo UI" panose="020B0604030504040204" pitchFamily="50" charset="-128"/>
              </a:rPr>
              <a:t>）百万円</a:t>
            </a:r>
            <a:endPar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6" name="正方形/長方形 5"/>
          <p:cNvSpPr/>
          <p:nvPr/>
        </p:nvSpPr>
        <p:spPr>
          <a:xfrm>
            <a:off x="6196473" y="139243"/>
            <a:ext cx="1935215" cy="208186"/>
          </a:xfrm>
          <a:prstGeom prst="rect">
            <a:avLst/>
          </a:prstGeom>
          <a:ln w="6350"/>
        </p:spPr>
        <p:style>
          <a:lnRef idx="2">
            <a:schemeClr val="accent1"/>
          </a:lnRef>
          <a:fillRef idx="1">
            <a:schemeClr val="lt1"/>
          </a:fillRef>
          <a:effectRef idx="0">
            <a:schemeClr val="accent1"/>
          </a:effectRef>
          <a:fontRef idx="minor">
            <a:schemeClr val="dk1"/>
          </a:fontRef>
        </p:style>
        <p:txBody>
          <a:bodyPr lIns="36000" rIns="36000" rtlCol="0" anchor="ctr"/>
          <a:lstStyle/>
          <a:p>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予算の記載</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）：一般財源</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スライド番号プレースホルダー 4"/>
          <p:cNvSpPr txBox="1">
            <a:spLocks/>
          </p:cNvSpPr>
          <p:nvPr/>
        </p:nvSpPr>
        <p:spPr>
          <a:xfrm>
            <a:off x="7010400" y="6584035"/>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smtClean="0">
                <a:solidFill>
                  <a:schemeClr val="tx1"/>
                </a:solidFill>
                <a:latin typeface="Meiryo UI" panose="020B0604030504040204" pitchFamily="50" charset="-128"/>
                <a:ea typeface="Meiryo UI" panose="020B0604030504040204" pitchFamily="50" charset="-128"/>
              </a:rPr>
              <a:t>49</a:t>
            </a:r>
            <a:endParaRPr lang="ja-JP" altLang="en-US"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4706143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表 24"/>
          <p:cNvGraphicFramePr>
            <a:graphicFrameLocks noGrp="1"/>
          </p:cNvGraphicFramePr>
          <p:nvPr/>
        </p:nvGraphicFramePr>
        <p:xfrm>
          <a:off x="83583" y="28533"/>
          <a:ext cx="9003329" cy="415976"/>
        </p:xfrm>
        <a:graphic>
          <a:graphicData uri="http://schemas.openxmlformats.org/drawingml/2006/table">
            <a:tbl>
              <a:tblPr firstRow="1" firstCol="1" bandRow="1">
                <a:tableStyleId>{5C22544A-7EE6-4342-B048-85BDC9FD1C3A}</a:tableStyleId>
              </a:tblPr>
              <a:tblGrid>
                <a:gridCol w="6783672">
                  <a:extLst>
                    <a:ext uri="{9D8B030D-6E8A-4147-A177-3AD203B41FA5}">
                      <a16:colId xmlns:a16="http://schemas.microsoft.com/office/drawing/2014/main" val="1996567682"/>
                    </a:ext>
                  </a:extLst>
                </a:gridCol>
                <a:gridCol w="2219657">
                  <a:extLst>
                    <a:ext uri="{9D8B030D-6E8A-4147-A177-3AD203B41FA5}">
                      <a16:colId xmlns:a16="http://schemas.microsoft.com/office/drawing/2014/main" val="2440904912"/>
                    </a:ext>
                  </a:extLst>
                </a:gridCol>
              </a:tblGrid>
              <a:tr h="41597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100" kern="100" dirty="0">
                          <a:solidFill>
                            <a:schemeClr val="tx1"/>
                          </a:solidFill>
                          <a:effectLst/>
                          <a:latin typeface="Meiryo UI" panose="020B0604030504040204" pitchFamily="50" charset="-128"/>
                          <a:ea typeface="Meiryo UI" panose="020B0604030504040204" pitchFamily="50" charset="-128"/>
                        </a:rPr>
                        <a:t>【</a:t>
                      </a:r>
                      <a:r>
                        <a:rPr lang="ja-JP" altLang="en-US" sz="1100" kern="100" dirty="0">
                          <a:solidFill>
                            <a:schemeClr val="tx1"/>
                          </a:solidFill>
                          <a:effectLst/>
                          <a:latin typeface="Meiryo UI" panose="020B0604030504040204" pitchFamily="50" charset="-128"/>
                          <a:ea typeface="Meiryo UI" panose="020B0604030504040204" pitchFamily="50" charset="-128"/>
                        </a:rPr>
                        <a:t>主要検討事業</a:t>
                      </a:r>
                      <a:r>
                        <a:rPr lang="en-US" altLang="ja-JP" sz="1100" kern="100" dirty="0">
                          <a:solidFill>
                            <a:schemeClr val="tx1"/>
                          </a:solidFill>
                          <a:effectLst/>
                          <a:latin typeface="Meiryo UI" panose="020B0604030504040204" pitchFamily="50" charset="-128"/>
                          <a:ea typeface="Meiryo UI" panose="020B0604030504040204" pitchFamily="50" charset="-128"/>
                        </a:rPr>
                        <a:t>20】</a:t>
                      </a:r>
                      <a:r>
                        <a:rPr lang="ja-JP" altLang="en-US" sz="1100" kern="100" dirty="0">
                          <a:solidFill>
                            <a:schemeClr val="tx1"/>
                          </a:solidFill>
                          <a:effectLst/>
                          <a:latin typeface="Meiryo UI" panose="020B0604030504040204" pitchFamily="50" charset="-128"/>
                          <a:ea typeface="Meiryo UI" panose="020B0604030504040204" pitchFamily="50" charset="-128"/>
                        </a:rPr>
                        <a:t>　</a:t>
                      </a:r>
                      <a:r>
                        <a:rPr lang="ja-JP" altLang="en-US" sz="1400" kern="100" dirty="0">
                          <a:solidFill>
                            <a:schemeClr val="tx1"/>
                          </a:solidFill>
                          <a:effectLst/>
                          <a:latin typeface="Meiryo UI" panose="020B0604030504040204" pitchFamily="50" charset="-128"/>
                          <a:ea typeface="Meiryo UI" panose="020B0604030504040204" pitchFamily="50" charset="-128"/>
                        </a:rPr>
                        <a:t>地域見守り・コーディネーター関係事業 </a:t>
                      </a:r>
                      <a:r>
                        <a:rPr lang="zh-TW" altLang="en-US" sz="1400" kern="100" dirty="0">
                          <a:solidFill>
                            <a:schemeClr val="tx1"/>
                          </a:solidFill>
                          <a:effectLst/>
                          <a:latin typeface="Meiryo UI" panose="020B0604030504040204" pitchFamily="50" charset="-128"/>
                          <a:ea typeface="Meiryo UI" panose="020B0604030504040204" pitchFamily="50" charset="-128"/>
                        </a:rPr>
                        <a:t> </a:t>
                      </a:r>
                      <a:r>
                        <a:rPr lang="ja-JP" altLang="en-US" sz="1400" kern="100" dirty="0">
                          <a:solidFill>
                            <a:schemeClr val="tx1"/>
                          </a:solidFill>
                          <a:effectLst/>
                          <a:latin typeface="Meiryo UI" panose="020B0604030504040204" pitchFamily="50" charset="-128"/>
                          <a:ea typeface="Meiryo UI" panose="020B0604030504040204" pitchFamily="50" charset="-128"/>
                        </a:rPr>
                        <a:t>　</a:t>
                      </a:r>
                      <a:r>
                        <a:rPr lang="ja-JP" altLang="en-US" sz="1000" kern="100" dirty="0">
                          <a:solidFill>
                            <a:schemeClr val="tx1"/>
                          </a:solidFill>
                          <a:effectLst/>
                          <a:latin typeface="Meiryo UI" panose="020B0604030504040204" pitchFamily="50" charset="-128"/>
                          <a:ea typeface="Meiryo UI" panose="020B0604030504040204" pitchFamily="50" charset="-128"/>
                        </a:rPr>
                        <a:t>　</a:t>
                      </a:r>
                      <a:endParaRPr lang="en-US" altLang="ja-JP" sz="10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effectLst/>
                          <a:latin typeface="Meiryo UI" panose="020B0604030504040204" pitchFamily="50" charset="-128"/>
                          <a:ea typeface="Meiryo UI" panose="020B0604030504040204" pitchFamily="50" charset="-128"/>
                        </a:rPr>
                        <a:t>＜福祉部＞</a:t>
                      </a:r>
                      <a:endParaRPr lang="ja-JP" alt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09406796"/>
                  </a:ext>
                </a:extLst>
              </a:tr>
            </a:tbl>
          </a:graphicData>
        </a:graphic>
      </p:graphicFrame>
      <p:graphicFrame>
        <p:nvGraphicFramePr>
          <p:cNvPr id="2" name="表 1"/>
          <p:cNvGraphicFramePr>
            <a:graphicFrameLocks noGrp="1"/>
          </p:cNvGraphicFramePr>
          <p:nvPr>
            <p:extLst>
              <p:ext uri="{D42A27DB-BD31-4B8C-83A1-F6EECF244321}">
                <p14:modId xmlns:p14="http://schemas.microsoft.com/office/powerpoint/2010/main" val="1680085114"/>
              </p:ext>
            </p:extLst>
          </p:nvPr>
        </p:nvGraphicFramePr>
        <p:xfrm>
          <a:off x="61733" y="454917"/>
          <a:ext cx="9020534" cy="6268548"/>
        </p:xfrm>
        <a:graphic>
          <a:graphicData uri="http://schemas.openxmlformats.org/drawingml/2006/table">
            <a:tbl>
              <a:tblPr firstRow="1" firstCol="1" bandRow="1">
                <a:tableStyleId>{BC89EF96-8CEA-46FF-86C4-4CE0E7609802}</a:tableStyleId>
              </a:tblPr>
              <a:tblGrid>
                <a:gridCol w="259200">
                  <a:extLst>
                    <a:ext uri="{9D8B030D-6E8A-4147-A177-3AD203B41FA5}">
                      <a16:colId xmlns:a16="http://schemas.microsoft.com/office/drawing/2014/main" val="9612139"/>
                    </a:ext>
                  </a:extLst>
                </a:gridCol>
                <a:gridCol w="4561456">
                  <a:extLst>
                    <a:ext uri="{9D8B030D-6E8A-4147-A177-3AD203B41FA5}">
                      <a16:colId xmlns:a16="http://schemas.microsoft.com/office/drawing/2014/main" val="4183280094"/>
                    </a:ext>
                  </a:extLst>
                </a:gridCol>
                <a:gridCol w="4199878">
                  <a:extLst>
                    <a:ext uri="{9D8B030D-6E8A-4147-A177-3AD203B41FA5}">
                      <a16:colId xmlns:a16="http://schemas.microsoft.com/office/drawing/2014/main" val="2140178687"/>
                    </a:ext>
                  </a:extLst>
                </a:gridCol>
              </a:tblGrid>
              <a:tr h="207432">
                <a:tc rowSpan="2">
                  <a:txBody>
                    <a:bodyPr/>
                    <a:lstStyle/>
                    <a:p>
                      <a:pPr algn="ctr">
                        <a:spcAft>
                          <a:spcPts val="0"/>
                        </a:spcAft>
                      </a:pPr>
                      <a:r>
                        <a:rPr lang="ja-JP" altLang="en-US" sz="1000" kern="100" dirty="0">
                          <a:solidFill>
                            <a:schemeClr val="bg1"/>
                          </a:solidFill>
                          <a:effectLst/>
                          <a:latin typeface="Meiryo UI" panose="020B0604030504040204" pitchFamily="50" charset="-128"/>
                          <a:ea typeface="Meiryo UI" panose="020B0604030504040204" pitchFamily="50" charset="-128"/>
                        </a:rPr>
                        <a:t>当時の事業概要</a:t>
                      </a:r>
                      <a:endParaRPr lang="en-US" altLang="ja-JP" sz="1000"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vert="eaVert" anchor="ct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solidFill>
                  </a:tcPr>
                </a:tc>
                <a:tc grid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rPr>
                        <a:t>＜財政再建プログラム（案）策定当時＞</a:t>
                      </a:r>
                      <a:endParaRPr lang="en-US" altLang="ja-JP"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0D8E8"/>
                    </a:solidFill>
                  </a:tcPr>
                </a:tc>
                <a:tc hMerge="1">
                  <a:txBody>
                    <a:bodyPr/>
                    <a:lstStyle/>
                    <a:p>
                      <a:endParaRPr kumimoji="1" lang="ja-JP" altLang="en-US"/>
                    </a:p>
                  </a:txBody>
                  <a:tcPr/>
                </a:tc>
                <a:extLst>
                  <a:ext uri="{0D108BD9-81ED-4DB2-BD59-A6C34878D82A}">
                    <a16:rowId xmlns:a16="http://schemas.microsoft.com/office/drawing/2014/main" val="1809098311"/>
                  </a:ext>
                </a:extLst>
              </a:tr>
              <a:tr h="3334748">
                <a:tc vMerge="1">
                  <a:txBody>
                    <a:bodyPr/>
                    <a:lstStyle/>
                    <a:p>
                      <a:endParaRPr kumimoji="1" lang="ja-JP" altLang="en-US"/>
                    </a:p>
                  </a:txBody>
                  <a:tcPr/>
                </a:tc>
                <a:tc gridSpan="2">
                  <a:txBody>
                    <a:bodyPr/>
                    <a:lstStyle/>
                    <a:p>
                      <a:pPr algn="just">
                        <a:spcAft>
                          <a:spcPts val="0"/>
                        </a:spcAft>
                      </a:pP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effectLst/>
                          <a:latin typeface="Meiryo UI" panose="020B0604030504040204" pitchFamily="50" charset="-128"/>
                          <a:ea typeface="Meiryo UI" panose="020B0604030504040204" pitchFamily="50" charset="-128"/>
                        </a:rPr>
                        <a:t>○ 事業目的及び事業内容</a:t>
                      </a:r>
                      <a:endParaRPr lang="en-US" altLang="ja-JP" sz="1000" b="1"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a:t>
                      </a:r>
                      <a:r>
                        <a:rPr lang="ja-JP" altLang="en-US" sz="1000" b="0" kern="100" baseline="0" dirty="0">
                          <a:effectLst/>
                          <a:latin typeface="Meiryo UI" panose="020B0604030504040204" pitchFamily="50" charset="-128"/>
                          <a:ea typeface="Meiryo UI" panose="020B0604030504040204" pitchFamily="50" charset="-128"/>
                        </a:rPr>
                        <a:t> </a:t>
                      </a:r>
                      <a:r>
                        <a:rPr lang="en-US" altLang="ja-JP" sz="1000" b="0" kern="100" dirty="0">
                          <a:effectLst/>
                          <a:latin typeface="Meiryo UI" panose="020B0604030504040204" pitchFamily="50" charset="-128"/>
                          <a:ea typeface="Meiryo UI" panose="020B0604030504040204" pitchFamily="50" charset="-128"/>
                        </a:rPr>
                        <a:t>【①｢</a:t>
                      </a:r>
                      <a:r>
                        <a:rPr lang="ja-JP" altLang="en-US" sz="1000" b="0" kern="100" dirty="0">
                          <a:effectLst/>
                          <a:latin typeface="Meiryo UI" panose="020B0604030504040204" pitchFamily="50" charset="-128"/>
                          <a:ea typeface="Meiryo UI" panose="020B0604030504040204" pitchFamily="50" charset="-128"/>
                        </a:rPr>
                        <a:t>ｺﾐｭﾆﾃｨｿｰｼｬﾙﾜｰｸ機能</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配置促進事業費補助金</a:t>
                      </a:r>
                      <a:r>
                        <a:rPr lang="en-US" altLang="ja-JP" sz="1000" b="0" kern="100" dirty="0">
                          <a:effectLst/>
                          <a:latin typeface="Meiryo UI" panose="020B0604030504040204" pitchFamily="50" charset="-128"/>
                          <a:ea typeface="Meiryo UI" panose="020B0604030504040204" pitchFamily="50" charset="-128"/>
                        </a:rPr>
                        <a:t>】 </a:t>
                      </a: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要援護者に対するｾｰﾌﾃｨﾈｯﾄ体制構築のため、</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見守り</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つなぎ</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を行う 「ｺﾐｭﾆﾃｨｿｰｼｬﾙﾜｰｶｰ」を</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中学校区</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などに配置する市町村に対して助成。</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  ・</a:t>
                      </a:r>
                      <a:r>
                        <a:rPr lang="en-US" altLang="ja-JP" sz="1000" b="0" kern="100" dirty="0">
                          <a:effectLst/>
                          <a:latin typeface="Meiryo UI" panose="020B0604030504040204" pitchFamily="50" charset="-128"/>
                          <a:ea typeface="Meiryo UI" panose="020B0604030504040204" pitchFamily="50" charset="-128"/>
                        </a:rPr>
                        <a:t>580</a:t>
                      </a:r>
                      <a:r>
                        <a:rPr lang="ja-JP" altLang="en-US" sz="1000" b="0" kern="100" dirty="0">
                          <a:effectLst/>
                          <a:latin typeface="Meiryo UI" panose="020B0604030504040204" pitchFamily="50" charset="-128"/>
                          <a:ea typeface="Meiryo UI" panose="020B0604030504040204" pitchFamily="50" charset="-128"/>
                        </a:rPr>
                        <a:t>万円</a:t>
                      </a:r>
                      <a:r>
                        <a:rPr lang="en-US" altLang="ja-JP" sz="1000" b="0" kern="100" dirty="0">
                          <a:effectLst/>
                          <a:latin typeface="Meiryo UI" panose="020B0604030504040204" pitchFamily="50" charset="-128"/>
                          <a:ea typeface="Meiryo UI" panose="020B0604030504040204" pitchFamily="50" charset="-128"/>
                        </a:rPr>
                        <a:t>/1</a:t>
                      </a:r>
                      <a:r>
                        <a:rPr lang="ja-JP" altLang="en-US" sz="1000" b="0" kern="100" dirty="0">
                          <a:effectLst/>
                          <a:latin typeface="Meiryo UI" panose="020B0604030504040204" pitchFamily="50" charset="-128"/>
                          <a:ea typeface="Meiryo UI" panose="020B0604030504040204" pitchFamily="50" charset="-128"/>
                        </a:rPr>
                        <a:t>箇所</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府</a:t>
                      </a:r>
                      <a:r>
                        <a:rPr lang="en-US" altLang="ja-JP" sz="1000" b="0" kern="100" dirty="0">
                          <a:effectLst/>
                          <a:latin typeface="Meiryo UI" panose="020B0604030504040204" pitchFamily="50" charset="-128"/>
                          <a:ea typeface="Meiryo UI" panose="020B0604030504040204" pitchFamily="50" charset="-128"/>
                        </a:rPr>
                        <a:t>1/2</a:t>
                      </a:r>
                      <a:r>
                        <a:rPr lang="ja-JP" altLang="en-US" sz="1000" b="0" kern="100" dirty="0">
                          <a:effectLst/>
                          <a:latin typeface="Meiryo UI" panose="020B0604030504040204" pitchFamily="50" charset="-128"/>
                          <a:ea typeface="Meiryo UI" panose="020B0604030504040204" pitchFamily="50" charset="-128"/>
                        </a:rPr>
                        <a:t>･市町村</a:t>
                      </a:r>
                      <a:r>
                        <a:rPr lang="en-US" altLang="ja-JP" sz="1000" b="0" kern="100" dirty="0">
                          <a:effectLst/>
                          <a:latin typeface="Meiryo UI" panose="020B0604030504040204" pitchFamily="50" charset="-128"/>
                          <a:ea typeface="Meiryo UI" panose="020B0604030504040204" pitchFamily="50" charset="-128"/>
                        </a:rPr>
                        <a:t>1/2)        </a:t>
                      </a:r>
                      <a:r>
                        <a:rPr lang="ja-JP" altLang="en-US" sz="1000" b="0" kern="100" dirty="0">
                          <a:effectLst/>
                          <a:latin typeface="Meiryo UI" panose="020B0604030504040204" pitchFamily="50" charset="-128"/>
                          <a:ea typeface="Meiryo UI" panose="020B0604030504040204" pitchFamily="50" charset="-128"/>
                        </a:rPr>
                        <a:t>・⑲実施箇所数</a:t>
                      </a:r>
                      <a:r>
                        <a:rPr lang="en-US" altLang="ja-JP" sz="1000" b="0" kern="100" dirty="0">
                          <a:effectLst/>
                          <a:latin typeface="Meiryo UI" panose="020B0604030504040204" pitchFamily="50" charset="-128"/>
                          <a:ea typeface="Meiryo UI" panose="020B0604030504040204" pitchFamily="50" charset="-128"/>
                        </a:rPr>
                        <a:t>:133</a:t>
                      </a:r>
                      <a:r>
                        <a:rPr lang="ja-JP" altLang="en-US" sz="1000" b="0" kern="100" dirty="0">
                          <a:effectLst/>
                          <a:latin typeface="Meiryo UI" panose="020B0604030504040204" pitchFamily="50" charset="-128"/>
                          <a:ea typeface="Meiryo UI" panose="020B0604030504040204" pitchFamily="50" charset="-128"/>
                        </a:rPr>
                        <a:t>箇所        </a:t>
                      </a: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・事業開始</a:t>
                      </a:r>
                      <a:r>
                        <a:rPr lang="en-US" altLang="ja-JP" sz="1000" b="0" kern="100" dirty="0">
                          <a:effectLst/>
                          <a:latin typeface="Meiryo UI" panose="020B0604030504040204" pitchFamily="50" charset="-128"/>
                          <a:ea typeface="Meiryo UI" panose="020B0604030504040204" pitchFamily="50" charset="-128"/>
                        </a:rPr>
                        <a:t>:H16</a:t>
                      </a:r>
                      <a:r>
                        <a:rPr lang="ja-JP" altLang="en-US" sz="1000" b="0" kern="100" dirty="0">
                          <a:effectLst/>
                          <a:latin typeface="Meiryo UI" panose="020B0604030504040204" pitchFamily="50" charset="-128"/>
                          <a:ea typeface="Meiryo UI" panose="020B0604030504040204" pitchFamily="50" charset="-128"/>
                        </a:rPr>
                        <a:t>年度</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 </a:t>
                      </a:r>
                      <a:r>
                        <a:rPr lang="en-US" altLang="ja-JP" sz="1000" b="0" kern="100" dirty="0">
                          <a:effectLst/>
                          <a:latin typeface="Meiryo UI" panose="020B0604030504040204" pitchFamily="50" charset="-128"/>
                          <a:ea typeface="Meiryo UI" panose="020B0604030504040204" pitchFamily="50" charset="-128"/>
                        </a:rPr>
                        <a:t>【②</a:t>
                      </a:r>
                      <a:r>
                        <a:rPr lang="ja-JP" altLang="en-US" sz="1000" b="0" kern="100" dirty="0">
                          <a:effectLst/>
                          <a:latin typeface="Meiryo UI" panose="020B0604030504040204" pitchFamily="50" charset="-128"/>
                          <a:ea typeface="Meiryo UI" panose="020B0604030504040204" pitchFamily="50" charset="-128"/>
                        </a:rPr>
                        <a:t>小地域ﾈｯﾄﾜｰｸ活動推進事業補助金</a:t>
                      </a:r>
                      <a:r>
                        <a:rPr lang="en-US" altLang="ja-JP" sz="1000" b="0" kern="100" dirty="0">
                          <a:effectLst/>
                          <a:latin typeface="Meiryo UI" panose="020B0604030504040204" pitchFamily="50" charset="-128"/>
                          <a:ea typeface="Meiryo UI" panose="020B0604030504040204" pitchFamily="50" charset="-128"/>
                        </a:rPr>
                        <a:t>】</a:t>
                      </a: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住民参加による</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支え合い･助け合い</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活動体制整備のため、市町村を通じて</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小学校区単位</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err="1">
                          <a:effectLst/>
                          <a:latin typeface="Meiryo UI" panose="020B0604030504040204" pitchFamily="50" charset="-128"/>
                          <a:ea typeface="Meiryo UI" panose="020B0604030504040204" pitchFamily="50" charset="-128"/>
                        </a:rPr>
                        <a:t>での</a:t>
                      </a:r>
                      <a:r>
                        <a:rPr lang="ja-JP" altLang="en-US" sz="1000" b="0" kern="100" dirty="0">
                          <a:effectLst/>
                          <a:latin typeface="Meiryo UI" panose="020B0604030504040204" pitchFamily="50" charset="-128"/>
                          <a:ea typeface="Meiryo UI" panose="020B0604030504040204" pitchFamily="50" charset="-128"/>
                        </a:rPr>
                        <a:t>地域活動を支援する</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市社協</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に対して助成。</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 ・府</a:t>
                      </a:r>
                      <a:r>
                        <a:rPr lang="en-US" altLang="ja-JP" sz="1000" b="0" kern="100" dirty="0">
                          <a:effectLst/>
                          <a:latin typeface="Meiryo UI" panose="020B0604030504040204" pitchFamily="50" charset="-128"/>
                          <a:ea typeface="Meiryo UI" panose="020B0604030504040204" pitchFamily="50" charset="-128"/>
                        </a:rPr>
                        <a:t>1/2</a:t>
                      </a:r>
                      <a:r>
                        <a:rPr lang="ja-JP" altLang="en-US" sz="1000" b="0" kern="100" dirty="0">
                          <a:effectLst/>
                          <a:latin typeface="Meiryo UI" panose="020B0604030504040204" pitchFamily="50" charset="-128"/>
                          <a:ea typeface="Meiryo UI" panose="020B0604030504040204" pitchFamily="50" charset="-128"/>
                        </a:rPr>
                        <a:t>･市町村</a:t>
                      </a:r>
                      <a:r>
                        <a:rPr lang="en-US" altLang="ja-JP" sz="1000" b="0" kern="100" dirty="0">
                          <a:effectLst/>
                          <a:latin typeface="Meiryo UI" panose="020B0604030504040204" pitchFamily="50" charset="-128"/>
                          <a:ea typeface="Meiryo UI" panose="020B0604030504040204" pitchFamily="50" charset="-128"/>
                        </a:rPr>
                        <a:t>1/2       </a:t>
                      </a:r>
                      <a:r>
                        <a:rPr lang="ja-JP" altLang="en-US" sz="1000" b="0" kern="100" dirty="0">
                          <a:effectLst/>
                          <a:latin typeface="Meiryo UI" panose="020B0604030504040204" pitchFamily="50" charset="-128"/>
                          <a:ea typeface="Meiryo UI" panose="020B0604030504040204" pitchFamily="50" charset="-128"/>
                        </a:rPr>
                        <a:t>・</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地区福祉委員会</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活動助成</a:t>
                      </a:r>
                      <a:r>
                        <a:rPr lang="en-US" altLang="ja-JP" sz="1000" b="0" kern="100" dirty="0">
                          <a:effectLst/>
                          <a:latin typeface="Meiryo UI" panose="020B0604030504040204" pitchFamily="50" charset="-128"/>
                          <a:ea typeface="Meiryo UI" panose="020B0604030504040204" pitchFamily="50" charset="-128"/>
                        </a:rPr>
                        <a:t>(500</a:t>
                      </a:r>
                      <a:r>
                        <a:rPr lang="ja-JP" altLang="en-US" sz="1000" b="0" kern="100" dirty="0">
                          <a:effectLst/>
                          <a:latin typeface="Meiryo UI" panose="020B0604030504040204" pitchFamily="50" charset="-128"/>
                          <a:ea typeface="Meiryo UI" panose="020B0604030504040204" pitchFamily="50" charset="-128"/>
                        </a:rPr>
                        <a:t>千円</a:t>
                      </a:r>
                      <a:r>
                        <a:rPr lang="en-US" altLang="ja-JP" sz="1000" b="0" kern="100" dirty="0">
                          <a:effectLst/>
                          <a:latin typeface="Meiryo UI" panose="020B0604030504040204" pitchFamily="50" charset="-128"/>
                          <a:ea typeface="Meiryo UI" panose="020B0604030504040204" pitchFamily="50" charset="-128"/>
                        </a:rPr>
                        <a:t>×530</a:t>
                      </a:r>
                      <a:r>
                        <a:rPr lang="ja-JP" altLang="en-US" sz="1000" b="0" kern="100" dirty="0">
                          <a:effectLst/>
                          <a:latin typeface="Meiryo UI" panose="020B0604030504040204" pitchFamily="50" charset="-128"/>
                          <a:ea typeface="Meiryo UI" panose="020B0604030504040204" pitchFamily="50" charset="-128"/>
                        </a:rPr>
                        <a:t>地区</a:t>
                      </a: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 ・</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ｺﾐｭﾆﾃｨｰﾜｰｶｰ</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設置費</a:t>
                      </a:r>
                      <a:r>
                        <a:rPr lang="en-US" altLang="ja-JP" sz="1000" b="0" kern="100" dirty="0">
                          <a:effectLst/>
                          <a:latin typeface="Meiryo UI" panose="020B0604030504040204" pitchFamily="50" charset="-128"/>
                          <a:ea typeface="Meiryo UI" panose="020B0604030504040204" pitchFamily="50" charset="-128"/>
                        </a:rPr>
                        <a:t>(3,000</a:t>
                      </a:r>
                      <a:r>
                        <a:rPr lang="ja-JP" altLang="en-US" sz="1000" b="0" kern="100" dirty="0">
                          <a:effectLst/>
                          <a:latin typeface="Meiryo UI" panose="020B0604030504040204" pitchFamily="50" charset="-128"/>
                          <a:ea typeface="Meiryo UI" panose="020B0604030504040204" pitchFamily="50" charset="-128"/>
                        </a:rPr>
                        <a:t>千円</a:t>
                      </a:r>
                      <a:r>
                        <a:rPr lang="en-US" altLang="ja-JP" sz="1000" b="0" kern="100" dirty="0">
                          <a:effectLst/>
                          <a:latin typeface="Meiryo UI" panose="020B0604030504040204" pitchFamily="50" charset="-128"/>
                          <a:ea typeface="Meiryo UI" panose="020B0604030504040204" pitchFamily="50" charset="-128"/>
                        </a:rPr>
                        <a:t>×114</a:t>
                      </a:r>
                      <a:r>
                        <a:rPr lang="ja-JP" altLang="en-US" sz="1000" b="0" kern="100" dirty="0">
                          <a:effectLst/>
                          <a:latin typeface="Meiryo UI" panose="020B0604030504040204" pitchFamily="50" charset="-128"/>
                          <a:ea typeface="Meiryo UI" panose="020B0604030504040204" pitchFamily="50" charset="-128"/>
                        </a:rPr>
                        <a:t>名</a:t>
                      </a: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・事業開始</a:t>
                      </a:r>
                      <a:r>
                        <a:rPr lang="en-US" altLang="ja-JP" sz="1000" b="0" kern="100" dirty="0">
                          <a:effectLst/>
                          <a:latin typeface="Meiryo UI" panose="020B0604030504040204" pitchFamily="50" charset="-128"/>
                          <a:ea typeface="Meiryo UI" panose="020B0604030504040204" pitchFamily="50" charset="-128"/>
                        </a:rPr>
                        <a:t>:H10</a:t>
                      </a:r>
                      <a:r>
                        <a:rPr lang="ja-JP" altLang="en-US" sz="1000" b="0" kern="100" dirty="0">
                          <a:effectLst/>
                          <a:latin typeface="Meiryo UI" panose="020B0604030504040204" pitchFamily="50" charset="-128"/>
                          <a:ea typeface="Meiryo UI" panose="020B0604030504040204" pitchFamily="50" charset="-128"/>
                        </a:rPr>
                        <a:t>年度</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a:t>
                      </a:r>
                      <a:r>
                        <a:rPr lang="en-US" altLang="ja-JP" sz="1000" b="0" kern="100" dirty="0">
                          <a:effectLst/>
                          <a:latin typeface="Meiryo UI" panose="020B0604030504040204" pitchFamily="50" charset="-128"/>
                          <a:ea typeface="Meiryo UI" panose="020B0604030504040204" pitchFamily="50" charset="-128"/>
                        </a:rPr>
                        <a:t>【③</a:t>
                      </a:r>
                      <a:r>
                        <a:rPr lang="ja-JP" altLang="en-US" sz="1000" b="0" kern="100" dirty="0">
                          <a:effectLst/>
                          <a:latin typeface="Meiryo UI" panose="020B0604030504040204" pitchFamily="50" charset="-128"/>
                          <a:ea typeface="Meiryo UI" panose="020B0604030504040204" pitchFamily="50" charset="-128"/>
                        </a:rPr>
                        <a:t>高齢者医療･健康･福祉ｻﾎﾟｰﾄ機能等支援事業</a:t>
                      </a:r>
                      <a:r>
                        <a:rPr lang="en-US" altLang="ja-JP" sz="1000" b="0" kern="100" dirty="0">
                          <a:effectLst/>
                          <a:latin typeface="Meiryo UI" panose="020B0604030504040204" pitchFamily="50" charset="-128"/>
                          <a:ea typeface="Meiryo UI" panose="020B0604030504040204" pitchFamily="50" charset="-128"/>
                        </a:rPr>
                        <a:t>】</a:t>
                      </a: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高齢要援護者等に対する</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見守り</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つなぎ</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機能強化のため、</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府社協</a:t>
                      </a: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に対して助成。</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   ・⑲</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支援相談員</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数</a:t>
                      </a:r>
                      <a:r>
                        <a:rPr lang="en-US" altLang="ja-JP" sz="1000" b="0" kern="100" dirty="0">
                          <a:effectLst/>
                          <a:latin typeface="Meiryo UI" panose="020B0604030504040204" pitchFamily="50" charset="-128"/>
                          <a:ea typeface="Meiryo UI" panose="020B0604030504040204" pitchFamily="50" charset="-128"/>
                        </a:rPr>
                        <a:t>48</a:t>
                      </a:r>
                      <a:r>
                        <a:rPr lang="ja-JP" altLang="en-US" sz="1000" b="0" kern="100" dirty="0">
                          <a:effectLst/>
                          <a:latin typeface="Meiryo UI" panose="020B0604030504040204" pitchFamily="50" charset="-128"/>
                          <a:ea typeface="Meiryo UI" panose="020B0604030504040204" pitchFamily="50" charset="-128"/>
                        </a:rPr>
                        <a:t>名       </a:t>
                      </a: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 ・</a:t>
                      </a:r>
                      <a:r>
                        <a:rPr lang="en-US" altLang="ja-JP" sz="1000" b="0" kern="100" dirty="0">
                          <a:effectLst/>
                          <a:latin typeface="Meiryo UI" panose="020B0604030504040204" pitchFamily="50" charset="-128"/>
                          <a:ea typeface="Meiryo UI" panose="020B0604030504040204" pitchFamily="50" charset="-128"/>
                        </a:rPr>
                        <a:t>320</a:t>
                      </a:r>
                      <a:r>
                        <a:rPr lang="ja-JP" altLang="en-US" sz="1000" b="0" kern="100" dirty="0">
                          <a:effectLst/>
                          <a:latin typeface="Meiryo UI" panose="020B0604030504040204" pitchFamily="50" charset="-128"/>
                          <a:ea typeface="Meiryo UI" panose="020B0604030504040204" pitchFamily="50" charset="-128"/>
                        </a:rPr>
                        <a:t>万円</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人      </a:t>
                      </a: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 ・定額補助         </a:t>
                      </a: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 ・事業開始</a:t>
                      </a:r>
                      <a:r>
                        <a:rPr lang="en-US" altLang="ja-JP" sz="1000" b="0" kern="100" dirty="0">
                          <a:effectLst/>
                          <a:latin typeface="Meiryo UI" panose="020B0604030504040204" pitchFamily="50" charset="-128"/>
                          <a:ea typeface="Meiryo UI" panose="020B0604030504040204" pitchFamily="50" charset="-128"/>
                        </a:rPr>
                        <a:t>:H16</a:t>
                      </a:r>
                      <a:r>
                        <a:rPr lang="ja-JP" altLang="en-US" sz="1000" b="0" kern="100" dirty="0">
                          <a:effectLst/>
                          <a:latin typeface="Meiryo UI" panose="020B0604030504040204" pitchFamily="50" charset="-128"/>
                          <a:ea typeface="Meiryo UI" panose="020B0604030504040204" pitchFamily="50" charset="-128"/>
                        </a:rPr>
                        <a:t>年度 </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【④</a:t>
                      </a:r>
                      <a:r>
                        <a:rPr lang="ja-JP" altLang="en-US" sz="1000" b="0" kern="100" dirty="0" err="1">
                          <a:effectLst/>
                          <a:latin typeface="Meiryo UI" panose="020B0604030504040204" pitchFamily="50" charset="-128"/>
                          <a:ea typeface="Meiryo UI" panose="020B0604030504040204" pitchFamily="50" charset="-128"/>
                        </a:rPr>
                        <a:t>障がい</a:t>
                      </a:r>
                      <a:r>
                        <a:rPr lang="ja-JP" altLang="en-US" sz="1000" b="0" kern="100" dirty="0">
                          <a:effectLst/>
                          <a:latin typeface="Meiryo UI" panose="020B0604030504040204" pitchFamily="50" charset="-128"/>
                          <a:ea typeface="Meiryo UI" panose="020B0604030504040204" pitchFamily="50" charset="-128"/>
                        </a:rPr>
                        <a:t>者生活支援ｾﾝﾀｰﾊﾟﾜｰｱｯﾌﾟ事業</a:t>
                      </a:r>
                      <a:r>
                        <a:rPr lang="en-US" altLang="ja-JP" sz="1000" b="0" kern="100" dirty="0">
                          <a:effectLst/>
                          <a:latin typeface="Meiryo UI" panose="020B0604030504040204" pitchFamily="50" charset="-128"/>
                          <a:ea typeface="Meiryo UI" panose="020B0604030504040204" pitchFamily="50" charset="-128"/>
                        </a:rPr>
                        <a:t>】</a:t>
                      </a: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err="1">
                          <a:effectLst/>
                          <a:latin typeface="Meiryo UI" panose="020B0604030504040204" pitchFamily="50" charset="-128"/>
                          <a:ea typeface="Meiryo UI" panose="020B0604030504040204" pitchFamily="50" charset="-128"/>
                        </a:rPr>
                        <a:t>障がい</a:t>
                      </a:r>
                      <a:r>
                        <a:rPr lang="ja-JP" altLang="en-US" sz="1000" b="0" kern="100" dirty="0">
                          <a:effectLst/>
                          <a:latin typeface="Meiryo UI" panose="020B0604030504040204" pitchFamily="50" charset="-128"/>
                          <a:ea typeface="Meiryo UI" panose="020B0604030504040204" pitchFamily="50" charset="-128"/>
                        </a:rPr>
                        <a:t>者の地域生活支援と市町村相談体制強化のため、</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ｹｱﾏﾈｼﾞﾒﾝﾄ推進員</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を配置する市町村へ助成。</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 ・</a:t>
                      </a:r>
                      <a:r>
                        <a:rPr lang="en-US" altLang="ja-JP" sz="1000" b="0" kern="100" dirty="0">
                          <a:effectLst/>
                          <a:latin typeface="Meiryo UI" panose="020B0604030504040204" pitchFamily="50" charset="-128"/>
                          <a:ea typeface="Meiryo UI" panose="020B0604030504040204" pitchFamily="50" charset="-128"/>
                        </a:rPr>
                        <a:t>320</a:t>
                      </a:r>
                      <a:r>
                        <a:rPr lang="ja-JP" altLang="en-US" sz="1000" b="0" kern="100" dirty="0">
                          <a:effectLst/>
                          <a:latin typeface="Meiryo UI" panose="020B0604030504040204" pitchFamily="50" charset="-128"/>
                          <a:ea typeface="Meiryo UI" panose="020B0604030504040204" pitchFamily="50" charset="-128"/>
                        </a:rPr>
                        <a:t>万円</a:t>
                      </a:r>
                      <a:r>
                        <a:rPr lang="en-US" altLang="ja-JP" sz="1000" b="0" kern="100" dirty="0">
                          <a:effectLst/>
                          <a:latin typeface="Meiryo UI" panose="020B0604030504040204" pitchFamily="50" charset="-128"/>
                          <a:ea typeface="Meiryo UI" panose="020B0604030504040204" pitchFamily="50" charset="-128"/>
                        </a:rPr>
                        <a:t>/1</a:t>
                      </a:r>
                      <a:r>
                        <a:rPr lang="ja-JP" altLang="en-US" sz="1000" b="0" kern="100" dirty="0">
                          <a:effectLst/>
                          <a:latin typeface="Meiryo UI" panose="020B0604030504040204" pitchFamily="50" charset="-128"/>
                          <a:ea typeface="Meiryo UI" panose="020B0604030504040204" pitchFamily="50" charset="-128"/>
                        </a:rPr>
                        <a:t>箇所     </a:t>
                      </a: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 ・府</a:t>
                      </a:r>
                      <a:r>
                        <a:rPr lang="en-US" altLang="ja-JP" sz="1000" b="0" kern="100" dirty="0">
                          <a:effectLst/>
                          <a:latin typeface="Meiryo UI" panose="020B0604030504040204" pitchFamily="50" charset="-128"/>
                          <a:ea typeface="Meiryo UI" panose="020B0604030504040204" pitchFamily="50" charset="-128"/>
                        </a:rPr>
                        <a:t>1/2</a:t>
                      </a:r>
                      <a:r>
                        <a:rPr lang="ja-JP" altLang="en-US" sz="1000" b="0" kern="100" dirty="0">
                          <a:effectLst/>
                          <a:latin typeface="Meiryo UI" panose="020B0604030504040204" pitchFamily="50" charset="-128"/>
                          <a:ea typeface="Meiryo UI" panose="020B0604030504040204" pitchFamily="50" charset="-128"/>
                        </a:rPr>
                        <a:t>･市町村</a:t>
                      </a:r>
                      <a:r>
                        <a:rPr lang="en-US" altLang="ja-JP" sz="1000" b="0" kern="100" dirty="0">
                          <a:effectLst/>
                          <a:latin typeface="Meiryo UI" panose="020B0604030504040204" pitchFamily="50" charset="-128"/>
                          <a:ea typeface="Meiryo UI" panose="020B0604030504040204" pitchFamily="50" charset="-128"/>
                        </a:rPr>
                        <a:t>1/2         </a:t>
                      </a:r>
                      <a:r>
                        <a:rPr lang="ja-JP" altLang="en-US" sz="1000" b="0" kern="100" dirty="0">
                          <a:effectLst/>
                          <a:latin typeface="Meiryo UI" panose="020B0604030504040204" pitchFamily="50" charset="-128"/>
                          <a:ea typeface="Meiryo UI" panose="020B0604030504040204" pitchFamily="50" charset="-128"/>
                        </a:rPr>
                        <a:t>・⑲配置箇所</a:t>
                      </a:r>
                      <a:r>
                        <a:rPr lang="en-US" altLang="ja-JP" sz="1000" b="0" kern="100" dirty="0">
                          <a:effectLst/>
                          <a:latin typeface="Meiryo UI" panose="020B0604030504040204" pitchFamily="50" charset="-128"/>
                          <a:ea typeface="Meiryo UI" panose="020B0604030504040204" pitchFamily="50" charset="-128"/>
                        </a:rPr>
                        <a:t>:14</a:t>
                      </a:r>
                      <a:r>
                        <a:rPr lang="ja-JP" altLang="en-US" sz="1000" b="0" kern="100" dirty="0">
                          <a:effectLst/>
                          <a:latin typeface="Meiryo UI" panose="020B0604030504040204" pitchFamily="50" charset="-128"/>
                          <a:ea typeface="Meiryo UI" panose="020B0604030504040204" pitchFamily="50" charset="-128"/>
                        </a:rPr>
                        <a:t>箇所        </a:t>
                      </a: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 ・事業開始</a:t>
                      </a:r>
                      <a:r>
                        <a:rPr lang="en-US" altLang="ja-JP" sz="1000" b="0" kern="100" dirty="0">
                          <a:effectLst/>
                          <a:latin typeface="Meiryo UI" panose="020B0604030504040204" pitchFamily="50" charset="-128"/>
                          <a:ea typeface="Meiryo UI" panose="020B0604030504040204" pitchFamily="50" charset="-128"/>
                        </a:rPr>
                        <a:t>:H16</a:t>
                      </a:r>
                      <a:r>
                        <a:rPr lang="ja-JP" altLang="en-US" sz="1000" b="0" kern="100" dirty="0">
                          <a:effectLst/>
                          <a:latin typeface="Meiryo UI" panose="020B0604030504040204" pitchFamily="50" charset="-128"/>
                          <a:ea typeface="Meiryo UI" panose="020B0604030504040204" pitchFamily="50" charset="-128"/>
                        </a:rPr>
                        <a:t>年度</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 </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【⑤</a:t>
                      </a:r>
                      <a:r>
                        <a:rPr lang="ja-JP" altLang="en-US" sz="1000" b="0" kern="100" dirty="0" err="1">
                          <a:effectLst/>
                          <a:latin typeface="Meiryo UI" panose="020B0604030504040204" pitchFamily="50" charset="-128"/>
                          <a:ea typeface="Meiryo UI" panose="020B0604030504040204" pitchFamily="50" charset="-128"/>
                        </a:rPr>
                        <a:t>障がい</a:t>
                      </a:r>
                      <a:r>
                        <a:rPr lang="ja-JP" altLang="en-US" sz="1000" b="0" kern="100" dirty="0">
                          <a:effectLst/>
                          <a:latin typeface="Meiryo UI" panose="020B0604030504040204" pitchFamily="50" charset="-128"/>
                          <a:ea typeface="Meiryo UI" panose="020B0604030504040204" pitchFamily="50" charset="-128"/>
                        </a:rPr>
                        <a:t>者ｻｰﾋﾞｽ利用ｻﾎﾟｰﾄ事業</a:t>
                      </a:r>
                      <a:r>
                        <a:rPr lang="en-US" altLang="ja-JP" sz="1000" b="0" kern="100" dirty="0">
                          <a:effectLst/>
                          <a:latin typeface="Meiryo UI" panose="020B0604030504040204" pitchFamily="50" charset="-128"/>
                          <a:ea typeface="Meiryo UI" panose="020B0604030504040204" pitchFamily="50" charset="-128"/>
                        </a:rPr>
                        <a:t>】</a:t>
                      </a: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市町村相談支援機能の補完と施設入所者の地域移行促進のため、</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地域生活ｻﾎﾟｰﾀｰ</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を配置する施設へ助成。</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  ・</a:t>
                      </a:r>
                      <a:r>
                        <a:rPr lang="en-US" altLang="ja-JP" sz="1000" b="0" kern="100" dirty="0">
                          <a:effectLst/>
                          <a:latin typeface="Meiryo UI" panose="020B0604030504040204" pitchFamily="50" charset="-128"/>
                          <a:ea typeface="Meiryo UI" panose="020B0604030504040204" pitchFamily="50" charset="-128"/>
                        </a:rPr>
                        <a:t>320</a:t>
                      </a:r>
                      <a:r>
                        <a:rPr lang="ja-JP" altLang="en-US" sz="1000" b="0" kern="100" dirty="0">
                          <a:effectLst/>
                          <a:latin typeface="Meiryo UI" panose="020B0604030504040204" pitchFamily="50" charset="-128"/>
                          <a:ea typeface="Meiryo UI" panose="020B0604030504040204" pitchFamily="50" charset="-128"/>
                        </a:rPr>
                        <a:t>万円</a:t>
                      </a:r>
                      <a:r>
                        <a:rPr lang="en-US" altLang="ja-JP" sz="1000" b="0" kern="100" dirty="0">
                          <a:effectLst/>
                          <a:latin typeface="Meiryo UI" panose="020B0604030504040204" pitchFamily="50" charset="-128"/>
                          <a:ea typeface="Meiryo UI" panose="020B0604030504040204" pitchFamily="50" charset="-128"/>
                        </a:rPr>
                        <a:t>/1</a:t>
                      </a:r>
                      <a:r>
                        <a:rPr lang="ja-JP" altLang="en-US" sz="1000" b="0" kern="100" dirty="0">
                          <a:effectLst/>
                          <a:latin typeface="Meiryo UI" panose="020B0604030504040204" pitchFamily="50" charset="-128"/>
                          <a:ea typeface="Meiryo UI" panose="020B0604030504040204" pitchFamily="50" charset="-128"/>
                        </a:rPr>
                        <a:t>箇所        ・定額補助          ・⑲実施箇所数</a:t>
                      </a:r>
                      <a:r>
                        <a:rPr lang="en-US" altLang="ja-JP" sz="1000" b="0" kern="100" dirty="0">
                          <a:effectLst/>
                          <a:latin typeface="Meiryo UI" panose="020B0604030504040204" pitchFamily="50" charset="-128"/>
                          <a:ea typeface="Meiryo UI" panose="020B0604030504040204" pitchFamily="50" charset="-128"/>
                        </a:rPr>
                        <a:t>:11</a:t>
                      </a:r>
                      <a:r>
                        <a:rPr lang="ja-JP" altLang="en-US" sz="1000" b="0" kern="100" dirty="0">
                          <a:effectLst/>
                          <a:latin typeface="Meiryo UI" panose="020B0604030504040204" pitchFamily="50" charset="-128"/>
                          <a:ea typeface="Meiryo UI" panose="020B0604030504040204" pitchFamily="50" charset="-128"/>
                        </a:rPr>
                        <a:t>箇所          ・事業開始</a:t>
                      </a:r>
                      <a:r>
                        <a:rPr lang="en-US" altLang="ja-JP" sz="1000" b="0" kern="100" dirty="0">
                          <a:effectLst/>
                          <a:latin typeface="Meiryo UI" panose="020B0604030504040204" pitchFamily="50" charset="-128"/>
                          <a:ea typeface="Meiryo UI" panose="020B0604030504040204" pitchFamily="50" charset="-128"/>
                        </a:rPr>
                        <a:t>:H17</a:t>
                      </a:r>
                      <a:r>
                        <a:rPr lang="ja-JP" altLang="en-US" sz="1000" b="0" kern="100" dirty="0">
                          <a:effectLst/>
                          <a:latin typeface="Meiryo UI" panose="020B0604030504040204" pitchFamily="50" charset="-128"/>
                          <a:ea typeface="Meiryo UI" panose="020B0604030504040204" pitchFamily="50" charset="-128"/>
                        </a:rPr>
                        <a:t>年度 </a:t>
                      </a:r>
                      <a:endParaRPr lang="en-US" altLang="ja-JP" sz="1000" b="0" kern="100" dirty="0">
                        <a:effectLst/>
                        <a:latin typeface="Meiryo UI" panose="020B0604030504040204" pitchFamily="50" charset="-128"/>
                        <a:ea typeface="Meiryo UI" panose="020B0604030504040204" pitchFamily="50" charset="-128"/>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tc hMerge="1">
                  <a:txBody>
                    <a:bodyPr/>
                    <a:lstStyle/>
                    <a:p>
                      <a:endParaRPr kumimoji="1" lang="ja-JP" altLang="en-US"/>
                    </a:p>
                  </a:txBody>
                  <a:tcPr/>
                </a:tc>
                <a:extLst>
                  <a:ext uri="{0D108BD9-81ED-4DB2-BD59-A6C34878D82A}">
                    <a16:rowId xmlns:a16="http://schemas.microsoft.com/office/drawing/2014/main" val="584442172"/>
                  </a:ext>
                </a:extLst>
              </a:tr>
              <a:tr h="207432">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bg1"/>
                          </a:solidFill>
                          <a:latin typeface="Meiryo UI" panose="020B0604030504040204" pitchFamily="50" charset="-128"/>
                          <a:ea typeface="Meiryo UI" panose="020B0604030504040204" pitchFamily="50" charset="-128"/>
                        </a:rPr>
                        <a:t>見直しの経過</a:t>
                      </a:r>
                      <a:endParaRPr kumimoji="1" lang="ja-JP" altLang="en-US" dirty="0">
                        <a:solidFill>
                          <a:schemeClr val="bg1"/>
                        </a:solidFill>
                        <a:latin typeface="Meiryo UI" panose="020B0604030504040204" pitchFamily="50" charset="-128"/>
                        <a:ea typeface="Meiryo UI" panose="020B0604030504040204" pitchFamily="50" charset="-128"/>
                      </a:endParaRPr>
                    </a:p>
                  </a:txBody>
                  <a:tcPr marL="72000" marR="72000" marT="36000" marB="36000" vert="eaVert" anchor="ctr">
                    <a:lnL w="12700" cap="flat" cmpd="sng" algn="ctr">
                      <a:solidFill>
                        <a:schemeClr val="accent1"/>
                      </a:solidFill>
                      <a:prstDash val="solid"/>
                      <a:round/>
                      <a:headEnd type="none" w="med" len="med"/>
                      <a:tailEnd type="none" w="med" len="med"/>
                    </a:lnL>
                    <a:lnT w="635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grid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ja-JP" sz="1000" b="1" kern="100" dirty="0">
                          <a:effectLst/>
                          <a:latin typeface="Meiryo UI" panose="020B0604030504040204" pitchFamily="50" charset="-128"/>
                          <a:ea typeface="Meiryo UI" panose="020B0604030504040204" pitchFamily="50" charset="-128"/>
                        </a:rPr>
                        <a:t>＜財政再建プログラム（案）</a:t>
                      </a:r>
                      <a:r>
                        <a:rPr lang="ja-JP" altLang="en-US" sz="1000" b="1" kern="100" dirty="0">
                          <a:effectLst/>
                          <a:latin typeface="Meiryo UI" panose="020B0604030504040204" pitchFamily="50" charset="-128"/>
                          <a:ea typeface="Meiryo UI" panose="020B0604030504040204" pitchFamily="50" charset="-128"/>
                        </a:rPr>
                        <a:t>における見直し</a:t>
                      </a:r>
                      <a:r>
                        <a:rPr lang="ja-JP" altLang="ja-JP" sz="1000" b="1" kern="100" dirty="0">
                          <a:effectLst/>
                          <a:latin typeface="Meiryo UI" panose="020B0604030504040204" pitchFamily="50" charset="-128"/>
                          <a:ea typeface="Meiryo UI" panose="020B0604030504040204" pitchFamily="50" charset="-128"/>
                        </a:rPr>
                        <a:t>＞</a:t>
                      </a:r>
                      <a:endParaRPr lang="ja-JP"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0D8E8"/>
                    </a:solidFill>
                  </a:tcPr>
                </a:tc>
                <a:tc hMerge="1">
                  <a:txBody>
                    <a:bodyPr/>
                    <a:lstStyle/>
                    <a:p>
                      <a:endParaRPr kumimoji="1" lang="ja-JP" altLang="en-US"/>
                    </a:p>
                  </a:txBody>
                  <a:tcPr/>
                </a:tc>
                <a:extLst>
                  <a:ext uri="{0D108BD9-81ED-4DB2-BD59-A6C34878D82A}">
                    <a16:rowId xmlns:a16="http://schemas.microsoft.com/office/drawing/2014/main" val="652200874"/>
                  </a:ext>
                </a:extLst>
              </a:tr>
              <a:tr h="1831661">
                <a:tc vMerge="1">
                  <a:txBody>
                    <a:bodyPr/>
                    <a:lstStyle/>
                    <a:p>
                      <a:endParaRPr kumimoji="1" lang="ja-JP" altLang="en-US" dirty="0"/>
                    </a:p>
                  </a:txBody>
                  <a:tcPr marL="72000" marR="72000" marT="36000" marB="36000" vert="eaVert">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just">
                        <a:spcAft>
                          <a:spcPts val="0"/>
                        </a:spcAft>
                      </a:pPr>
                      <a:r>
                        <a:rPr lang="ja-JP" altLang="en-US" sz="1000" b="1" kern="100" dirty="0">
                          <a:effectLst/>
                          <a:latin typeface="Meiryo UI" panose="020B0604030504040204" pitchFamily="50" charset="-128"/>
                          <a:ea typeface="Meiryo UI" panose="020B0604030504040204" pitchFamily="50" charset="-128"/>
                        </a:rPr>
                        <a:t>１ 見直しの考え方及び内容</a:t>
                      </a:r>
                      <a:endParaRPr lang="en-US" altLang="ja-JP" sz="1000" b="1"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 ○各事業は平成</a:t>
                      </a:r>
                      <a:r>
                        <a:rPr lang="en-US" altLang="ja-JP" sz="1000" b="0" kern="100" dirty="0">
                          <a:effectLst/>
                          <a:latin typeface="Meiryo UI" panose="020B0604030504040204" pitchFamily="50" charset="-128"/>
                          <a:ea typeface="Meiryo UI" panose="020B0604030504040204" pitchFamily="50" charset="-128"/>
                        </a:rPr>
                        <a:t>21</a:t>
                      </a:r>
                      <a:r>
                        <a:rPr lang="ja-JP" altLang="en-US" sz="1000" b="0" kern="100" dirty="0">
                          <a:effectLst/>
                          <a:latin typeface="Meiryo UI" panose="020B0604030504040204" pitchFamily="50" charset="-128"/>
                          <a:ea typeface="Meiryo UI" panose="020B0604030504040204" pitchFamily="50" charset="-128"/>
                        </a:rPr>
                        <a:t>年度から廃止</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 ＊①②は、市町村と調整の上、平成</a:t>
                      </a:r>
                      <a:r>
                        <a:rPr lang="en-US" altLang="ja-JP" sz="1000" b="0" kern="100" dirty="0">
                          <a:effectLst/>
                          <a:latin typeface="Meiryo UI" panose="020B0604030504040204" pitchFamily="50" charset="-128"/>
                          <a:ea typeface="Meiryo UI" panose="020B0604030504040204" pitchFamily="50" charset="-128"/>
                        </a:rPr>
                        <a:t>21</a:t>
                      </a:r>
                      <a:r>
                        <a:rPr lang="ja-JP" altLang="en-US" sz="1000" b="0" kern="100" dirty="0">
                          <a:effectLst/>
                          <a:latin typeface="Meiryo UI" panose="020B0604030504040204" pitchFamily="50" charset="-128"/>
                          <a:ea typeface="Meiryo UI" panose="020B0604030504040204" pitchFamily="50" charset="-128"/>
                        </a:rPr>
                        <a:t>年度から市町村が地域の実情を踏まえた事</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業実施ができるよう制度を再構築。 </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＊③相談員による在宅高齢者等へのサポート（社会貢献基金の貸付け事務など）、   </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④⑤地域における相談支援体制を強化する事業 ⇒５年間で府の役割が終了</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   ＊平成</a:t>
                      </a:r>
                      <a:r>
                        <a:rPr lang="en-US" altLang="ja-JP" sz="1000" b="0" kern="100" dirty="0">
                          <a:effectLst/>
                          <a:latin typeface="Meiryo UI" panose="020B0604030504040204" pitchFamily="50" charset="-128"/>
                          <a:ea typeface="Meiryo UI" panose="020B0604030504040204" pitchFamily="50" charset="-128"/>
                        </a:rPr>
                        <a:t>20</a:t>
                      </a:r>
                      <a:r>
                        <a:rPr lang="ja-JP" altLang="en-US" sz="1000" b="0" kern="100" dirty="0">
                          <a:effectLst/>
                          <a:latin typeface="Meiryo UI" panose="020B0604030504040204" pitchFamily="50" charset="-128"/>
                          <a:ea typeface="Meiryo UI" panose="020B0604030504040204" pitchFamily="50" charset="-128"/>
                        </a:rPr>
                        <a:t>年度は事業費を</a:t>
                      </a:r>
                      <a:r>
                        <a:rPr lang="en-US" altLang="ja-JP" sz="1000" b="0" kern="100" dirty="0">
                          <a:effectLst/>
                          <a:latin typeface="Meiryo UI" panose="020B0604030504040204" pitchFamily="50" charset="-128"/>
                          <a:ea typeface="Meiryo UI" panose="020B0604030504040204" pitchFamily="50" charset="-128"/>
                        </a:rPr>
                        <a:t>10</a:t>
                      </a:r>
                      <a:r>
                        <a:rPr lang="ja-JP" altLang="en-US" sz="1000" b="0" kern="100" dirty="0">
                          <a:effectLst/>
                          <a:latin typeface="Meiryo UI" panose="020B0604030504040204" pitchFamily="50" charset="-128"/>
                          <a:ea typeface="Meiryo UI" panose="020B0604030504040204" pitchFamily="50" charset="-128"/>
                        </a:rPr>
                        <a:t>％縮減。 （①②を除く） </a:t>
                      </a:r>
                    </a:p>
                    <a:p>
                      <a:pPr algn="just">
                        <a:spcAft>
                          <a:spcPts val="0"/>
                        </a:spcAft>
                      </a:pPr>
                      <a:r>
                        <a:rPr lang="ja-JP" altLang="en-US" sz="1000" b="1" kern="100" dirty="0">
                          <a:effectLst/>
                          <a:latin typeface="Meiryo UI" panose="020B0604030504040204" pitchFamily="50" charset="-128"/>
                          <a:ea typeface="Meiryo UI" panose="020B0604030504040204" pitchFamily="50" charset="-128"/>
                        </a:rPr>
                        <a:t> </a:t>
                      </a:r>
                    </a:p>
                    <a:p>
                      <a:pPr algn="just">
                        <a:spcAft>
                          <a:spcPts val="0"/>
                        </a:spcAft>
                      </a:pPr>
                      <a:r>
                        <a:rPr lang="ja-JP" altLang="en-US" sz="1000" b="1" kern="100" dirty="0">
                          <a:effectLst/>
                          <a:latin typeface="Meiryo UI" panose="020B0604030504040204" pitchFamily="50" charset="-128"/>
                          <a:ea typeface="Meiryo UI" panose="020B0604030504040204" pitchFamily="50" charset="-128"/>
                        </a:rPr>
                        <a:t> </a:t>
                      </a:r>
                      <a:endParaRPr lang="ja-JP" altLang="en-US" sz="1000" b="0" kern="100" dirty="0">
                        <a:effectLst/>
                        <a:latin typeface="Meiryo UI" panose="020B0604030504040204" pitchFamily="50" charset="-128"/>
                        <a:ea typeface="Meiryo UI" panose="020B0604030504040204" pitchFamily="50" charset="-128"/>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tc>
                  <a:txBody>
                    <a:bodyPr/>
                    <a:lstStyle/>
                    <a:p>
                      <a:pPr algn="just">
                        <a:spcAft>
                          <a:spcPts val="0"/>
                        </a:spcAft>
                      </a:pPr>
                      <a:r>
                        <a:rPr lang="ja-JP" altLang="en-US" sz="1000" b="1" u="none" strike="noStrike" baseline="0" dirty="0">
                          <a:latin typeface="Meiryo UI" panose="020B0604030504040204" pitchFamily="50" charset="-128"/>
                          <a:ea typeface="Meiryo UI" panose="020B0604030504040204" pitchFamily="50" charset="-128"/>
                        </a:rPr>
                        <a:t>◆見直しの経過（改革工程表）</a:t>
                      </a:r>
                      <a:endParaRPr lang="en-US" altLang="ja-JP" sz="1000" b="1" u="none" strike="noStrike" baseline="0" dirty="0">
                        <a:latin typeface="Meiryo UI" panose="020B0604030504040204" pitchFamily="50" charset="-128"/>
                        <a:ea typeface="Meiryo UI" panose="020B0604030504040204" pitchFamily="50" charset="-128"/>
                      </a:endParaRPr>
                    </a:p>
                    <a:p>
                      <a:pPr algn="l" rtl="0">
                        <a:lnSpc>
                          <a:spcPts val="1100"/>
                        </a:lnSpc>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（左記①②の事業）</a:t>
                      </a:r>
                    </a:p>
                    <a:p>
                      <a:pPr algn="l" rtl="0">
                        <a:lnSpc>
                          <a:spcPts val="1100"/>
                        </a:lnSpc>
                        <a:defRPr sz="1000"/>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20</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9</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月～　交付金制度の原案をとりまとめ、公表</a:t>
                      </a: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algn="l" rtl="0">
                        <a:lnSpc>
                          <a:spcPts val="1200"/>
                        </a:lnSpc>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（以降、市町村との協議・調整を実施）</a:t>
                      </a:r>
                    </a:p>
                    <a:p>
                      <a:pPr algn="l" rtl="0">
                        <a:lnSpc>
                          <a:spcPts val="1200"/>
                        </a:lnSpc>
                        <a:defRPr sz="1000"/>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21</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1</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月　交付金の総額について、また、地域福祉と子育て支援の分野を一</a:t>
                      </a: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algn="l" rtl="0">
                        <a:lnSpc>
                          <a:spcPts val="1200"/>
                        </a:lnSpc>
                        <a:defRPr sz="1000"/>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本化した「地域福祉・子育て支援交付金（仮称）</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等について市</a:t>
                      </a: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algn="l" rtl="0">
                        <a:lnSpc>
                          <a:spcPts val="1200"/>
                        </a:lnSpc>
                        <a:defRPr sz="1000"/>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町村と合意</a:t>
                      </a:r>
                    </a:p>
                    <a:p>
                      <a:pPr algn="l" rtl="0">
                        <a:lnSpc>
                          <a:spcPts val="1100"/>
                        </a:lnSpc>
                        <a:defRPr sz="1000"/>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21</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4</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月～　交付金化</a:t>
                      </a: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algn="l" rtl="0">
                        <a:lnSpc>
                          <a:spcPts val="1100"/>
                        </a:lnSpc>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（左記③の事業）</a:t>
                      </a:r>
                    </a:p>
                    <a:p>
                      <a:pPr algn="l" rtl="0">
                        <a:lnSpc>
                          <a:spcPts val="1100"/>
                        </a:lnSpc>
                        <a:defRPr sz="1000"/>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20</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年度　事業廃止に向け、関係機関と調整</a:t>
                      </a:r>
                    </a:p>
                    <a:p>
                      <a:pPr algn="l" rtl="0">
                        <a:lnSpc>
                          <a:spcPts val="1100"/>
                        </a:lnSpc>
                        <a:defRPr sz="1000"/>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21</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年度～　事業廃止</a:t>
                      </a: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algn="l" rtl="0">
                        <a:lnSpc>
                          <a:spcPts val="1100"/>
                        </a:lnSpc>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（左記④⑤の事業）</a:t>
                      </a:r>
                    </a:p>
                    <a:p>
                      <a:pPr algn="l" rtl="0">
                        <a:lnSpc>
                          <a:spcPts val="1100"/>
                        </a:lnSpc>
                        <a:defRPr sz="1000"/>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20</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年度末　府として役割は終了</a:t>
                      </a: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algn="just">
                        <a:lnSpc>
                          <a:spcPts val="600"/>
                        </a:lnSpc>
                        <a:spcAft>
                          <a:spcPts val="0"/>
                        </a:spcAft>
                      </a:pPr>
                      <a:endParaRPr lang="ja-JP" altLang="en-US" sz="1000" b="1" kern="100" dirty="0">
                        <a:effectLst/>
                        <a:latin typeface="Meiryo UI" panose="020B0604030504040204" pitchFamily="50" charset="-128"/>
                        <a:ea typeface="Meiryo UI" panose="020B0604030504040204" pitchFamily="50" charset="-128"/>
                      </a:endParaRPr>
                    </a:p>
                    <a:p>
                      <a:pPr algn="l" rtl="0">
                        <a:defRPr sz="1000"/>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a:t>
                      </a:r>
                      <a:r>
                        <a:rPr lang="en-US" altLang="zh-TW" sz="1000" b="0" i="0" u="none" strike="noStrike" baseline="0" dirty="0">
                          <a:solidFill>
                            <a:srgbClr val="000000"/>
                          </a:solidFill>
                          <a:latin typeface="Meiryo UI" panose="020B0604030504040204" pitchFamily="50" charset="-128"/>
                          <a:ea typeface="Meiryo UI" panose="020B0604030504040204" pitchFamily="50" charset="-128"/>
                        </a:rPr>
                        <a:t>【</a:t>
                      </a:r>
                      <a:r>
                        <a:rPr lang="zh-TW" altLang="en-US" sz="1000" b="0" i="0" u="none" strike="noStrike" baseline="0" dirty="0">
                          <a:solidFill>
                            <a:srgbClr val="000000"/>
                          </a:solidFill>
                          <a:latin typeface="Meiryo UI" panose="020B0604030504040204" pitchFamily="50" charset="-128"/>
                          <a:ea typeface="Meiryo UI" panose="020B0604030504040204" pitchFamily="50" charset="-128"/>
                        </a:rPr>
                        <a:t>効果額（百万円）</a:t>
                      </a:r>
                      <a:r>
                        <a:rPr lang="en-US" altLang="zh-TW" sz="1000" b="0" i="0" u="none" strike="noStrike" baseline="0" dirty="0">
                          <a:solidFill>
                            <a:srgbClr val="000000"/>
                          </a:solidFill>
                          <a:latin typeface="Meiryo UI" panose="020B0604030504040204" pitchFamily="50" charset="-128"/>
                          <a:ea typeface="Meiryo UI" panose="020B0604030504040204" pitchFamily="50" charset="-128"/>
                        </a:rPr>
                        <a:t>】⑳ ①66 ②0 ③11 ④0 ⑤7  </a:t>
                      </a:r>
                      <a:r>
                        <a:rPr lang="zh-TW" altLang="en-US" sz="1000" b="0" i="0" u="none" strike="noStrike" baseline="0" dirty="0">
                          <a:solidFill>
                            <a:srgbClr val="000000"/>
                          </a:solidFill>
                          <a:latin typeface="Meiryo UI" panose="020B0604030504040204" pitchFamily="50" charset="-128"/>
                          <a:ea typeface="Meiryo UI" panose="020B0604030504040204" pitchFamily="50" charset="-128"/>
                        </a:rPr>
                        <a:t>合計 </a:t>
                      </a:r>
                      <a:r>
                        <a:rPr lang="en-US" altLang="zh-TW" sz="1000" b="0" i="0" u="none" strike="noStrike" baseline="0" dirty="0">
                          <a:solidFill>
                            <a:srgbClr val="000000"/>
                          </a:solidFill>
                          <a:latin typeface="Meiryo UI" panose="020B0604030504040204" pitchFamily="50" charset="-128"/>
                          <a:ea typeface="Meiryo UI" panose="020B0604030504040204" pitchFamily="50" charset="-128"/>
                        </a:rPr>
                        <a:t>84</a:t>
                      </a:r>
                    </a:p>
                    <a:p>
                      <a:pPr algn="l" rtl="0">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a:t>
                      </a:r>
                      <a:r>
                        <a:rPr lang="zh-TW" altLang="en-US" sz="1000" b="0" i="0" u="none" strike="noStrike" baseline="0" dirty="0">
                          <a:solidFill>
                            <a:srgbClr val="000000"/>
                          </a:solidFill>
                          <a:latin typeface="Meiryo UI" panose="020B0604030504040204" pitchFamily="50" charset="-128"/>
                          <a:ea typeface="Meiryo UI" panose="020B0604030504040204" pitchFamily="50" charset="-128"/>
                        </a:rPr>
                        <a:t>㉑ ①</a:t>
                      </a:r>
                      <a:r>
                        <a:rPr lang="en-US" altLang="zh-TW" sz="1000" b="0" i="0" u="none" strike="noStrike" baseline="0" dirty="0">
                          <a:solidFill>
                            <a:srgbClr val="000000"/>
                          </a:solidFill>
                          <a:latin typeface="Meiryo UI" panose="020B0604030504040204" pitchFamily="50" charset="-128"/>
                          <a:ea typeface="Meiryo UI" panose="020B0604030504040204" pitchFamily="50" charset="-128"/>
                        </a:rPr>
                        <a:t>546 ②325 ③168 ④22 ⑤42  </a:t>
                      </a:r>
                      <a:r>
                        <a:rPr lang="zh-TW" altLang="en-US" sz="1000" b="0" i="0" u="none" strike="noStrike" baseline="0" dirty="0">
                          <a:solidFill>
                            <a:srgbClr val="000000"/>
                          </a:solidFill>
                          <a:latin typeface="Meiryo UI" panose="020B0604030504040204" pitchFamily="50" charset="-128"/>
                          <a:ea typeface="Meiryo UI" panose="020B0604030504040204" pitchFamily="50" charset="-128"/>
                        </a:rPr>
                        <a:t>合計 </a:t>
                      </a:r>
                      <a:r>
                        <a:rPr lang="en-US" altLang="zh-TW" sz="1000" b="0" i="0" u="none" strike="noStrike" baseline="0" dirty="0">
                          <a:solidFill>
                            <a:srgbClr val="000000"/>
                          </a:solidFill>
                          <a:latin typeface="Meiryo UI" panose="020B0604030504040204" pitchFamily="50" charset="-128"/>
                          <a:ea typeface="Meiryo UI" panose="020B0604030504040204" pitchFamily="50" charset="-128"/>
                        </a:rPr>
                        <a:t>1,103</a:t>
                      </a:r>
                    </a:p>
                    <a:p>
                      <a:pPr algn="l" rtl="0">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a:t>
                      </a:r>
                      <a:r>
                        <a:rPr lang="zh-TW" altLang="en-US" sz="1000" b="0" i="0" u="none" strike="noStrike" baseline="0" dirty="0">
                          <a:solidFill>
                            <a:srgbClr val="000000"/>
                          </a:solidFill>
                          <a:latin typeface="Meiryo UI" panose="020B0604030504040204" pitchFamily="50" charset="-128"/>
                          <a:ea typeface="Meiryo UI" panose="020B0604030504040204" pitchFamily="50" charset="-128"/>
                        </a:rPr>
                        <a:t>㉒ ①</a:t>
                      </a:r>
                      <a:r>
                        <a:rPr lang="en-US" altLang="zh-TW" sz="1000" b="0" i="0" u="none" strike="noStrike" baseline="0" dirty="0">
                          <a:solidFill>
                            <a:srgbClr val="000000"/>
                          </a:solidFill>
                          <a:latin typeface="Meiryo UI" panose="020B0604030504040204" pitchFamily="50" charset="-128"/>
                          <a:ea typeface="Meiryo UI" panose="020B0604030504040204" pitchFamily="50" charset="-128"/>
                        </a:rPr>
                        <a:t>546 ②325 ③168 ④22 ⑤42  </a:t>
                      </a:r>
                      <a:r>
                        <a:rPr lang="zh-TW" altLang="en-US" sz="1000" b="0" i="0" u="none" strike="noStrike" baseline="0" dirty="0">
                          <a:solidFill>
                            <a:srgbClr val="000000"/>
                          </a:solidFill>
                          <a:latin typeface="Meiryo UI" panose="020B0604030504040204" pitchFamily="50" charset="-128"/>
                          <a:ea typeface="Meiryo UI" panose="020B0604030504040204" pitchFamily="50" charset="-128"/>
                        </a:rPr>
                        <a:t>合計 </a:t>
                      </a:r>
                      <a:r>
                        <a:rPr lang="en-US" altLang="zh-TW" sz="1000" b="0" i="0" u="none" strike="noStrike" baseline="0" dirty="0">
                          <a:solidFill>
                            <a:srgbClr val="000000"/>
                          </a:solidFill>
                          <a:latin typeface="Meiryo UI" panose="020B0604030504040204" pitchFamily="50" charset="-128"/>
                          <a:ea typeface="Meiryo UI" panose="020B0604030504040204" pitchFamily="50" charset="-128"/>
                        </a:rPr>
                        <a:t>1,103</a:t>
                      </a:r>
                      <a:endParaRPr lang="ja-JP" altLang="en-US" sz="1000" b="0" i="0" u="none" strike="noStrike" baseline="0" dirty="0">
                        <a:solidFill>
                          <a:srgbClr val="000000"/>
                        </a:solidFill>
                        <a:latin typeface="Meiryo UI" panose="020B0604030504040204" pitchFamily="50" charset="-128"/>
                        <a:ea typeface="Meiryo UI" panose="020B0604030504040204" pitchFamily="50" charset="-128"/>
                      </a:endParaRPr>
                    </a:p>
                  </a:txBody>
                  <a:tcPr marL="72000" marR="72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2089765108"/>
                  </a:ext>
                </a:extLst>
              </a:tr>
            </a:tbl>
          </a:graphicData>
        </a:graphic>
      </p:graphicFrame>
      <p:sp>
        <p:nvSpPr>
          <p:cNvPr id="36" name="二等辺三角形 35"/>
          <p:cNvSpPr/>
          <p:nvPr/>
        </p:nvSpPr>
        <p:spPr>
          <a:xfrm rot="5400000">
            <a:off x="4620616" y="5303331"/>
            <a:ext cx="540060" cy="211779"/>
          </a:xfrm>
          <a:prstGeom prst="triangl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pPr algn="ctr"/>
            <a:endParaRPr kumimoji="1"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7" name="正方形/長方形 36"/>
          <p:cNvSpPr/>
          <p:nvPr/>
        </p:nvSpPr>
        <p:spPr>
          <a:xfrm>
            <a:off x="5742130" y="812604"/>
            <a:ext cx="3281430" cy="234978"/>
          </a:xfrm>
          <a:prstGeom prst="rect">
            <a:avLst/>
          </a:prstGeom>
          <a:ln/>
        </p:spPr>
        <p:style>
          <a:lnRef idx="2">
            <a:schemeClr val="accent1"/>
          </a:lnRef>
          <a:fillRef idx="1">
            <a:schemeClr val="lt1"/>
          </a:fillRef>
          <a:effectRef idx="0">
            <a:schemeClr val="accent1"/>
          </a:effectRef>
          <a:fontRef idx="minor">
            <a:schemeClr val="dk1"/>
          </a:fontRef>
        </p:style>
        <p:txBody>
          <a:bodyPr lIns="36000" rIns="0" rtlCol="0" anchor="ctr"/>
          <a:lstStyle/>
          <a:p>
            <a:pPr algn="ctr"/>
            <a:r>
              <a:rPr lang="ja-JP" altLang="en-US" sz="1050" dirty="0">
                <a:solidFill>
                  <a:schemeClr val="tx1"/>
                </a:solidFill>
                <a:latin typeface="Meiryo UI" panose="020B0604030504040204" pitchFamily="50" charset="-128"/>
                <a:ea typeface="Meiryo UI" panose="020B0604030504040204" pitchFamily="50" charset="-128"/>
              </a:rPr>
              <a:t>見直し前額</a:t>
            </a:r>
            <a:r>
              <a:rPr lang="en-US" altLang="ja-JP" sz="1050" dirty="0">
                <a:solidFill>
                  <a:schemeClr val="tx1"/>
                </a:solidFill>
                <a:latin typeface="Meiryo UI" panose="020B0604030504040204" pitchFamily="50" charset="-128"/>
                <a:ea typeface="Meiryo UI" panose="020B0604030504040204" pitchFamily="50" charset="-128"/>
              </a:rPr>
              <a:t> (H20</a:t>
            </a:r>
            <a:r>
              <a:rPr lang="ja-JP" altLang="en-US" sz="1050" dirty="0">
                <a:solidFill>
                  <a:schemeClr val="tx1"/>
                </a:solidFill>
                <a:latin typeface="Meiryo UI" panose="020B0604030504040204" pitchFamily="50" charset="-128"/>
                <a:ea typeface="Meiryo UI" panose="020B0604030504040204" pitchFamily="50" charset="-128"/>
              </a:rPr>
              <a:t>通年ベース</a:t>
            </a:r>
            <a:r>
              <a:rPr lang="en-US" altLang="ja-JP" sz="1050" dirty="0">
                <a:solidFill>
                  <a:schemeClr val="tx1"/>
                </a:solidFill>
                <a:latin typeface="Meiryo UI" panose="020B0604030504040204" pitchFamily="50" charset="-128"/>
                <a:ea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rPr>
              <a:t>：</a:t>
            </a:r>
            <a:r>
              <a:rPr lang="en-US" altLang="ja-JP" sz="1050" dirty="0">
                <a:solidFill>
                  <a:schemeClr val="tx1"/>
                </a:solidFill>
                <a:latin typeface="Meiryo UI" panose="020B0604030504040204" pitchFamily="50" charset="-128"/>
                <a:ea typeface="Meiryo UI" panose="020B0604030504040204" pitchFamily="50" charset="-128"/>
              </a:rPr>
              <a:t>1,103</a:t>
            </a:r>
            <a:r>
              <a:rPr lang="ja-JP" altLang="en-US" sz="1050" dirty="0">
                <a:solidFill>
                  <a:schemeClr val="tx1"/>
                </a:solidFill>
                <a:latin typeface="Meiryo UI" panose="020B0604030504040204" pitchFamily="50" charset="-128"/>
                <a:ea typeface="Meiryo UI" panose="020B0604030504040204" pitchFamily="50" charset="-128"/>
              </a:rPr>
              <a:t>（</a:t>
            </a:r>
            <a:r>
              <a:rPr lang="en-US" altLang="ja-JP" sz="1050" dirty="0">
                <a:solidFill>
                  <a:schemeClr val="tx1"/>
                </a:solidFill>
                <a:latin typeface="Meiryo UI" panose="020B0604030504040204" pitchFamily="50" charset="-128"/>
                <a:ea typeface="Meiryo UI" panose="020B0604030504040204" pitchFamily="50" charset="-128"/>
              </a:rPr>
              <a:t>1,103</a:t>
            </a:r>
            <a:r>
              <a:rPr lang="ja-JP" altLang="en-US" sz="1050" dirty="0">
                <a:solidFill>
                  <a:schemeClr val="tx1"/>
                </a:solidFill>
                <a:latin typeface="Meiryo UI" panose="020B0604030504040204" pitchFamily="50" charset="-128"/>
                <a:ea typeface="Meiryo UI" panose="020B0604030504040204" pitchFamily="50" charset="-128"/>
              </a:rPr>
              <a:t>）百万円</a:t>
            </a:r>
            <a:endPar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8" name="正方形/長方形 7"/>
          <p:cNvSpPr/>
          <p:nvPr/>
        </p:nvSpPr>
        <p:spPr>
          <a:xfrm>
            <a:off x="6141985" y="137434"/>
            <a:ext cx="1935215" cy="208186"/>
          </a:xfrm>
          <a:prstGeom prst="rect">
            <a:avLst/>
          </a:prstGeom>
          <a:ln w="6350"/>
        </p:spPr>
        <p:style>
          <a:lnRef idx="2">
            <a:schemeClr val="accent1"/>
          </a:lnRef>
          <a:fillRef idx="1">
            <a:schemeClr val="lt1"/>
          </a:fillRef>
          <a:effectRef idx="0">
            <a:schemeClr val="accent1"/>
          </a:effectRef>
          <a:fontRef idx="minor">
            <a:schemeClr val="dk1"/>
          </a:fontRef>
        </p:style>
        <p:txBody>
          <a:bodyPr lIns="36000" rIns="36000" rtlCol="0" anchor="ctr"/>
          <a:lstStyle/>
          <a:p>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予算の記載</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）：一般財源</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スライド番号プレースホルダー 4"/>
          <p:cNvSpPr txBox="1">
            <a:spLocks/>
          </p:cNvSpPr>
          <p:nvPr/>
        </p:nvSpPr>
        <p:spPr>
          <a:xfrm>
            <a:off x="7010400" y="6606391"/>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smtClean="0">
                <a:solidFill>
                  <a:schemeClr val="tx1"/>
                </a:solidFill>
                <a:latin typeface="Meiryo UI" panose="020B0604030504040204" pitchFamily="50" charset="-128"/>
                <a:ea typeface="Meiryo UI" panose="020B0604030504040204" pitchFamily="50" charset="-128"/>
              </a:rPr>
              <a:t>50</a:t>
            </a:r>
            <a:endParaRPr lang="ja-JP" altLang="en-US"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84193172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表 24"/>
          <p:cNvGraphicFramePr>
            <a:graphicFrameLocks noGrp="1"/>
          </p:cNvGraphicFramePr>
          <p:nvPr/>
        </p:nvGraphicFramePr>
        <p:xfrm>
          <a:off x="114176" y="52164"/>
          <a:ext cx="9003329" cy="415976"/>
        </p:xfrm>
        <a:graphic>
          <a:graphicData uri="http://schemas.openxmlformats.org/drawingml/2006/table">
            <a:tbl>
              <a:tblPr firstRow="1" firstCol="1" bandRow="1">
                <a:tableStyleId>{5C22544A-7EE6-4342-B048-85BDC9FD1C3A}</a:tableStyleId>
              </a:tblPr>
              <a:tblGrid>
                <a:gridCol w="6738667">
                  <a:extLst>
                    <a:ext uri="{9D8B030D-6E8A-4147-A177-3AD203B41FA5}">
                      <a16:colId xmlns:a16="http://schemas.microsoft.com/office/drawing/2014/main" val="1996567682"/>
                    </a:ext>
                  </a:extLst>
                </a:gridCol>
                <a:gridCol w="2264662">
                  <a:extLst>
                    <a:ext uri="{9D8B030D-6E8A-4147-A177-3AD203B41FA5}">
                      <a16:colId xmlns:a16="http://schemas.microsoft.com/office/drawing/2014/main" val="2440904912"/>
                    </a:ext>
                  </a:extLst>
                </a:gridCol>
              </a:tblGrid>
              <a:tr h="41597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100" kern="100" dirty="0">
                          <a:solidFill>
                            <a:schemeClr val="tx1"/>
                          </a:solidFill>
                          <a:effectLst/>
                          <a:latin typeface="Meiryo UI" panose="020B0604030504040204" pitchFamily="50" charset="-128"/>
                          <a:ea typeface="Meiryo UI" panose="020B0604030504040204" pitchFamily="50" charset="-128"/>
                        </a:rPr>
                        <a:t>【</a:t>
                      </a:r>
                      <a:r>
                        <a:rPr lang="ja-JP" altLang="en-US" sz="1100" kern="100" dirty="0">
                          <a:solidFill>
                            <a:schemeClr val="tx1"/>
                          </a:solidFill>
                          <a:effectLst/>
                          <a:latin typeface="Meiryo UI" panose="020B0604030504040204" pitchFamily="50" charset="-128"/>
                          <a:ea typeface="Meiryo UI" panose="020B0604030504040204" pitchFamily="50" charset="-128"/>
                        </a:rPr>
                        <a:t>主要検討事業</a:t>
                      </a:r>
                      <a:r>
                        <a:rPr lang="en-US" altLang="ja-JP" sz="1100" kern="100" dirty="0">
                          <a:solidFill>
                            <a:schemeClr val="tx1"/>
                          </a:solidFill>
                          <a:effectLst/>
                          <a:latin typeface="Meiryo UI" panose="020B0604030504040204" pitchFamily="50" charset="-128"/>
                          <a:ea typeface="Meiryo UI" panose="020B0604030504040204" pitchFamily="50" charset="-128"/>
                        </a:rPr>
                        <a:t>20】</a:t>
                      </a:r>
                      <a:r>
                        <a:rPr lang="ja-JP" altLang="en-US" sz="1100" kern="100" dirty="0">
                          <a:solidFill>
                            <a:schemeClr val="tx1"/>
                          </a:solidFill>
                          <a:effectLst/>
                          <a:latin typeface="Meiryo UI" panose="020B0604030504040204" pitchFamily="50" charset="-128"/>
                          <a:ea typeface="Meiryo UI" panose="020B0604030504040204" pitchFamily="50" charset="-128"/>
                        </a:rPr>
                        <a:t>　</a:t>
                      </a:r>
                      <a:r>
                        <a:rPr lang="ja-JP" altLang="en-US" sz="1400" kern="100" dirty="0">
                          <a:solidFill>
                            <a:schemeClr val="tx1"/>
                          </a:solidFill>
                          <a:effectLst/>
                          <a:latin typeface="Meiryo UI" panose="020B0604030504040204" pitchFamily="50" charset="-128"/>
                          <a:ea typeface="Meiryo UI" panose="020B0604030504040204" pitchFamily="50" charset="-128"/>
                        </a:rPr>
                        <a:t>地域見守り・コーディネーター関係事業（つづき） </a:t>
                      </a:r>
                      <a:r>
                        <a:rPr lang="zh-TW" altLang="en-US" sz="1400" kern="100" dirty="0">
                          <a:solidFill>
                            <a:schemeClr val="tx1"/>
                          </a:solidFill>
                          <a:effectLst/>
                          <a:latin typeface="Meiryo UI" panose="020B0604030504040204" pitchFamily="50" charset="-128"/>
                          <a:ea typeface="Meiryo UI" panose="020B0604030504040204" pitchFamily="50" charset="-128"/>
                        </a:rPr>
                        <a:t> </a:t>
                      </a:r>
                      <a:r>
                        <a:rPr lang="ja-JP" altLang="en-US" sz="1400" kern="100" dirty="0">
                          <a:solidFill>
                            <a:schemeClr val="tx1"/>
                          </a:solidFill>
                          <a:effectLst/>
                          <a:latin typeface="Meiryo UI" panose="020B0604030504040204" pitchFamily="50" charset="-128"/>
                          <a:ea typeface="Meiryo UI" panose="020B0604030504040204" pitchFamily="50" charset="-128"/>
                        </a:rPr>
                        <a:t>　</a:t>
                      </a:r>
                      <a:r>
                        <a:rPr lang="ja-JP" altLang="en-US" sz="1000" kern="100" dirty="0">
                          <a:solidFill>
                            <a:schemeClr val="tx1"/>
                          </a:solidFill>
                          <a:effectLst/>
                          <a:latin typeface="Meiryo UI" panose="020B0604030504040204" pitchFamily="50" charset="-128"/>
                          <a:ea typeface="Meiryo UI" panose="020B0604030504040204" pitchFamily="50" charset="-128"/>
                        </a:rPr>
                        <a:t>　</a:t>
                      </a:r>
                      <a:endParaRPr lang="en-US" altLang="ja-JP" sz="10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effectLst/>
                          <a:latin typeface="Meiryo UI" panose="020B0604030504040204" pitchFamily="50" charset="-128"/>
                          <a:ea typeface="Meiryo UI" panose="020B0604030504040204" pitchFamily="50" charset="-128"/>
                        </a:rPr>
                        <a:t>＜福祉部＞</a:t>
                      </a:r>
                      <a:endParaRPr lang="ja-JP" alt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09406796"/>
                  </a:ext>
                </a:extLst>
              </a:tr>
            </a:tbl>
          </a:graphicData>
        </a:graphic>
      </p:graphicFrame>
      <p:graphicFrame>
        <p:nvGraphicFramePr>
          <p:cNvPr id="2" name="表 1"/>
          <p:cNvGraphicFramePr>
            <a:graphicFrameLocks noGrp="1"/>
          </p:cNvGraphicFramePr>
          <p:nvPr>
            <p:extLst>
              <p:ext uri="{D42A27DB-BD31-4B8C-83A1-F6EECF244321}">
                <p14:modId xmlns:p14="http://schemas.microsoft.com/office/powerpoint/2010/main" val="3569003752"/>
              </p:ext>
            </p:extLst>
          </p:nvPr>
        </p:nvGraphicFramePr>
        <p:xfrm>
          <a:off x="38223" y="458670"/>
          <a:ext cx="9067554" cy="5153480"/>
        </p:xfrm>
        <a:graphic>
          <a:graphicData uri="http://schemas.openxmlformats.org/drawingml/2006/table">
            <a:tbl>
              <a:tblPr firstRow="1" firstCol="1" bandRow="1">
                <a:tableStyleId>{BC89EF96-8CEA-46FF-86C4-4CE0E7609802}</a:tableStyleId>
              </a:tblPr>
              <a:tblGrid>
                <a:gridCol w="259200">
                  <a:extLst>
                    <a:ext uri="{9D8B030D-6E8A-4147-A177-3AD203B41FA5}">
                      <a16:colId xmlns:a16="http://schemas.microsoft.com/office/drawing/2014/main" val="9612139"/>
                    </a:ext>
                  </a:extLst>
                </a:gridCol>
                <a:gridCol w="4409651">
                  <a:extLst>
                    <a:ext uri="{9D8B030D-6E8A-4147-A177-3AD203B41FA5}">
                      <a16:colId xmlns:a16="http://schemas.microsoft.com/office/drawing/2014/main" val="4183280094"/>
                    </a:ext>
                  </a:extLst>
                </a:gridCol>
                <a:gridCol w="4398703">
                  <a:extLst>
                    <a:ext uri="{9D8B030D-6E8A-4147-A177-3AD203B41FA5}">
                      <a16:colId xmlns:a16="http://schemas.microsoft.com/office/drawing/2014/main" val="2140178687"/>
                    </a:ext>
                  </a:extLst>
                </a:gridCol>
              </a:tblGrid>
              <a:tr h="225025">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bg1"/>
                          </a:solidFill>
                          <a:latin typeface="Meiryo UI" panose="020B0604030504040204" pitchFamily="50" charset="-128"/>
                          <a:ea typeface="Meiryo UI" panose="020B0604030504040204" pitchFamily="50" charset="-128"/>
                        </a:rPr>
                        <a:t>見直しの経過（つづき）</a:t>
                      </a:r>
                      <a:endParaRPr kumimoji="1" lang="ja-JP" altLang="en-US" dirty="0">
                        <a:solidFill>
                          <a:schemeClr val="bg1"/>
                        </a:solidFill>
                        <a:latin typeface="Meiryo UI" panose="020B0604030504040204" pitchFamily="50" charset="-128"/>
                        <a:ea typeface="Meiryo UI" panose="020B0604030504040204" pitchFamily="50" charset="-128"/>
                      </a:endParaRPr>
                    </a:p>
                  </a:txBody>
                  <a:tcPr marL="72000" marR="72000" marT="36000" marB="36000" vert="eaVert" anchor="ct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gridSpan="2">
                  <a:txBody>
                    <a:bodyPr/>
                    <a:lstStyle/>
                    <a:p>
                      <a:pPr algn="just">
                        <a:spcAft>
                          <a:spcPts val="0"/>
                        </a:spcAft>
                      </a:pPr>
                      <a:r>
                        <a:rPr lang="ja-JP" altLang="en-US" sz="1000" b="1" kern="100" dirty="0">
                          <a:effectLst/>
                          <a:latin typeface="Meiryo UI" panose="020B0604030504040204" pitchFamily="50" charset="-128"/>
                          <a:ea typeface="Meiryo UI" panose="020B0604030504040204" pitchFamily="50" charset="-128"/>
                        </a:rPr>
                        <a:t>＜行財政改革推進プラン（案）における見直し＞</a:t>
                      </a:r>
                      <a:endParaRPr lang="ja-JP" altLang="en-US" sz="1000" b="0" kern="100" dirty="0">
                        <a:effectLst/>
                        <a:latin typeface="Meiryo UI" panose="020B0604030504040204" pitchFamily="50" charset="-128"/>
                        <a:ea typeface="Meiryo UI" panose="020B0604030504040204" pitchFamily="50" charset="-128"/>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0D8E8"/>
                    </a:solidFill>
                  </a:tcPr>
                </a:tc>
                <a:tc hMerge="1">
                  <a:txBody>
                    <a:bodyPr/>
                    <a:lstStyle/>
                    <a:p>
                      <a:endParaRPr kumimoji="1" lang="ja-JP" altLang="en-US" dirty="0"/>
                    </a:p>
                  </a:txBody>
                  <a:tcPr marL="72000" marR="72000" marT="36000" marB="36000">
                    <a:solidFill>
                      <a:srgbClr val="D0D8E8"/>
                    </a:solidFill>
                  </a:tcPr>
                </a:tc>
                <a:extLst>
                  <a:ext uri="{0D108BD9-81ED-4DB2-BD59-A6C34878D82A}">
                    <a16:rowId xmlns:a16="http://schemas.microsoft.com/office/drawing/2014/main" val="652200874"/>
                  </a:ext>
                </a:extLst>
              </a:tr>
              <a:tr h="1443601">
                <a:tc vMerge="1">
                  <a:txBody>
                    <a:bodyPr/>
                    <a:lstStyle/>
                    <a:p>
                      <a:endParaRPr kumimoji="1" lang="ja-JP" altLang="en-US"/>
                    </a:p>
                  </a:txBody>
                  <a:tcPr/>
                </a:tc>
                <a:tc>
                  <a:txBody>
                    <a:bodyPr/>
                    <a:lstStyle/>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○見直しの方向性</a:t>
                      </a:r>
                      <a:endPar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＜地域福祉・子育て支援交付金＞</a:t>
                      </a:r>
                      <a:endPar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市町村が地域の実情に応じて事業を選択し実施できる交付金の趣旨を活かしつつ、交付対象の見直しなど、より効果的に事業目的の実現に寄与する制度をめざす。 </a:t>
                      </a:r>
                    </a:p>
                    <a:p>
                      <a:pPr algn="just">
                        <a:spcAft>
                          <a:spcPts val="0"/>
                        </a:spcAft>
                      </a:pPr>
                      <a:endParaRPr lang="ja-JP" altLang="en-US" sz="1000" b="0" kern="100" dirty="0">
                        <a:effectLst/>
                        <a:latin typeface="Meiryo UI" panose="020B0604030504040204" pitchFamily="50" charset="-128"/>
                        <a:ea typeface="Meiryo UI" panose="020B0604030504040204" pitchFamily="50" charset="-128"/>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tc>
                  <a:txBody>
                    <a:bodyPr/>
                    <a:lstStyle/>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◆見直しの経過（取組実績）</a:t>
                      </a:r>
                      <a:endPar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＜地域福祉・子育て支援交付金＞</a:t>
                      </a:r>
                      <a:endPar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○平成</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27</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年度、対象事業を精査し、国庫補助対象事業や個人に対する現金給付等を対象外とするなど、交付対象の見直しを実施した。 </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○平成</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28</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年度、対象事業を精査するとともに、市町村の各事業においてアウトプット・アウトカム等の成果目標を設定。 </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○平成</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29</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年度、市町村が設定した指標に基づき事業評価を行うなど、効果検証を実施。多くの事業がほぼ目標を達成しており、効果的に事業を実施している結果を得た。 </a:t>
                      </a:r>
                      <a:endPar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endParaRPr lang="ja-JP" altLang="en-US" sz="1000" b="0" i="0" u="none" strike="noStrike" baseline="0" dirty="0">
                        <a:solidFill>
                          <a:srgbClr val="000000"/>
                        </a:solidFill>
                        <a:latin typeface="Meiryo UI" panose="020B0604030504040204" pitchFamily="50" charset="-128"/>
                        <a:ea typeface="Meiryo UI" panose="020B0604030504040204" pitchFamily="50" charset="-128"/>
                      </a:endParaRPr>
                    </a:p>
                  </a:txBody>
                  <a:tcPr marL="72000" marR="72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10001"/>
                  </a:ext>
                </a:extLst>
              </a:tr>
              <a:tr h="97515">
                <a:tc vMerge="1">
                  <a:txBody>
                    <a:bodyPr/>
                    <a:lstStyle/>
                    <a:p>
                      <a:endParaRPr kumimoji="1" lang="ja-JP" altLang="en-US"/>
                    </a:p>
                  </a:txBody>
                  <a:tcPr/>
                </a:tc>
                <a:tc gridSpan="2">
                  <a:txBody>
                    <a:bodyPr/>
                    <a:lstStyle/>
                    <a:p>
                      <a:pPr algn="just">
                        <a:spcAft>
                          <a:spcPts val="0"/>
                        </a:spcAft>
                      </a:pPr>
                      <a:r>
                        <a:rPr lang="ja-JP" altLang="en-US" sz="1000" b="1" kern="100" dirty="0">
                          <a:effectLst/>
                          <a:latin typeface="Meiryo UI" panose="020B0604030504040204" pitchFamily="50" charset="-128"/>
                          <a:ea typeface="Meiryo UI" panose="020B0604030504040204" pitchFamily="50" charset="-128"/>
                        </a:rPr>
                        <a:t>＜上記以外の見直し（部局長マネジメント等）＞</a:t>
                      </a:r>
                      <a:endParaRPr lang="ja-JP" altLang="en-US" sz="1000" b="0" kern="100" dirty="0">
                        <a:effectLst/>
                        <a:latin typeface="Meiryo UI" panose="020B0604030504040204" pitchFamily="50" charset="-128"/>
                        <a:ea typeface="Meiryo UI" panose="020B0604030504040204" pitchFamily="50" charset="-128"/>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alpha val="20000"/>
                      </a:schemeClr>
                    </a:solidFill>
                  </a:tcPr>
                </a:tc>
                <a:tc hMerge="1">
                  <a:txBody>
                    <a:bodyPr/>
                    <a:lstStyle/>
                    <a:p>
                      <a:pPr marL="133350" indent="-133350" algn="just">
                        <a:spcAft>
                          <a:spcPts val="0"/>
                        </a:spcAft>
                      </a:pPr>
                      <a:endParaRPr lang="ja-JP" altLang="en-US" sz="1000" b="0" i="0" u="none" strike="noStrike" baseline="0" dirty="0">
                        <a:solidFill>
                          <a:srgbClr val="000000"/>
                        </a:solidFill>
                        <a:latin typeface="Meiryo UI" panose="020B0604030504040204" pitchFamily="50" charset="-128"/>
                        <a:ea typeface="Meiryo UI" panose="020B0604030504040204" pitchFamily="50" charset="-128"/>
                      </a:endParaRPr>
                    </a:p>
                  </a:txBody>
                  <a:tcPr marL="72000" marR="72000" marT="36000" marB="36000">
                    <a:solidFill>
                      <a:schemeClr val="accent1">
                        <a:alpha val="20000"/>
                      </a:schemeClr>
                    </a:solidFill>
                  </a:tcPr>
                </a:tc>
                <a:extLst>
                  <a:ext uri="{0D108BD9-81ED-4DB2-BD59-A6C34878D82A}">
                    <a16:rowId xmlns:a16="http://schemas.microsoft.com/office/drawing/2014/main" val="10003"/>
                  </a:ext>
                </a:extLst>
              </a:tr>
              <a:tr h="474855">
                <a:tc vMerge="1">
                  <a:txBody>
                    <a:bodyPr/>
                    <a:lstStyle/>
                    <a:p>
                      <a:endParaRPr kumimoji="1" lang="ja-JP" altLang="en-US"/>
                    </a:p>
                  </a:txBody>
                  <a:tcPr/>
                </a:tc>
                <a:tc grid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000" b="1" kern="100" dirty="0">
                          <a:effectLst/>
                          <a:latin typeface="Meiryo UI" panose="020B0604030504040204" pitchFamily="50" charset="-128"/>
                          <a:ea typeface="Meiryo UI" panose="020B0604030504040204" pitchFamily="50" charset="-128"/>
                        </a:rPr>
                        <a:t>【</a:t>
                      </a:r>
                      <a:r>
                        <a:rPr lang="ja-JP" altLang="en-US" sz="1000" b="1" kern="100" dirty="0">
                          <a:effectLst/>
                          <a:latin typeface="Meiryo UI" panose="020B0604030504040204" pitchFamily="50" charset="-128"/>
                          <a:ea typeface="Meiryo UI" panose="020B0604030504040204" pitchFamily="50" charset="-128"/>
                        </a:rPr>
                        <a:t>平成</a:t>
                      </a:r>
                      <a:r>
                        <a:rPr lang="en-US" altLang="ja-JP" sz="1000" b="1" kern="100" dirty="0">
                          <a:effectLst/>
                          <a:latin typeface="Meiryo UI" panose="020B0604030504040204" pitchFamily="50" charset="-128"/>
                          <a:ea typeface="Meiryo UI" panose="020B0604030504040204" pitchFamily="50" charset="-128"/>
                        </a:rPr>
                        <a:t>30</a:t>
                      </a:r>
                      <a:r>
                        <a:rPr lang="ja-JP" altLang="en-US" sz="1000" b="1" kern="100" dirty="0">
                          <a:effectLst/>
                          <a:latin typeface="Meiryo UI" panose="020B0604030504040204" pitchFamily="50" charset="-128"/>
                          <a:ea typeface="Meiryo UI" panose="020B0604030504040204" pitchFamily="50" charset="-128"/>
                        </a:rPr>
                        <a:t>年度</a:t>
                      </a:r>
                      <a:r>
                        <a:rPr lang="en-US" altLang="ja-JP" sz="1000" b="1"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「地域福祉・子育て支援</a:t>
                      </a:r>
                      <a:r>
                        <a:rPr lang="ja-JP" altLang="en-US" sz="1000" b="0" kern="100" dirty="0">
                          <a:solidFill>
                            <a:schemeClr val="tx1"/>
                          </a:solidFill>
                          <a:effectLst/>
                          <a:latin typeface="Meiryo UI" panose="020B0604030504040204" pitchFamily="50" charset="-128"/>
                          <a:ea typeface="Meiryo UI" panose="020B0604030504040204" pitchFamily="50" charset="-128"/>
                        </a:rPr>
                        <a:t>交付金」のうち、「子育て支援」部分を「新子育て支援交付金」に移行し、地域福祉・高齢者福祉分野に特化した「地域福祉・高齢  </a:t>
                      </a:r>
                      <a:endParaRPr lang="en-US" altLang="ja-JP" sz="1000" b="0" kern="100" dirty="0">
                        <a:solidFill>
                          <a:schemeClr val="tx1"/>
                        </a:solidFill>
                        <a:effectLst/>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000" b="0" kern="100" dirty="0">
                          <a:solidFill>
                            <a:schemeClr val="tx1"/>
                          </a:solidFill>
                          <a:effectLst/>
                          <a:latin typeface="Meiryo UI" panose="020B0604030504040204" pitchFamily="50" charset="-128"/>
                          <a:ea typeface="Meiryo UI" panose="020B0604030504040204" pitchFamily="50" charset="-128"/>
                        </a:rPr>
                        <a:t>                  </a:t>
                      </a:r>
                      <a:r>
                        <a:rPr lang="ja-JP" altLang="en-US" sz="1000" b="0" kern="100" dirty="0">
                          <a:solidFill>
                            <a:schemeClr val="tx1"/>
                          </a:solidFill>
                          <a:effectLst/>
                          <a:latin typeface="Meiryo UI" panose="020B0604030504040204" pitchFamily="50" charset="-128"/>
                          <a:ea typeface="Meiryo UI" panose="020B0604030504040204" pitchFamily="50" charset="-128"/>
                        </a:rPr>
                        <a:t>者福祉交付金」に組替え</a:t>
                      </a:r>
                      <a:endParaRPr lang="ja-JP" altLang="en-US"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tc hMerge="1">
                  <a:txBody>
                    <a:bodyPr/>
                    <a:lstStyle/>
                    <a:p>
                      <a:pPr marL="133350" indent="-133350" algn="just">
                        <a:spcAft>
                          <a:spcPts val="0"/>
                        </a:spcAft>
                      </a:pPr>
                      <a:endParaRPr lang="ja-JP" altLang="en-US" sz="1000" b="0" i="0" u="none" strike="noStrike" baseline="0" dirty="0">
                        <a:solidFill>
                          <a:srgbClr val="000000"/>
                        </a:solidFill>
                        <a:latin typeface="Meiryo UI" panose="020B0604030504040204" pitchFamily="50" charset="-128"/>
                        <a:ea typeface="Meiryo UI" panose="020B0604030504040204" pitchFamily="50" charset="-128"/>
                      </a:endParaRPr>
                    </a:p>
                  </a:txBody>
                  <a:tcPr marL="72000" marR="72000" marT="36000" marB="36000">
                    <a:solidFill>
                      <a:schemeClr val="bg1">
                        <a:alpha val="20000"/>
                      </a:schemeClr>
                    </a:solidFill>
                  </a:tcPr>
                </a:tc>
                <a:extLst>
                  <a:ext uri="{0D108BD9-81ED-4DB2-BD59-A6C34878D82A}">
                    <a16:rowId xmlns:a16="http://schemas.microsoft.com/office/drawing/2014/main" val="10004"/>
                  </a:ext>
                </a:extLst>
              </a:tr>
              <a:tr h="112200">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bg1"/>
                          </a:solidFill>
                          <a:latin typeface="Meiryo UI" panose="020B0604030504040204" pitchFamily="50" charset="-128"/>
                          <a:ea typeface="Meiryo UI" panose="020B0604030504040204" pitchFamily="50" charset="-128"/>
                        </a:rPr>
                        <a:t>現在の事業</a:t>
                      </a:r>
                    </a:p>
                  </a:txBody>
                  <a:tcPr marL="72000" marR="72000" marT="36000" marB="36000" vert="eaVert" anchor="ctr">
                    <a:lnL w="12700" cap="flat" cmpd="sng" algn="ctr">
                      <a:solidFill>
                        <a:schemeClr val="accent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gridSpan="2">
                  <a:txBody>
                    <a:bodyPr/>
                    <a:lstStyle/>
                    <a:p>
                      <a:pPr algn="just">
                        <a:spcAft>
                          <a:spcPts val="0"/>
                        </a:spcAft>
                      </a:pPr>
                      <a:r>
                        <a:rPr lang="ja-JP" altLang="en-US" sz="1000" b="1" kern="100" dirty="0">
                          <a:effectLst/>
                          <a:latin typeface="Meiryo UI" panose="020B0604030504040204" pitchFamily="50" charset="-128"/>
                          <a:ea typeface="Meiryo UI" panose="020B0604030504040204" pitchFamily="50" charset="-128"/>
                        </a:rPr>
                        <a:t>＜主な事業（見直し後の事業、新たに取り組んでいる事業等）＞</a:t>
                      </a: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alpha val="20000"/>
                      </a:schemeClr>
                    </a:solidFill>
                  </a:tcPr>
                </a:tc>
                <a:tc hMerge="1">
                  <a:txBody>
                    <a:bodyPr/>
                    <a:lstStyle/>
                    <a:p>
                      <a:endParaRPr kumimoji="1" lang="ja-JP" altLang="en-US"/>
                    </a:p>
                  </a:txBody>
                  <a:tcPr/>
                </a:tc>
                <a:extLst>
                  <a:ext uri="{0D108BD9-81ED-4DB2-BD59-A6C34878D82A}">
                    <a16:rowId xmlns:a16="http://schemas.microsoft.com/office/drawing/2014/main" val="10005"/>
                  </a:ext>
                </a:extLst>
              </a:tr>
              <a:tr h="0">
                <a:tc vMerge="1">
                  <a:txBody>
                    <a:bodyPr/>
                    <a:lstStyle/>
                    <a:p>
                      <a:endParaRPr kumimoji="1" lang="ja-JP" altLang="en-US"/>
                    </a:p>
                  </a:txBody>
                  <a:tcPr/>
                </a:tc>
                <a:tc gridSpan="2">
                  <a:txBody>
                    <a:bodyPr/>
                    <a:lstStyle/>
                    <a:p>
                      <a:pPr marL="133350" marR="0" lvl="0" indent="-133350" algn="just" defTabSz="914400" rtl="0" eaLnBrk="1" fontAlgn="auto" latinLnBrk="0" hangingPunct="1">
                        <a:lnSpc>
                          <a:spcPct val="100000"/>
                        </a:lnSpc>
                        <a:spcBef>
                          <a:spcPts val="0"/>
                        </a:spcBef>
                        <a:spcAft>
                          <a:spcPts val="0"/>
                        </a:spcAft>
                        <a:buClrTx/>
                        <a:buSzTx/>
                        <a:buFontTx/>
                        <a:buNone/>
                        <a:tabLst/>
                        <a:defRPr/>
                      </a:pPr>
                      <a:r>
                        <a:rPr lang="en-US" altLang="ja-JP" sz="1050" b="1" i="0" u="none" kern="100" dirty="0">
                          <a:effectLst/>
                          <a:latin typeface="Meiryo UI" panose="020B0604030504040204" pitchFamily="50" charset="-128"/>
                          <a:ea typeface="Meiryo UI" panose="020B0604030504040204" pitchFamily="50" charset="-128"/>
                        </a:rPr>
                        <a:t>《</a:t>
                      </a:r>
                      <a:r>
                        <a:rPr lang="ja-JP" altLang="en-US" sz="1050" b="1" i="0" u="none" kern="100" dirty="0">
                          <a:effectLst/>
                          <a:latin typeface="Meiryo UI" panose="020B0604030504040204" pitchFamily="50" charset="-128"/>
                          <a:ea typeface="Meiryo UI" panose="020B0604030504040204" pitchFamily="50" charset="-128"/>
                        </a:rPr>
                        <a:t>見直し後の事業</a:t>
                      </a:r>
                      <a:r>
                        <a:rPr lang="en-US" altLang="ja-JP" sz="1050" b="1" i="0" u="none" kern="100" dirty="0">
                          <a:effectLst/>
                          <a:latin typeface="Meiryo UI" panose="020B0604030504040204" pitchFamily="50" charset="-128"/>
                          <a:ea typeface="Meiryo UI" panose="020B0604030504040204" pitchFamily="50" charset="-128"/>
                        </a:rPr>
                        <a:t>》</a:t>
                      </a:r>
                    </a:p>
                    <a:p>
                      <a:pPr marL="133350" marR="0" lvl="0" indent="-133350" algn="just" defTabSz="914400" rtl="0" eaLnBrk="1" fontAlgn="auto" latinLnBrk="0" hangingPunct="1">
                        <a:lnSpc>
                          <a:spcPts val="400"/>
                        </a:lnSpc>
                        <a:spcBef>
                          <a:spcPts val="0"/>
                        </a:spcBef>
                        <a:spcAft>
                          <a:spcPts val="0"/>
                        </a:spcAft>
                        <a:buClrTx/>
                        <a:buSzTx/>
                        <a:buFontTx/>
                        <a:buNone/>
                        <a:tabLst/>
                        <a:defRPr/>
                      </a:pPr>
                      <a:endParaRPr lang="en-US" altLang="ja-JP" sz="1050" b="1" i="0" u="none" kern="100" dirty="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50" b="1" i="0" kern="100" dirty="0">
                          <a:solidFill>
                            <a:schemeClr val="tx1"/>
                          </a:solidFill>
                          <a:effectLst/>
                          <a:latin typeface="Meiryo UI" panose="020B0604030504040204" pitchFamily="50" charset="-128"/>
                          <a:ea typeface="Meiryo UI" panose="020B0604030504040204" pitchFamily="50" charset="-128"/>
                        </a:rPr>
                        <a:t>　◆</a:t>
                      </a:r>
                      <a:r>
                        <a:rPr lang="ja-JP" altLang="en-US" sz="1050" b="1" i="0" u="sng" kern="100" dirty="0">
                          <a:solidFill>
                            <a:schemeClr val="tx1"/>
                          </a:solidFill>
                          <a:effectLst/>
                          <a:latin typeface="Meiryo UI" panose="020B0604030504040204" pitchFamily="50" charset="-128"/>
                          <a:ea typeface="Meiryo UI" panose="020B0604030504040204" pitchFamily="50" charset="-128"/>
                        </a:rPr>
                        <a:t>地域福祉・高齢者福祉交付金</a:t>
                      </a:r>
                      <a:r>
                        <a:rPr lang="ja-JP" altLang="en-US" sz="1050" b="1" i="0" u="none" kern="100" dirty="0">
                          <a:solidFill>
                            <a:schemeClr val="tx1"/>
                          </a:solidFill>
                          <a:effectLst/>
                          <a:latin typeface="Meiryo UI" panose="020B0604030504040204" pitchFamily="50" charset="-128"/>
                          <a:ea typeface="Meiryo UI" panose="020B0604030504040204" pitchFamily="50" charset="-128"/>
                        </a:rPr>
                        <a:t>（</a:t>
                      </a:r>
                      <a:r>
                        <a:rPr lang="en-US" altLang="ja-JP" sz="1050" b="1" i="0" u="none" kern="100" dirty="0">
                          <a:solidFill>
                            <a:schemeClr val="tx1"/>
                          </a:solidFill>
                          <a:effectLst/>
                          <a:latin typeface="Meiryo UI" panose="020B0604030504040204" pitchFamily="50" charset="-128"/>
                          <a:ea typeface="Meiryo UI" panose="020B0604030504040204" pitchFamily="50" charset="-128"/>
                        </a:rPr>
                        <a:t>※</a:t>
                      </a:r>
                      <a:r>
                        <a:rPr lang="ja-JP" altLang="en-US" sz="1050" b="1" i="0" u="none" kern="100" dirty="0">
                          <a:solidFill>
                            <a:schemeClr val="tx1"/>
                          </a:solidFill>
                          <a:effectLst/>
                          <a:latin typeface="Meiryo UI" panose="020B0604030504040204" pitchFamily="50" charset="-128"/>
                          <a:ea typeface="Meiryo UI" panose="020B0604030504040204" pitchFamily="50" charset="-128"/>
                        </a:rPr>
                        <a:t>高齢者福祉分を含む。）</a:t>
                      </a:r>
                      <a:endParaRPr lang="en-US" altLang="ja-JP" sz="1000" b="1" i="0" u="none" kern="100" dirty="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1" i="0" kern="100" dirty="0">
                          <a:solidFill>
                            <a:schemeClr val="tx1"/>
                          </a:solidFill>
                          <a:effectLst/>
                          <a:latin typeface="Meiryo UI" panose="020B0604030504040204" pitchFamily="50" charset="-128"/>
                          <a:ea typeface="Meiryo UI" panose="020B0604030504040204" pitchFamily="50" charset="-128"/>
                        </a:rPr>
                        <a:t>    １　事業目的</a:t>
                      </a:r>
                      <a:endParaRPr lang="en-US" altLang="ja-JP" sz="1000" b="1" i="0" kern="100" dirty="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en-US" altLang="ja-JP" sz="1000" b="1" i="0" kern="100" dirty="0">
                          <a:solidFill>
                            <a:schemeClr val="tx1"/>
                          </a:solidFill>
                          <a:effectLst/>
                          <a:latin typeface="Meiryo UI" panose="020B0604030504040204" pitchFamily="50" charset="-128"/>
                          <a:ea typeface="Meiryo UI" panose="020B0604030504040204" pitchFamily="50" charset="-128"/>
                        </a:rPr>
                        <a:t>  </a:t>
                      </a:r>
                      <a:r>
                        <a:rPr lang="ja-JP" altLang="en-US" sz="1000" b="0" i="0" kern="100" dirty="0">
                          <a:solidFill>
                            <a:schemeClr val="tx1"/>
                          </a:solidFill>
                          <a:effectLst/>
                          <a:latin typeface="Meiryo UI" panose="020B0604030504040204" pitchFamily="50" charset="-128"/>
                          <a:ea typeface="Meiryo UI" panose="020B0604030504040204" pitchFamily="50" charset="-128"/>
                        </a:rPr>
                        <a:t>　　　　地域福祉、高齢者福祉の各分野を対象に、市町村が創意工夫を凝らし、地域の実情に沿った施策の立案、推進を行うことで、府民サービスの向上に資することを目</a:t>
                      </a:r>
                      <a:endParaRPr lang="en-US" altLang="ja-JP" sz="1000" b="0" i="0" kern="100" dirty="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en-US" altLang="ja-JP" sz="1000" b="0" i="0" kern="100" dirty="0">
                          <a:solidFill>
                            <a:schemeClr val="tx1"/>
                          </a:solidFill>
                          <a:effectLst/>
                          <a:latin typeface="Meiryo UI" panose="020B0604030504040204" pitchFamily="50" charset="-128"/>
                          <a:ea typeface="Meiryo UI" panose="020B0604030504040204" pitchFamily="50" charset="-128"/>
                        </a:rPr>
                        <a:t>          </a:t>
                      </a:r>
                      <a:r>
                        <a:rPr lang="ja-JP" altLang="en-US" sz="1000" b="0" i="0" kern="100" dirty="0">
                          <a:solidFill>
                            <a:schemeClr val="tx1"/>
                          </a:solidFill>
                          <a:effectLst/>
                          <a:latin typeface="Meiryo UI" panose="020B0604030504040204" pitchFamily="50" charset="-128"/>
                          <a:ea typeface="Meiryo UI" panose="020B0604030504040204" pitchFamily="50" charset="-128"/>
                        </a:rPr>
                        <a:t>的に交付。　</a:t>
                      </a:r>
                      <a:endParaRPr lang="en-US" altLang="ja-JP" sz="1000" b="0" i="0" kern="100" dirty="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en-US" altLang="ja-JP" sz="1000" b="0" i="0" kern="100" dirty="0">
                          <a:solidFill>
                            <a:schemeClr val="tx1"/>
                          </a:solidFill>
                          <a:effectLst/>
                          <a:latin typeface="Meiryo UI" panose="020B0604030504040204" pitchFamily="50" charset="-128"/>
                          <a:ea typeface="Meiryo UI" panose="020B0604030504040204" pitchFamily="50" charset="-128"/>
                        </a:rPr>
                        <a:t>          </a:t>
                      </a:r>
                      <a:r>
                        <a:rPr lang="ja-JP" altLang="en-US" sz="1000" b="0" i="0" kern="100" dirty="0">
                          <a:solidFill>
                            <a:schemeClr val="tx1"/>
                          </a:solidFill>
                          <a:effectLst/>
                          <a:latin typeface="Meiryo UI" panose="020B0604030504040204" pitchFamily="50" charset="-128"/>
                          <a:ea typeface="Meiryo UI" panose="020B0604030504040204" pitchFamily="50" charset="-128"/>
                        </a:rPr>
                        <a:t>開始終了年度：平成２１年度～</a:t>
                      </a:r>
                      <a:endParaRPr lang="en-US" altLang="ja-JP" sz="1000" b="0" i="0" kern="100" dirty="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i="0" kern="100" dirty="0">
                          <a:solidFill>
                            <a:schemeClr val="tx1"/>
                          </a:solidFill>
                          <a:effectLst/>
                          <a:latin typeface="Meiryo UI" panose="020B0604030504040204" pitchFamily="50" charset="-128"/>
                          <a:ea typeface="Meiryo UI" panose="020B0604030504040204" pitchFamily="50" charset="-128"/>
                        </a:rPr>
                        <a:t>　　</a:t>
                      </a:r>
                      <a:r>
                        <a:rPr lang="ja-JP" altLang="en-US" sz="1000" b="1" i="0" kern="100" baseline="0" dirty="0">
                          <a:solidFill>
                            <a:schemeClr val="tx1"/>
                          </a:solidFill>
                          <a:effectLst/>
                          <a:latin typeface="Meiryo UI" panose="020B0604030504040204" pitchFamily="50" charset="-128"/>
                          <a:ea typeface="Meiryo UI" panose="020B0604030504040204" pitchFamily="50" charset="-128"/>
                        </a:rPr>
                        <a:t> </a:t>
                      </a:r>
                      <a:r>
                        <a:rPr lang="ja-JP" altLang="en-US" sz="1000" b="1" i="0" kern="100" dirty="0">
                          <a:solidFill>
                            <a:schemeClr val="tx1"/>
                          </a:solidFill>
                          <a:effectLst/>
                          <a:latin typeface="Meiryo UI" panose="020B0604030504040204" pitchFamily="50" charset="-128"/>
                          <a:ea typeface="Meiryo UI" panose="020B0604030504040204" pitchFamily="50" charset="-128"/>
                        </a:rPr>
                        <a:t>２　事業内容</a:t>
                      </a:r>
                      <a:endParaRPr lang="en-US" altLang="ja-JP" sz="1000" b="1" i="0" kern="100" dirty="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i="0" kern="100" dirty="0">
                          <a:solidFill>
                            <a:schemeClr val="tx1"/>
                          </a:solidFill>
                          <a:effectLst/>
                          <a:latin typeface="Meiryo UI" panose="020B0604030504040204" pitchFamily="50" charset="-128"/>
                          <a:ea typeface="Meiryo UI" panose="020B0604030504040204" pitchFamily="50" charset="-128"/>
                        </a:rPr>
                        <a:t>　　　 　</a:t>
                      </a:r>
                      <a:r>
                        <a:rPr lang="ja-JP" altLang="en-US" sz="1000" b="0" i="0" kern="100" baseline="0" dirty="0">
                          <a:solidFill>
                            <a:schemeClr val="tx1"/>
                          </a:solidFill>
                          <a:effectLst/>
                          <a:latin typeface="Meiryo UI" panose="020B0604030504040204" pitchFamily="50" charset="-128"/>
                          <a:ea typeface="Meiryo UI" panose="020B0604030504040204" pitchFamily="50" charset="-128"/>
                        </a:rPr>
                        <a:t> </a:t>
                      </a:r>
                      <a:r>
                        <a:rPr lang="ja-JP" altLang="en-US" sz="1000" b="0" i="0" kern="100" dirty="0">
                          <a:solidFill>
                            <a:schemeClr val="tx1"/>
                          </a:solidFill>
                          <a:effectLst/>
                          <a:latin typeface="Meiryo UI" panose="020B0604030504040204" pitchFamily="50" charset="-128"/>
                          <a:ea typeface="Meiryo UI" panose="020B0604030504040204" pitchFamily="50" charset="-128"/>
                        </a:rPr>
                        <a:t>市町村が地域の実情に沿った事業計画を府に提出し、要綱に定める配分基準により交付金を交付。　　　　　　　　　　　　　　　　　　　　　　　　　　　　　　　　 </a:t>
                      </a: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i="0" kern="100" dirty="0">
                          <a:solidFill>
                            <a:schemeClr val="tx1"/>
                          </a:solidFill>
                          <a:effectLst/>
                          <a:latin typeface="Meiryo UI" panose="020B0604030504040204" pitchFamily="50" charset="-128"/>
                          <a:ea typeface="Meiryo UI" panose="020B0604030504040204" pitchFamily="50" charset="-128"/>
                        </a:rPr>
                        <a:t>　　　　　○対象事業</a:t>
                      </a:r>
                      <a:endParaRPr lang="en-US" altLang="ja-JP" sz="1000" b="0" i="0" kern="100" dirty="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en-US" altLang="ja-JP" sz="1000" b="0" i="0" kern="100" baseline="0" dirty="0">
                          <a:solidFill>
                            <a:schemeClr val="tx1"/>
                          </a:solidFill>
                          <a:effectLst/>
                          <a:latin typeface="Meiryo UI" panose="020B0604030504040204" pitchFamily="50" charset="-128"/>
                          <a:ea typeface="Meiryo UI" panose="020B0604030504040204" pitchFamily="50" charset="-128"/>
                        </a:rPr>
                        <a:t>             </a:t>
                      </a:r>
                      <a:r>
                        <a:rPr lang="ja-JP" altLang="en-US" sz="1000" b="0" i="0" kern="100" dirty="0">
                          <a:solidFill>
                            <a:schemeClr val="tx1"/>
                          </a:solidFill>
                          <a:effectLst/>
                          <a:latin typeface="Meiryo UI" panose="020B0604030504040204" pitchFamily="50" charset="-128"/>
                          <a:ea typeface="Meiryo UI" panose="020B0604030504040204" pitchFamily="50" charset="-128"/>
                        </a:rPr>
                        <a:t>・</a:t>
                      </a:r>
                      <a:r>
                        <a:rPr lang="ja-JP" altLang="en-US" sz="1000" b="0" i="0" u="sng" kern="100" dirty="0">
                          <a:solidFill>
                            <a:schemeClr val="tx1"/>
                          </a:solidFill>
                          <a:effectLst/>
                          <a:latin typeface="Meiryo UI" panose="020B0604030504040204" pitchFamily="50" charset="-128"/>
                          <a:ea typeface="Meiryo UI" panose="020B0604030504040204" pitchFamily="50" charset="-128"/>
                        </a:rPr>
                        <a:t>市町村が策定する地域福祉計画に掲げる目標達成に資する地域福祉推進事業</a:t>
                      </a:r>
                      <a:endParaRPr lang="en-US" altLang="ja-JP" sz="1000" b="0" i="0" u="sng" kern="100" dirty="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i="0" kern="100" dirty="0">
                          <a:solidFill>
                            <a:schemeClr val="tx1"/>
                          </a:solidFill>
                          <a:effectLst/>
                          <a:latin typeface="Meiryo UI" panose="020B0604030504040204" pitchFamily="50" charset="-128"/>
                          <a:ea typeface="Meiryo UI" panose="020B0604030504040204" pitchFamily="50" charset="-128"/>
                        </a:rPr>
                        <a:t>　　　　　　　（例：高齢者等の見守りや災害時の要支援者支援体制の整備、地域でのボランティア活動の促進等の取組み</a:t>
                      </a:r>
                      <a:endParaRPr lang="en-US" altLang="ja-JP" sz="1000" b="0" i="0" kern="100" dirty="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i="0" kern="100" dirty="0">
                          <a:solidFill>
                            <a:schemeClr val="tx1"/>
                          </a:solidFill>
                          <a:effectLst/>
                          <a:latin typeface="Meiryo UI" panose="020B0604030504040204" pitchFamily="50" charset="-128"/>
                          <a:ea typeface="Meiryo UI" panose="020B0604030504040204" pitchFamily="50" charset="-128"/>
                        </a:rPr>
                        <a:t>　　　　　　 　　　　　相談窓口の開設や地域福祉活動拠点の整備など、地域福祉の相談や支援体制を構築する事業　等）</a:t>
                      </a:r>
                      <a:endParaRPr lang="en-US" altLang="ja-JP" sz="1000" b="0" i="0" kern="100" dirty="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i="0" kern="100" dirty="0">
                          <a:solidFill>
                            <a:schemeClr val="tx1"/>
                          </a:solidFill>
                          <a:effectLst/>
                          <a:latin typeface="Meiryo UI" panose="020B0604030504040204" pitchFamily="50" charset="-128"/>
                          <a:ea typeface="Meiryo UI" panose="020B0604030504040204" pitchFamily="50" charset="-128"/>
                        </a:rPr>
                        <a:t>　　　　　　</a:t>
                      </a:r>
                      <a:r>
                        <a:rPr lang="en-US" altLang="ja-JP" sz="1000" b="0" i="0" kern="100" baseline="0" dirty="0">
                          <a:solidFill>
                            <a:schemeClr val="tx1"/>
                          </a:solidFill>
                          <a:effectLst/>
                          <a:latin typeface="Meiryo UI" panose="020B0604030504040204" pitchFamily="50" charset="-128"/>
                          <a:ea typeface="Meiryo UI" panose="020B0604030504040204" pitchFamily="50" charset="-128"/>
                        </a:rPr>
                        <a:t> </a:t>
                      </a:r>
                      <a:r>
                        <a:rPr lang="ja-JP" altLang="en-US" sz="1000" b="0" i="0" kern="100" dirty="0">
                          <a:solidFill>
                            <a:schemeClr val="tx1"/>
                          </a:solidFill>
                          <a:effectLst/>
                          <a:latin typeface="Meiryo UI" panose="020B0604030504040204" pitchFamily="50" charset="-128"/>
                          <a:ea typeface="Meiryo UI" panose="020B0604030504040204" pitchFamily="50" charset="-128"/>
                        </a:rPr>
                        <a:t>・市町村が策定する高齢者保健福祉計画及び介護保険事業計画に掲げる目標達成に資する高齢者福祉推進事業</a:t>
                      </a:r>
                      <a:endParaRPr lang="en-US" altLang="ja-JP" sz="1000" b="0" i="0" kern="100" dirty="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en-US" altLang="ja-JP" sz="1000" b="0" i="0" kern="100" baseline="0" dirty="0">
                          <a:effectLst/>
                          <a:latin typeface="Meiryo UI" panose="020B0604030504040204" pitchFamily="50" charset="-128"/>
                          <a:ea typeface="Meiryo UI" panose="020B0604030504040204" pitchFamily="50" charset="-128"/>
                        </a:rPr>
                        <a:t>          </a:t>
                      </a:r>
                      <a:r>
                        <a:rPr lang="ja-JP" altLang="en-US" sz="1000" b="0" i="0" kern="100" dirty="0">
                          <a:effectLst/>
                          <a:latin typeface="Meiryo UI" panose="020B0604030504040204" pitchFamily="50" charset="-128"/>
                          <a:ea typeface="Meiryo UI" panose="020B0604030504040204" pitchFamily="50" charset="-128"/>
                        </a:rPr>
                        <a:t>○交付市町村　政令市・中核市を除く市町村 </a:t>
                      </a:r>
                    </a:p>
                    <a:p>
                      <a:pPr marL="133350" marR="0" lvl="0" indent="-133350" algn="just" defTabSz="914400" rtl="0" eaLnBrk="1" fontAlgn="auto" latinLnBrk="0" hangingPunct="1">
                        <a:lnSpc>
                          <a:spcPct val="100000"/>
                        </a:lnSpc>
                        <a:spcBef>
                          <a:spcPts val="0"/>
                        </a:spcBef>
                        <a:spcAft>
                          <a:spcPts val="0"/>
                        </a:spcAft>
                        <a:buClrTx/>
                        <a:buSzTx/>
                        <a:buFontTx/>
                        <a:buNone/>
                        <a:tabLst/>
                        <a:defRPr/>
                      </a:pPr>
                      <a:endParaRPr lang="ja-JP" altLang="en-US" sz="900" b="0" i="0" kern="100" dirty="0">
                        <a:effectLst/>
                        <a:latin typeface="Meiryo UI" panose="020B0604030504040204" pitchFamily="50" charset="-128"/>
                        <a:ea typeface="Meiryo UI" panose="020B0604030504040204" pitchFamily="50" charset="-128"/>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tc hMerge="1">
                  <a:txBody>
                    <a:bodyPr/>
                    <a:lstStyle/>
                    <a:p>
                      <a:endParaRPr kumimoji="1" lang="ja-JP" altLang="en-US"/>
                    </a:p>
                  </a:txBody>
                  <a:tcPr/>
                </a:tc>
                <a:extLst>
                  <a:ext uri="{0D108BD9-81ED-4DB2-BD59-A6C34878D82A}">
                    <a16:rowId xmlns:a16="http://schemas.microsoft.com/office/drawing/2014/main" val="10006"/>
                  </a:ext>
                </a:extLst>
              </a:tr>
            </a:tbl>
          </a:graphicData>
        </a:graphic>
      </p:graphicFrame>
      <p:sp>
        <p:nvSpPr>
          <p:cNvPr id="8" name="二等辺三角形 7"/>
          <p:cNvSpPr/>
          <p:nvPr/>
        </p:nvSpPr>
        <p:spPr>
          <a:xfrm rot="5400000">
            <a:off x="4421105" y="1297885"/>
            <a:ext cx="540060" cy="211779"/>
          </a:xfrm>
          <a:prstGeom prst="triangl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pPr algn="ctr"/>
            <a:endParaRPr kumimoji="1"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正方形/長方形 9">
            <a:extLst>
              <a:ext uri="{FF2B5EF4-FFF2-40B4-BE49-F238E27FC236}">
                <a16:creationId xmlns:a16="http://schemas.microsoft.com/office/drawing/2014/main" id="{CD1D97DA-3CBF-4F3B-A0A8-7D9EB5D0BAB6}"/>
              </a:ext>
            </a:extLst>
          </p:cNvPr>
          <p:cNvSpPr/>
          <p:nvPr/>
        </p:nvSpPr>
        <p:spPr>
          <a:xfrm>
            <a:off x="6597225" y="3320092"/>
            <a:ext cx="2280943" cy="234978"/>
          </a:xfrm>
          <a:prstGeom prst="rect">
            <a:avLst/>
          </a:prstGeom>
          <a:ln/>
        </p:spPr>
        <p:style>
          <a:lnRef idx="2">
            <a:schemeClr val="accent1"/>
          </a:lnRef>
          <a:fillRef idx="1">
            <a:schemeClr val="lt1"/>
          </a:fillRef>
          <a:effectRef idx="0">
            <a:schemeClr val="accent1"/>
          </a:effectRef>
          <a:fontRef idx="minor">
            <a:schemeClr val="dk1"/>
          </a:fontRef>
        </p:style>
        <p:txBody>
          <a:bodyPr lIns="36000" rIns="0" rtlCol="0" anchor="ctr"/>
          <a:lstStyle/>
          <a:p>
            <a:pPr algn="ctr"/>
            <a:r>
              <a:rPr lang="en-US" altLang="ja-JP" sz="1050" dirty="0">
                <a:solidFill>
                  <a:schemeClr val="tx1"/>
                </a:solidFill>
                <a:latin typeface="Meiryo UI" panose="020B0604030504040204" pitchFamily="50" charset="-128"/>
                <a:ea typeface="Meiryo UI" panose="020B0604030504040204" pitchFamily="50" charset="-128"/>
              </a:rPr>
              <a:t>R2</a:t>
            </a:r>
            <a:r>
              <a:rPr lang="ja-JP" altLang="en-US" sz="1050" dirty="0">
                <a:solidFill>
                  <a:schemeClr val="tx1"/>
                </a:solidFill>
                <a:latin typeface="Meiryo UI" panose="020B0604030504040204" pitchFamily="50" charset="-128"/>
                <a:ea typeface="Meiryo UI" panose="020B0604030504040204" pitchFamily="50" charset="-128"/>
              </a:rPr>
              <a:t>当初予算額：</a:t>
            </a:r>
            <a:r>
              <a:rPr lang="en-US" altLang="ja-JP" sz="1050" dirty="0">
                <a:solidFill>
                  <a:schemeClr val="tx1"/>
                </a:solidFill>
                <a:latin typeface="Meiryo UI" panose="020B0604030504040204" pitchFamily="50" charset="-128"/>
                <a:ea typeface="Meiryo UI" panose="020B0604030504040204" pitchFamily="50" charset="-128"/>
              </a:rPr>
              <a:t>902</a:t>
            </a:r>
            <a:r>
              <a:rPr lang="ja-JP" altLang="en-US" sz="1050" dirty="0">
                <a:solidFill>
                  <a:schemeClr val="tx1"/>
                </a:solidFill>
                <a:latin typeface="Meiryo UI" panose="020B0604030504040204" pitchFamily="50" charset="-128"/>
                <a:ea typeface="Meiryo UI" panose="020B0604030504040204" pitchFamily="50" charset="-128"/>
              </a:rPr>
              <a:t>（</a:t>
            </a:r>
            <a:r>
              <a:rPr lang="en-US" altLang="ja-JP" sz="1050" dirty="0">
                <a:solidFill>
                  <a:schemeClr val="tx1"/>
                </a:solidFill>
                <a:latin typeface="Meiryo UI" panose="020B0604030504040204" pitchFamily="50" charset="-128"/>
                <a:ea typeface="Meiryo UI" panose="020B0604030504040204" pitchFamily="50" charset="-128"/>
              </a:rPr>
              <a:t>902</a:t>
            </a:r>
            <a:r>
              <a:rPr lang="ja-JP" altLang="en-US" sz="1050" dirty="0">
                <a:solidFill>
                  <a:schemeClr val="tx1"/>
                </a:solidFill>
                <a:latin typeface="Meiryo UI" panose="020B0604030504040204" pitchFamily="50" charset="-128"/>
                <a:ea typeface="Meiryo UI" panose="020B0604030504040204" pitchFamily="50" charset="-128"/>
              </a:rPr>
              <a:t>）百万円</a:t>
            </a:r>
            <a:endPar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7" name="正方形/長方形 6"/>
          <p:cNvSpPr/>
          <p:nvPr/>
        </p:nvSpPr>
        <p:spPr>
          <a:xfrm>
            <a:off x="6131495" y="156059"/>
            <a:ext cx="1935215" cy="208186"/>
          </a:xfrm>
          <a:prstGeom prst="rect">
            <a:avLst/>
          </a:prstGeom>
          <a:ln w="6350"/>
        </p:spPr>
        <p:style>
          <a:lnRef idx="2">
            <a:schemeClr val="accent1"/>
          </a:lnRef>
          <a:fillRef idx="1">
            <a:schemeClr val="lt1"/>
          </a:fillRef>
          <a:effectRef idx="0">
            <a:schemeClr val="accent1"/>
          </a:effectRef>
          <a:fontRef idx="minor">
            <a:schemeClr val="dk1"/>
          </a:fontRef>
        </p:style>
        <p:txBody>
          <a:bodyPr lIns="36000" rIns="36000" rtlCol="0" anchor="ctr"/>
          <a:lstStyle/>
          <a:p>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予算の記載</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）：一般財源</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スライド番号プレースホルダー 4"/>
          <p:cNvSpPr txBox="1">
            <a:spLocks/>
          </p:cNvSpPr>
          <p:nvPr/>
        </p:nvSpPr>
        <p:spPr>
          <a:xfrm>
            <a:off x="7010400" y="6584035"/>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smtClean="0">
                <a:solidFill>
                  <a:schemeClr val="tx1"/>
                </a:solidFill>
                <a:latin typeface="Meiryo UI" panose="020B0604030504040204" pitchFamily="50" charset="-128"/>
                <a:ea typeface="Meiryo UI" panose="020B0604030504040204" pitchFamily="50" charset="-128"/>
              </a:rPr>
              <a:t>51</a:t>
            </a:r>
            <a:endParaRPr lang="ja-JP" altLang="en-US"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41938772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表 24"/>
          <p:cNvGraphicFramePr>
            <a:graphicFrameLocks noGrp="1"/>
          </p:cNvGraphicFramePr>
          <p:nvPr/>
        </p:nvGraphicFramePr>
        <p:xfrm>
          <a:off x="83583" y="28533"/>
          <a:ext cx="9003329" cy="415976"/>
        </p:xfrm>
        <a:graphic>
          <a:graphicData uri="http://schemas.openxmlformats.org/drawingml/2006/table">
            <a:tbl>
              <a:tblPr firstRow="1" firstCol="1" bandRow="1">
                <a:tableStyleId>{5C22544A-7EE6-4342-B048-85BDC9FD1C3A}</a:tableStyleId>
              </a:tblPr>
              <a:tblGrid>
                <a:gridCol w="6783672">
                  <a:extLst>
                    <a:ext uri="{9D8B030D-6E8A-4147-A177-3AD203B41FA5}">
                      <a16:colId xmlns:a16="http://schemas.microsoft.com/office/drawing/2014/main" val="1996567682"/>
                    </a:ext>
                  </a:extLst>
                </a:gridCol>
                <a:gridCol w="2219657">
                  <a:extLst>
                    <a:ext uri="{9D8B030D-6E8A-4147-A177-3AD203B41FA5}">
                      <a16:colId xmlns:a16="http://schemas.microsoft.com/office/drawing/2014/main" val="2440904912"/>
                    </a:ext>
                  </a:extLst>
                </a:gridCol>
              </a:tblGrid>
              <a:tr h="41597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100" kern="100" dirty="0">
                          <a:solidFill>
                            <a:schemeClr val="tx1"/>
                          </a:solidFill>
                          <a:effectLst/>
                          <a:latin typeface="Meiryo UI" panose="020B0604030504040204" pitchFamily="50" charset="-128"/>
                          <a:ea typeface="Meiryo UI" panose="020B0604030504040204" pitchFamily="50" charset="-128"/>
                        </a:rPr>
                        <a:t>【</a:t>
                      </a:r>
                      <a:r>
                        <a:rPr lang="ja-JP" altLang="en-US" sz="1100" kern="100" dirty="0">
                          <a:solidFill>
                            <a:schemeClr val="tx1"/>
                          </a:solidFill>
                          <a:effectLst/>
                          <a:latin typeface="Meiryo UI" panose="020B0604030504040204" pitchFamily="50" charset="-128"/>
                          <a:ea typeface="Meiryo UI" panose="020B0604030504040204" pitchFamily="50" charset="-128"/>
                        </a:rPr>
                        <a:t>主要検討事業</a:t>
                      </a:r>
                      <a:r>
                        <a:rPr lang="en-US" altLang="ja-JP" sz="1100" kern="100" dirty="0">
                          <a:solidFill>
                            <a:schemeClr val="tx1"/>
                          </a:solidFill>
                          <a:effectLst/>
                          <a:latin typeface="Meiryo UI" panose="020B0604030504040204" pitchFamily="50" charset="-128"/>
                          <a:ea typeface="Meiryo UI" panose="020B0604030504040204" pitchFamily="50" charset="-128"/>
                        </a:rPr>
                        <a:t>21】</a:t>
                      </a:r>
                      <a:r>
                        <a:rPr lang="ja-JP" altLang="en-US" sz="1100" kern="100" dirty="0">
                          <a:solidFill>
                            <a:schemeClr val="tx1"/>
                          </a:solidFill>
                          <a:effectLst/>
                          <a:latin typeface="Meiryo UI" panose="020B0604030504040204" pitchFamily="50" charset="-128"/>
                          <a:ea typeface="Meiryo UI" panose="020B0604030504040204" pitchFamily="50" charset="-128"/>
                        </a:rPr>
                        <a:t>　</a:t>
                      </a:r>
                      <a:r>
                        <a:rPr lang="ja-JP" altLang="en-US" sz="1400" kern="100" dirty="0" err="1">
                          <a:solidFill>
                            <a:schemeClr val="tx1"/>
                          </a:solidFill>
                          <a:effectLst/>
                          <a:latin typeface="Meiryo UI" panose="020B0604030504040204" pitchFamily="50" charset="-128"/>
                          <a:ea typeface="Meiryo UI" panose="020B0604030504040204" pitchFamily="50" charset="-128"/>
                        </a:rPr>
                        <a:t>障がい</a:t>
                      </a:r>
                      <a:r>
                        <a:rPr lang="ja-JP" altLang="en-US" sz="1400" kern="100" dirty="0">
                          <a:solidFill>
                            <a:schemeClr val="tx1"/>
                          </a:solidFill>
                          <a:effectLst/>
                          <a:latin typeface="Meiryo UI" panose="020B0604030504040204" pitchFamily="50" charset="-128"/>
                          <a:ea typeface="Meiryo UI" panose="020B0604030504040204" pitchFamily="50" charset="-128"/>
                        </a:rPr>
                        <a:t>者就労支援関係事業</a:t>
                      </a:r>
                      <a:endParaRPr lang="en-US" altLang="ja-JP" sz="10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effectLst/>
                          <a:latin typeface="Meiryo UI" panose="020B0604030504040204" pitchFamily="50" charset="-128"/>
                          <a:ea typeface="Meiryo UI" panose="020B0604030504040204" pitchFamily="50" charset="-128"/>
                        </a:rPr>
                        <a:t>＜福祉部＞</a:t>
                      </a:r>
                      <a:endParaRPr lang="ja-JP" alt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09406796"/>
                  </a:ext>
                </a:extLst>
              </a:tr>
            </a:tbl>
          </a:graphicData>
        </a:graphic>
      </p:graphicFrame>
      <p:graphicFrame>
        <p:nvGraphicFramePr>
          <p:cNvPr id="2" name="表 1"/>
          <p:cNvGraphicFramePr>
            <a:graphicFrameLocks noGrp="1"/>
          </p:cNvGraphicFramePr>
          <p:nvPr/>
        </p:nvGraphicFramePr>
        <p:xfrm>
          <a:off x="61733" y="454917"/>
          <a:ext cx="9020534" cy="6352048"/>
        </p:xfrm>
        <a:graphic>
          <a:graphicData uri="http://schemas.openxmlformats.org/drawingml/2006/table">
            <a:tbl>
              <a:tblPr firstRow="1" firstCol="1" bandRow="1">
                <a:tableStyleId>{BC89EF96-8CEA-46FF-86C4-4CE0E7609802}</a:tableStyleId>
              </a:tblPr>
              <a:tblGrid>
                <a:gridCol w="259200">
                  <a:extLst>
                    <a:ext uri="{9D8B030D-6E8A-4147-A177-3AD203B41FA5}">
                      <a16:colId xmlns:a16="http://schemas.microsoft.com/office/drawing/2014/main" val="9612139"/>
                    </a:ext>
                  </a:extLst>
                </a:gridCol>
                <a:gridCol w="4561456">
                  <a:extLst>
                    <a:ext uri="{9D8B030D-6E8A-4147-A177-3AD203B41FA5}">
                      <a16:colId xmlns:a16="http://schemas.microsoft.com/office/drawing/2014/main" val="4183280094"/>
                    </a:ext>
                  </a:extLst>
                </a:gridCol>
                <a:gridCol w="4199878">
                  <a:extLst>
                    <a:ext uri="{9D8B030D-6E8A-4147-A177-3AD203B41FA5}">
                      <a16:colId xmlns:a16="http://schemas.microsoft.com/office/drawing/2014/main" val="2140178687"/>
                    </a:ext>
                  </a:extLst>
                </a:gridCol>
              </a:tblGrid>
              <a:tr h="209118">
                <a:tc rowSpan="2">
                  <a:txBody>
                    <a:bodyPr/>
                    <a:lstStyle/>
                    <a:p>
                      <a:pPr algn="ctr">
                        <a:spcAft>
                          <a:spcPts val="0"/>
                        </a:spcAft>
                      </a:pPr>
                      <a:r>
                        <a:rPr lang="ja-JP" altLang="en-US" sz="1000" kern="100" dirty="0">
                          <a:solidFill>
                            <a:schemeClr val="bg1"/>
                          </a:solidFill>
                          <a:effectLst/>
                          <a:latin typeface="Meiryo UI" panose="020B0604030504040204" pitchFamily="50" charset="-128"/>
                          <a:ea typeface="Meiryo UI" panose="020B0604030504040204" pitchFamily="50" charset="-128"/>
                        </a:rPr>
                        <a:t>当時の事業概要</a:t>
                      </a:r>
                      <a:endParaRPr lang="en-US" altLang="ja-JP" sz="1000"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vert="eaVert" anchor="ct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solidFill>
                  </a:tcPr>
                </a:tc>
                <a:tc grid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rPr>
                        <a:t>＜財政再建プログラム（案）策定当時＞</a:t>
                      </a:r>
                      <a:endParaRPr lang="en-US" altLang="ja-JP"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0D8E8"/>
                    </a:solidFill>
                  </a:tcPr>
                </a:tc>
                <a:tc hMerge="1">
                  <a:txBody>
                    <a:bodyPr/>
                    <a:lstStyle/>
                    <a:p>
                      <a:endParaRPr kumimoji="1" lang="ja-JP" altLang="en-US"/>
                    </a:p>
                  </a:txBody>
                  <a:tcPr/>
                </a:tc>
                <a:extLst>
                  <a:ext uri="{0D108BD9-81ED-4DB2-BD59-A6C34878D82A}">
                    <a16:rowId xmlns:a16="http://schemas.microsoft.com/office/drawing/2014/main" val="1809098311"/>
                  </a:ext>
                </a:extLst>
              </a:tr>
              <a:tr h="3514768">
                <a:tc vMerge="1">
                  <a:txBody>
                    <a:bodyPr/>
                    <a:lstStyle/>
                    <a:p>
                      <a:endParaRPr kumimoji="1" lang="ja-JP" altLang="en-US"/>
                    </a:p>
                  </a:txBody>
                  <a:tcPr/>
                </a:tc>
                <a:tc gridSpan="2">
                  <a:txBody>
                    <a:bodyPr/>
                    <a:lstStyle/>
                    <a:p>
                      <a:pPr algn="just">
                        <a:spcAft>
                          <a:spcPts val="0"/>
                        </a:spcAft>
                      </a:pPr>
                      <a:r>
                        <a:rPr lang="ja-JP" altLang="en-US" sz="1000" b="1" kern="100" dirty="0">
                          <a:effectLst/>
                          <a:latin typeface="Meiryo UI" panose="020B0604030504040204" pitchFamily="50" charset="-128"/>
                          <a:ea typeface="Meiryo UI" panose="020B0604030504040204" pitchFamily="50" charset="-128"/>
                        </a:rPr>
                        <a:t>１ 事業目的・内容 </a:t>
                      </a:r>
                      <a:endParaRPr lang="en-US" altLang="ja-JP" sz="1000" b="1"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a:t>
                      </a:r>
                      <a:r>
                        <a:rPr lang="en-US" altLang="ja-JP" sz="1000" b="0" kern="100" dirty="0">
                          <a:effectLst/>
                          <a:latin typeface="Meiryo UI" panose="020B0604030504040204" pitchFamily="50" charset="-128"/>
                          <a:ea typeface="Meiryo UI" panose="020B0604030504040204" pitchFamily="50" charset="-128"/>
                        </a:rPr>
                        <a:t>(1)</a:t>
                      </a:r>
                      <a:r>
                        <a:rPr lang="ja-JP" altLang="en-US" sz="1000" b="0" kern="100" dirty="0" err="1">
                          <a:effectLst/>
                          <a:latin typeface="Meiryo UI" panose="020B0604030504040204" pitchFamily="50" charset="-128"/>
                          <a:ea typeface="Meiryo UI" panose="020B0604030504040204" pitchFamily="50" charset="-128"/>
                        </a:rPr>
                        <a:t>障がい</a:t>
                      </a:r>
                      <a:r>
                        <a:rPr lang="ja-JP" altLang="en-US" sz="1000" b="0" kern="100" dirty="0">
                          <a:effectLst/>
                          <a:latin typeface="Meiryo UI" panose="020B0604030504040204" pitchFamily="50" charset="-128"/>
                          <a:ea typeface="Meiryo UI" panose="020B0604030504040204" pitchFamily="50" charset="-128"/>
                        </a:rPr>
                        <a:t>者に対して、一連の就労面の支援を行い、就労を促進する。</a:t>
                      </a:r>
                      <a:r>
                        <a:rPr lang="en-US" altLang="ja-JP" sz="1000" b="0" kern="100" dirty="0">
                          <a:effectLst/>
                          <a:latin typeface="Meiryo UI" panose="020B0604030504040204" pitchFamily="50" charset="-128"/>
                          <a:ea typeface="Meiryo UI" panose="020B0604030504040204" pitchFamily="50" charset="-128"/>
                        </a:rPr>
                        <a:t>52</a:t>
                      </a:r>
                      <a:r>
                        <a:rPr lang="ja-JP" altLang="en-US" sz="1000" b="0" kern="100" dirty="0">
                          <a:effectLst/>
                          <a:latin typeface="Meiryo UI" panose="020B0604030504040204" pitchFamily="50" charset="-128"/>
                          <a:ea typeface="Meiryo UI" panose="020B0604030504040204" pitchFamily="50" charset="-128"/>
                        </a:rPr>
                        <a:t>（</a:t>
                      </a:r>
                      <a:r>
                        <a:rPr lang="en-US" altLang="ja-JP" sz="1000" b="0" kern="100" dirty="0">
                          <a:effectLst/>
                          <a:latin typeface="Meiryo UI" panose="020B0604030504040204" pitchFamily="50" charset="-128"/>
                          <a:ea typeface="Meiryo UI" panose="020B0604030504040204" pitchFamily="50" charset="-128"/>
                        </a:rPr>
                        <a:t>49</a:t>
                      </a:r>
                      <a:r>
                        <a:rPr lang="ja-JP" altLang="en-US" sz="1000" b="0" kern="100" dirty="0">
                          <a:effectLst/>
                          <a:latin typeface="Meiryo UI" panose="020B0604030504040204" pitchFamily="50" charset="-128"/>
                          <a:ea typeface="Meiryo UI" panose="020B0604030504040204" pitchFamily="50" charset="-128"/>
                        </a:rPr>
                        <a:t>）百万円</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①企業開拓強化事業：</a:t>
                      </a:r>
                      <a:r>
                        <a:rPr lang="en-US" altLang="ja-JP" sz="1000" b="0" kern="100" dirty="0">
                          <a:effectLst/>
                          <a:latin typeface="Meiryo UI" panose="020B0604030504040204" pitchFamily="50" charset="-128"/>
                          <a:ea typeface="Meiryo UI" panose="020B0604030504040204" pitchFamily="50" charset="-128"/>
                        </a:rPr>
                        <a:t>34(34) </a:t>
                      </a:r>
                      <a:r>
                        <a:rPr lang="ja-JP" altLang="en-US" sz="1000" b="0" kern="100" dirty="0">
                          <a:effectLst/>
                          <a:latin typeface="Meiryo UI" panose="020B0604030504040204" pitchFamily="50" charset="-128"/>
                          <a:ea typeface="Meiryo UI" panose="020B0604030504040204" pitchFamily="50" charset="-128"/>
                        </a:rPr>
                        <a:t>百万円</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err="1">
                          <a:effectLst/>
                          <a:latin typeface="Meiryo UI" panose="020B0604030504040204" pitchFamily="50" charset="-128"/>
                          <a:ea typeface="Meiryo UI" panose="020B0604030504040204" pitchFamily="50" charset="-128"/>
                        </a:rPr>
                        <a:t>障がい</a:t>
                      </a:r>
                      <a:r>
                        <a:rPr lang="ja-JP" altLang="en-US" sz="1000" b="0" kern="100" dirty="0">
                          <a:effectLst/>
                          <a:latin typeface="Meiryo UI" panose="020B0604030504040204" pitchFamily="50" charset="-128"/>
                          <a:ea typeface="Meiryo UI" panose="020B0604030504040204" pitchFamily="50" charset="-128"/>
                        </a:rPr>
                        <a:t>者の就労実習･雇用先となる企業の開拓   目標：新規雇用企業開拓</a:t>
                      </a:r>
                      <a:r>
                        <a:rPr lang="en-US" altLang="ja-JP" sz="1000" b="0" kern="100" dirty="0">
                          <a:effectLst/>
                          <a:latin typeface="Meiryo UI" panose="020B0604030504040204" pitchFamily="50" charset="-128"/>
                          <a:ea typeface="Meiryo UI" panose="020B0604030504040204" pitchFamily="50" charset="-128"/>
                        </a:rPr>
                        <a:t>150</a:t>
                      </a:r>
                      <a:r>
                        <a:rPr lang="ja-JP" altLang="en-US" sz="1000" b="0" kern="100" dirty="0">
                          <a:effectLst/>
                          <a:latin typeface="Meiryo UI" panose="020B0604030504040204" pitchFamily="50" charset="-128"/>
                          <a:ea typeface="Meiryo UI" panose="020B0604030504040204" pitchFamily="50" charset="-128"/>
                        </a:rPr>
                        <a:t>社、訪問</a:t>
                      </a:r>
                      <a:r>
                        <a:rPr lang="en-US" altLang="ja-JP" sz="1000" b="0" kern="100" dirty="0">
                          <a:effectLst/>
                          <a:latin typeface="Meiryo UI" panose="020B0604030504040204" pitchFamily="50" charset="-128"/>
                          <a:ea typeface="Meiryo UI" panose="020B0604030504040204" pitchFamily="50" charset="-128"/>
                        </a:rPr>
                        <a:t>1</a:t>
                      </a:r>
                      <a:r>
                        <a:rPr lang="ja-JP" altLang="en-US" sz="1000" b="0" kern="100" dirty="0">
                          <a:effectLst/>
                          <a:latin typeface="Meiryo UI" panose="020B0604030504040204" pitchFamily="50" charset="-128"/>
                          <a:ea typeface="Meiryo UI" panose="020B0604030504040204" pitchFamily="50" charset="-128"/>
                        </a:rPr>
                        <a:t>万社 </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②職場実習強化事業：</a:t>
                      </a:r>
                      <a:r>
                        <a:rPr lang="en-US" altLang="ja-JP" sz="1000" b="0" kern="100" dirty="0">
                          <a:effectLst/>
                          <a:latin typeface="Meiryo UI" panose="020B0604030504040204" pitchFamily="50" charset="-128"/>
                          <a:ea typeface="Meiryo UI" panose="020B0604030504040204" pitchFamily="50" charset="-128"/>
                        </a:rPr>
                        <a:t>12(12)</a:t>
                      </a:r>
                      <a:r>
                        <a:rPr lang="ja-JP" altLang="en-US" sz="1000" b="0" kern="100" dirty="0">
                          <a:effectLst/>
                          <a:latin typeface="Meiryo UI" panose="020B0604030504040204" pitchFamily="50" charset="-128"/>
                          <a:ea typeface="Meiryo UI" panose="020B0604030504040204" pitchFamily="50" charset="-128"/>
                        </a:rPr>
                        <a:t>百万円</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err="1">
                          <a:effectLst/>
                          <a:latin typeface="Meiryo UI" panose="020B0604030504040204" pitchFamily="50" charset="-128"/>
                          <a:ea typeface="Meiryo UI" panose="020B0604030504040204" pitchFamily="50" charset="-128"/>
                        </a:rPr>
                        <a:t>障がい</a:t>
                      </a:r>
                      <a:r>
                        <a:rPr lang="ja-JP" altLang="en-US" sz="1000" b="0" kern="100" dirty="0">
                          <a:effectLst/>
                          <a:latin typeface="Meiryo UI" panose="020B0604030504040204" pitchFamily="50" charset="-128"/>
                          <a:ea typeface="Meiryo UI" panose="020B0604030504040204" pitchFamily="50" charset="-128"/>
                        </a:rPr>
                        <a:t>者の職場実習協力企業への奨励金支給  障がい者実習 一人当たり</a:t>
                      </a:r>
                      <a:r>
                        <a:rPr lang="en-US" altLang="ja-JP" sz="1000" b="0" kern="100" dirty="0">
                          <a:effectLst/>
                          <a:latin typeface="Meiryo UI" panose="020B0604030504040204" pitchFamily="50" charset="-128"/>
                          <a:ea typeface="Meiryo UI" panose="020B0604030504040204" pitchFamily="50" charset="-128"/>
                        </a:rPr>
                        <a:t>2</a:t>
                      </a:r>
                      <a:r>
                        <a:rPr lang="ja-JP" altLang="en-US" sz="1000" b="0" kern="100" dirty="0">
                          <a:effectLst/>
                          <a:latin typeface="Meiryo UI" panose="020B0604030504040204" pitchFamily="50" charset="-128"/>
                          <a:ea typeface="Meiryo UI" panose="020B0604030504040204" pitchFamily="50" charset="-128"/>
                        </a:rPr>
                        <a:t>千円</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日      目標：実習者数 </a:t>
                      </a:r>
                      <a:r>
                        <a:rPr lang="en-US" altLang="ja-JP" sz="1000" b="0" kern="100" dirty="0">
                          <a:effectLst/>
                          <a:latin typeface="Meiryo UI" panose="020B0604030504040204" pitchFamily="50" charset="-128"/>
                          <a:ea typeface="Meiryo UI" panose="020B0604030504040204" pitchFamily="50" charset="-128"/>
                        </a:rPr>
                        <a:t>500</a:t>
                      </a:r>
                      <a:r>
                        <a:rPr lang="ja-JP" altLang="en-US" sz="1000" b="0" kern="100" dirty="0">
                          <a:effectLst/>
                          <a:latin typeface="Meiryo UI" panose="020B0604030504040204" pitchFamily="50" charset="-128"/>
                          <a:ea typeface="Meiryo UI" panose="020B0604030504040204" pitchFamily="50" charset="-128"/>
                        </a:rPr>
                        <a:t>人</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 ③職場定着支援強化事業：</a:t>
                      </a:r>
                      <a:r>
                        <a:rPr lang="en-US" altLang="ja-JP" sz="1000" b="0" kern="100" dirty="0">
                          <a:effectLst/>
                          <a:latin typeface="Meiryo UI" panose="020B0604030504040204" pitchFamily="50" charset="-128"/>
                          <a:ea typeface="Meiryo UI" panose="020B0604030504040204" pitchFamily="50" charset="-128"/>
                        </a:rPr>
                        <a:t>6(3) </a:t>
                      </a:r>
                      <a:r>
                        <a:rPr lang="ja-JP" altLang="en-US" sz="1000" b="0" kern="100" dirty="0">
                          <a:effectLst/>
                          <a:latin typeface="Meiryo UI" panose="020B0604030504040204" pitchFamily="50" charset="-128"/>
                          <a:ea typeface="Meiryo UI" panose="020B0604030504040204" pitchFamily="50" charset="-128"/>
                        </a:rPr>
                        <a:t>百万円</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就労ｱﾄﾞﾊﾞｲｻﾞｰの派遣による職場定着支援       就労支援ｱﾄﾞﾊﾞｲｻﾞｰ</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有償ﾎﾞﾗﾝﾃｲｱ</a:t>
                      </a:r>
                      <a:r>
                        <a:rPr lang="en-US" altLang="ja-JP" sz="1000" b="0" kern="100" dirty="0">
                          <a:effectLst/>
                          <a:latin typeface="Meiryo UI" panose="020B0604030504040204" pitchFamily="50" charset="-128"/>
                          <a:ea typeface="Meiryo UI" panose="020B0604030504040204" pitchFamily="50" charset="-128"/>
                        </a:rPr>
                        <a:t>;18</a:t>
                      </a:r>
                      <a:r>
                        <a:rPr lang="ja-JP" altLang="en-US" sz="1000" b="0" kern="100" dirty="0">
                          <a:effectLst/>
                          <a:latin typeface="Meiryo UI" panose="020B0604030504040204" pitchFamily="50" charset="-128"/>
                          <a:ea typeface="Meiryo UI" panose="020B0604030504040204" pitchFamily="50" charset="-128"/>
                        </a:rPr>
                        <a:t>名</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派遣 </a:t>
                      </a:r>
                      <a:r>
                        <a:rPr lang="en-US" altLang="ja-JP" sz="1000" b="0" kern="100" dirty="0">
                          <a:effectLst/>
                          <a:latin typeface="Meiryo UI" panose="020B0604030504040204" pitchFamily="50" charset="-128"/>
                          <a:ea typeface="Meiryo UI" panose="020B0604030504040204" pitchFamily="50" charset="-128"/>
                        </a:rPr>
                        <a:t>2</a:t>
                      </a:r>
                      <a:r>
                        <a:rPr lang="ja-JP" altLang="en-US" sz="1000" b="0" kern="100" dirty="0">
                          <a:effectLst/>
                          <a:latin typeface="Meiryo UI" panose="020B0604030504040204" pitchFamily="50" charset="-128"/>
                          <a:ea typeface="Meiryo UI" panose="020B0604030504040204" pitchFamily="50" charset="-128"/>
                        </a:rPr>
                        <a:t>千円</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日 </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a:t>
                      </a:r>
                      <a:r>
                        <a:rPr lang="en-US" altLang="ja-JP" sz="1000" b="0" kern="100" dirty="0">
                          <a:effectLst/>
                          <a:latin typeface="Meiryo UI" panose="020B0604030504040204" pitchFamily="50" charset="-128"/>
                          <a:ea typeface="Meiryo UI" panose="020B0604030504040204" pitchFamily="50" charset="-128"/>
                        </a:rPr>
                        <a:t>(2)IT</a:t>
                      </a:r>
                      <a:r>
                        <a:rPr lang="ja-JP" altLang="en-US" sz="1000" b="0" kern="100" dirty="0">
                          <a:effectLst/>
                          <a:latin typeface="Meiryo UI" panose="020B0604030504040204" pitchFamily="50" charset="-128"/>
                          <a:ea typeface="Meiryo UI" panose="020B0604030504040204" pitchFamily="50" charset="-128"/>
                        </a:rPr>
                        <a:t>による</a:t>
                      </a:r>
                      <a:r>
                        <a:rPr lang="ja-JP" altLang="en-US" sz="1000" b="0" kern="100" dirty="0" err="1">
                          <a:effectLst/>
                          <a:latin typeface="Meiryo UI" panose="020B0604030504040204" pitchFamily="50" charset="-128"/>
                          <a:ea typeface="Meiryo UI" panose="020B0604030504040204" pitchFamily="50" charset="-128"/>
                        </a:rPr>
                        <a:t>障がい</a:t>
                      </a:r>
                      <a:r>
                        <a:rPr lang="ja-JP" altLang="en-US" sz="1000" b="0" kern="100" dirty="0">
                          <a:effectLst/>
                          <a:latin typeface="Meiryo UI" panose="020B0604030504040204" pitchFamily="50" charset="-128"/>
                          <a:ea typeface="Meiryo UI" panose="020B0604030504040204" pitchFamily="50" charset="-128"/>
                        </a:rPr>
                        <a:t>者の社会参加・就労支援拠点 「大阪府</a:t>
                      </a:r>
                      <a:r>
                        <a:rPr lang="en-US" altLang="ja-JP" sz="1000" b="0" kern="100" dirty="0">
                          <a:effectLst/>
                          <a:latin typeface="Meiryo UI" panose="020B0604030504040204" pitchFamily="50" charset="-128"/>
                          <a:ea typeface="Meiryo UI" panose="020B0604030504040204" pitchFamily="50" charset="-128"/>
                        </a:rPr>
                        <a:t>IT</a:t>
                      </a:r>
                      <a:r>
                        <a:rPr lang="ja-JP" altLang="en-US" sz="1000" b="0" kern="100" dirty="0">
                          <a:effectLst/>
                          <a:latin typeface="Meiryo UI" panose="020B0604030504040204" pitchFamily="50" charset="-128"/>
                          <a:ea typeface="Meiryo UI" panose="020B0604030504040204" pitchFamily="50" charset="-128"/>
                        </a:rPr>
                        <a:t>ｽﾃｰｼｮﾝ」を運営する。</a:t>
                      </a:r>
                      <a:r>
                        <a:rPr lang="en-US" altLang="ja-JP" sz="1000" b="0" kern="100" dirty="0">
                          <a:effectLst/>
                          <a:latin typeface="Meiryo UI" panose="020B0604030504040204" pitchFamily="50" charset="-128"/>
                          <a:ea typeface="Meiryo UI" panose="020B0604030504040204" pitchFamily="50" charset="-128"/>
                        </a:rPr>
                        <a:t>242</a:t>
                      </a:r>
                      <a:r>
                        <a:rPr lang="ja-JP" altLang="en-US" sz="1000" b="0" kern="100" dirty="0">
                          <a:effectLst/>
                          <a:latin typeface="Meiryo UI" panose="020B0604030504040204" pitchFamily="50" charset="-128"/>
                          <a:ea typeface="Meiryo UI" panose="020B0604030504040204" pitchFamily="50" charset="-128"/>
                        </a:rPr>
                        <a:t>（</a:t>
                      </a:r>
                      <a:r>
                        <a:rPr lang="en-US" altLang="ja-JP" sz="1000" b="0" kern="100" dirty="0">
                          <a:effectLst/>
                          <a:latin typeface="Meiryo UI" panose="020B0604030504040204" pitchFamily="50" charset="-128"/>
                          <a:ea typeface="Meiryo UI" panose="020B0604030504040204" pitchFamily="50" charset="-128"/>
                        </a:rPr>
                        <a:t>203</a:t>
                      </a:r>
                      <a:r>
                        <a:rPr lang="ja-JP" altLang="en-US" sz="1000" b="0" kern="100" dirty="0">
                          <a:effectLst/>
                          <a:latin typeface="Meiryo UI" panose="020B0604030504040204" pitchFamily="50" charset="-128"/>
                          <a:ea typeface="Meiryo UI" panose="020B0604030504040204" pitchFamily="50" charset="-128"/>
                        </a:rPr>
                        <a:t>）百万円</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 ④</a:t>
                      </a:r>
                      <a:r>
                        <a:rPr lang="en-US" altLang="ja-JP" sz="1000" b="0" kern="100" dirty="0">
                          <a:effectLst/>
                          <a:latin typeface="Meiryo UI" panose="020B0604030504040204" pitchFamily="50" charset="-128"/>
                          <a:ea typeface="Meiryo UI" panose="020B0604030504040204" pitchFamily="50" charset="-128"/>
                        </a:rPr>
                        <a:t>IT</a:t>
                      </a:r>
                      <a:r>
                        <a:rPr lang="ja-JP" altLang="en-US" sz="1000" b="0" kern="100" dirty="0">
                          <a:effectLst/>
                          <a:latin typeface="Meiryo UI" panose="020B0604030504040204" pitchFamily="50" charset="-128"/>
                          <a:ea typeface="Meiryo UI" panose="020B0604030504040204" pitchFamily="50" charset="-128"/>
                        </a:rPr>
                        <a:t>ｽﾃｰｼｮﾝ運営費：</a:t>
                      </a:r>
                      <a:r>
                        <a:rPr lang="en-US" altLang="ja-JP" sz="1000" b="0" kern="100" dirty="0">
                          <a:effectLst/>
                          <a:latin typeface="Meiryo UI" panose="020B0604030504040204" pitchFamily="50" charset="-128"/>
                          <a:ea typeface="Meiryo UI" panose="020B0604030504040204" pitchFamily="50" charset="-128"/>
                        </a:rPr>
                        <a:t>63(63)</a:t>
                      </a:r>
                      <a:r>
                        <a:rPr lang="ja-JP" altLang="en-US" sz="1000" b="0" kern="100" dirty="0">
                          <a:effectLst/>
                          <a:latin typeface="Meiryo UI" panose="020B0604030504040204" pitchFamily="50" charset="-128"/>
                          <a:ea typeface="Meiryo UI" panose="020B0604030504040204" pitchFamily="50" charset="-128"/>
                        </a:rPr>
                        <a:t>百万円</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IT</a:t>
                      </a:r>
                      <a:r>
                        <a:rPr lang="ja-JP" altLang="en-US" sz="1000" b="0" kern="100" dirty="0">
                          <a:effectLst/>
                          <a:latin typeface="Meiryo UI" panose="020B0604030504040204" pitchFamily="50" charset="-128"/>
                          <a:ea typeface="Meiryo UI" panose="020B0604030504040204" pitchFamily="50" charset="-128"/>
                        </a:rPr>
                        <a:t>ｽﾃｰｼｮﾝの維持管理費・機器ﾘｰｽ料等 </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⑤</a:t>
                      </a:r>
                      <a:r>
                        <a:rPr lang="ja-JP" altLang="en-US" sz="1000" b="0" kern="100" dirty="0" err="1">
                          <a:effectLst/>
                          <a:latin typeface="Meiryo UI" panose="020B0604030504040204" pitchFamily="50" charset="-128"/>
                          <a:ea typeface="Meiryo UI" panose="020B0604030504040204" pitchFamily="50" charset="-128"/>
                        </a:rPr>
                        <a:t>障がい</a:t>
                      </a:r>
                      <a:r>
                        <a:rPr lang="ja-JP" altLang="en-US" sz="1000" b="0" kern="100" dirty="0">
                          <a:effectLst/>
                          <a:latin typeface="Meiryo UI" panose="020B0604030504040204" pitchFamily="50" charset="-128"/>
                          <a:ea typeface="Meiryo UI" panose="020B0604030504040204" pitchFamily="50" charset="-128"/>
                        </a:rPr>
                        <a:t>者</a:t>
                      </a:r>
                      <a:r>
                        <a:rPr lang="en-US" altLang="ja-JP" sz="1000" b="0" kern="100" dirty="0">
                          <a:effectLst/>
                          <a:latin typeface="Meiryo UI" panose="020B0604030504040204" pitchFamily="50" charset="-128"/>
                          <a:ea typeface="Meiryo UI" panose="020B0604030504040204" pitchFamily="50" charset="-128"/>
                        </a:rPr>
                        <a:t>IT</a:t>
                      </a:r>
                      <a:r>
                        <a:rPr lang="ja-JP" altLang="en-US" sz="1000" b="0" kern="100" dirty="0">
                          <a:effectLst/>
                          <a:latin typeface="Meiryo UI" panose="020B0604030504040204" pitchFamily="50" charset="-128"/>
                          <a:ea typeface="Meiryo UI" panose="020B0604030504040204" pitchFamily="50" charset="-128"/>
                        </a:rPr>
                        <a:t>総合推進事業：</a:t>
                      </a:r>
                      <a:r>
                        <a:rPr lang="en-US" altLang="ja-JP" sz="1000" b="0" kern="100" dirty="0">
                          <a:effectLst/>
                          <a:latin typeface="Meiryo UI" panose="020B0604030504040204" pitchFamily="50" charset="-128"/>
                          <a:ea typeface="Meiryo UI" panose="020B0604030504040204" pitchFamily="50" charset="-128"/>
                        </a:rPr>
                        <a:t>68(34) </a:t>
                      </a:r>
                      <a:r>
                        <a:rPr lang="ja-JP" altLang="en-US" sz="1000" b="0" kern="100" dirty="0">
                          <a:effectLst/>
                          <a:latin typeface="Meiryo UI" panose="020B0604030504040204" pitchFamily="50" charset="-128"/>
                          <a:ea typeface="Meiryo UI" panose="020B0604030504040204" pitchFamily="50" charset="-128"/>
                        </a:rPr>
                        <a:t>百万円</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IT</a:t>
                      </a:r>
                      <a:r>
                        <a:rPr lang="ja-JP" altLang="en-US" sz="1000" b="0" kern="100" dirty="0">
                          <a:effectLst/>
                          <a:latin typeface="Meiryo UI" panose="020B0604030504040204" pitchFamily="50" charset="-128"/>
                          <a:ea typeface="Meiryo UI" panose="020B0604030504040204" pitchFamily="50" charset="-128"/>
                        </a:rPr>
                        <a:t>講習会の実施経費 </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⑥</a:t>
                      </a:r>
                      <a:r>
                        <a:rPr lang="ja-JP" altLang="en-US" sz="1000" b="0" kern="100" dirty="0" err="1">
                          <a:effectLst/>
                          <a:latin typeface="Meiryo UI" panose="020B0604030504040204" pitchFamily="50" charset="-128"/>
                          <a:ea typeface="Meiryo UI" panose="020B0604030504040204" pitchFamily="50" charset="-128"/>
                        </a:rPr>
                        <a:t>障がい</a:t>
                      </a:r>
                      <a:r>
                        <a:rPr lang="ja-JP" altLang="en-US" sz="1000" b="0" kern="100" dirty="0">
                          <a:effectLst/>
                          <a:latin typeface="Meiryo UI" panose="020B0604030504040204" pitchFamily="50" charset="-128"/>
                          <a:ea typeface="Meiryo UI" panose="020B0604030504040204" pitchFamily="50" charset="-128"/>
                        </a:rPr>
                        <a:t>者ﾃﾚﾜｰｸ推進事業：</a:t>
                      </a:r>
                      <a:r>
                        <a:rPr lang="en-US" altLang="ja-JP" sz="1000" b="0" kern="100" dirty="0">
                          <a:effectLst/>
                          <a:latin typeface="Meiryo UI" panose="020B0604030504040204" pitchFamily="50" charset="-128"/>
                          <a:ea typeface="Meiryo UI" panose="020B0604030504040204" pitchFamily="50" charset="-128"/>
                        </a:rPr>
                        <a:t>41(36) </a:t>
                      </a:r>
                      <a:r>
                        <a:rPr lang="ja-JP" altLang="en-US" sz="1000" b="0" kern="100" dirty="0">
                          <a:effectLst/>
                          <a:latin typeface="Meiryo UI" panose="020B0604030504040204" pitchFamily="50" charset="-128"/>
                          <a:ea typeface="Meiryo UI" panose="020B0604030504040204" pitchFamily="50" charset="-128"/>
                        </a:rPr>
                        <a:t>百万円</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ﾃﾚﾜｰｶｰ養成、及びﾃﾚﾜｰｸ受注支援   </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ﾃﾚﾜｰｶｰ：</a:t>
                      </a:r>
                      <a:r>
                        <a:rPr lang="en-US" altLang="ja-JP" sz="1000" b="0" kern="100" dirty="0">
                          <a:effectLst/>
                          <a:latin typeface="Meiryo UI" panose="020B0604030504040204" pitchFamily="50" charset="-128"/>
                          <a:ea typeface="Meiryo UI" panose="020B0604030504040204" pitchFamily="50" charset="-128"/>
                        </a:rPr>
                        <a:t>IT</a:t>
                      </a:r>
                      <a:r>
                        <a:rPr lang="ja-JP" altLang="en-US" sz="1000" b="0" kern="100" dirty="0">
                          <a:effectLst/>
                          <a:latin typeface="Meiryo UI" panose="020B0604030504040204" pitchFamily="50" charset="-128"/>
                          <a:ea typeface="Meiryo UI" panose="020B0604030504040204" pitchFamily="50" charset="-128"/>
                        </a:rPr>
                        <a:t>を利用した居宅等での就労者</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 ⑦</a:t>
                      </a:r>
                      <a:r>
                        <a:rPr lang="ja-JP" altLang="en-US" sz="1000" b="0" kern="100" dirty="0" err="1">
                          <a:effectLst/>
                          <a:latin typeface="Meiryo UI" panose="020B0604030504040204" pitchFamily="50" charset="-128"/>
                          <a:ea typeface="Meiryo UI" panose="020B0604030504040204" pitchFamily="50" charset="-128"/>
                        </a:rPr>
                        <a:t>障がい</a:t>
                      </a:r>
                      <a:r>
                        <a:rPr lang="ja-JP" altLang="en-US" sz="1000" b="0" kern="100" dirty="0">
                          <a:effectLst/>
                          <a:latin typeface="Meiryo UI" panose="020B0604030504040204" pitchFamily="50" charset="-128"/>
                          <a:ea typeface="Meiryo UI" panose="020B0604030504040204" pitchFamily="50" charset="-128"/>
                        </a:rPr>
                        <a:t>者</a:t>
                      </a:r>
                      <a:r>
                        <a:rPr lang="en-US" altLang="ja-JP" sz="1000" b="0" kern="100" dirty="0">
                          <a:effectLst/>
                          <a:latin typeface="Meiryo UI" panose="020B0604030504040204" pitchFamily="50" charset="-128"/>
                          <a:ea typeface="Meiryo UI" panose="020B0604030504040204" pitchFamily="50" charset="-128"/>
                        </a:rPr>
                        <a:t>IT</a:t>
                      </a:r>
                      <a:r>
                        <a:rPr lang="ja-JP" altLang="en-US" sz="1000" b="0" kern="100" dirty="0">
                          <a:effectLst/>
                          <a:latin typeface="Meiryo UI" panose="020B0604030504040204" pitchFamily="50" charset="-128"/>
                          <a:ea typeface="Meiryo UI" panose="020B0604030504040204" pitchFamily="50" charset="-128"/>
                        </a:rPr>
                        <a:t>就労支援事業等：</a:t>
                      </a:r>
                      <a:r>
                        <a:rPr lang="en-US" altLang="ja-JP" sz="1000" b="0" kern="100" dirty="0">
                          <a:effectLst/>
                          <a:latin typeface="Meiryo UI" panose="020B0604030504040204" pitchFamily="50" charset="-128"/>
                          <a:ea typeface="Meiryo UI" panose="020B0604030504040204" pitchFamily="50" charset="-128"/>
                        </a:rPr>
                        <a:t>70(70) </a:t>
                      </a:r>
                      <a:r>
                        <a:rPr lang="ja-JP" altLang="en-US" sz="1000" b="0" kern="100" dirty="0">
                          <a:effectLst/>
                          <a:latin typeface="Meiryo UI" panose="020B0604030504040204" pitchFamily="50" charset="-128"/>
                          <a:ea typeface="Meiryo UI" panose="020B0604030504040204" pitchFamily="50" charset="-128"/>
                        </a:rPr>
                        <a:t>百万円　　　</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府庁からの</a:t>
                      </a:r>
                      <a:r>
                        <a:rPr lang="en-US" altLang="ja-JP" sz="1000" b="0" kern="100" dirty="0">
                          <a:effectLst/>
                          <a:latin typeface="Meiryo UI" panose="020B0604030504040204" pitchFamily="50" charset="-128"/>
                          <a:ea typeface="Meiryo UI" panose="020B0604030504040204" pitchFamily="50" charset="-128"/>
                        </a:rPr>
                        <a:t>IT</a:t>
                      </a:r>
                      <a:r>
                        <a:rPr lang="ja-JP" altLang="en-US" sz="1000" b="0" kern="100" dirty="0">
                          <a:effectLst/>
                          <a:latin typeface="Meiryo UI" panose="020B0604030504040204" pitchFamily="50" charset="-128"/>
                          <a:ea typeface="Meiryo UI" panose="020B0604030504040204" pitchFamily="50" charset="-128"/>
                        </a:rPr>
                        <a:t>ｽﾃｰｼｮﾝへの業務発注支援</a:t>
                      </a:r>
                      <a:r>
                        <a:rPr lang="en-US" altLang="ja-JP" sz="1000" b="0" kern="100" baseline="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等 </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 ④～⑦委託</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補助先： </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社福</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大阪障害者団体連合会</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a:t>
                      </a:r>
                    </a:p>
                    <a:p>
                      <a:pPr algn="just">
                        <a:spcAft>
                          <a:spcPts val="0"/>
                        </a:spcAft>
                      </a:pPr>
                      <a:r>
                        <a:rPr lang="ja-JP" altLang="en-US" sz="1000" b="1" kern="100" dirty="0">
                          <a:effectLst/>
                          <a:latin typeface="Meiryo UI" panose="020B0604030504040204" pitchFamily="50" charset="-128"/>
                          <a:ea typeface="Meiryo UI" panose="020B0604030504040204" pitchFamily="50" charset="-128"/>
                        </a:rPr>
                        <a:t>２ 事業開始年度</a:t>
                      </a:r>
                      <a:endParaRPr lang="en-US" altLang="ja-JP" sz="1000" b="1"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effectLst/>
                          <a:latin typeface="Meiryo UI" panose="020B0604030504040204" pitchFamily="50" charset="-128"/>
                          <a:ea typeface="Meiryo UI" panose="020B0604030504040204" pitchFamily="50" charset="-128"/>
                        </a:rPr>
                        <a:t> </a:t>
                      </a:r>
                      <a:r>
                        <a:rPr lang="en-US" altLang="ja-JP" sz="1000" b="0" kern="100" dirty="0">
                          <a:effectLst/>
                          <a:latin typeface="Meiryo UI" panose="020B0604030504040204" pitchFamily="50" charset="-128"/>
                          <a:ea typeface="Meiryo UI" panose="020B0604030504040204" pitchFamily="50" charset="-128"/>
                        </a:rPr>
                        <a:t>(1)</a:t>
                      </a:r>
                      <a:r>
                        <a:rPr lang="ja-JP" altLang="en-US" sz="1000" b="0" kern="100" dirty="0">
                          <a:effectLst/>
                          <a:latin typeface="Meiryo UI" panose="020B0604030504040204" pitchFamily="50" charset="-128"/>
                          <a:ea typeface="Meiryo UI" panose="020B0604030504040204" pitchFamily="50" charset="-128"/>
                        </a:rPr>
                        <a:t>平成</a:t>
                      </a:r>
                      <a:r>
                        <a:rPr lang="en-US" altLang="ja-JP" sz="1000" b="0" kern="100" dirty="0">
                          <a:effectLst/>
                          <a:latin typeface="Meiryo UI" panose="020B0604030504040204" pitchFamily="50" charset="-128"/>
                          <a:ea typeface="Meiryo UI" panose="020B0604030504040204" pitchFamily="50" charset="-128"/>
                        </a:rPr>
                        <a:t>19</a:t>
                      </a:r>
                      <a:r>
                        <a:rPr lang="ja-JP" altLang="en-US" sz="1000" b="0" kern="100" dirty="0">
                          <a:effectLst/>
                          <a:latin typeface="Meiryo UI" panose="020B0604030504040204" pitchFamily="50" charset="-128"/>
                          <a:ea typeface="Meiryo UI" panose="020B0604030504040204" pitchFamily="50" charset="-128"/>
                        </a:rPr>
                        <a:t>年度 </a:t>
                      </a:r>
                      <a:r>
                        <a:rPr lang="en-US" altLang="ja-JP" sz="1000" b="0" kern="100" dirty="0">
                          <a:effectLst/>
                          <a:latin typeface="Meiryo UI" panose="020B0604030504040204" pitchFamily="50" charset="-128"/>
                          <a:ea typeface="Meiryo UI" panose="020B0604030504040204" pitchFamily="50" charset="-128"/>
                        </a:rPr>
                        <a:t>(2)</a:t>
                      </a:r>
                      <a:r>
                        <a:rPr lang="ja-JP" altLang="en-US" sz="1000" b="0" kern="100" dirty="0">
                          <a:effectLst/>
                          <a:latin typeface="Meiryo UI" panose="020B0604030504040204" pitchFamily="50" charset="-128"/>
                          <a:ea typeface="Meiryo UI" panose="020B0604030504040204" pitchFamily="50" charset="-128"/>
                        </a:rPr>
                        <a:t>平成</a:t>
                      </a:r>
                      <a:r>
                        <a:rPr lang="en-US" altLang="ja-JP" sz="1000" b="0" kern="100" dirty="0">
                          <a:effectLst/>
                          <a:latin typeface="Meiryo UI" panose="020B0604030504040204" pitchFamily="50" charset="-128"/>
                          <a:ea typeface="Meiryo UI" panose="020B0604030504040204" pitchFamily="50" charset="-128"/>
                        </a:rPr>
                        <a:t>16</a:t>
                      </a:r>
                      <a:r>
                        <a:rPr lang="ja-JP" altLang="en-US" sz="1000" b="0" kern="100" dirty="0">
                          <a:effectLst/>
                          <a:latin typeface="Meiryo UI" panose="020B0604030504040204" pitchFamily="50" charset="-128"/>
                          <a:ea typeface="Meiryo UI" panose="020B0604030504040204" pitchFamily="50" charset="-128"/>
                        </a:rPr>
                        <a:t>年度（</a:t>
                      </a:r>
                      <a:r>
                        <a:rPr lang="en-US" altLang="ja-JP" sz="1000" b="0" kern="100" dirty="0">
                          <a:effectLst/>
                          <a:latin typeface="Meiryo UI" panose="020B0604030504040204" pitchFamily="50" charset="-128"/>
                          <a:ea typeface="Meiryo UI" panose="020B0604030504040204" pitchFamily="50" charset="-128"/>
                        </a:rPr>
                        <a:t>IT</a:t>
                      </a:r>
                      <a:r>
                        <a:rPr lang="ja-JP" altLang="en-US" sz="1000" b="0" kern="100" dirty="0">
                          <a:effectLst/>
                          <a:latin typeface="Meiryo UI" panose="020B0604030504040204" pitchFamily="50" charset="-128"/>
                          <a:ea typeface="Meiryo UI" panose="020B0604030504040204" pitchFamily="50" charset="-128"/>
                        </a:rPr>
                        <a:t>ｽﾃｰｼｮﾝ開所；平成</a:t>
                      </a:r>
                      <a:r>
                        <a:rPr lang="en-US" altLang="ja-JP" sz="1000" b="0" kern="100" dirty="0">
                          <a:effectLst/>
                          <a:latin typeface="Meiryo UI" panose="020B0604030504040204" pitchFamily="50" charset="-128"/>
                          <a:ea typeface="Meiryo UI" panose="020B0604030504040204" pitchFamily="50" charset="-128"/>
                        </a:rPr>
                        <a:t>16</a:t>
                      </a:r>
                      <a:r>
                        <a:rPr lang="ja-JP" altLang="en-US" sz="1000" b="0" kern="100" dirty="0">
                          <a:effectLst/>
                          <a:latin typeface="Meiryo UI" panose="020B0604030504040204" pitchFamily="50" charset="-128"/>
                          <a:ea typeface="Meiryo UI" panose="020B0604030504040204" pitchFamily="50" charset="-128"/>
                        </a:rPr>
                        <a:t>年</a:t>
                      </a:r>
                      <a:r>
                        <a:rPr lang="en-US" altLang="ja-JP" sz="1000" b="0" kern="100" dirty="0">
                          <a:effectLst/>
                          <a:latin typeface="Meiryo UI" panose="020B0604030504040204" pitchFamily="50" charset="-128"/>
                          <a:ea typeface="Meiryo UI" panose="020B0604030504040204" pitchFamily="50" charset="-128"/>
                        </a:rPr>
                        <a:t>9</a:t>
                      </a:r>
                      <a:r>
                        <a:rPr lang="ja-JP" altLang="en-US" sz="1000" b="0" kern="100" dirty="0">
                          <a:effectLst/>
                          <a:latin typeface="Meiryo UI" panose="020B0604030504040204" pitchFamily="50" charset="-128"/>
                          <a:ea typeface="Meiryo UI" panose="020B0604030504040204" pitchFamily="50" charset="-128"/>
                        </a:rPr>
                        <a:t>月）</a:t>
                      </a:r>
                      <a:endParaRPr lang="en-US" altLang="ja-JP" sz="1000" b="0" kern="100" dirty="0">
                        <a:effectLst/>
                        <a:latin typeface="Meiryo UI" panose="020B0604030504040204" pitchFamily="50" charset="-128"/>
                        <a:ea typeface="Meiryo UI" panose="020B0604030504040204" pitchFamily="50" charset="-128"/>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tc hMerge="1">
                  <a:txBody>
                    <a:bodyPr/>
                    <a:lstStyle/>
                    <a:p>
                      <a:endParaRPr kumimoji="1" lang="ja-JP" altLang="en-US"/>
                    </a:p>
                  </a:txBody>
                  <a:tcPr/>
                </a:tc>
                <a:extLst>
                  <a:ext uri="{0D108BD9-81ED-4DB2-BD59-A6C34878D82A}">
                    <a16:rowId xmlns:a16="http://schemas.microsoft.com/office/drawing/2014/main" val="584442172"/>
                  </a:ext>
                </a:extLst>
              </a:tr>
              <a:tr h="209118">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bg1"/>
                          </a:solidFill>
                          <a:latin typeface="Meiryo UI" panose="020B0604030504040204" pitchFamily="50" charset="-128"/>
                          <a:ea typeface="Meiryo UI" panose="020B0604030504040204" pitchFamily="50" charset="-128"/>
                        </a:rPr>
                        <a:t>見直しの経過</a:t>
                      </a:r>
                      <a:endParaRPr kumimoji="1" lang="ja-JP" altLang="en-US" dirty="0">
                        <a:solidFill>
                          <a:schemeClr val="bg1"/>
                        </a:solidFill>
                        <a:latin typeface="Meiryo UI" panose="020B0604030504040204" pitchFamily="50" charset="-128"/>
                        <a:ea typeface="Meiryo UI" panose="020B0604030504040204" pitchFamily="50" charset="-128"/>
                      </a:endParaRPr>
                    </a:p>
                  </a:txBody>
                  <a:tcPr marL="72000" marR="72000" marT="36000" marB="36000" vert="eaVert" anchor="ctr">
                    <a:lnL w="12700" cap="flat" cmpd="sng" algn="ctr">
                      <a:solidFill>
                        <a:schemeClr val="accent1"/>
                      </a:solidFill>
                      <a:prstDash val="solid"/>
                      <a:round/>
                      <a:headEnd type="none" w="med" len="med"/>
                      <a:tailEnd type="none" w="med" len="med"/>
                    </a:lnL>
                    <a:lnT w="635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grid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ja-JP" sz="1000" b="1" kern="100" dirty="0">
                          <a:effectLst/>
                          <a:latin typeface="Meiryo UI" panose="020B0604030504040204" pitchFamily="50" charset="-128"/>
                          <a:ea typeface="Meiryo UI" panose="020B0604030504040204" pitchFamily="50" charset="-128"/>
                        </a:rPr>
                        <a:t>＜財政再建プログラム（案）</a:t>
                      </a:r>
                      <a:r>
                        <a:rPr lang="ja-JP" altLang="en-US" sz="1000" b="1" kern="100" dirty="0">
                          <a:effectLst/>
                          <a:latin typeface="Meiryo UI" panose="020B0604030504040204" pitchFamily="50" charset="-128"/>
                          <a:ea typeface="Meiryo UI" panose="020B0604030504040204" pitchFamily="50" charset="-128"/>
                        </a:rPr>
                        <a:t>における見直し</a:t>
                      </a:r>
                      <a:r>
                        <a:rPr lang="ja-JP" altLang="ja-JP" sz="1000" b="1" kern="100" dirty="0">
                          <a:effectLst/>
                          <a:latin typeface="Meiryo UI" panose="020B0604030504040204" pitchFamily="50" charset="-128"/>
                          <a:ea typeface="Meiryo UI" panose="020B0604030504040204" pitchFamily="50" charset="-128"/>
                        </a:rPr>
                        <a:t>＞</a:t>
                      </a:r>
                      <a:endParaRPr lang="ja-JP"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0D8E8"/>
                    </a:solidFill>
                  </a:tcPr>
                </a:tc>
                <a:tc hMerge="1">
                  <a:txBody>
                    <a:bodyPr/>
                    <a:lstStyle/>
                    <a:p>
                      <a:endParaRPr kumimoji="1" lang="ja-JP" altLang="en-US"/>
                    </a:p>
                  </a:txBody>
                  <a:tcPr/>
                </a:tc>
                <a:extLst>
                  <a:ext uri="{0D108BD9-81ED-4DB2-BD59-A6C34878D82A}">
                    <a16:rowId xmlns:a16="http://schemas.microsoft.com/office/drawing/2014/main" val="652200874"/>
                  </a:ext>
                </a:extLst>
              </a:tr>
              <a:tr h="2327604">
                <a:tc vMerge="1">
                  <a:txBody>
                    <a:bodyPr/>
                    <a:lstStyle/>
                    <a:p>
                      <a:endParaRPr kumimoji="1" lang="ja-JP" altLang="en-US" dirty="0"/>
                    </a:p>
                  </a:txBody>
                  <a:tcPr marL="72000" marR="72000" marT="36000" marB="36000" vert="eaVert">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just">
                        <a:spcAft>
                          <a:spcPts val="0"/>
                        </a:spcAft>
                      </a:pPr>
                      <a:r>
                        <a:rPr lang="ja-JP" altLang="en-US" sz="1000" b="1" kern="100" dirty="0">
                          <a:effectLst/>
                          <a:latin typeface="Meiryo UI" panose="020B0604030504040204" pitchFamily="50" charset="-128"/>
                          <a:ea typeface="Meiryo UI" panose="020B0604030504040204" pitchFamily="50" charset="-128"/>
                        </a:rPr>
                        <a:t>１ 見直しの考え方</a:t>
                      </a:r>
                      <a:endParaRPr lang="en-US" altLang="ja-JP" sz="1000" b="1"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a:t>
                      </a:r>
                      <a:r>
                        <a:rPr lang="en-US" altLang="ja-JP" sz="1000" b="0" kern="100" dirty="0">
                          <a:effectLst/>
                          <a:latin typeface="Meiryo UI" panose="020B0604030504040204" pitchFamily="50" charset="-128"/>
                          <a:ea typeface="Meiryo UI" panose="020B0604030504040204" pitchFamily="50" charset="-128"/>
                        </a:rPr>
                        <a:t>(1) </a:t>
                      </a:r>
                      <a:r>
                        <a:rPr lang="ja-JP" altLang="en-US" sz="1000" b="0" kern="100" dirty="0">
                          <a:effectLst/>
                          <a:latin typeface="Meiryo UI" panose="020B0604030504040204" pitchFamily="50" charset="-128"/>
                          <a:ea typeface="Meiryo UI" panose="020B0604030504040204" pitchFamily="50" charset="-128"/>
                        </a:rPr>
                        <a:t>就労支援関係事業は平成</a:t>
                      </a:r>
                      <a:r>
                        <a:rPr lang="en-US" altLang="ja-JP" sz="1000" b="0" kern="100" dirty="0">
                          <a:effectLst/>
                          <a:latin typeface="Meiryo UI" panose="020B0604030504040204" pitchFamily="50" charset="-128"/>
                          <a:ea typeface="Meiryo UI" panose="020B0604030504040204" pitchFamily="50" charset="-128"/>
                        </a:rPr>
                        <a:t>21</a:t>
                      </a:r>
                      <a:r>
                        <a:rPr lang="ja-JP" altLang="en-US" sz="1000" b="0" kern="100" dirty="0">
                          <a:effectLst/>
                          <a:latin typeface="Meiryo UI" panose="020B0604030504040204" pitchFamily="50" charset="-128"/>
                          <a:ea typeface="Meiryo UI" panose="020B0604030504040204" pitchFamily="50" charset="-128"/>
                        </a:rPr>
                        <a:t>年度廃止・再構築</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事業①②は平成</a:t>
                      </a:r>
                      <a:r>
                        <a:rPr lang="en-US" altLang="ja-JP" sz="1000" b="0" kern="100" dirty="0">
                          <a:effectLst/>
                          <a:latin typeface="Meiryo UI" panose="020B0604030504040204" pitchFamily="50" charset="-128"/>
                          <a:ea typeface="Meiryo UI" panose="020B0604030504040204" pitchFamily="50" charset="-128"/>
                        </a:rPr>
                        <a:t>20</a:t>
                      </a:r>
                      <a:r>
                        <a:rPr lang="ja-JP" altLang="en-US" sz="1000" b="0" kern="100" dirty="0">
                          <a:effectLst/>
                          <a:latin typeface="Meiryo UI" panose="020B0604030504040204" pitchFamily="50" charset="-128"/>
                          <a:ea typeface="Meiryo UI" panose="020B0604030504040204" pitchFamily="50" charset="-128"/>
                        </a:rPr>
                        <a:t>年度</a:t>
                      </a:r>
                      <a:r>
                        <a:rPr lang="en-US" altLang="ja-JP" sz="1000" b="0" kern="100" dirty="0">
                          <a:effectLst/>
                          <a:latin typeface="Meiryo UI" panose="020B0604030504040204" pitchFamily="50" charset="-128"/>
                          <a:ea typeface="Meiryo UI" panose="020B0604030504040204" pitchFamily="50" charset="-128"/>
                        </a:rPr>
                        <a:t>10</a:t>
                      </a:r>
                      <a:r>
                        <a:rPr lang="ja-JP" altLang="en-US" sz="1000" b="0" kern="100" dirty="0">
                          <a:effectLst/>
                          <a:latin typeface="Meiryo UI" panose="020B0604030504040204" pitchFamily="50" charset="-128"/>
                          <a:ea typeface="Meiryo UI" panose="020B0604030504040204" pitchFamily="50" charset="-128"/>
                        </a:rPr>
                        <a:t>％減、事業③は平成</a:t>
                      </a:r>
                      <a:r>
                        <a:rPr lang="en-US" altLang="ja-JP" sz="1000" b="0" kern="100" dirty="0">
                          <a:effectLst/>
                          <a:latin typeface="Meiryo UI" panose="020B0604030504040204" pitchFamily="50" charset="-128"/>
                          <a:ea typeface="Meiryo UI" panose="020B0604030504040204" pitchFamily="50" charset="-128"/>
                        </a:rPr>
                        <a:t>20</a:t>
                      </a:r>
                      <a:r>
                        <a:rPr lang="ja-JP" altLang="en-US" sz="1000" b="0" kern="100" dirty="0">
                          <a:effectLst/>
                          <a:latin typeface="Meiryo UI" panose="020B0604030504040204" pitchFamily="50" charset="-128"/>
                          <a:ea typeface="Meiryo UI" panose="020B0604030504040204" pitchFamily="50" charset="-128"/>
                        </a:rPr>
                        <a:t>年度から廃止</a:t>
                      </a:r>
                      <a:r>
                        <a:rPr lang="en-US" altLang="ja-JP" sz="1000" b="0" kern="100" dirty="0">
                          <a:effectLst/>
                          <a:latin typeface="Meiryo UI" panose="020B0604030504040204" pitchFamily="50" charset="-128"/>
                          <a:ea typeface="Meiryo UI" panose="020B0604030504040204" pitchFamily="50" charset="-128"/>
                        </a:rPr>
                        <a:t>)</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a:t>
                      </a: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err="1">
                          <a:effectLst/>
                          <a:latin typeface="Meiryo UI" panose="020B0604030504040204" pitchFamily="50" charset="-128"/>
                          <a:ea typeface="Meiryo UI" panose="020B0604030504040204" pitchFamily="50" charset="-128"/>
                        </a:rPr>
                        <a:t>障がい</a:t>
                      </a:r>
                      <a:r>
                        <a:rPr lang="ja-JP" altLang="en-US" sz="1000" b="0" kern="100" dirty="0">
                          <a:effectLst/>
                          <a:latin typeface="Meiryo UI" panose="020B0604030504040204" pitchFamily="50" charset="-128"/>
                          <a:ea typeface="Meiryo UI" panose="020B0604030504040204" pitchFamily="50" charset="-128"/>
                        </a:rPr>
                        <a:t>者就労支援事業は、ﾊﾛｰﾜｰｸ等との役割分担を踏まえ、国庫補助事業</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就</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業・生活支援ｾﾝﾀｰ事業</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等を活用しながら、労働、教育政策等の関連事業との関</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係整理を行い、再構築。 </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就業・生活支援ｾﾝﾀｰ事業</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国庫補助事業</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：⑳</a:t>
                      </a:r>
                      <a:r>
                        <a:rPr lang="en-US" altLang="ja-JP" sz="1000" b="0" kern="100" dirty="0">
                          <a:effectLst/>
                          <a:latin typeface="Meiryo UI" panose="020B0604030504040204" pitchFamily="50" charset="-128"/>
                          <a:ea typeface="Meiryo UI" panose="020B0604030504040204" pitchFamily="50" charset="-128"/>
                        </a:rPr>
                        <a:t>84(42)</a:t>
                      </a:r>
                      <a:r>
                        <a:rPr lang="ja-JP" altLang="en-US" sz="1000" b="0" kern="100" dirty="0">
                          <a:effectLst/>
                          <a:latin typeface="Meiryo UI" panose="020B0604030504040204" pitchFamily="50" charset="-128"/>
                          <a:ea typeface="Meiryo UI" panose="020B0604030504040204" pitchFamily="50" charset="-128"/>
                        </a:rPr>
                        <a:t>百万円</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a:t>
                      </a:r>
                      <a:r>
                        <a:rPr lang="en-US" altLang="ja-JP" sz="1000" b="0" kern="100" dirty="0">
                          <a:effectLst/>
                          <a:latin typeface="Meiryo UI" panose="020B0604030504040204" pitchFamily="50" charset="-128"/>
                          <a:ea typeface="Meiryo UI" panose="020B0604030504040204" pitchFamily="50" charset="-128"/>
                        </a:rPr>
                        <a:t>     ⑳18</a:t>
                      </a:r>
                      <a:r>
                        <a:rPr lang="ja-JP" altLang="en-US" sz="1000" b="0" kern="100" dirty="0">
                          <a:effectLst/>
                          <a:latin typeface="Meiryo UI" panose="020B0604030504040204" pitchFamily="50" charset="-128"/>
                          <a:ea typeface="Meiryo UI" panose="020B0604030504040204" pitchFamily="50" charset="-128"/>
                        </a:rPr>
                        <a:t>箇所で、</a:t>
                      </a:r>
                      <a:r>
                        <a:rPr lang="ja-JP" altLang="en-US" sz="1000" b="0" kern="100" dirty="0" err="1">
                          <a:effectLst/>
                          <a:latin typeface="Meiryo UI" panose="020B0604030504040204" pitchFamily="50" charset="-128"/>
                          <a:ea typeface="Meiryo UI" panose="020B0604030504040204" pitchFamily="50" charset="-128"/>
                        </a:rPr>
                        <a:t>障がい</a:t>
                      </a:r>
                      <a:r>
                        <a:rPr lang="ja-JP" altLang="en-US" sz="1000" b="0" kern="100" dirty="0">
                          <a:effectLst/>
                          <a:latin typeface="Meiryo UI" panose="020B0604030504040204" pitchFamily="50" charset="-128"/>
                          <a:ea typeface="Meiryo UI" panose="020B0604030504040204" pitchFamily="50" charset="-128"/>
                        </a:rPr>
                        <a:t>者の地域における就労・生活支援の充実を図る </a:t>
                      </a: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(2) IT</a:t>
                      </a:r>
                      <a:r>
                        <a:rPr lang="ja-JP" altLang="en-US" sz="1000" b="0" kern="100" dirty="0">
                          <a:effectLst/>
                          <a:latin typeface="Meiryo UI" panose="020B0604030504040204" pitchFamily="50" charset="-128"/>
                          <a:ea typeface="Meiryo UI" panose="020B0604030504040204" pitchFamily="50" charset="-128"/>
                        </a:rPr>
                        <a:t>ｽﾃｰｼｮﾝ関係事業は平成</a:t>
                      </a:r>
                      <a:r>
                        <a:rPr lang="en-US" altLang="ja-JP" sz="1000" b="0" kern="100" dirty="0">
                          <a:effectLst/>
                          <a:latin typeface="Meiryo UI" panose="020B0604030504040204" pitchFamily="50" charset="-128"/>
                          <a:ea typeface="Meiryo UI" panose="020B0604030504040204" pitchFamily="50" charset="-128"/>
                        </a:rPr>
                        <a:t>20</a:t>
                      </a:r>
                      <a:r>
                        <a:rPr lang="ja-JP" altLang="en-US" sz="1000" b="0" kern="100" dirty="0">
                          <a:effectLst/>
                          <a:latin typeface="Meiryo UI" panose="020B0604030504040204" pitchFamily="50" charset="-128"/>
                          <a:ea typeface="Meiryo UI" panose="020B0604030504040204" pitchFamily="50" charset="-128"/>
                        </a:rPr>
                        <a:t>年</a:t>
                      </a:r>
                      <a:r>
                        <a:rPr lang="en-US" altLang="ja-JP" sz="1000" b="0" kern="100" dirty="0">
                          <a:effectLst/>
                          <a:latin typeface="Meiryo UI" panose="020B0604030504040204" pitchFamily="50" charset="-128"/>
                          <a:ea typeface="Meiryo UI" panose="020B0604030504040204" pitchFamily="50" charset="-128"/>
                        </a:rPr>
                        <a:t>8</a:t>
                      </a:r>
                      <a:r>
                        <a:rPr lang="ja-JP" altLang="en-US" sz="1000" b="0" kern="100" dirty="0">
                          <a:effectLst/>
                          <a:latin typeface="Meiryo UI" panose="020B0604030504040204" pitchFamily="50" charset="-128"/>
                          <a:ea typeface="Meiryo UI" panose="020B0604030504040204" pitchFamily="50" charset="-128"/>
                        </a:rPr>
                        <a:t>月～見直し</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 大阪府</a:t>
                      </a:r>
                      <a:r>
                        <a:rPr lang="en-US" altLang="ja-JP" sz="1000" b="0" kern="100" dirty="0">
                          <a:effectLst/>
                          <a:latin typeface="Meiryo UI" panose="020B0604030504040204" pitchFamily="50" charset="-128"/>
                          <a:ea typeface="Meiryo UI" panose="020B0604030504040204" pitchFamily="50" charset="-128"/>
                        </a:rPr>
                        <a:t>IT</a:t>
                      </a:r>
                      <a:r>
                        <a:rPr lang="ja-JP" altLang="en-US" sz="1000" b="0" kern="100" dirty="0">
                          <a:effectLst/>
                          <a:latin typeface="Meiryo UI" panose="020B0604030504040204" pitchFamily="50" charset="-128"/>
                          <a:ea typeface="Meiryo UI" panose="020B0604030504040204" pitchFamily="50" charset="-128"/>
                        </a:rPr>
                        <a:t>ｽﾃｰｼｮﾝ関係事業は平成</a:t>
                      </a:r>
                      <a:r>
                        <a:rPr lang="en-US" altLang="ja-JP" sz="1000" b="0" kern="100" dirty="0">
                          <a:effectLst/>
                          <a:latin typeface="Meiryo UI" panose="020B0604030504040204" pitchFamily="50" charset="-128"/>
                          <a:ea typeface="Meiryo UI" panose="020B0604030504040204" pitchFamily="50" charset="-128"/>
                        </a:rPr>
                        <a:t>21</a:t>
                      </a:r>
                      <a:r>
                        <a:rPr lang="ja-JP" altLang="en-US" sz="1000" b="0" kern="100" dirty="0">
                          <a:effectLst/>
                          <a:latin typeface="Meiryo UI" panose="020B0604030504040204" pitchFamily="50" charset="-128"/>
                          <a:ea typeface="Meiryo UI" panose="020B0604030504040204" pitchFamily="50" charset="-128"/>
                        </a:rPr>
                        <a:t>年度から公募制を導入。平成</a:t>
                      </a:r>
                      <a:r>
                        <a:rPr lang="en-US" altLang="ja-JP" sz="1000" b="0" kern="100" dirty="0">
                          <a:effectLst/>
                          <a:latin typeface="Meiryo UI" panose="020B0604030504040204" pitchFamily="50" charset="-128"/>
                          <a:ea typeface="Meiryo UI" panose="020B0604030504040204" pitchFamily="50" charset="-128"/>
                        </a:rPr>
                        <a:t>20</a:t>
                      </a:r>
                      <a:r>
                        <a:rPr lang="ja-JP" altLang="en-US" sz="1000" b="0" kern="100" dirty="0">
                          <a:effectLst/>
                          <a:latin typeface="Meiryo UI" panose="020B0604030504040204" pitchFamily="50" charset="-128"/>
                          <a:ea typeface="Meiryo UI" panose="020B0604030504040204" pitchFamily="50" charset="-128"/>
                        </a:rPr>
                        <a:t>年度は経</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費の縮減を行う。（△</a:t>
                      </a:r>
                      <a:r>
                        <a:rPr lang="en-US" altLang="ja-JP" sz="1000" b="0" kern="100" dirty="0">
                          <a:effectLst/>
                          <a:latin typeface="Meiryo UI" panose="020B0604030504040204" pitchFamily="50" charset="-128"/>
                          <a:ea typeface="Meiryo UI" panose="020B0604030504040204" pitchFamily="50" charset="-128"/>
                        </a:rPr>
                        <a:t>55</a:t>
                      </a:r>
                      <a:r>
                        <a:rPr lang="ja-JP" altLang="en-US" sz="1000" b="0" kern="100" dirty="0">
                          <a:effectLst/>
                          <a:latin typeface="Meiryo UI" panose="020B0604030504040204" pitchFamily="50" charset="-128"/>
                          <a:ea typeface="Meiryo UI" panose="020B0604030504040204" pitchFamily="50" charset="-128"/>
                        </a:rPr>
                        <a:t>百万円） </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a:t>
                      </a:r>
                    </a:p>
                    <a:p>
                      <a:pPr algn="just">
                        <a:spcAft>
                          <a:spcPts val="0"/>
                        </a:spcAft>
                      </a:pPr>
                      <a:r>
                        <a:rPr lang="ja-JP" altLang="en-US" sz="1000" b="1" kern="100" dirty="0">
                          <a:effectLst/>
                          <a:latin typeface="Meiryo UI" panose="020B0604030504040204" pitchFamily="50" charset="-128"/>
                          <a:ea typeface="Meiryo UI" panose="020B0604030504040204" pitchFamily="50" charset="-128"/>
                        </a:rPr>
                        <a:t>２ 実施時期 </a:t>
                      </a:r>
                      <a:endParaRPr lang="en-US" altLang="ja-JP" sz="1000" b="1"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  平成</a:t>
                      </a:r>
                      <a:r>
                        <a:rPr lang="en-US" altLang="ja-JP" sz="1000" b="0" kern="100" dirty="0">
                          <a:effectLst/>
                          <a:latin typeface="Meiryo UI" panose="020B0604030504040204" pitchFamily="50" charset="-128"/>
                          <a:ea typeface="Meiryo UI" panose="020B0604030504040204" pitchFamily="50" charset="-128"/>
                        </a:rPr>
                        <a:t>20</a:t>
                      </a:r>
                      <a:r>
                        <a:rPr lang="ja-JP" altLang="en-US" sz="1000" b="0" kern="100" dirty="0">
                          <a:effectLst/>
                          <a:latin typeface="Meiryo UI" panose="020B0604030504040204" pitchFamily="50" charset="-128"/>
                          <a:ea typeface="Meiryo UI" panose="020B0604030504040204" pitchFamily="50" charset="-128"/>
                        </a:rPr>
                        <a:t>年８月</a:t>
                      </a: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tc>
                  <a:txBody>
                    <a:bodyPr/>
                    <a:lstStyle/>
                    <a:p>
                      <a:pPr algn="just">
                        <a:spcAft>
                          <a:spcPts val="0"/>
                        </a:spcAft>
                      </a:pPr>
                      <a:r>
                        <a:rPr lang="ja-JP" altLang="en-US" sz="1000" b="1" u="none" strike="noStrike" baseline="0" dirty="0">
                          <a:latin typeface="Meiryo UI" panose="020B0604030504040204" pitchFamily="50" charset="-128"/>
                          <a:ea typeface="Meiryo UI" panose="020B0604030504040204" pitchFamily="50" charset="-128"/>
                        </a:rPr>
                        <a:t>◆見直しの経過（改革工程表）</a:t>
                      </a:r>
                      <a:endParaRPr lang="en-US" altLang="ja-JP" sz="1000" b="1" u="none" strike="noStrike" baseline="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（就労支援関係事業）</a:t>
                      </a:r>
                    </a:p>
                    <a:p>
                      <a:pPr algn="l" rtl="0">
                        <a:lnSpc>
                          <a:spcPct val="100000"/>
                        </a:lnSpc>
                        <a:defRPr sz="1000"/>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20</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8</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月 ①企業開拓強化事業及び②職場実習強化事業は</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20</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年度</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10</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a:t>
                      </a: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algn="l" rtl="0">
                        <a:lnSpc>
                          <a:spcPct val="100000"/>
                        </a:lnSpc>
                        <a:defRPr sz="1000"/>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減、③職場定着支援強化事業は</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20</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年度からの廃止を決定</a:t>
                      </a:r>
                    </a:p>
                    <a:p>
                      <a:pPr algn="l" rtl="0">
                        <a:lnSpc>
                          <a:spcPct val="100000"/>
                        </a:lnSpc>
                        <a:defRPr sz="1000"/>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20</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7</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月～</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10</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月　教育委員会・商工労働部との</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3</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者による検討ワーキング</a:t>
                      </a: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algn="l" rtl="0">
                        <a:lnSpc>
                          <a:spcPct val="100000"/>
                        </a:lnSpc>
                        <a:defRPr sz="1000"/>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3</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回）　                 </a:t>
                      </a:r>
                    </a:p>
                    <a:p>
                      <a:pPr algn="l" rtl="0">
                        <a:lnSpc>
                          <a:spcPct val="100000"/>
                        </a:lnSpc>
                        <a:defRPr sz="1000"/>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20</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11</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月　 再構築案中間報告</a:t>
                      </a:r>
                    </a:p>
                    <a:p>
                      <a:pPr algn="l" rtl="0">
                        <a:lnSpc>
                          <a:spcPct val="100000"/>
                        </a:lnSpc>
                        <a:defRPr sz="1000"/>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21</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4</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月～　再構築</a:t>
                      </a:r>
                    </a:p>
                    <a:p>
                      <a:pPr algn="l" rtl="0">
                        <a:lnSpc>
                          <a:spcPct val="100000"/>
                        </a:lnSpc>
                        <a:defRPr sz="1000"/>
                      </a:pPr>
                      <a:r>
                        <a:rPr lang="ja-JP" altLang="en-US" sz="600" b="0" i="0" u="none" strike="noStrike" baseline="0" dirty="0">
                          <a:solidFill>
                            <a:srgbClr val="000000"/>
                          </a:solidFill>
                          <a:latin typeface="Meiryo UI" panose="020B0604030504040204" pitchFamily="50" charset="-128"/>
                          <a:ea typeface="Meiryo UI" panose="020B0604030504040204" pitchFamily="50" charset="-128"/>
                        </a:rPr>
                        <a:t>　</a:t>
                      </a:r>
                    </a:p>
                    <a:p>
                      <a:pPr marL="0" marR="0" lvl="0" indent="0" algn="l" defTabSz="914400" rtl="0" eaLnBrk="1" fontAlgn="auto" latinLnBrk="0" hangingPunct="1">
                        <a:lnSpc>
                          <a:spcPct val="100000"/>
                        </a:lnSpc>
                        <a:spcBef>
                          <a:spcPts val="0"/>
                        </a:spcBef>
                        <a:spcAft>
                          <a:spcPts val="0"/>
                        </a:spcAft>
                        <a:buClrTx/>
                        <a:buSzTx/>
                        <a:buFontTx/>
                        <a:buNone/>
                        <a:tabLst/>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（ＩＴステーション関係事業）</a:t>
                      </a:r>
                    </a:p>
                    <a:p>
                      <a:pPr algn="l" rtl="0">
                        <a:lnSpc>
                          <a:spcPct val="100000"/>
                        </a:lnSpc>
                        <a:defRPr sz="1000"/>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20</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8</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月  補助金及び委託料で計</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55</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百万円の経費縮減を決定</a:t>
                      </a:r>
                    </a:p>
                    <a:p>
                      <a:pPr algn="l" rtl="0">
                        <a:lnSpc>
                          <a:spcPct val="100000"/>
                        </a:lnSpc>
                        <a:defRPr sz="1000"/>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20</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10</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月　委託公募概要案を決定</a:t>
                      </a:r>
                    </a:p>
                    <a:p>
                      <a:pPr algn="l" rtl="0">
                        <a:lnSpc>
                          <a:spcPct val="100000"/>
                        </a:lnSpc>
                        <a:defRPr sz="1000"/>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20</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11</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月　委託公募開始</a:t>
                      </a:r>
                    </a:p>
                    <a:p>
                      <a:pPr algn="l" rtl="0">
                        <a:lnSpc>
                          <a:spcPct val="100000"/>
                        </a:lnSpc>
                        <a:defRPr sz="1000"/>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21</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年２月　委託候補者の決定</a:t>
                      </a: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algn="l" rtl="0">
                        <a:lnSpc>
                          <a:spcPct val="100000"/>
                        </a:lnSpc>
                        <a:defRPr sz="1000"/>
                      </a:pPr>
                      <a:endParaRPr lang="en-US" altLang="ja-JP" sz="600" b="0" i="0" u="none" strike="noStrike" baseline="0" dirty="0">
                        <a:solidFill>
                          <a:srgbClr val="000000"/>
                        </a:solidFill>
                        <a:latin typeface="Meiryo UI" panose="020B0604030504040204" pitchFamily="50" charset="-128"/>
                        <a:ea typeface="Meiryo UI" panose="020B0604030504040204" pitchFamily="50" charset="-128"/>
                      </a:endParaRPr>
                    </a:p>
                    <a:p>
                      <a:pPr algn="l" rtl="0">
                        <a:lnSpc>
                          <a:spcPct val="100000"/>
                        </a:lnSpc>
                        <a:defRPr sz="1000"/>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a:t>
                      </a:r>
                      <a:r>
                        <a:rPr lang="en-US" altLang="zh-TW" sz="1000" b="0" i="0" u="none" strike="noStrike" baseline="0" dirty="0">
                          <a:solidFill>
                            <a:srgbClr val="000000"/>
                          </a:solidFill>
                          <a:latin typeface="Meiryo UI" panose="020B0604030504040204" pitchFamily="50" charset="-128"/>
                          <a:ea typeface="Meiryo UI" panose="020B0604030504040204" pitchFamily="50" charset="-128"/>
                        </a:rPr>
                        <a:t>【</a:t>
                      </a:r>
                      <a:r>
                        <a:rPr lang="zh-TW" altLang="en-US" sz="1000" b="0" i="0" u="none" strike="noStrike" baseline="0" dirty="0">
                          <a:solidFill>
                            <a:srgbClr val="000000"/>
                          </a:solidFill>
                          <a:latin typeface="Meiryo UI" panose="020B0604030504040204" pitchFamily="50" charset="-128"/>
                          <a:ea typeface="Meiryo UI" panose="020B0604030504040204" pitchFamily="50" charset="-128"/>
                        </a:rPr>
                        <a:t>効果額（百万円）</a:t>
                      </a:r>
                      <a:r>
                        <a:rPr lang="en-US" altLang="zh-TW" sz="1000" b="0" i="0" u="none" strike="noStrike" baseline="0" dirty="0">
                          <a:solidFill>
                            <a:srgbClr val="000000"/>
                          </a:solidFill>
                          <a:latin typeface="Meiryo UI" panose="020B0604030504040204" pitchFamily="50" charset="-128"/>
                          <a:ea typeface="Meiryo UI" panose="020B0604030504040204" pitchFamily="50" charset="-128"/>
                        </a:rPr>
                        <a:t>】⑳57</a:t>
                      </a:r>
                      <a:r>
                        <a:rPr lang="zh-TW" altLang="en-US" sz="1000" b="0" i="0" u="none" strike="noStrike" baseline="0" dirty="0">
                          <a:solidFill>
                            <a:srgbClr val="000000"/>
                          </a:solidFill>
                          <a:latin typeface="Meiryo UI" panose="020B0604030504040204" pitchFamily="50" charset="-128"/>
                          <a:ea typeface="Meiryo UI" panose="020B0604030504040204" pitchFamily="50" charset="-128"/>
                        </a:rPr>
                        <a:t>　㉑</a:t>
                      </a:r>
                      <a:r>
                        <a:rPr lang="en-US" altLang="zh-TW" sz="1000" b="0" i="0" u="none" strike="noStrike" baseline="0" dirty="0">
                          <a:solidFill>
                            <a:srgbClr val="000000"/>
                          </a:solidFill>
                          <a:latin typeface="Meiryo UI" panose="020B0604030504040204" pitchFamily="50" charset="-128"/>
                          <a:ea typeface="Meiryo UI" panose="020B0604030504040204" pitchFamily="50" charset="-128"/>
                        </a:rPr>
                        <a:t>97</a:t>
                      </a:r>
                      <a:r>
                        <a:rPr lang="zh-TW" altLang="en-US" sz="1000" b="0" i="0" u="none" strike="noStrike" baseline="0" dirty="0">
                          <a:solidFill>
                            <a:srgbClr val="000000"/>
                          </a:solidFill>
                          <a:latin typeface="Meiryo UI" panose="020B0604030504040204" pitchFamily="50" charset="-128"/>
                          <a:ea typeface="Meiryo UI" panose="020B0604030504040204" pitchFamily="50" charset="-128"/>
                        </a:rPr>
                        <a:t>　㉒</a:t>
                      </a:r>
                      <a:r>
                        <a:rPr lang="en-US" altLang="zh-TW" sz="1000" b="0" i="0" u="none" strike="noStrike" baseline="0" dirty="0">
                          <a:solidFill>
                            <a:srgbClr val="000000"/>
                          </a:solidFill>
                          <a:latin typeface="Meiryo UI" panose="020B0604030504040204" pitchFamily="50" charset="-128"/>
                          <a:ea typeface="Meiryo UI" panose="020B0604030504040204" pitchFamily="50" charset="-128"/>
                        </a:rPr>
                        <a:t>97</a:t>
                      </a:r>
                      <a:endParaRPr lang="ja-JP" altLang="en-US" sz="1000" b="0" i="0" u="none" strike="noStrike" baseline="0" dirty="0">
                        <a:solidFill>
                          <a:srgbClr val="000000"/>
                        </a:solidFill>
                        <a:latin typeface="Meiryo UI" panose="020B0604030504040204" pitchFamily="50" charset="-128"/>
                        <a:ea typeface="Meiryo UI" panose="020B0604030504040204" pitchFamily="50" charset="-128"/>
                      </a:endParaRPr>
                    </a:p>
                  </a:txBody>
                  <a:tcPr marL="72000" marR="72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2089765108"/>
                  </a:ext>
                </a:extLst>
              </a:tr>
            </a:tbl>
          </a:graphicData>
        </a:graphic>
      </p:graphicFrame>
      <p:sp>
        <p:nvSpPr>
          <p:cNvPr id="36" name="二等辺三角形 35"/>
          <p:cNvSpPr/>
          <p:nvPr/>
        </p:nvSpPr>
        <p:spPr>
          <a:xfrm rot="5400000">
            <a:off x="4638732" y="5258326"/>
            <a:ext cx="540060" cy="211779"/>
          </a:xfrm>
          <a:prstGeom prst="triangl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pPr algn="ctr"/>
            <a:endParaRPr kumimoji="1"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7" name="正方形/長方形 36"/>
          <p:cNvSpPr/>
          <p:nvPr/>
        </p:nvSpPr>
        <p:spPr>
          <a:xfrm>
            <a:off x="5742130" y="812604"/>
            <a:ext cx="3281430" cy="234978"/>
          </a:xfrm>
          <a:prstGeom prst="rect">
            <a:avLst/>
          </a:prstGeom>
          <a:ln/>
        </p:spPr>
        <p:style>
          <a:lnRef idx="2">
            <a:schemeClr val="accent1"/>
          </a:lnRef>
          <a:fillRef idx="1">
            <a:schemeClr val="lt1"/>
          </a:fillRef>
          <a:effectRef idx="0">
            <a:schemeClr val="accent1"/>
          </a:effectRef>
          <a:fontRef idx="minor">
            <a:schemeClr val="dk1"/>
          </a:fontRef>
        </p:style>
        <p:txBody>
          <a:bodyPr lIns="36000" rIns="0" rtlCol="0" anchor="ctr"/>
          <a:lstStyle/>
          <a:p>
            <a:pPr algn="ctr"/>
            <a:r>
              <a:rPr lang="ja-JP" altLang="en-US" sz="1050" dirty="0">
                <a:solidFill>
                  <a:schemeClr val="tx1"/>
                </a:solidFill>
                <a:latin typeface="Meiryo UI" panose="020B0604030504040204" pitchFamily="50" charset="-128"/>
                <a:ea typeface="Meiryo UI" panose="020B0604030504040204" pitchFamily="50" charset="-128"/>
              </a:rPr>
              <a:t>見直し前額</a:t>
            </a:r>
            <a:r>
              <a:rPr lang="en-US" altLang="ja-JP" sz="1050" dirty="0">
                <a:solidFill>
                  <a:schemeClr val="tx1"/>
                </a:solidFill>
                <a:latin typeface="Meiryo UI" panose="020B0604030504040204" pitchFamily="50" charset="-128"/>
                <a:ea typeface="Meiryo UI" panose="020B0604030504040204" pitchFamily="50" charset="-128"/>
              </a:rPr>
              <a:t> (H20</a:t>
            </a:r>
            <a:r>
              <a:rPr lang="ja-JP" altLang="en-US" sz="1050" dirty="0">
                <a:solidFill>
                  <a:schemeClr val="tx1"/>
                </a:solidFill>
                <a:latin typeface="Meiryo UI" panose="020B0604030504040204" pitchFamily="50" charset="-128"/>
                <a:ea typeface="Meiryo UI" panose="020B0604030504040204" pitchFamily="50" charset="-128"/>
              </a:rPr>
              <a:t>通年ベース</a:t>
            </a:r>
            <a:r>
              <a:rPr lang="en-US" altLang="ja-JP" sz="1050" dirty="0">
                <a:solidFill>
                  <a:schemeClr val="tx1"/>
                </a:solidFill>
                <a:latin typeface="Meiryo UI" panose="020B0604030504040204" pitchFamily="50" charset="-128"/>
                <a:ea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rPr>
              <a:t>：</a:t>
            </a:r>
            <a:r>
              <a:rPr lang="en-US" altLang="ja-JP" sz="1050" dirty="0">
                <a:solidFill>
                  <a:schemeClr val="tx1"/>
                </a:solidFill>
                <a:latin typeface="Meiryo UI" panose="020B0604030504040204" pitchFamily="50" charset="-128"/>
                <a:ea typeface="Meiryo UI" panose="020B0604030504040204" pitchFamily="50" charset="-128"/>
              </a:rPr>
              <a:t>294</a:t>
            </a:r>
            <a:r>
              <a:rPr lang="ja-JP" altLang="en-US" sz="1050" dirty="0">
                <a:solidFill>
                  <a:schemeClr val="tx1"/>
                </a:solidFill>
                <a:latin typeface="Meiryo UI" panose="020B0604030504040204" pitchFamily="50" charset="-128"/>
                <a:ea typeface="Meiryo UI" panose="020B0604030504040204" pitchFamily="50" charset="-128"/>
              </a:rPr>
              <a:t>（</a:t>
            </a:r>
            <a:r>
              <a:rPr lang="en-US" altLang="ja-JP" sz="1050" dirty="0">
                <a:solidFill>
                  <a:schemeClr val="tx1"/>
                </a:solidFill>
                <a:latin typeface="Meiryo UI" panose="020B0604030504040204" pitchFamily="50" charset="-128"/>
                <a:ea typeface="Meiryo UI" panose="020B0604030504040204" pitchFamily="50" charset="-128"/>
              </a:rPr>
              <a:t>252</a:t>
            </a:r>
            <a:r>
              <a:rPr lang="ja-JP" altLang="en-US" sz="1050" dirty="0">
                <a:solidFill>
                  <a:schemeClr val="tx1"/>
                </a:solidFill>
                <a:latin typeface="Meiryo UI" panose="020B0604030504040204" pitchFamily="50" charset="-128"/>
                <a:ea typeface="Meiryo UI" panose="020B0604030504040204" pitchFamily="50" charset="-128"/>
              </a:rPr>
              <a:t>）百万円</a:t>
            </a:r>
            <a:endPar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8" name="正方形/長方形 7"/>
          <p:cNvSpPr/>
          <p:nvPr/>
        </p:nvSpPr>
        <p:spPr>
          <a:xfrm>
            <a:off x="6141985" y="137434"/>
            <a:ext cx="1935215" cy="208186"/>
          </a:xfrm>
          <a:prstGeom prst="rect">
            <a:avLst/>
          </a:prstGeom>
          <a:ln w="6350"/>
        </p:spPr>
        <p:style>
          <a:lnRef idx="2">
            <a:schemeClr val="accent1"/>
          </a:lnRef>
          <a:fillRef idx="1">
            <a:schemeClr val="lt1"/>
          </a:fillRef>
          <a:effectRef idx="0">
            <a:schemeClr val="accent1"/>
          </a:effectRef>
          <a:fontRef idx="minor">
            <a:schemeClr val="dk1"/>
          </a:fontRef>
        </p:style>
        <p:txBody>
          <a:bodyPr lIns="36000" rIns="36000" rtlCol="0" anchor="ctr"/>
          <a:lstStyle/>
          <a:p>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予算の記載</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）：一般財源</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スライド番号プレースホルダー 4"/>
          <p:cNvSpPr txBox="1">
            <a:spLocks/>
          </p:cNvSpPr>
          <p:nvPr/>
        </p:nvSpPr>
        <p:spPr>
          <a:xfrm>
            <a:off x="7010400" y="6529260"/>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smtClean="0">
                <a:solidFill>
                  <a:schemeClr val="tx1"/>
                </a:solidFill>
                <a:latin typeface="Meiryo UI" panose="020B0604030504040204" pitchFamily="50" charset="-128"/>
                <a:ea typeface="Meiryo UI" panose="020B0604030504040204" pitchFamily="50" charset="-128"/>
              </a:rPr>
              <a:t>52</a:t>
            </a:r>
            <a:endParaRPr lang="ja-JP" altLang="en-US"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29586635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表 24"/>
          <p:cNvGraphicFramePr>
            <a:graphicFrameLocks noGrp="1"/>
          </p:cNvGraphicFramePr>
          <p:nvPr/>
        </p:nvGraphicFramePr>
        <p:xfrm>
          <a:off x="83583" y="28533"/>
          <a:ext cx="9003329" cy="415976"/>
        </p:xfrm>
        <a:graphic>
          <a:graphicData uri="http://schemas.openxmlformats.org/drawingml/2006/table">
            <a:tbl>
              <a:tblPr firstRow="1" firstCol="1" bandRow="1">
                <a:tableStyleId>{5C22544A-7EE6-4342-B048-85BDC9FD1C3A}</a:tableStyleId>
              </a:tblPr>
              <a:tblGrid>
                <a:gridCol w="6738667">
                  <a:extLst>
                    <a:ext uri="{9D8B030D-6E8A-4147-A177-3AD203B41FA5}">
                      <a16:colId xmlns:a16="http://schemas.microsoft.com/office/drawing/2014/main" val="1996567682"/>
                    </a:ext>
                  </a:extLst>
                </a:gridCol>
                <a:gridCol w="2264662">
                  <a:extLst>
                    <a:ext uri="{9D8B030D-6E8A-4147-A177-3AD203B41FA5}">
                      <a16:colId xmlns:a16="http://schemas.microsoft.com/office/drawing/2014/main" val="2440904912"/>
                    </a:ext>
                  </a:extLst>
                </a:gridCol>
              </a:tblGrid>
              <a:tr h="41597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100" kern="100" dirty="0">
                          <a:solidFill>
                            <a:schemeClr val="tx1"/>
                          </a:solidFill>
                          <a:effectLst/>
                          <a:latin typeface="Meiryo UI" panose="020B0604030504040204" pitchFamily="50" charset="-128"/>
                          <a:ea typeface="Meiryo UI" panose="020B0604030504040204" pitchFamily="50" charset="-128"/>
                        </a:rPr>
                        <a:t>【</a:t>
                      </a:r>
                      <a:r>
                        <a:rPr lang="ja-JP" altLang="en-US" sz="1100" kern="100" dirty="0">
                          <a:solidFill>
                            <a:schemeClr val="tx1"/>
                          </a:solidFill>
                          <a:effectLst/>
                          <a:latin typeface="Meiryo UI" panose="020B0604030504040204" pitchFamily="50" charset="-128"/>
                          <a:ea typeface="Meiryo UI" panose="020B0604030504040204" pitchFamily="50" charset="-128"/>
                        </a:rPr>
                        <a:t>主要検討事業</a:t>
                      </a:r>
                      <a:r>
                        <a:rPr lang="en-US" altLang="ja-JP" sz="1100" kern="100" dirty="0">
                          <a:solidFill>
                            <a:schemeClr val="tx1"/>
                          </a:solidFill>
                          <a:effectLst/>
                          <a:latin typeface="Meiryo UI" panose="020B0604030504040204" pitchFamily="50" charset="-128"/>
                          <a:ea typeface="Meiryo UI" panose="020B0604030504040204" pitchFamily="50" charset="-128"/>
                        </a:rPr>
                        <a:t>21】</a:t>
                      </a:r>
                      <a:r>
                        <a:rPr lang="ja-JP" altLang="en-US" sz="1000" kern="100" dirty="0">
                          <a:solidFill>
                            <a:schemeClr val="tx1"/>
                          </a:solidFill>
                          <a:effectLst/>
                          <a:latin typeface="Meiryo UI" panose="020B0604030504040204" pitchFamily="50" charset="-128"/>
                          <a:ea typeface="Meiryo UI" panose="020B0604030504040204" pitchFamily="50" charset="-128"/>
                        </a:rPr>
                        <a:t>　</a:t>
                      </a:r>
                      <a:r>
                        <a:rPr lang="ja-JP" altLang="en-US" sz="1400" kern="100" dirty="0" err="1">
                          <a:solidFill>
                            <a:schemeClr val="tx1"/>
                          </a:solidFill>
                          <a:effectLst/>
                          <a:latin typeface="Meiryo UI" panose="020B0604030504040204" pitchFamily="50" charset="-128"/>
                          <a:ea typeface="Meiryo UI" panose="020B0604030504040204" pitchFamily="50" charset="-128"/>
                        </a:rPr>
                        <a:t>障がい</a:t>
                      </a:r>
                      <a:r>
                        <a:rPr lang="ja-JP" altLang="en-US" sz="1400" kern="100" dirty="0">
                          <a:solidFill>
                            <a:schemeClr val="tx1"/>
                          </a:solidFill>
                          <a:effectLst/>
                          <a:latin typeface="Meiryo UI" panose="020B0604030504040204" pitchFamily="50" charset="-128"/>
                          <a:ea typeface="Meiryo UI" panose="020B0604030504040204" pitchFamily="50" charset="-128"/>
                        </a:rPr>
                        <a:t>者就労支援関係事業（つづき） </a:t>
                      </a:r>
                      <a:r>
                        <a:rPr lang="zh-TW" altLang="en-US" sz="1400" kern="100" dirty="0">
                          <a:solidFill>
                            <a:schemeClr val="tx1"/>
                          </a:solidFill>
                          <a:effectLst/>
                          <a:latin typeface="Meiryo UI" panose="020B0604030504040204" pitchFamily="50" charset="-128"/>
                          <a:ea typeface="Meiryo UI" panose="020B0604030504040204" pitchFamily="50" charset="-128"/>
                        </a:rPr>
                        <a:t> </a:t>
                      </a:r>
                      <a:r>
                        <a:rPr lang="ja-JP" altLang="en-US" sz="1400" kern="100" dirty="0">
                          <a:solidFill>
                            <a:schemeClr val="tx1"/>
                          </a:solidFill>
                          <a:effectLst/>
                          <a:latin typeface="Meiryo UI" panose="020B0604030504040204" pitchFamily="50" charset="-128"/>
                          <a:ea typeface="Meiryo UI" panose="020B0604030504040204" pitchFamily="50" charset="-128"/>
                        </a:rPr>
                        <a:t>　</a:t>
                      </a:r>
                      <a:r>
                        <a:rPr lang="ja-JP" altLang="en-US" sz="1000" kern="100" dirty="0">
                          <a:solidFill>
                            <a:schemeClr val="tx1"/>
                          </a:solidFill>
                          <a:effectLst/>
                          <a:latin typeface="Meiryo UI" panose="020B0604030504040204" pitchFamily="50" charset="-128"/>
                          <a:ea typeface="Meiryo UI" panose="020B0604030504040204" pitchFamily="50" charset="-128"/>
                        </a:rPr>
                        <a:t>　</a:t>
                      </a:r>
                      <a:endParaRPr lang="en-US" altLang="ja-JP" sz="10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effectLst/>
                          <a:latin typeface="Meiryo UI" panose="020B0604030504040204" pitchFamily="50" charset="-128"/>
                          <a:ea typeface="Meiryo UI" panose="020B0604030504040204" pitchFamily="50" charset="-128"/>
                        </a:rPr>
                        <a:t>＜福祉部＞</a:t>
                      </a:r>
                      <a:endParaRPr lang="ja-JP" alt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09406796"/>
                  </a:ext>
                </a:extLst>
              </a:tr>
            </a:tbl>
          </a:graphicData>
        </a:graphic>
      </p:graphicFrame>
      <p:graphicFrame>
        <p:nvGraphicFramePr>
          <p:cNvPr id="2" name="表 1"/>
          <p:cNvGraphicFramePr>
            <a:graphicFrameLocks noGrp="1"/>
          </p:cNvGraphicFramePr>
          <p:nvPr>
            <p:extLst>
              <p:ext uri="{D42A27DB-BD31-4B8C-83A1-F6EECF244321}">
                <p14:modId xmlns:p14="http://schemas.microsoft.com/office/powerpoint/2010/main" val="3386836805"/>
              </p:ext>
            </p:extLst>
          </p:nvPr>
        </p:nvGraphicFramePr>
        <p:xfrm>
          <a:off x="39561" y="458670"/>
          <a:ext cx="9064878" cy="6183329"/>
        </p:xfrm>
        <a:graphic>
          <a:graphicData uri="http://schemas.openxmlformats.org/drawingml/2006/table">
            <a:tbl>
              <a:tblPr firstRow="1" firstCol="1" bandRow="1">
                <a:tableStyleId>{BC89EF96-8CEA-46FF-86C4-4CE0E7609802}</a:tableStyleId>
              </a:tblPr>
              <a:tblGrid>
                <a:gridCol w="259200">
                  <a:extLst>
                    <a:ext uri="{9D8B030D-6E8A-4147-A177-3AD203B41FA5}">
                      <a16:colId xmlns:a16="http://schemas.microsoft.com/office/drawing/2014/main" val="9612139"/>
                    </a:ext>
                  </a:extLst>
                </a:gridCol>
                <a:gridCol w="4480249">
                  <a:extLst>
                    <a:ext uri="{9D8B030D-6E8A-4147-A177-3AD203B41FA5}">
                      <a16:colId xmlns:a16="http://schemas.microsoft.com/office/drawing/2014/main" val="4183280094"/>
                    </a:ext>
                  </a:extLst>
                </a:gridCol>
                <a:gridCol w="4325429">
                  <a:extLst>
                    <a:ext uri="{9D8B030D-6E8A-4147-A177-3AD203B41FA5}">
                      <a16:colId xmlns:a16="http://schemas.microsoft.com/office/drawing/2014/main" val="2140178687"/>
                    </a:ext>
                  </a:extLst>
                </a:gridCol>
              </a:tblGrid>
              <a:tr h="242769">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bg1"/>
                          </a:solidFill>
                          <a:latin typeface="Meiryo UI" panose="020B0604030504040204" pitchFamily="50" charset="-128"/>
                          <a:ea typeface="Meiryo UI" panose="020B0604030504040204" pitchFamily="50" charset="-128"/>
                        </a:rPr>
                        <a:t>見直しの経過</a:t>
                      </a:r>
                      <a:endParaRPr kumimoji="1" lang="ja-JP" altLang="en-US" dirty="0">
                        <a:solidFill>
                          <a:schemeClr val="bg1"/>
                        </a:solidFill>
                        <a:latin typeface="Meiryo UI" panose="020B0604030504040204" pitchFamily="50" charset="-128"/>
                        <a:ea typeface="Meiryo UI" panose="020B0604030504040204" pitchFamily="50" charset="-128"/>
                      </a:endParaRPr>
                    </a:p>
                  </a:txBody>
                  <a:tcPr marL="72000" marR="72000" marT="36000" marB="36000" vert="eaVert" anchor="ct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grid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ja-JP" sz="1000" b="1" kern="100" dirty="0">
                          <a:effectLst/>
                          <a:latin typeface="Meiryo UI" panose="020B0604030504040204" pitchFamily="50" charset="-128"/>
                          <a:ea typeface="Meiryo UI" panose="020B0604030504040204" pitchFamily="50" charset="-128"/>
                        </a:rPr>
                        <a:t>＜</a:t>
                      </a:r>
                      <a:r>
                        <a:rPr lang="ja-JP" altLang="en-US" sz="1000" b="1" kern="100" dirty="0">
                          <a:effectLst/>
                          <a:latin typeface="Meiryo UI" panose="020B0604030504040204" pitchFamily="50" charset="-128"/>
                          <a:ea typeface="Meiryo UI" panose="020B0604030504040204" pitchFamily="50" charset="-128"/>
                        </a:rPr>
                        <a:t>財政構造改革プラン</a:t>
                      </a:r>
                      <a:r>
                        <a:rPr lang="ja-JP" altLang="ja-JP" sz="1000" b="1" kern="100" dirty="0">
                          <a:effectLst/>
                          <a:latin typeface="Meiryo UI" panose="020B0604030504040204" pitchFamily="50" charset="-128"/>
                          <a:ea typeface="Meiryo UI" panose="020B0604030504040204" pitchFamily="50" charset="-128"/>
                        </a:rPr>
                        <a:t>（案）</a:t>
                      </a:r>
                      <a:r>
                        <a:rPr lang="ja-JP" altLang="en-US" sz="1000" b="1" kern="100" dirty="0">
                          <a:effectLst/>
                          <a:latin typeface="Meiryo UI" panose="020B0604030504040204" pitchFamily="50" charset="-128"/>
                          <a:ea typeface="Meiryo UI" panose="020B0604030504040204" pitchFamily="50" charset="-128"/>
                        </a:rPr>
                        <a:t>における見直し</a:t>
                      </a:r>
                      <a:r>
                        <a:rPr lang="ja-JP" altLang="ja-JP" sz="1000" b="1" kern="100" dirty="0">
                          <a:effectLst/>
                          <a:latin typeface="Meiryo UI" panose="020B0604030504040204" pitchFamily="50" charset="-128"/>
                          <a:ea typeface="Meiryo UI" panose="020B0604030504040204" pitchFamily="50" charset="-128"/>
                        </a:rPr>
                        <a:t>＞</a:t>
                      </a:r>
                      <a:endParaRPr lang="ja-JP"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0D8E8"/>
                    </a:solidFill>
                  </a:tcPr>
                </a:tc>
                <a:tc hMerge="1">
                  <a:txBody>
                    <a:bodyPr/>
                    <a:lstStyle/>
                    <a:p>
                      <a:endParaRPr kumimoji="1" lang="ja-JP" altLang="en-US"/>
                    </a:p>
                  </a:txBody>
                  <a:tcPr/>
                </a:tc>
                <a:extLst>
                  <a:ext uri="{0D108BD9-81ED-4DB2-BD59-A6C34878D82A}">
                    <a16:rowId xmlns:a16="http://schemas.microsoft.com/office/drawing/2014/main" val="652200874"/>
                  </a:ext>
                </a:extLst>
              </a:tr>
              <a:tr h="819720">
                <a:tc vMerge="1">
                  <a:txBody>
                    <a:bodyPr/>
                    <a:lstStyle/>
                    <a:p>
                      <a:endParaRPr kumimoji="1" lang="ja-JP" altLang="en-US" dirty="0"/>
                    </a:p>
                  </a:txBody>
                  <a:tcPr marL="72000" marR="72000" marT="36000" marB="36000" vert="eaVert">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just">
                        <a:spcAft>
                          <a:spcPts val="0"/>
                        </a:spcAft>
                      </a:pPr>
                      <a:r>
                        <a:rPr lang="ja-JP" altLang="en-US" sz="1000" b="1" kern="100" dirty="0">
                          <a:effectLst/>
                          <a:latin typeface="Meiryo UI" panose="020B0604030504040204" pitchFamily="50" charset="-128"/>
                          <a:ea typeface="Meiryo UI" panose="020B0604030504040204" pitchFamily="50" charset="-128"/>
                        </a:rPr>
                        <a:t>１ 見直し方向性</a:t>
                      </a:r>
                      <a:endParaRPr lang="en-US" altLang="ja-JP" sz="1000" b="1"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effectLst/>
                          <a:latin typeface="Meiryo UI" panose="020B0604030504040204" pitchFamily="50" charset="-128"/>
                          <a:ea typeface="Meiryo UI" panose="020B0604030504040204" pitchFamily="50" charset="-128"/>
                        </a:rPr>
                        <a:t>＜大阪府ＩＴステーション関係事業 ＞</a:t>
                      </a:r>
                      <a:endParaRPr lang="en-US" altLang="ja-JP" sz="1000" b="1"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協定期間中（～</a:t>
                      </a:r>
                      <a:r>
                        <a:rPr lang="en-US" altLang="ja-JP" sz="1000" b="0" kern="100" dirty="0">
                          <a:effectLst/>
                          <a:latin typeface="Meiryo UI" panose="020B0604030504040204" pitchFamily="50" charset="-128"/>
                          <a:ea typeface="Meiryo UI" panose="020B0604030504040204" pitchFamily="50" charset="-128"/>
                        </a:rPr>
                        <a:t>23</a:t>
                      </a:r>
                      <a:r>
                        <a:rPr lang="ja-JP" altLang="en-US" sz="1000" b="0" kern="100" dirty="0">
                          <a:effectLst/>
                          <a:latin typeface="Meiryo UI" panose="020B0604030504040204" pitchFamily="50" charset="-128"/>
                          <a:ea typeface="Meiryo UI" panose="020B0604030504040204" pitchFamily="50" charset="-128"/>
                        </a:rPr>
                        <a:t>年度）に効果検証のうえ、期間終了後は就労に直結する</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事業に組替え</a:t>
                      </a: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tc>
                  <a:txBody>
                    <a:bodyPr/>
                    <a:lstStyle/>
                    <a:p>
                      <a:pPr algn="just">
                        <a:spcAft>
                          <a:spcPts val="0"/>
                        </a:spcAft>
                      </a:pPr>
                      <a:r>
                        <a:rPr lang="ja-JP" altLang="en-US" sz="1000" b="1" u="none" strike="noStrike" baseline="0" dirty="0">
                          <a:latin typeface="Meiryo UI" panose="020B0604030504040204" pitchFamily="50" charset="-128"/>
                          <a:ea typeface="Meiryo UI" panose="020B0604030504040204" pitchFamily="50" charset="-128"/>
                        </a:rPr>
                        <a:t>◆見直しの経過（改革工程表）</a:t>
                      </a:r>
                      <a:endParaRPr lang="en-US" altLang="ja-JP" sz="1000" b="1" u="none" strike="noStrike" baseline="0" dirty="0">
                        <a:latin typeface="Meiryo UI" panose="020B0604030504040204" pitchFamily="50" charset="-128"/>
                        <a:ea typeface="Meiryo UI" panose="020B0604030504040204" pitchFamily="50" charset="-128"/>
                      </a:endParaRPr>
                    </a:p>
                    <a:p>
                      <a:pPr algn="just">
                        <a:spcAft>
                          <a:spcPts val="0"/>
                        </a:spcAft>
                      </a:pPr>
                      <a:r>
                        <a:rPr lang="ja-JP" altLang="en-US" sz="1000" b="1" kern="100" dirty="0">
                          <a:effectLst/>
                          <a:latin typeface="Meiryo UI" panose="020B0604030504040204" pitchFamily="50" charset="-128"/>
                          <a:ea typeface="Meiryo UI" panose="020B0604030504040204" pitchFamily="50" charset="-128"/>
                        </a:rPr>
                        <a:t>＜大阪府ＩＴステーション関係事業 ＞</a:t>
                      </a:r>
                      <a:endParaRPr lang="en-US" altLang="ja-JP" sz="1000" b="1"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a:t>
                      </a:r>
                      <a:r>
                        <a:rPr lang="ja-JP" altLang="en-US" sz="1000" b="0" kern="100" baseline="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方向性どおり実施済</a:t>
                      </a:r>
                    </a:p>
                  </a:txBody>
                  <a:tcPr marL="72000" marR="72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2089765108"/>
                  </a:ext>
                </a:extLst>
              </a:tr>
              <a:tr h="242769">
                <a:tc vMerge="1">
                  <a:txBody>
                    <a:bodyPr/>
                    <a:lstStyle/>
                    <a:p>
                      <a:endParaRPr kumimoji="1" lang="ja-JP" altLang="en-US"/>
                    </a:p>
                  </a:txBody>
                  <a:tcPr/>
                </a:tc>
                <a:tc grid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b="1" kern="100" dirty="0">
                          <a:effectLst/>
                          <a:latin typeface="Meiryo UI" panose="020B0604030504040204" pitchFamily="50" charset="-128"/>
                          <a:ea typeface="Meiryo UI" panose="020B0604030504040204" pitchFamily="50" charset="-128"/>
                        </a:rPr>
                        <a:t>＜上記以外の見直し（部局長マネジメント等）＞</a:t>
                      </a:r>
                      <a:endParaRPr lang="en-US" altLang="ja-JP" sz="1000" b="1" i="0" u="none" kern="100" dirty="0">
                        <a:effectLst/>
                        <a:latin typeface="Meiryo UI" panose="020B0604030504040204" pitchFamily="50" charset="-128"/>
                        <a:ea typeface="Meiryo UI" panose="020B0604030504040204" pitchFamily="50" charset="-128"/>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alpha val="20000"/>
                      </a:schemeClr>
                    </a:solidFill>
                  </a:tcPr>
                </a:tc>
                <a:tc hMerge="1">
                  <a:txBody>
                    <a:bodyPr/>
                    <a:lstStyle/>
                    <a:p>
                      <a:endParaRPr kumimoji="1" lang="ja-JP" altLang="en-US"/>
                    </a:p>
                  </a:txBody>
                  <a:tcPr/>
                </a:tc>
                <a:extLst>
                  <a:ext uri="{0D108BD9-81ED-4DB2-BD59-A6C34878D82A}">
                    <a16:rowId xmlns:a16="http://schemas.microsoft.com/office/drawing/2014/main" val="1764922781"/>
                  </a:ext>
                </a:extLst>
              </a:tr>
              <a:tr h="460253">
                <a:tc vMerge="1">
                  <a:txBody>
                    <a:bodyPr/>
                    <a:lstStyle/>
                    <a:p>
                      <a:endParaRPr kumimoji="1" lang="ja-JP" altLang="en-US"/>
                    </a:p>
                  </a:txBody>
                  <a:tcPr/>
                </a:tc>
                <a:tc gridSpan="2">
                  <a:txBody>
                    <a:bodyPr/>
                    <a:lstStyle/>
                    <a:p>
                      <a:pPr marL="133350" indent="-133350" algn="just">
                        <a:spcAft>
                          <a:spcPts val="0"/>
                        </a:spcAft>
                      </a:pPr>
                      <a:r>
                        <a:rPr lang="en-US" altLang="ja-JP" sz="1000" b="1" kern="100" dirty="0">
                          <a:solidFill>
                            <a:schemeClr val="tx1"/>
                          </a:solidFill>
                          <a:effectLst/>
                          <a:latin typeface="Meiryo UI" panose="020B0604030504040204" pitchFamily="50" charset="-128"/>
                          <a:ea typeface="Meiryo UI" panose="020B0604030504040204" pitchFamily="50" charset="-128"/>
                        </a:rPr>
                        <a:t>【</a:t>
                      </a:r>
                      <a:r>
                        <a:rPr lang="ja-JP" altLang="en-US" sz="1000" b="1" kern="100" dirty="0">
                          <a:solidFill>
                            <a:schemeClr val="tx1"/>
                          </a:solidFill>
                          <a:effectLst/>
                          <a:latin typeface="Meiryo UI" panose="020B0604030504040204" pitchFamily="50" charset="-128"/>
                          <a:ea typeface="Meiryo UI" panose="020B0604030504040204" pitchFamily="50" charset="-128"/>
                        </a:rPr>
                        <a:t>平成</a:t>
                      </a:r>
                      <a:r>
                        <a:rPr lang="en-US" altLang="ja-JP" sz="1000" b="1" kern="100" dirty="0">
                          <a:solidFill>
                            <a:schemeClr val="tx1"/>
                          </a:solidFill>
                          <a:effectLst/>
                          <a:latin typeface="Meiryo UI" panose="020B0604030504040204" pitchFamily="50" charset="-128"/>
                          <a:ea typeface="Meiryo UI" panose="020B0604030504040204" pitchFamily="50" charset="-128"/>
                        </a:rPr>
                        <a:t>30</a:t>
                      </a:r>
                      <a:r>
                        <a:rPr lang="ja-JP" altLang="en-US" sz="1000" b="1" kern="100" dirty="0">
                          <a:solidFill>
                            <a:schemeClr val="tx1"/>
                          </a:solidFill>
                          <a:effectLst/>
                          <a:latin typeface="Meiryo UI" panose="020B0604030504040204" pitchFamily="50" charset="-128"/>
                          <a:ea typeface="Meiryo UI" panose="020B0604030504040204" pitchFamily="50" charset="-128"/>
                        </a:rPr>
                        <a:t>年度</a:t>
                      </a:r>
                      <a:r>
                        <a:rPr lang="en-US" altLang="ja-JP" sz="1000" b="1" kern="100" dirty="0">
                          <a:solidFill>
                            <a:schemeClr val="tx1"/>
                          </a:solidFill>
                          <a:effectLst/>
                          <a:latin typeface="Meiryo UI" panose="020B0604030504040204" pitchFamily="50" charset="-128"/>
                          <a:ea typeface="Meiryo UI" panose="020B0604030504040204" pitchFamily="50" charset="-128"/>
                        </a:rPr>
                        <a:t>】</a:t>
                      </a:r>
                      <a:r>
                        <a:rPr lang="ja-JP" altLang="en-US" sz="1000" b="1" kern="100" dirty="0">
                          <a:solidFill>
                            <a:schemeClr val="tx1"/>
                          </a:solidFill>
                          <a:effectLst/>
                          <a:latin typeface="Meiryo UI" panose="020B0604030504040204" pitchFamily="50" charset="-128"/>
                          <a:ea typeface="Meiryo UI" panose="020B0604030504040204" pitchFamily="50" charset="-128"/>
                        </a:rPr>
                        <a:t>　</a:t>
                      </a:r>
                      <a:r>
                        <a:rPr lang="ja-JP" altLang="en-US" sz="1000" kern="100" dirty="0">
                          <a:solidFill>
                            <a:schemeClr val="tx1"/>
                          </a:solidFill>
                          <a:effectLst/>
                          <a:latin typeface="Meiryo UI" panose="020B0604030504040204" pitchFamily="50" charset="-128"/>
                          <a:ea typeface="Meiryo UI" panose="020B0604030504040204" pitchFamily="50" charset="-128"/>
                        </a:rPr>
                        <a:t>テレワーク推進事業やその他市町村単位で実施できる講座等を切り離すなど、事業内容の見直しを実施</a:t>
                      </a:r>
                      <a:endParaRPr lang="en-US" altLang="ja-JP" sz="1000"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en-US" altLang="ja-JP" sz="1000" b="1" kern="100" dirty="0">
                          <a:solidFill>
                            <a:schemeClr val="tx1"/>
                          </a:solidFill>
                          <a:effectLst/>
                          <a:latin typeface="Meiryo UI" panose="020B0604030504040204" pitchFamily="50" charset="-128"/>
                          <a:ea typeface="Meiryo UI" panose="020B0604030504040204" pitchFamily="50" charset="-128"/>
                        </a:rPr>
                        <a:t>【</a:t>
                      </a:r>
                      <a:r>
                        <a:rPr lang="ja-JP" altLang="en-US" sz="1000" b="1" kern="100" dirty="0">
                          <a:solidFill>
                            <a:schemeClr val="tx1"/>
                          </a:solidFill>
                          <a:effectLst/>
                          <a:latin typeface="Meiryo UI" panose="020B0604030504040204" pitchFamily="50" charset="-128"/>
                          <a:ea typeface="Meiryo UI" panose="020B0604030504040204" pitchFamily="50" charset="-128"/>
                        </a:rPr>
                        <a:t>令和元年度</a:t>
                      </a:r>
                      <a:r>
                        <a:rPr lang="en-US" altLang="ja-JP" sz="1000" b="1" kern="100" dirty="0">
                          <a:solidFill>
                            <a:schemeClr val="tx1"/>
                          </a:solidFill>
                          <a:effectLst/>
                          <a:latin typeface="Meiryo UI" panose="020B0604030504040204" pitchFamily="50" charset="-128"/>
                          <a:ea typeface="Meiryo UI" panose="020B0604030504040204" pitchFamily="50" charset="-128"/>
                        </a:rPr>
                        <a:t>】</a:t>
                      </a:r>
                      <a:r>
                        <a:rPr lang="ja-JP" altLang="en-US" sz="1000" b="1" kern="100" dirty="0">
                          <a:solidFill>
                            <a:schemeClr val="tx1"/>
                          </a:solidFill>
                          <a:effectLst/>
                          <a:latin typeface="Meiryo UI" panose="020B0604030504040204" pitchFamily="50" charset="-128"/>
                          <a:ea typeface="Meiryo UI" panose="020B0604030504040204" pitchFamily="50" charset="-128"/>
                        </a:rPr>
                        <a:t>　</a:t>
                      </a:r>
                      <a:r>
                        <a:rPr lang="ja-JP" altLang="en-US" sz="1000" kern="100" dirty="0">
                          <a:solidFill>
                            <a:schemeClr val="tx1"/>
                          </a:solidFill>
                          <a:effectLst/>
                          <a:latin typeface="Meiryo UI" panose="020B0604030504040204" pitchFamily="50" charset="-128"/>
                          <a:ea typeface="Meiryo UI" panose="020B0604030504040204" pitchFamily="50" charset="-128"/>
                        </a:rPr>
                        <a:t>施設の有効活用の観点から、令和元年</a:t>
                      </a:r>
                      <a:r>
                        <a:rPr lang="en-US" altLang="ja-JP" sz="1000" kern="100" dirty="0">
                          <a:solidFill>
                            <a:schemeClr val="tx1"/>
                          </a:solidFill>
                          <a:effectLst/>
                          <a:latin typeface="Meiryo UI" panose="020B0604030504040204" pitchFamily="50" charset="-128"/>
                          <a:ea typeface="Meiryo UI" panose="020B0604030504040204" pitchFamily="50" charset="-128"/>
                        </a:rPr>
                        <a:t>11</a:t>
                      </a:r>
                      <a:r>
                        <a:rPr lang="ja-JP" altLang="en-US" sz="1000" kern="100" dirty="0">
                          <a:solidFill>
                            <a:schemeClr val="tx1"/>
                          </a:solidFill>
                          <a:effectLst/>
                          <a:latin typeface="Meiryo UI" panose="020B0604030504040204" pitchFamily="50" charset="-128"/>
                          <a:ea typeface="Meiryo UI" panose="020B0604030504040204" pitchFamily="50" charset="-128"/>
                        </a:rPr>
                        <a:t>月にＩＴステーションを夕陽丘高等職業技術専門校内に移転</a:t>
                      </a:r>
                      <a:endParaRPr lang="ja-JP" altLang="en-US" sz="10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tc hMerge="1">
                  <a:txBody>
                    <a:bodyPr/>
                    <a:lstStyle/>
                    <a:p>
                      <a:endParaRPr kumimoji="1" lang="ja-JP" altLang="en-US"/>
                    </a:p>
                  </a:txBody>
                  <a:tcPr/>
                </a:tc>
                <a:extLst>
                  <a:ext uri="{0D108BD9-81ED-4DB2-BD59-A6C34878D82A}">
                    <a16:rowId xmlns:a16="http://schemas.microsoft.com/office/drawing/2014/main" val="10005"/>
                  </a:ext>
                </a:extLst>
              </a:tr>
              <a:tr h="242769">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bg1"/>
                          </a:solidFill>
                          <a:latin typeface="Meiryo UI" panose="020B0604030504040204" pitchFamily="50" charset="-128"/>
                          <a:ea typeface="Meiryo UI" panose="020B0604030504040204" pitchFamily="50" charset="-128"/>
                        </a:rPr>
                        <a:t>現在の事業</a:t>
                      </a:r>
                    </a:p>
                  </a:txBody>
                  <a:tcPr marL="72000" marR="72000" marT="36000" marB="36000" vert="eaVert" anchor="ctr">
                    <a:lnL w="12700" cap="flat" cmpd="sng" algn="ctr">
                      <a:solidFill>
                        <a:schemeClr val="accent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grid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b="1" i="0" u="none" kern="100" dirty="0">
                          <a:solidFill>
                            <a:schemeClr val="tx1"/>
                          </a:solidFill>
                          <a:effectLst/>
                          <a:latin typeface="Meiryo UI" panose="020B0604030504040204" pitchFamily="50" charset="-128"/>
                          <a:ea typeface="Meiryo UI" panose="020B0604030504040204" pitchFamily="50" charset="-128"/>
                        </a:rPr>
                        <a:t>＜主な事業（見直し後の事業、新たに取り組んでいる事業等）＞</a:t>
                      </a:r>
                      <a:endParaRPr lang="en-US" altLang="ja-JP" sz="10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alpha val="20000"/>
                      </a:schemeClr>
                    </a:solidFill>
                  </a:tcPr>
                </a:tc>
                <a:tc hMerge="1">
                  <a:txBody>
                    <a:bodyPr/>
                    <a:lstStyle/>
                    <a:p>
                      <a:endParaRPr kumimoji="1" lang="ja-JP" altLang="en-US"/>
                    </a:p>
                  </a:txBody>
                  <a:tcPr/>
                </a:tc>
                <a:extLst>
                  <a:ext uri="{0D108BD9-81ED-4DB2-BD59-A6C34878D82A}">
                    <a16:rowId xmlns:a16="http://schemas.microsoft.com/office/drawing/2014/main" val="10006"/>
                  </a:ext>
                </a:extLst>
              </a:tr>
              <a:tr h="4175049">
                <a:tc vMerge="1">
                  <a:txBody>
                    <a:bodyPr/>
                    <a:lstStyle/>
                    <a:p>
                      <a:endParaRPr kumimoji="1" lang="ja-JP" altLang="en-US"/>
                    </a:p>
                  </a:txBody>
                  <a:tcPr/>
                </a:tc>
                <a:tc gridSpan="2">
                  <a:txBody>
                    <a:bodyPr/>
                    <a:lstStyle/>
                    <a:p>
                      <a:pPr marL="133350" marR="0" lvl="0" indent="-133350" algn="just" defTabSz="914400" rtl="0" eaLnBrk="1" fontAlgn="auto" latinLnBrk="0" hangingPunct="1">
                        <a:lnSpc>
                          <a:spcPct val="100000"/>
                        </a:lnSpc>
                        <a:spcBef>
                          <a:spcPts val="0"/>
                        </a:spcBef>
                        <a:spcAft>
                          <a:spcPts val="0"/>
                        </a:spcAft>
                        <a:buClrTx/>
                        <a:buSzTx/>
                        <a:buFontTx/>
                        <a:buNone/>
                        <a:tabLst/>
                        <a:defRPr/>
                      </a:pPr>
                      <a:r>
                        <a:rPr lang="en-US" altLang="ja-JP" sz="1050" b="1" i="0" u="none" kern="100" dirty="0">
                          <a:effectLst/>
                          <a:latin typeface="Meiryo UI" panose="020B0604030504040204" pitchFamily="50" charset="-128"/>
                          <a:ea typeface="Meiryo UI" panose="020B0604030504040204" pitchFamily="50" charset="-128"/>
                        </a:rPr>
                        <a:t>《</a:t>
                      </a:r>
                      <a:r>
                        <a:rPr lang="ja-JP" altLang="en-US" sz="1050" b="1" i="0" u="none" kern="100" dirty="0">
                          <a:effectLst/>
                          <a:latin typeface="Meiryo UI" panose="020B0604030504040204" pitchFamily="50" charset="-128"/>
                          <a:ea typeface="Meiryo UI" panose="020B0604030504040204" pitchFamily="50" charset="-128"/>
                        </a:rPr>
                        <a:t>見直し後の事業（主なもの）</a:t>
                      </a:r>
                      <a:r>
                        <a:rPr lang="en-US" altLang="ja-JP" sz="1050" b="1" i="0" u="none" kern="100" dirty="0">
                          <a:effectLst/>
                          <a:latin typeface="Meiryo UI" panose="020B0604030504040204" pitchFamily="50" charset="-128"/>
                          <a:ea typeface="Meiryo UI" panose="020B0604030504040204" pitchFamily="50" charset="-128"/>
                        </a:rPr>
                        <a:t>》</a:t>
                      </a:r>
                    </a:p>
                    <a:p>
                      <a:pPr marL="133350" marR="0" lvl="0" indent="-133350" algn="just" defTabSz="914400" rtl="0" eaLnBrk="1" fontAlgn="auto" latinLnBrk="0" hangingPunct="1">
                        <a:lnSpc>
                          <a:spcPts val="400"/>
                        </a:lnSpc>
                        <a:spcBef>
                          <a:spcPts val="0"/>
                        </a:spcBef>
                        <a:spcAft>
                          <a:spcPts val="0"/>
                        </a:spcAft>
                        <a:buClrTx/>
                        <a:buSzTx/>
                        <a:buFontTx/>
                        <a:buNone/>
                        <a:tabLst/>
                        <a:defRPr/>
                      </a:pPr>
                      <a:endParaRPr lang="en-US" altLang="ja-JP" sz="1000" b="1" i="0" u="none" kern="100" dirty="0">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50" b="1" i="0" kern="100" dirty="0">
                          <a:effectLst/>
                          <a:latin typeface="Meiryo UI" panose="020B0604030504040204" pitchFamily="50" charset="-128"/>
                          <a:ea typeface="Meiryo UI" panose="020B0604030504040204" pitchFamily="50" charset="-128"/>
                        </a:rPr>
                        <a:t>　</a:t>
                      </a:r>
                      <a:r>
                        <a:rPr lang="ja-JP" altLang="en-US" sz="1050" b="1" i="0" kern="100" dirty="0" smtClean="0">
                          <a:effectLst/>
                          <a:latin typeface="Meiryo UI" panose="020B0604030504040204" pitchFamily="50" charset="-128"/>
                          <a:ea typeface="Meiryo UI" panose="020B0604030504040204" pitchFamily="50" charset="-128"/>
                        </a:rPr>
                        <a:t>◆</a:t>
                      </a:r>
                      <a:r>
                        <a:rPr lang="ja-JP" altLang="en-US" sz="1050" b="1" i="0" u="sng" kern="100" dirty="0" smtClean="0">
                          <a:effectLst/>
                          <a:latin typeface="Meiryo UI" panose="020B0604030504040204" pitchFamily="50" charset="-128"/>
                          <a:ea typeface="Meiryo UI" panose="020B0604030504040204" pitchFamily="50" charset="-128"/>
                        </a:rPr>
                        <a:t>大阪府ＩＴステーション事業費</a:t>
                      </a:r>
                      <a:r>
                        <a:rPr lang="ja-JP" altLang="en-US" sz="1050" b="0" i="0" kern="100" dirty="0" smtClean="0">
                          <a:effectLst/>
                          <a:latin typeface="Meiryo UI" panose="020B0604030504040204" pitchFamily="50" charset="-128"/>
                          <a:ea typeface="Meiryo UI" panose="020B0604030504040204" pitchFamily="50" charset="-128"/>
                        </a:rPr>
                        <a:t>　　</a:t>
                      </a:r>
                      <a:r>
                        <a:rPr lang="en-US" altLang="ja-JP" sz="1050" b="1" i="0" kern="100" dirty="0" smtClean="0">
                          <a:effectLst/>
                          <a:latin typeface="Meiryo UI" panose="020B0604030504040204" pitchFamily="50" charset="-128"/>
                          <a:ea typeface="Meiryo UI" panose="020B0604030504040204" pitchFamily="50" charset="-128"/>
                        </a:rPr>
                        <a:t>24</a:t>
                      </a:r>
                      <a:r>
                        <a:rPr lang="ja-JP" altLang="en-US" sz="1050" b="1" i="0" kern="100" dirty="0" smtClean="0">
                          <a:effectLst/>
                          <a:latin typeface="Meiryo UI" panose="020B0604030504040204" pitchFamily="50" charset="-128"/>
                          <a:ea typeface="Meiryo UI" panose="020B0604030504040204" pitchFamily="50" charset="-128"/>
                        </a:rPr>
                        <a:t>（</a:t>
                      </a:r>
                      <a:r>
                        <a:rPr lang="en-US" altLang="ja-JP" sz="1050" b="1" i="0" kern="100" dirty="0" smtClean="0">
                          <a:effectLst/>
                          <a:latin typeface="Meiryo UI" panose="020B0604030504040204" pitchFamily="50" charset="-128"/>
                          <a:ea typeface="Meiryo UI" panose="020B0604030504040204" pitchFamily="50" charset="-128"/>
                        </a:rPr>
                        <a:t>12</a:t>
                      </a:r>
                      <a:r>
                        <a:rPr lang="ja-JP" altLang="en-US" sz="1050" b="1" i="0" kern="100" dirty="0" smtClean="0">
                          <a:effectLst/>
                          <a:latin typeface="Meiryo UI" panose="020B0604030504040204" pitchFamily="50" charset="-128"/>
                          <a:ea typeface="Meiryo UI" panose="020B0604030504040204" pitchFamily="50" charset="-128"/>
                        </a:rPr>
                        <a:t>）百万円</a:t>
                      </a:r>
                      <a:endParaRPr lang="en-US" altLang="ja-JP" sz="1050" b="1" i="0" kern="100" dirty="0" smtClean="0">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ts val="500"/>
                        </a:lnSpc>
                        <a:spcBef>
                          <a:spcPts val="0"/>
                        </a:spcBef>
                        <a:spcAft>
                          <a:spcPts val="0"/>
                        </a:spcAft>
                        <a:buClrTx/>
                        <a:buSzTx/>
                        <a:buFontTx/>
                        <a:buNone/>
                        <a:tabLst/>
                        <a:defRPr/>
                      </a:pPr>
                      <a:endParaRPr lang="en-US" altLang="ja-JP" sz="1000" b="1" i="0" u="sng" kern="100" dirty="0" smtClean="0">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i="0" kern="100" dirty="0" smtClean="0">
                          <a:effectLst/>
                          <a:latin typeface="Meiryo UI" panose="020B0604030504040204" pitchFamily="50" charset="-128"/>
                          <a:ea typeface="Meiryo UI" panose="020B0604030504040204" pitchFamily="50" charset="-128"/>
                        </a:rPr>
                        <a:t>　　</a:t>
                      </a:r>
                      <a:r>
                        <a:rPr lang="ja-JP" altLang="en-US" sz="1000" b="0" i="0" kern="100" baseline="0" dirty="0" smtClean="0">
                          <a:effectLst/>
                          <a:latin typeface="Meiryo UI" panose="020B0604030504040204" pitchFamily="50" charset="-128"/>
                          <a:ea typeface="Meiryo UI" panose="020B0604030504040204" pitchFamily="50" charset="-128"/>
                        </a:rPr>
                        <a:t> </a:t>
                      </a:r>
                      <a:r>
                        <a:rPr lang="ja-JP" altLang="en-US" sz="1000" b="1" i="0" kern="100" baseline="0" dirty="0" smtClean="0">
                          <a:effectLst/>
                          <a:latin typeface="Meiryo UI" panose="020B0604030504040204" pitchFamily="50" charset="-128"/>
                          <a:ea typeface="Meiryo UI" panose="020B0604030504040204" pitchFamily="50" charset="-128"/>
                        </a:rPr>
                        <a:t>１</a:t>
                      </a:r>
                      <a:r>
                        <a:rPr lang="ja-JP" altLang="en-US" sz="1000" b="1" i="0" kern="100" baseline="0" dirty="0" smtClean="0">
                          <a:solidFill>
                            <a:schemeClr val="tx1"/>
                          </a:solidFill>
                          <a:effectLst/>
                          <a:latin typeface="Meiryo UI" panose="020B0604030504040204" pitchFamily="50" charset="-128"/>
                          <a:ea typeface="Meiryo UI" panose="020B0604030504040204" pitchFamily="50" charset="-128"/>
                        </a:rPr>
                        <a:t>　事業</a:t>
                      </a:r>
                      <a:r>
                        <a:rPr lang="ja-JP" altLang="en-US" sz="1000" b="1" i="0" kern="100" dirty="0" smtClean="0">
                          <a:solidFill>
                            <a:schemeClr val="tx1"/>
                          </a:solidFill>
                          <a:effectLst/>
                          <a:latin typeface="Meiryo UI" panose="020B0604030504040204" pitchFamily="50" charset="-128"/>
                          <a:ea typeface="Meiryo UI" panose="020B0604030504040204" pitchFamily="50" charset="-128"/>
                        </a:rPr>
                        <a:t>目的</a:t>
                      </a:r>
                      <a:r>
                        <a:rPr lang="ja-JP" altLang="en-US" sz="1000" b="0" i="0" kern="100" dirty="0" smtClean="0">
                          <a:solidFill>
                            <a:schemeClr val="tx1"/>
                          </a:solidFill>
                          <a:effectLst/>
                          <a:latin typeface="Meiryo UI" panose="020B0604030504040204" pitchFamily="50" charset="-128"/>
                          <a:ea typeface="Meiryo UI" panose="020B0604030504040204" pitchFamily="50" charset="-128"/>
                        </a:rPr>
                        <a:t>　　　　　　　　　　　　　　　　　　　　　　　　　　　　　　　　　　　　　　　　　　　　　　　　　 </a:t>
                      </a: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i="0" kern="100" dirty="0" smtClean="0">
                          <a:solidFill>
                            <a:schemeClr val="tx1"/>
                          </a:solidFill>
                          <a:effectLst/>
                          <a:latin typeface="Meiryo UI" panose="020B0604030504040204" pitchFamily="50" charset="-128"/>
                          <a:ea typeface="Meiryo UI" panose="020B0604030504040204" pitchFamily="50" charset="-128"/>
                        </a:rPr>
                        <a:t>　　　　　第</a:t>
                      </a:r>
                      <a:r>
                        <a:rPr lang="en-US" altLang="ja-JP" sz="1000" b="0" i="0" kern="100" dirty="0" smtClean="0">
                          <a:solidFill>
                            <a:schemeClr val="tx1"/>
                          </a:solidFill>
                          <a:effectLst/>
                          <a:latin typeface="Meiryo UI" panose="020B0604030504040204" pitchFamily="50" charset="-128"/>
                          <a:ea typeface="Meiryo UI" panose="020B0604030504040204" pitchFamily="50" charset="-128"/>
                        </a:rPr>
                        <a:t>4</a:t>
                      </a:r>
                      <a:r>
                        <a:rPr lang="ja-JP" altLang="en-US" sz="1000" b="0" i="0" kern="100" dirty="0" err="1" smtClean="0">
                          <a:solidFill>
                            <a:schemeClr val="tx1"/>
                          </a:solidFill>
                          <a:effectLst/>
                          <a:latin typeface="Meiryo UI" panose="020B0604030504040204" pitchFamily="50" charset="-128"/>
                          <a:ea typeface="Meiryo UI" panose="020B0604030504040204" pitchFamily="50" charset="-128"/>
                        </a:rPr>
                        <a:t>次障がい</a:t>
                      </a:r>
                      <a:r>
                        <a:rPr lang="ja-JP" altLang="en-US" sz="1000" b="0" i="0" kern="100" dirty="0" smtClean="0">
                          <a:solidFill>
                            <a:schemeClr val="tx1"/>
                          </a:solidFill>
                          <a:effectLst/>
                          <a:latin typeface="Meiryo UI" panose="020B0604030504040204" pitchFamily="50" charset="-128"/>
                          <a:ea typeface="Meiryo UI" panose="020B0604030504040204" pitchFamily="50" charset="-128"/>
                        </a:rPr>
                        <a:t>者計画の最重点施策の「障がい者の就労支援の強化」を実現させるため、障がい者の特性に応じた就労相談や企業開拓の他、</a:t>
                      </a:r>
                      <a:r>
                        <a:rPr lang="en-US" altLang="ja-JP" sz="1000" b="0" i="0" kern="100" dirty="0" smtClean="0">
                          <a:solidFill>
                            <a:schemeClr val="tx1"/>
                          </a:solidFill>
                          <a:effectLst/>
                          <a:latin typeface="Meiryo UI" panose="020B0604030504040204" pitchFamily="50" charset="-128"/>
                          <a:ea typeface="Meiryo UI" panose="020B0604030504040204" pitchFamily="50" charset="-128"/>
                        </a:rPr>
                        <a:t>IT</a:t>
                      </a:r>
                      <a:r>
                        <a:rPr lang="ja-JP" altLang="en-US" sz="1000" b="0" i="0" kern="100" dirty="0" smtClean="0">
                          <a:solidFill>
                            <a:schemeClr val="tx1"/>
                          </a:solidFill>
                          <a:effectLst/>
                          <a:latin typeface="Meiryo UI" panose="020B0604030504040204" pitchFamily="50" charset="-128"/>
                          <a:ea typeface="Meiryo UI" panose="020B0604030504040204" pitchFamily="50" charset="-128"/>
                        </a:rPr>
                        <a:t>講習・訓練等、障</a:t>
                      </a:r>
                      <a:endParaRPr lang="en-US" altLang="ja-JP" sz="1000" b="0" i="0" kern="100" dirty="0" smtClean="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en-US" altLang="ja-JP" sz="1000" b="0" i="0" kern="100" dirty="0" smtClean="0">
                          <a:solidFill>
                            <a:schemeClr val="tx1"/>
                          </a:solidFill>
                          <a:effectLst/>
                          <a:latin typeface="Meiryo UI" panose="020B0604030504040204" pitchFamily="50" charset="-128"/>
                          <a:ea typeface="Meiryo UI" panose="020B0604030504040204" pitchFamily="50" charset="-128"/>
                        </a:rPr>
                        <a:t>       </a:t>
                      </a:r>
                      <a:r>
                        <a:rPr lang="ja-JP" altLang="en-US" sz="1000" b="0" i="0" kern="100" dirty="0" err="1" smtClean="0">
                          <a:solidFill>
                            <a:schemeClr val="tx1"/>
                          </a:solidFill>
                          <a:effectLst/>
                          <a:latin typeface="Meiryo UI" panose="020B0604030504040204" pitchFamily="50" charset="-128"/>
                          <a:ea typeface="Meiryo UI" panose="020B0604030504040204" pitchFamily="50" charset="-128"/>
                        </a:rPr>
                        <a:t>がい</a:t>
                      </a:r>
                      <a:r>
                        <a:rPr lang="ja-JP" altLang="en-US" sz="1000" b="0" i="0" kern="100" dirty="0" smtClean="0">
                          <a:solidFill>
                            <a:schemeClr val="tx1"/>
                          </a:solidFill>
                          <a:effectLst/>
                          <a:latin typeface="Meiryo UI" panose="020B0604030504040204" pitchFamily="50" charset="-128"/>
                          <a:ea typeface="Meiryo UI" panose="020B0604030504040204" pitchFamily="50" charset="-128"/>
                        </a:rPr>
                        <a:t>者の</a:t>
                      </a:r>
                      <a:r>
                        <a:rPr lang="en-US" altLang="ja-JP" sz="1000" b="0" i="0" kern="100" dirty="0" smtClean="0">
                          <a:solidFill>
                            <a:schemeClr val="tx1"/>
                          </a:solidFill>
                          <a:effectLst/>
                          <a:latin typeface="Meiryo UI" panose="020B0604030504040204" pitchFamily="50" charset="-128"/>
                          <a:ea typeface="Meiryo UI" panose="020B0604030504040204" pitchFamily="50" charset="-128"/>
                        </a:rPr>
                        <a:t>IT</a:t>
                      </a:r>
                      <a:r>
                        <a:rPr lang="ja-JP" altLang="en-US" sz="1000" b="0" i="0" kern="100" dirty="0" smtClean="0">
                          <a:solidFill>
                            <a:schemeClr val="tx1"/>
                          </a:solidFill>
                          <a:effectLst/>
                          <a:latin typeface="Meiryo UI" panose="020B0604030504040204" pitchFamily="50" charset="-128"/>
                          <a:ea typeface="Meiryo UI" panose="020B0604030504040204" pitchFamily="50" charset="-128"/>
                        </a:rPr>
                        <a:t>を活用した就労支援を包括的に行い、</a:t>
                      </a:r>
                      <a:r>
                        <a:rPr lang="en-US" altLang="ja-JP" sz="1000" b="0" i="0" kern="100" dirty="0" smtClean="0">
                          <a:solidFill>
                            <a:schemeClr val="tx1"/>
                          </a:solidFill>
                          <a:effectLst/>
                          <a:latin typeface="Meiryo UI" panose="020B0604030504040204" pitchFamily="50" charset="-128"/>
                          <a:ea typeface="Meiryo UI" panose="020B0604030504040204" pitchFamily="50" charset="-128"/>
                        </a:rPr>
                        <a:t>『</a:t>
                      </a:r>
                      <a:r>
                        <a:rPr lang="ja-JP" altLang="en-US" sz="1000" b="0" i="0" kern="100" dirty="0" err="1" smtClean="0">
                          <a:solidFill>
                            <a:schemeClr val="tx1"/>
                          </a:solidFill>
                          <a:effectLst/>
                          <a:latin typeface="Meiryo UI" panose="020B0604030504040204" pitchFamily="50" charset="-128"/>
                          <a:ea typeface="Meiryo UI" panose="020B0604030504040204" pitchFamily="50" charset="-128"/>
                        </a:rPr>
                        <a:t>障がい</a:t>
                      </a:r>
                      <a:r>
                        <a:rPr lang="ja-JP" altLang="en-US" sz="1000" b="0" i="0" kern="100" dirty="0" smtClean="0">
                          <a:solidFill>
                            <a:schemeClr val="tx1"/>
                          </a:solidFill>
                          <a:effectLst/>
                          <a:latin typeface="Meiryo UI" panose="020B0604030504040204" pitchFamily="50" charset="-128"/>
                          <a:ea typeface="Meiryo UI" panose="020B0604030504040204" pitchFamily="50" charset="-128"/>
                        </a:rPr>
                        <a:t>者の雇用・就労支援拠点</a:t>
                      </a:r>
                      <a:r>
                        <a:rPr lang="en-US" altLang="ja-JP" sz="1000" b="0" i="0" kern="100" dirty="0" smtClean="0">
                          <a:solidFill>
                            <a:schemeClr val="tx1"/>
                          </a:solidFill>
                          <a:effectLst/>
                          <a:latin typeface="Meiryo UI" panose="020B0604030504040204" pitchFamily="50" charset="-128"/>
                          <a:ea typeface="Meiryo UI" panose="020B0604030504040204" pitchFamily="50" charset="-128"/>
                        </a:rPr>
                        <a:t>』</a:t>
                      </a:r>
                      <a:r>
                        <a:rPr lang="ja-JP" altLang="en-US" sz="1000" b="0" i="0" kern="100" dirty="0" smtClean="0">
                          <a:solidFill>
                            <a:schemeClr val="tx1"/>
                          </a:solidFill>
                          <a:effectLst/>
                          <a:latin typeface="Meiryo UI" panose="020B0604030504040204" pitchFamily="50" charset="-128"/>
                          <a:ea typeface="Meiryo UI" panose="020B0604030504040204" pitchFamily="50" charset="-128"/>
                        </a:rPr>
                        <a:t>として展開する。また、</a:t>
                      </a:r>
                      <a:r>
                        <a:rPr lang="ja-JP" altLang="en-US" sz="1000" b="0" i="0" kern="100" dirty="0" err="1" smtClean="0">
                          <a:solidFill>
                            <a:schemeClr val="tx1"/>
                          </a:solidFill>
                          <a:effectLst/>
                          <a:latin typeface="Meiryo UI" panose="020B0604030504040204" pitchFamily="50" charset="-128"/>
                          <a:ea typeface="Meiryo UI" panose="020B0604030504040204" pitchFamily="50" charset="-128"/>
                        </a:rPr>
                        <a:t>精神障がい</a:t>
                      </a:r>
                      <a:r>
                        <a:rPr lang="ja-JP" altLang="en-US" sz="1000" b="0" i="0" kern="100" dirty="0" smtClean="0">
                          <a:solidFill>
                            <a:schemeClr val="tx1"/>
                          </a:solidFill>
                          <a:effectLst/>
                          <a:latin typeface="Meiryo UI" panose="020B0604030504040204" pitchFamily="50" charset="-128"/>
                          <a:ea typeface="Meiryo UI" panose="020B0604030504040204" pitchFamily="50" charset="-128"/>
                        </a:rPr>
                        <a:t>者の相談件数が増加傾向にあることから、専</a:t>
                      </a:r>
                      <a:endParaRPr lang="en-US" altLang="ja-JP" sz="1000" b="0" i="0" kern="100" dirty="0" smtClean="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en-US" altLang="ja-JP" sz="1000" b="0" i="0" kern="100" dirty="0" smtClean="0">
                          <a:solidFill>
                            <a:schemeClr val="tx1"/>
                          </a:solidFill>
                          <a:effectLst/>
                          <a:latin typeface="Meiryo UI" panose="020B0604030504040204" pitchFamily="50" charset="-128"/>
                          <a:ea typeface="Meiryo UI" panose="020B0604030504040204" pitchFamily="50" charset="-128"/>
                        </a:rPr>
                        <a:t>       </a:t>
                      </a:r>
                      <a:r>
                        <a:rPr lang="ja-JP" altLang="en-US" sz="1000" b="0" i="0" kern="100" dirty="0" smtClean="0">
                          <a:solidFill>
                            <a:schemeClr val="tx1"/>
                          </a:solidFill>
                          <a:effectLst/>
                          <a:latin typeface="Meiryo UI" panose="020B0604030504040204" pitchFamily="50" charset="-128"/>
                          <a:ea typeface="Meiryo UI" panose="020B0604030504040204" pitchFamily="50" charset="-128"/>
                        </a:rPr>
                        <a:t>門員を配置し相談から定着までの支援体制を強化する。</a:t>
                      </a:r>
                      <a:endParaRPr lang="en-US" altLang="ja-JP" sz="1000" b="0" i="0" kern="100" dirty="0" smtClean="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i="0" kern="100" dirty="0" smtClean="0">
                          <a:solidFill>
                            <a:schemeClr val="tx1"/>
                          </a:solidFill>
                          <a:effectLst/>
                          <a:latin typeface="Meiryo UI" panose="020B0604030504040204" pitchFamily="50" charset="-128"/>
                          <a:ea typeface="Meiryo UI" panose="020B0604030504040204" pitchFamily="50" charset="-128"/>
                        </a:rPr>
                        <a:t>　　　</a:t>
                      </a:r>
                      <a:r>
                        <a:rPr lang="ja-JP" altLang="en-US" sz="1000" b="0" i="0" kern="100" baseline="0" dirty="0" smtClean="0">
                          <a:solidFill>
                            <a:schemeClr val="tx1"/>
                          </a:solidFill>
                          <a:effectLst/>
                          <a:latin typeface="Meiryo UI" panose="020B0604030504040204" pitchFamily="50" charset="-128"/>
                          <a:ea typeface="Meiryo UI" panose="020B0604030504040204" pitchFamily="50" charset="-128"/>
                        </a:rPr>
                        <a:t> </a:t>
                      </a:r>
                      <a:r>
                        <a:rPr lang="ja-JP" altLang="en-US" sz="1000" b="0" i="0" kern="100" dirty="0" smtClean="0">
                          <a:solidFill>
                            <a:schemeClr val="tx1"/>
                          </a:solidFill>
                          <a:effectLst/>
                          <a:latin typeface="Meiryo UI" panose="020B0604030504040204" pitchFamily="50" charset="-128"/>
                          <a:ea typeface="Meiryo UI" panose="020B0604030504040204" pitchFamily="50" charset="-128"/>
                        </a:rPr>
                        <a:t>開始終了年度：平成２４年度～</a:t>
                      </a:r>
                      <a:endParaRPr lang="en-US" altLang="ja-JP" sz="1000" b="0" i="0" kern="100" dirty="0" smtClean="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i="0" kern="100" dirty="0" smtClean="0">
                          <a:solidFill>
                            <a:schemeClr val="tx1"/>
                          </a:solidFill>
                          <a:effectLst/>
                          <a:latin typeface="Meiryo UI" panose="020B0604030504040204" pitchFamily="50" charset="-128"/>
                          <a:ea typeface="Meiryo UI" panose="020B0604030504040204" pitchFamily="50" charset="-128"/>
                        </a:rPr>
                        <a:t>　　</a:t>
                      </a:r>
                      <a:r>
                        <a:rPr lang="ja-JP" altLang="en-US" sz="1000" b="0" i="0" kern="100" baseline="0" dirty="0" smtClean="0">
                          <a:solidFill>
                            <a:schemeClr val="tx1"/>
                          </a:solidFill>
                          <a:effectLst/>
                          <a:latin typeface="Meiryo UI" panose="020B0604030504040204" pitchFamily="50" charset="-128"/>
                          <a:ea typeface="Meiryo UI" panose="020B0604030504040204" pitchFamily="50" charset="-128"/>
                        </a:rPr>
                        <a:t> </a:t>
                      </a:r>
                      <a:r>
                        <a:rPr lang="ja-JP" altLang="en-US" sz="1000" b="1" i="0" kern="100" dirty="0" smtClean="0">
                          <a:solidFill>
                            <a:schemeClr val="tx1"/>
                          </a:solidFill>
                          <a:effectLst/>
                          <a:latin typeface="Meiryo UI" panose="020B0604030504040204" pitchFamily="50" charset="-128"/>
                          <a:ea typeface="Meiryo UI" panose="020B0604030504040204" pitchFamily="50" charset="-128"/>
                        </a:rPr>
                        <a:t>２　事業内容</a:t>
                      </a:r>
                      <a:r>
                        <a:rPr lang="ja-JP" altLang="en-US" sz="1000" b="0" i="0" kern="100" dirty="0" smtClean="0">
                          <a:solidFill>
                            <a:schemeClr val="tx1"/>
                          </a:solidFill>
                          <a:effectLst/>
                          <a:latin typeface="Meiryo UI" panose="020B0604030504040204" pitchFamily="50" charset="-128"/>
                          <a:ea typeface="Meiryo UI" panose="020B0604030504040204" pitchFamily="50" charset="-128"/>
                        </a:rPr>
                        <a:t>　</a:t>
                      </a:r>
                      <a:endParaRPr lang="en-US" altLang="ja-JP" sz="1000" b="0" i="0" kern="100" dirty="0" smtClean="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i="0" kern="100" dirty="0" smtClean="0">
                          <a:solidFill>
                            <a:schemeClr val="tx1"/>
                          </a:solidFill>
                          <a:effectLst/>
                          <a:latin typeface="Meiryo UI" panose="020B0604030504040204" pitchFamily="50" charset="-128"/>
                          <a:ea typeface="Meiryo UI" panose="020B0604030504040204" pitchFamily="50" charset="-128"/>
                        </a:rPr>
                        <a:t>　　　</a:t>
                      </a:r>
                      <a:r>
                        <a:rPr kumimoji="1" lang="ja-JP" altLang="en-US"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　「大阪府ＩＴステーション」の事業及び運営に関する事業委託費　　　　　　　　　　　　　　　　　　　　　　　　　　　　　　　　　　　　　　　　　　　　　　　 </a:t>
                      </a:r>
                    </a:p>
                    <a:p>
                      <a:pPr marL="133350" marR="0" lvl="0" indent="-133350" algn="just"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　　　　　・施設名称：大阪府ＩＴステーション　　　　　　　　　　　　　　　　　　　　　　　　　　　　　　　　　　 </a:t>
                      </a:r>
                    </a:p>
                    <a:p>
                      <a:pPr marL="133350" marR="0" lvl="0" indent="-133350" algn="just"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　　　　　・所 在 地：大阪市天王寺区上汐４丁目４－１（夕陽丘技専校内１階の一部及び２階）　　　　　　　　　　　　　　　　　　　　　　　　　　　　　　　　　　 </a:t>
                      </a:r>
                    </a:p>
                    <a:p>
                      <a:pPr marL="133350" marR="0" lvl="0" indent="-133350" algn="just"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　　　　　・建物概要：地上７階、地下１階（行政財産）</a:t>
                      </a:r>
                      <a:endParaRPr kumimoji="1" lang="en-US" altLang="ja-JP"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　　　　　　　　　　　　　総面積</a:t>
                      </a:r>
                      <a:r>
                        <a:rPr kumimoji="1" lang="en-US" altLang="ja-JP"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5,531.81㎡</a:t>
                      </a:r>
                    </a:p>
                    <a:p>
                      <a:pPr marL="133350" marR="0" lvl="0" indent="-133350" algn="just"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　　　　　・建物：無償貸付</a:t>
                      </a:r>
                      <a:r>
                        <a:rPr kumimoji="1" lang="en-US" altLang="ja-JP"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885.77㎡</a:t>
                      </a:r>
                      <a:r>
                        <a:rPr kumimoji="1" lang="ja-JP" altLang="en-US"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（総面積の</a:t>
                      </a:r>
                      <a:r>
                        <a:rPr kumimoji="1" lang="en-US" altLang="ja-JP"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16.01</a:t>
                      </a:r>
                      <a:r>
                        <a:rPr kumimoji="1" lang="ja-JP" altLang="en-US"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endParaRPr kumimoji="1" lang="en-US" altLang="ja-JP"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　　　　　　　　　　（１階</a:t>
                      </a:r>
                      <a:r>
                        <a:rPr kumimoji="1" lang="en-US" altLang="ja-JP"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144.12㎡</a:t>
                      </a:r>
                      <a:r>
                        <a:rPr kumimoji="1" lang="ja-JP" altLang="en-US" sz="1000" b="0" i="0" u="none" strike="noStrike" kern="1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ja-JP" altLang="en-US"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２階</a:t>
                      </a:r>
                      <a:r>
                        <a:rPr kumimoji="1" lang="en-US" altLang="ja-JP"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741.65㎡</a:t>
                      </a:r>
                      <a:r>
                        <a:rPr kumimoji="1" lang="ja-JP" altLang="en-US"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endParaRPr kumimoji="1" lang="en-US" altLang="ja-JP"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　　　　　　　　　　商工労働部から行政財産の使用承認　</a:t>
                      </a:r>
                      <a:r>
                        <a:rPr lang="ja-JP" altLang="en-US" sz="1000" b="0" i="0" kern="100" dirty="0" smtClean="0">
                          <a:solidFill>
                            <a:schemeClr val="tx1"/>
                          </a:solidFill>
                          <a:effectLst/>
                          <a:latin typeface="Meiryo UI" panose="020B0604030504040204" pitchFamily="50" charset="-128"/>
                          <a:ea typeface="Meiryo UI" panose="020B0604030504040204" pitchFamily="50" charset="-128"/>
                        </a:rPr>
                        <a:t>　　　　　　　　　　　　　　　　　　　 </a:t>
                      </a: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i="0" kern="100" dirty="0" smtClean="0">
                          <a:solidFill>
                            <a:schemeClr val="tx1"/>
                          </a:solidFill>
                          <a:effectLst/>
                          <a:latin typeface="Meiryo UI" panose="020B0604030504040204" pitchFamily="50" charset="-128"/>
                          <a:ea typeface="Meiryo UI" panose="020B0604030504040204" pitchFamily="50" charset="-128"/>
                        </a:rPr>
                        <a:t> 　　　</a:t>
                      </a:r>
                      <a:r>
                        <a:rPr lang="en-US" altLang="ja-JP" sz="1000" b="0" i="0" kern="100" dirty="0" smtClean="0">
                          <a:solidFill>
                            <a:schemeClr val="tx1"/>
                          </a:solidFill>
                          <a:effectLst/>
                          <a:latin typeface="Meiryo UI" panose="020B0604030504040204" pitchFamily="50" charset="-128"/>
                          <a:ea typeface="Meiryo UI" panose="020B0604030504040204" pitchFamily="50" charset="-128"/>
                        </a:rPr>
                        <a:t>【</a:t>
                      </a:r>
                      <a:r>
                        <a:rPr lang="ja-JP" altLang="en-US" sz="1000" b="0" i="0" kern="100" dirty="0" smtClean="0">
                          <a:solidFill>
                            <a:schemeClr val="tx1"/>
                          </a:solidFill>
                          <a:effectLst/>
                          <a:latin typeface="Meiryo UI" panose="020B0604030504040204" pitchFamily="50" charset="-128"/>
                          <a:ea typeface="Meiryo UI" panose="020B0604030504040204" pitchFamily="50" charset="-128"/>
                        </a:rPr>
                        <a:t>事業概要</a:t>
                      </a:r>
                      <a:r>
                        <a:rPr lang="en-US" altLang="ja-JP" sz="1000" b="0" i="0" kern="100" dirty="0" smtClean="0">
                          <a:solidFill>
                            <a:schemeClr val="tx1"/>
                          </a:solidFill>
                          <a:effectLst/>
                          <a:latin typeface="Meiryo UI" panose="020B0604030504040204" pitchFamily="50" charset="-128"/>
                          <a:ea typeface="Meiryo UI" panose="020B0604030504040204" pitchFamily="50" charset="-128"/>
                        </a:rPr>
                        <a:t>】</a:t>
                      </a:r>
                      <a:r>
                        <a:rPr lang="ja-JP" altLang="en-US" sz="1000" b="0" i="0" kern="100" dirty="0" smtClean="0">
                          <a:solidFill>
                            <a:schemeClr val="tx1"/>
                          </a:solidFill>
                          <a:effectLst/>
                          <a:latin typeface="Meiryo UI" panose="020B0604030504040204" pitchFamily="50" charset="-128"/>
                          <a:ea typeface="Meiryo UI" panose="020B0604030504040204" pitchFamily="50" charset="-128"/>
                        </a:rPr>
                        <a:t>　　　　　　　　　　　　　　　　　　　　　　　　　　　　　　　　　　　　　　　　　　　　　 </a:t>
                      </a: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i="0" kern="100" dirty="0" smtClean="0">
                          <a:solidFill>
                            <a:schemeClr val="tx1"/>
                          </a:solidFill>
                          <a:effectLst/>
                          <a:latin typeface="Meiryo UI" panose="020B0604030504040204" pitchFamily="50" charset="-128"/>
                          <a:ea typeface="Meiryo UI" panose="020B0604030504040204" pitchFamily="50" charset="-128"/>
                        </a:rPr>
                        <a:t> 　　　 </a:t>
                      </a:r>
                      <a:r>
                        <a:rPr lang="en-US" altLang="ja-JP" sz="1000" b="0" i="0" kern="100" dirty="0" smtClean="0">
                          <a:solidFill>
                            <a:schemeClr val="tx1"/>
                          </a:solidFill>
                          <a:effectLst/>
                          <a:latin typeface="Meiryo UI" panose="020B0604030504040204" pitchFamily="50" charset="-128"/>
                          <a:ea typeface="Meiryo UI" panose="020B0604030504040204" pitchFamily="50" charset="-128"/>
                        </a:rPr>
                        <a:t>(1) </a:t>
                      </a:r>
                      <a:r>
                        <a:rPr lang="ja-JP" altLang="en-US" sz="1000" b="0" i="0" kern="100" dirty="0" err="1" smtClean="0">
                          <a:solidFill>
                            <a:schemeClr val="tx1"/>
                          </a:solidFill>
                          <a:effectLst/>
                          <a:latin typeface="Meiryo UI" panose="020B0604030504040204" pitchFamily="50" charset="-128"/>
                          <a:ea typeface="Meiryo UI" panose="020B0604030504040204" pitchFamily="50" charset="-128"/>
                        </a:rPr>
                        <a:t>障がい</a:t>
                      </a:r>
                      <a:r>
                        <a:rPr lang="ja-JP" altLang="en-US" sz="1000" b="0" i="0" kern="100" dirty="0" smtClean="0">
                          <a:solidFill>
                            <a:schemeClr val="tx1"/>
                          </a:solidFill>
                          <a:effectLst/>
                          <a:latin typeface="Meiryo UI" panose="020B0604030504040204" pitchFamily="50" charset="-128"/>
                          <a:ea typeface="Meiryo UI" panose="020B0604030504040204" pitchFamily="50" charset="-128"/>
                        </a:rPr>
                        <a:t>者総合支援事業　　    　　就労に直結させるため入口（利用者受入）と出口（就労・定着）の支援強化</a:t>
                      </a:r>
                      <a:endParaRPr lang="en-US" altLang="ja-JP" sz="1000" b="0" i="0" kern="100" dirty="0" smtClean="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i="0" kern="100" dirty="0" smtClean="0">
                          <a:solidFill>
                            <a:schemeClr val="tx1"/>
                          </a:solidFill>
                          <a:effectLst/>
                          <a:latin typeface="Meiryo UI" panose="020B0604030504040204" pitchFamily="50" charset="-128"/>
                          <a:ea typeface="Meiryo UI" panose="020B0604030504040204" pitchFamily="50" charset="-128"/>
                        </a:rPr>
                        <a:t> 　　　 </a:t>
                      </a:r>
                      <a:r>
                        <a:rPr lang="en-US" altLang="ja-JP" sz="1000" b="0" i="0" kern="100" dirty="0" smtClean="0">
                          <a:solidFill>
                            <a:schemeClr val="tx1"/>
                          </a:solidFill>
                          <a:effectLst/>
                          <a:latin typeface="Meiryo UI" panose="020B0604030504040204" pitchFamily="50" charset="-128"/>
                          <a:ea typeface="Meiryo UI" panose="020B0604030504040204" pitchFamily="50" charset="-128"/>
                        </a:rPr>
                        <a:t>(2) </a:t>
                      </a:r>
                      <a:r>
                        <a:rPr lang="ja-JP" altLang="en-US" sz="1000" b="0" i="0" kern="100" dirty="0" err="1" smtClean="0">
                          <a:solidFill>
                            <a:schemeClr val="tx1"/>
                          </a:solidFill>
                          <a:effectLst/>
                          <a:latin typeface="Meiryo UI" panose="020B0604030504040204" pitchFamily="50" charset="-128"/>
                          <a:ea typeface="Meiryo UI" panose="020B0604030504040204" pitchFamily="50" charset="-128"/>
                        </a:rPr>
                        <a:t>障がい</a:t>
                      </a:r>
                      <a:r>
                        <a:rPr lang="ja-JP" altLang="en-US" sz="1000" b="0" i="0" kern="100" dirty="0" smtClean="0">
                          <a:solidFill>
                            <a:schemeClr val="tx1"/>
                          </a:solidFill>
                          <a:effectLst/>
                          <a:latin typeface="Meiryo UI" panose="020B0604030504040204" pitchFamily="50" charset="-128"/>
                          <a:ea typeface="Meiryo UI" panose="020B0604030504040204" pitchFamily="50" charset="-128"/>
                        </a:rPr>
                        <a:t>者ＩＴ総合推進事業　　　①大阪府</a:t>
                      </a:r>
                      <a:r>
                        <a:rPr lang="en-US" altLang="ja-JP" sz="1000" b="0" i="0" kern="100" dirty="0" smtClean="0">
                          <a:solidFill>
                            <a:schemeClr val="tx1"/>
                          </a:solidFill>
                          <a:effectLst/>
                          <a:latin typeface="Meiryo UI" panose="020B0604030504040204" pitchFamily="50" charset="-128"/>
                          <a:ea typeface="Meiryo UI" panose="020B0604030504040204" pitchFamily="50" charset="-128"/>
                        </a:rPr>
                        <a:t>IT</a:t>
                      </a:r>
                      <a:r>
                        <a:rPr lang="ja-JP" altLang="en-US" sz="1000" b="0" i="0" kern="100" dirty="0" smtClean="0">
                          <a:solidFill>
                            <a:schemeClr val="tx1"/>
                          </a:solidFill>
                          <a:effectLst/>
                          <a:latin typeface="Meiryo UI" panose="020B0604030504040204" pitchFamily="50" charset="-128"/>
                          <a:ea typeface="Meiryo UI" panose="020B0604030504040204" pitchFamily="50" charset="-128"/>
                        </a:rPr>
                        <a:t>ステーション運営（施設運営、建物等の保守管理等）　②</a:t>
                      </a:r>
                      <a:r>
                        <a:rPr lang="en-US" altLang="ja-JP" sz="1000" b="0" i="0" kern="100" dirty="0" smtClean="0">
                          <a:solidFill>
                            <a:schemeClr val="tx1"/>
                          </a:solidFill>
                          <a:effectLst/>
                          <a:latin typeface="Meiryo UI" panose="020B0604030504040204" pitchFamily="50" charset="-128"/>
                          <a:ea typeface="Meiryo UI" panose="020B0604030504040204" pitchFamily="50" charset="-128"/>
                        </a:rPr>
                        <a:t>IT</a:t>
                      </a:r>
                      <a:r>
                        <a:rPr lang="ja-JP" altLang="en-US" sz="1000" b="0" i="0" kern="100" dirty="0" smtClean="0">
                          <a:solidFill>
                            <a:schemeClr val="tx1"/>
                          </a:solidFill>
                          <a:effectLst/>
                          <a:latin typeface="Meiryo UI" panose="020B0604030504040204" pitchFamily="50" charset="-128"/>
                          <a:ea typeface="Meiryo UI" panose="020B0604030504040204" pitchFamily="50" charset="-128"/>
                        </a:rPr>
                        <a:t>サポーター養成と派遣　</a:t>
                      </a:r>
                      <a:endParaRPr lang="en-US" altLang="ja-JP" sz="1000" b="0" i="0" kern="100" dirty="0" smtClean="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en-US" altLang="ja-JP" sz="1000" b="0" i="0" kern="100" baseline="0" dirty="0" smtClean="0">
                          <a:solidFill>
                            <a:schemeClr val="tx1"/>
                          </a:solidFill>
                          <a:effectLst/>
                          <a:latin typeface="Meiryo UI" panose="020B0604030504040204" pitchFamily="50" charset="-128"/>
                          <a:ea typeface="Meiryo UI" panose="020B0604030504040204" pitchFamily="50" charset="-128"/>
                        </a:rPr>
                        <a:t>        (3) </a:t>
                      </a:r>
                      <a:r>
                        <a:rPr lang="ja-JP" altLang="en-US" sz="1000" b="0" i="0" kern="100" dirty="0" err="1" smtClean="0">
                          <a:solidFill>
                            <a:schemeClr val="tx1"/>
                          </a:solidFill>
                          <a:effectLst/>
                          <a:latin typeface="Meiryo UI" panose="020B0604030504040204" pitchFamily="50" charset="-128"/>
                          <a:ea typeface="Meiryo UI" panose="020B0604030504040204" pitchFamily="50" charset="-128"/>
                        </a:rPr>
                        <a:t>障がい</a:t>
                      </a:r>
                      <a:r>
                        <a:rPr lang="ja-JP" altLang="en-US" sz="1000" b="0" i="0" kern="100" dirty="0" smtClean="0">
                          <a:solidFill>
                            <a:schemeClr val="tx1"/>
                          </a:solidFill>
                          <a:effectLst/>
                          <a:latin typeface="Meiryo UI" panose="020B0604030504040204" pitchFamily="50" charset="-128"/>
                          <a:ea typeface="Meiryo UI" panose="020B0604030504040204" pitchFamily="50" charset="-128"/>
                        </a:rPr>
                        <a:t>者就労等支援</a:t>
                      </a:r>
                      <a:r>
                        <a:rPr lang="en-US" altLang="ja-JP" sz="1000" b="0" i="0" kern="100" dirty="0" smtClean="0">
                          <a:solidFill>
                            <a:schemeClr val="tx1"/>
                          </a:solidFill>
                          <a:effectLst/>
                          <a:latin typeface="Meiryo UI" panose="020B0604030504040204" pitchFamily="50" charset="-128"/>
                          <a:ea typeface="Meiryo UI" panose="020B0604030504040204" pitchFamily="50" charset="-128"/>
                        </a:rPr>
                        <a:t>IT</a:t>
                      </a:r>
                      <a:r>
                        <a:rPr lang="ja-JP" altLang="en-US" sz="1000" b="0" i="0" kern="100" dirty="0" smtClean="0">
                          <a:solidFill>
                            <a:schemeClr val="tx1"/>
                          </a:solidFill>
                          <a:effectLst/>
                          <a:latin typeface="Meiryo UI" panose="020B0604030504040204" pitchFamily="50" charset="-128"/>
                          <a:ea typeface="Meiryo UI" panose="020B0604030504040204" pitchFamily="50" charset="-128"/>
                        </a:rPr>
                        <a:t>講習・訓練事業　　就労等をめざす</a:t>
                      </a:r>
                      <a:r>
                        <a:rPr lang="ja-JP" altLang="en-US" sz="1000" b="0" i="0" kern="100" dirty="0" err="1" smtClean="0">
                          <a:solidFill>
                            <a:schemeClr val="tx1"/>
                          </a:solidFill>
                          <a:effectLst/>
                          <a:latin typeface="Meiryo UI" panose="020B0604030504040204" pitchFamily="50" charset="-128"/>
                          <a:ea typeface="Meiryo UI" panose="020B0604030504040204" pitchFamily="50" charset="-128"/>
                        </a:rPr>
                        <a:t>障がい</a:t>
                      </a:r>
                      <a:r>
                        <a:rPr lang="ja-JP" altLang="en-US" sz="1000" b="0" i="0" kern="100" dirty="0" smtClean="0">
                          <a:solidFill>
                            <a:schemeClr val="tx1"/>
                          </a:solidFill>
                          <a:effectLst/>
                          <a:latin typeface="Meiryo UI" panose="020B0604030504040204" pitchFamily="50" charset="-128"/>
                          <a:ea typeface="Meiryo UI" panose="020B0604030504040204" pitchFamily="50" charset="-128"/>
                        </a:rPr>
                        <a:t>者を対象に実務を想定した</a:t>
                      </a:r>
                      <a:r>
                        <a:rPr lang="en-US" altLang="ja-JP" sz="1000" b="0" i="0" kern="100" dirty="0" smtClean="0">
                          <a:solidFill>
                            <a:schemeClr val="tx1"/>
                          </a:solidFill>
                          <a:effectLst/>
                          <a:latin typeface="Meiryo UI" panose="020B0604030504040204" pitchFamily="50" charset="-128"/>
                          <a:ea typeface="Meiryo UI" panose="020B0604030504040204" pitchFamily="50" charset="-128"/>
                        </a:rPr>
                        <a:t>IT</a:t>
                      </a:r>
                      <a:r>
                        <a:rPr lang="ja-JP" altLang="en-US" sz="1000" b="0" i="0" kern="100" dirty="0" smtClean="0">
                          <a:solidFill>
                            <a:schemeClr val="tx1"/>
                          </a:solidFill>
                          <a:effectLst/>
                          <a:latin typeface="Meiryo UI" panose="020B0604030504040204" pitchFamily="50" charset="-128"/>
                          <a:ea typeface="Meiryo UI" panose="020B0604030504040204" pitchFamily="50" charset="-128"/>
                        </a:rPr>
                        <a:t>講習や企業の求人ニーズや</a:t>
                      </a:r>
                      <a:r>
                        <a:rPr lang="en-US" altLang="ja-JP" sz="1000" b="0" i="0" kern="100" dirty="0" smtClean="0">
                          <a:solidFill>
                            <a:schemeClr val="tx1"/>
                          </a:solidFill>
                          <a:effectLst/>
                          <a:latin typeface="Meiryo UI" panose="020B0604030504040204" pitchFamily="50" charset="-128"/>
                          <a:ea typeface="Meiryo UI" panose="020B0604030504040204" pitchFamily="50" charset="-128"/>
                        </a:rPr>
                        <a:t>IT</a:t>
                      </a:r>
                      <a:r>
                        <a:rPr lang="ja-JP" altLang="en-US" sz="1000" b="0" i="0" kern="100" dirty="0" smtClean="0">
                          <a:solidFill>
                            <a:schemeClr val="tx1"/>
                          </a:solidFill>
                          <a:effectLst/>
                          <a:latin typeface="Meiryo UI" panose="020B0604030504040204" pitchFamily="50" charset="-128"/>
                          <a:ea typeface="Meiryo UI" panose="020B0604030504040204" pitchFamily="50" charset="-128"/>
                        </a:rPr>
                        <a:t>関連業務ニーズを踏まえた</a:t>
                      </a:r>
                      <a:endParaRPr lang="en-US" altLang="ja-JP" sz="1000" b="0" i="0" kern="100" dirty="0" smtClean="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i="0" kern="100" dirty="0" smtClean="0">
                          <a:solidFill>
                            <a:schemeClr val="tx1"/>
                          </a:solidFill>
                          <a:effectLst/>
                          <a:latin typeface="Meiryo UI" panose="020B0604030504040204" pitchFamily="50" charset="-128"/>
                          <a:ea typeface="Meiryo UI" panose="020B0604030504040204" pitchFamily="50" charset="-128"/>
                        </a:rPr>
                        <a:t>　　　　　　　　　　　　　　　　　　　　　　　　　　　　　　　　　訓練を実施　　　　　　　　　　　　　　　　　　　　　　　　　　　　　　　　　　　　　　　　　　 </a:t>
                      </a: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i="0" kern="100" dirty="0" smtClean="0">
                          <a:solidFill>
                            <a:schemeClr val="tx1"/>
                          </a:solidFill>
                          <a:effectLst/>
                          <a:latin typeface="Meiryo UI" panose="020B0604030504040204" pitchFamily="50" charset="-128"/>
                          <a:ea typeface="Meiryo UI" panose="020B0604030504040204" pitchFamily="50" charset="-128"/>
                        </a:rPr>
                        <a:t> 　　　</a:t>
                      </a:r>
                      <a:r>
                        <a:rPr kumimoji="1" lang="ja-JP" altLang="en-US"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 </a:t>
                      </a:r>
                      <a:r>
                        <a:rPr kumimoji="1" lang="en-US" altLang="ja-JP"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(4) </a:t>
                      </a:r>
                      <a:r>
                        <a:rPr kumimoji="1" lang="ja-JP" altLang="en-US"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在宅就業支援体制構築モデル事業　　府ＩＴステーションと連携のもと、希望する</a:t>
                      </a:r>
                      <a:r>
                        <a:rPr kumimoji="1" lang="ja-JP" altLang="en-US" sz="1000" b="0" i="0" u="none" strike="noStrike" kern="1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n-cs"/>
                        </a:rPr>
                        <a:t>障がい</a:t>
                      </a:r>
                      <a:r>
                        <a:rPr kumimoji="1" lang="ja-JP" altLang="en-US"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者（テレワーカー）と企業から発注された仕事の効率的なマッチング</a:t>
                      </a:r>
                      <a:endParaRPr kumimoji="1" lang="en-US" altLang="ja-JP"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　　　　　　　　　　　　　　　　　　　　　　　　　　　　　　体制を構築する等、</a:t>
                      </a:r>
                      <a:r>
                        <a:rPr kumimoji="1" lang="ja-JP" altLang="en-US" sz="1000" b="0" i="0" u="none" strike="noStrike" kern="1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n-cs"/>
                        </a:rPr>
                        <a:t>障がい</a:t>
                      </a:r>
                      <a:r>
                        <a:rPr kumimoji="1" lang="ja-JP" altLang="en-US"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者の在宅就業を支援する。</a:t>
                      </a:r>
                      <a:endParaRPr lang="en-US" altLang="ja-JP" sz="1000" b="0" i="0" strike="noStrike" kern="100" dirty="0" smtClean="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kern="100" dirty="0" smtClean="0">
                          <a:effectLst/>
                          <a:latin typeface="Meiryo UI" panose="020B0604030504040204" pitchFamily="50" charset="-128"/>
                          <a:ea typeface="Meiryo UI" panose="020B0604030504040204" pitchFamily="50" charset="-128"/>
                          <a:cs typeface="Times New Roman" panose="02020603050405020304" pitchFamily="18" charset="0"/>
                        </a:rPr>
                        <a:t>　　</a:t>
                      </a:r>
                      <a:endParaRPr lang="en-US" altLang="ja-JP" sz="1000" kern="100" dirty="0" smtClean="0">
                        <a:effectLst/>
                        <a:latin typeface="Meiryo UI" panose="020B0604030504040204" pitchFamily="50" charset="-128"/>
                        <a:ea typeface="Meiryo UI" panose="020B0604030504040204" pitchFamily="50" charset="-128"/>
                        <a:cs typeface="Times New Roman" panose="02020603050405020304" pitchFamily="18" charset="0"/>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kern="100" dirty="0" smtClean="0">
                          <a:effectLst/>
                          <a:latin typeface="Meiryo UI" panose="020B0604030504040204" pitchFamily="50" charset="-128"/>
                          <a:ea typeface="Meiryo UI" panose="020B0604030504040204" pitchFamily="50" charset="-128"/>
                          <a:cs typeface="Times New Roman" panose="02020603050405020304" pitchFamily="18" charset="0"/>
                        </a:rPr>
                        <a:t>　</a:t>
                      </a:r>
                      <a:endPar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tc hMerge="1">
                  <a:txBody>
                    <a:bodyPr/>
                    <a:lstStyle/>
                    <a:p>
                      <a:endParaRPr kumimoji="1" lang="ja-JP" altLang="en-US"/>
                    </a:p>
                  </a:txBody>
                  <a:tcPr/>
                </a:tc>
                <a:extLst>
                  <a:ext uri="{0D108BD9-81ED-4DB2-BD59-A6C34878D82A}">
                    <a16:rowId xmlns:a16="http://schemas.microsoft.com/office/drawing/2014/main" val="10007"/>
                  </a:ext>
                </a:extLst>
              </a:tr>
            </a:tbl>
          </a:graphicData>
        </a:graphic>
      </p:graphicFrame>
      <p:sp>
        <p:nvSpPr>
          <p:cNvPr id="36" name="二等辺三角形 35"/>
          <p:cNvSpPr/>
          <p:nvPr/>
        </p:nvSpPr>
        <p:spPr>
          <a:xfrm rot="5400000">
            <a:off x="4542873" y="1006592"/>
            <a:ext cx="540060" cy="211779"/>
          </a:xfrm>
          <a:prstGeom prst="triangl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pPr algn="ctr"/>
            <a:endParaRPr kumimoji="1"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正方形/長方形 9">
            <a:extLst>
              <a:ext uri="{FF2B5EF4-FFF2-40B4-BE49-F238E27FC236}">
                <a16:creationId xmlns:a16="http://schemas.microsoft.com/office/drawing/2014/main" id="{81DCF466-7452-457D-8321-30EF6AFAF55F}"/>
              </a:ext>
            </a:extLst>
          </p:cNvPr>
          <p:cNvSpPr/>
          <p:nvPr/>
        </p:nvSpPr>
        <p:spPr>
          <a:xfrm>
            <a:off x="6777245" y="2618910"/>
            <a:ext cx="2190933" cy="225025"/>
          </a:xfrm>
          <a:prstGeom prst="rect">
            <a:avLst/>
          </a:prstGeom>
          <a:solidFill>
            <a:schemeClr val="bg1"/>
          </a:solidFill>
          <a:ln/>
        </p:spPr>
        <p:style>
          <a:lnRef idx="2">
            <a:schemeClr val="accent1"/>
          </a:lnRef>
          <a:fillRef idx="1">
            <a:schemeClr val="lt1"/>
          </a:fillRef>
          <a:effectRef idx="0">
            <a:schemeClr val="accent1"/>
          </a:effectRef>
          <a:fontRef idx="minor">
            <a:schemeClr val="dk1"/>
          </a:fontRef>
        </p:style>
        <p:txBody>
          <a:bodyPr lIns="36000" rIns="0" rtlCol="0" anchor="ctr"/>
          <a:lstStyle/>
          <a:p>
            <a:pPr algn="ctr"/>
            <a:r>
              <a:rPr lang="en-US" altLang="ja-JP" sz="1050" dirty="0">
                <a:solidFill>
                  <a:schemeClr val="tx1"/>
                </a:solidFill>
                <a:latin typeface="Meiryo UI" panose="020B0604030504040204" pitchFamily="50" charset="-128"/>
                <a:ea typeface="Meiryo UI" panose="020B0604030504040204" pitchFamily="50" charset="-128"/>
              </a:rPr>
              <a:t>R2</a:t>
            </a:r>
            <a:r>
              <a:rPr lang="ja-JP" altLang="en-US" sz="1050" dirty="0">
                <a:solidFill>
                  <a:schemeClr val="tx1"/>
                </a:solidFill>
                <a:latin typeface="Meiryo UI" panose="020B0604030504040204" pitchFamily="50" charset="-128"/>
                <a:ea typeface="Meiryo UI" panose="020B0604030504040204" pitchFamily="50" charset="-128"/>
              </a:rPr>
              <a:t>当初予算額：</a:t>
            </a:r>
            <a:r>
              <a:rPr lang="en-US" altLang="ja-JP" sz="1050" dirty="0" smtClean="0">
                <a:solidFill>
                  <a:schemeClr val="tx1"/>
                </a:solidFill>
                <a:latin typeface="Meiryo UI" panose="020B0604030504040204" pitchFamily="50" charset="-128"/>
                <a:ea typeface="Meiryo UI" panose="020B0604030504040204" pitchFamily="50" charset="-128"/>
              </a:rPr>
              <a:t>96</a:t>
            </a:r>
            <a:r>
              <a:rPr lang="ja-JP" altLang="en-US" sz="1050" dirty="0" smtClean="0">
                <a:solidFill>
                  <a:schemeClr val="tx1"/>
                </a:solidFill>
                <a:latin typeface="Meiryo UI" panose="020B0604030504040204" pitchFamily="50" charset="-128"/>
                <a:ea typeface="Meiryo UI" panose="020B0604030504040204" pitchFamily="50" charset="-128"/>
              </a:rPr>
              <a:t>（</a:t>
            </a:r>
            <a:r>
              <a:rPr lang="en-US" altLang="ja-JP" sz="1050" dirty="0" smtClean="0">
                <a:solidFill>
                  <a:schemeClr val="tx1"/>
                </a:solidFill>
                <a:latin typeface="Meiryo UI" panose="020B0604030504040204" pitchFamily="50" charset="-128"/>
                <a:ea typeface="Meiryo UI" panose="020B0604030504040204" pitchFamily="50" charset="-128"/>
              </a:rPr>
              <a:t>50</a:t>
            </a:r>
            <a:r>
              <a:rPr lang="ja-JP" altLang="en-US" sz="1050" dirty="0" smtClean="0">
                <a:solidFill>
                  <a:schemeClr val="tx1"/>
                </a:solidFill>
                <a:latin typeface="Meiryo UI" panose="020B0604030504040204" pitchFamily="50" charset="-128"/>
                <a:ea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rPr>
              <a:t>百万円</a:t>
            </a:r>
            <a:endPar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11" name="正方形/長方形 10"/>
          <p:cNvSpPr/>
          <p:nvPr/>
        </p:nvSpPr>
        <p:spPr>
          <a:xfrm>
            <a:off x="6141985" y="147505"/>
            <a:ext cx="1935215" cy="208186"/>
          </a:xfrm>
          <a:prstGeom prst="rect">
            <a:avLst/>
          </a:prstGeom>
          <a:ln w="6350"/>
        </p:spPr>
        <p:style>
          <a:lnRef idx="2">
            <a:schemeClr val="accent1"/>
          </a:lnRef>
          <a:fillRef idx="1">
            <a:schemeClr val="lt1"/>
          </a:fillRef>
          <a:effectRef idx="0">
            <a:schemeClr val="accent1"/>
          </a:effectRef>
          <a:fontRef idx="minor">
            <a:schemeClr val="dk1"/>
          </a:fontRef>
        </p:style>
        <p:txBody>
          <a:bodyPr lIns="36000" rIns="36000" rtlCol="0" anchor="ctr"/>
          <a:lstStyle/>
          <a:p>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予算の記載</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）：一般財源</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大かっこ 11"/>
          <p:cNvSpPr/>
          <p:nvPr/>
        </p:nvSpPr>
        <p:spPr>
          <a:xfrm>
            <a:off x="479695" y="6254249"/>
            <a:ext cx="8502795" cy="235091"/>
          </a:xfrm>
          <a:prstGeom prst="bracketPair">
            <a:avLst/>
          </a:prstGeom>
        </p:spPr>
        <p:style>
          <a:lnRef idx="1">
            <a:schemeClr val="dk1"/>
          </a:lnRef>
          <a:fillRef idx="0">
            <a:schemeClr val="dk1"/>
          </a:fillRef>
          <a:effectRef idx="0">
            <a:schemeClr val="dk1"/>
          </a:effectRef>
          <a:fontRef idx="minor">
            <a:schemeClr val="tx1"/>
          </a:fontRef>
        </p:style>
        <p:txBody>
          <a:bodyPr rtlCol="0" anchor="ctr"/>
          <a:lstStyle/>
          <a:p>
            <a:r>
              <a:rPr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見直し後の事業</a:t>
            </a:r>
            <a:r>
              <a:rPr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としては、この他に、福祉情報コミュニケーションセンター管理</a:t>
            </a:r>
            <a:r>
              <a:rPr lang="ja-JP" altLang="en-US" sz="1050" dirty="0" smtClean="0">
                <a:latin typeface="Meiryo UI" panose="020B0604030504040204" pitchFamily="50" charset="-128"/>
                <a:ea typeface="Meiryo UI" panose="020B0604030504040204" pitchFamily="50" charset="-128"/>
              </a:rPr>
              <a:t>運営費（</a:t>
            </a:r>
            <a:r>
              <a:rPr lang="en-US" altLang="ja-JP" sz="1050" dirty="0" smtClean="0">
                <a:latin typeface="Meiryo UI" panose="020B0604030504040204" pitchFamily="50" charset="-128"/>
                <a:ea typeface="Meiryo UI" panose="020B0604030504040204" pitchFamily="50" charset="-128"/>
              </a:rPr>
              <a:t>IT</a:t>
            </a:r>
            <a:r>
              <a:rPr lang="ja-JP" altLang="en-US" sz="1050" dirty="0" smtClean="0">
                <a:latin typeface="Meiryo UI" panose="020B0604030504040204" pitchFamily="50" charset="-128"/>
                <a:ea typeface="Meiryo UI" panose="020B0604030504040204" pitchFamily="50" charset="-128"/>
              </a:rPr>
              <a:t>ステーション関係はこの一部）、</a:t>
            </a:r>
            <a:r>
              <a:rPr lang="ja-JP" altLang="en-US" sz="1050" dirty="0" err="1" smtClean="0">
                <a:latin typeface="Meiryo UI" panose="020B0604030504040204" pitchFamily="50" charset="-128"/>
                <a:ea typeface="Meiryo UI" panose="020B0604030504040204" pitchFamily="50" charset="-128"/>
              </a:rPr>
              <a:t>障がい</a:t>
            </a:r>
            <a:r>
              <a:rPr lang="ja-JP" altLang="en-US" sz="1050" dirty="0" smtClean="0">
                <a:latin typeface="Meiryo UI" panose="020B0604030504040204" pitchFamily="50" charset="-128"/>
                <a:ea typeface="Meiryo UI" panose="020B0604030504040204" pitchFamily="50" charset="-128"/>
              </a:rPr>
              <a:t>者</a:t>
            </a:r>
            <a:r>
              <a:rPr lang="en-US" altLang="ja-JP" sz="1050" dirty="0" smtClean="0">
                <a:latin typeface="Meiryo UI" panose="020B0604030504040204" pitchFamily="50" charset="-128"/>
                <a:ea typeface="Meiryo UI" panose="020B0604030504040204" pitchFamily="50" charset="-128"/>
              </a:rPr>
              <a:t>IT</a:t>
            </a:r>
            <a:r>
              <a:rPr lang="ja-JP" altLang="en-US" sz="1050" dirty="0" smtClean="0">
                <a:latin typeface="Meiryo UI" panose="020B0604030504040204" pitchFamily="50" charset="-128"/>
                <a:ea typeface="Meiryo UI" panose="020B0604030504040204" pitchFamily="50" charset="-128"/>
              </a:rPr>
              <a:t>就労支援事業</a:t>
            </a:r>
            <a:r>
              <a:rPr lang="ja-JP" altLang="en-US" sz="1050" dirty="0">
                <a:latin typeface="Meiryo UI" panose="020B0604030504040204" pitchFamily="50" charset="-128"/>
                <a:ea typeface="Meiryo UI" panose="020B0604030504040204" pitchFamily="50" charset="-128"/>
              </a:rPr>
              <a:t>費</a:t>
            </a:r>
            <a:r>
              <a:rPr lang="ja-JP" altLang="en-US" sz="1050" dirty="0" smtClean="0">
                <a:latin typeface="Meiryo UI" panose="020B0604030504040204" pitchFamily="50" charset="-128"/>
                <a:ea typeface="Meiryo UI" panose="020B0604030504040204" pitchFamily="50" charset="-128"/>
              </a:rPr>
              <a:t>が</a:t>
            </a:r>
            <a:r>
              <a:rPr lang="ja-JP" altLang="en-US" sz="1050" dirty="0">
                <a:latin typeface="Meiryo UI" panose="020B0604030504040204" pitchFamily="50" charset="-128"/>
                <a:ea typeface="Meiryo UI" panose="020B0604030504040204" pitchFamily="50" charset="-128"/>
              </a:rPr>
              <a:t>ある。</a:t>
            </a:r>
            <a:endParaRPr kumimoji="1" lang="en-US" altLang="ja-JP" sz="1050" dirty="0">
              <a:latin typeface="Meiryo UI" panose="020B0604030504040204" pitchFamily="50" charset="-128"/>
              <a:ea typeface="Meiryo UI" panose="020B0604030504040204" pitchFamily="50" charset="-128"/>
            </a:endParaRPr>
          </a:p>
        </p:txBody>
      </p:sp>
      <p:sp>
        <p:nvSpPr>
          <p:cNvPr id="13" name="スライド番号プレースホルダー 4"/>
          <p:cNvSpPr txBox="1">
            <a:spLocks/>
          </p:cNvSpPr>
          <p:nvPr/>
        </p:nvSpPr>
        <p:spPr>
          <a:xfrm>
            <a:off x="7010400" y="6584035"/>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smtClean="0">
                <a:solidFill>
                  <a:schemeClr val="tx1"/>
                </a:solidFill>
                <a:latin typeface="Meiryo UI" panose="020B0604030504040204" pitchFamily="50" charset="-128"/>
                <a:ea typeface="Meiryo UI" panose="020B0604030504040204" pitchFamily="50" charset="-128"/>
              </a:rPr>
              <a:t>53</a:t>
            </a:r>
            <a:endParaRPr lang="ja-JP" altLang="en-US"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16863791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表 24"/>
          <p:cNvGraphicFramePr>
            <a:graphicFrameLocks noGrp="1"/>
          </p:cNvGraphicFramePr>
          <p:nvPr/>
        </p:nvGraphicFramePr>
        <p:xfrm>
          <a:off x="83583" y="28533"/>
          <a:ext cx="9003329" cy="415976"/>
        </p:xfrm>
        <a:graphic>
          <a:graphicData uri="http://schemas.openxmlformats.org/drawingml/2006/table">
            <a:tbl>
              <a:tblPr firstRow="1" firstCol="1" bandRow="1">
                <a:tableStyleId>{5C22544A-7EE6-4342-B048-85BDC9FD1C3A}</a:tableStyleId>
              </a:tblPr>
              <a:tblGrid>
                <a:gridCol w="6783672">
                  <a:extLst>
                    <a:ext uri="{9D8B030D-6E8A-4147-A177-3AD203B41FA5}">
                      <a16:colId xmlns:a16="http://schemas.microsoft.com/office/drawing/2014/main" val="1996567682"/>
                    </a:ext>
                  </a:extLst>
                </a:gridCol>
                <a:gridCol w="2219657">
                  <a:extLst>
                    <a:ext uri="{9D8B030D-6E8A-4147-A177-3AD203B41FA5}">
                      <a16:colId xmlns:a16="http://schemas.microsoft.com/office/drawing/2014/main" val="2440904912"/>
                    </a:ext>
                  </a:extLst>
                </a:gridCol>
              </a:tblGrid>
              <a:tr h="41597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100" kern="100" dirty="0">
                          <a:solidFill>
                            <a:schemeClr val="tx1"/>
                          </a:solidFill>
                          <a:effectLst/>
                          <a:latin typeface="Meiryo UI" panose="020B0604030504040204" pitchFamily="50" charset="-128"/>
                          <a:ea typeface="Meiryo UI" panose="020B0604030504040204" pitchFamily="50" charset="-128"/>
                        </a:rPr>
                        <a:t>【</a:t>
                      </a:r>
                      <a:r>
                        <a:rPr lang="ja-JP" altLang="en-US" sz="1100" kern="100" dirty="0">
                          <a:solidFill>
                            <a:schemeClr val="tx1"/>
                          </a:solidFill>
                          <a:effectLst/>
                          <a:latin typeface="Meiryo UI" panose="020B0604030504040204" pitchFamily="50" charset="-128"/>
                          <a:ea typeface="Meiryo UI" panose="020B0604030504040204" pitchFamily="50" charset="-128"/>
                        </a:rPr>
                        <a:t>主要検討事業</a:t>
                      </a:r>
                      <a:r>
                        <a:rPr lang="en-US" altLang="ja-JP" sz="1100" kern="100" dirty="0">
                          <a:solidFill>
                            <a:schemeClr val="tx1"/>
                          </a:solidFill>
                          <a:effectLst/>
                          <a:latin typeface="Meiryo UI" panose="020B0604030504040204" pitchFamily="50" charset="-128"/>
                          <a:ea typeface="Meiryo UI" panose="020B0604030504040204" pitchFamily="50" charset="-128"/>
                        </a:rPr>
                        <a:t>22】</a:t>
                      </a:r>
                      <a:r>
                        <a:rPr lang="ja-JP" altLang="en-US" sz="1100" kern="100" dirty="0">
                          <a:solidFill>
                            <a:schemeClr val="tx1"/>
                          </a:solidFill>
                          <a:effectLst/>
                          <a:latin typeface="Meiryo UI" panose="020B0604030504040204" pitchFamily="50" charset="-128"/>
                          <a:ea typeface="Meiryo UI" panose="020B0604030504040204" pitchFamily="50" charset="-128"/>
                        </a:rPr>
                        <a:t>　</a:t>
                      </a:r>
                      <a:r>
                        <a:rPr lang="ja-JP" altLang="en-US" sz="1400" kern="100" dirty="0" err="1">
                          <a:solidFill>
                            <a:schemeClr val="tx1"/>
                          </a:solidFill>
                          <a:effectLst/>
                          <a:latin typeface="Meiryo UI" panose="020B0604030504040204" pitchFamily="50" charset="-128"/>
                          <a:ea typeface="Meiryo UI" panose="020B0604030504040204" pitchFamily="50" charset="-128"/>
                        </a:rPr>
                        <a:t>障がい</a:t>
                      </a:r>
                      <a:r>
                        <a:rPr lang="ja-JP" altLang="en-US" sz="1400" kern="100" dirty="0">
                          <a:solidFill>
                            <a:schemeClr val="tx1"/>
                          </a:solidFill>
                          <a:effectLst/>
                          <a:latin typeface="Meiryo UI" panose="020B0604030504040204" pitchFamily="50" charset="-128"/>
                          <a:ea typeface="Meiryo UI" panose="020B0604030504040204" pitchFamily="50" charset="-128"/>
                        </a:rPr>
                        <a:t>者福祉作業所運営助成費 </a:t>
                      </a:r>
                      <a:endParaRPr lang="en-US" altLang="ja-JP" sz="10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effectLst/>
                          <a:latin typeface="Meiryo UI" panose="020B0604030504040204" pitchFamily="50" charset="-128"/>
                          <a:ea typeface="Meiryo UI" panose="020B0604030504040204" pitchFamily="50" charset="-128"/>
                        </a:rPr>
                        <a:t>＜福祉部＞</a:t>
                      </a:r>
                      <a:endParaRPr lang="ja-JP" alt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09406796"/>
                  </a:ext>
                </a:extLst>
              </a:tr>
            </a:tbl>
          </a:graphicData>
        </a:graphic>
      </p:graphicFrame>
      <p:graphicFrame>
        <p:nvGraphicFramePr>
          <p:cNvPr id="2" name="表 1"/>
          <p:cNvGraphicFramePr>
            <a:graphicFrameLocks noGrp="1"/>
          </p:cNvGraphicFramePr>
          <p:nvPr/>
        </p:nvGraphicFramePr>
        <p:xfrm>
          <a:off x="61733" y="454917"/>
          <a:ext cx="9020534" cy="5248061"/>
        </p:xfrm>
        <a:graphic>
          <a:graphicData uri="http://schemas.openxmlformats.org/drawingml/2006/table">
            <a:tbl>
              <a:tblPr firstRow="1" firstCol="1" bandRow="1">
                <a:tableStyleId>{BC89EF96-8CEA-46FF-86C4-4CE0E7609802}</a:tableStyleId>
              </a:tblPr>
              <a:tblGrid>
                <a:gridCol w="259200">
                  <a:extLst>
                    <a:ext uri="{9D8B030D-6E8A-4147-A177-3AD203B41FA5}">
                      <a16:colId xmlns:a16="http://schemas.microsoft.com/office/drawing/2014/main" val="9612139"/>
                    </a:ext>
                  </a:extLst>
                </a:gridCol>
                <a:gridCol w="4291426">
                  <a:extLst>
                    <a:ext uri="{9D8B030D-6E8A-4147-A177-3AD203B41FA5}">
                      <a16:colId xmlns:a16="http://schemas.microsoft.com/office/drawing/2014/main" val="4183280094"/>
                    </a:ext>
                  </a:extLst>
                </a:gridCol>
                <a:gridCol w="4469908">
                  <a:extLst>
                    <a:ext uri="{9D8B030D-6E8A-4147-A177-3AD203B41FA5}">
                      <a16:colId xmlns:a16="http://schemas.microsoft.com/office/drawing/2014/main" val="2140178687"/>
                    </a:ext>
                  </a:extLst>
                </a:gridCol>
              </a:tblGrid>
              <a:tr h="207432">
                <a:tc rowSpan="2">
                  <a:txBody>
                    <a:bodyPr/>
                    <a:lstStyle/>
                    <a:p>
                      <a:pPr algn="ctr">
                        <a:spcAft>
                          <a:spcPts val="0"/>
                        </a:spcAft>
                      </a:pPr>
                      <a:r>
                        <a:rPr lang="ja-JP" altLang="en-US" sz="1000" kern="100" dirty="0">
                          <a:solidFill>
                            <a:schemeClr val="bg1"/>
                          </a:solidFill>
                          <a:effectLst/>
                          <a:latin typeface="Meiryo UI" panose="020B0604030504040204" pitchFamily="50" charset="-128"/>
                          <a:ea typeface="Meiryo UI" panose="020B0604030504040204" pitchFamily="50" charset="-128"/>
                        </a:rPr>
                        <a:t>当時の事業概要</a:t>
                      </a:r>
                      <a:endParaRPr lang="en-US" altLang="ja-JP" sz="1000"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vert="eaVert" anchor="ct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solidFill>
                  </a:tcPr>
                </a:tc>
                <a:tc grid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rPr>
                        <a:t>＜財政再建プログラム（案）策定当時＞</a:t>
                      </a:r>
                      <a:endParaRPr lang="en-US" altLang="ja-JP"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0D8E8"/>
                    </a:solidFill>
                  </a:tcPr>
                </a:tc>
                <a:tc hMerge="1">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en-US" altLang="ja-JP"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L w="12700" cap="flat" cmpd="sng" algn="ctr">
                      <a:solidFill>
                        <a:schemeClr val="accent1"/>
                      </a:solidFill>
                      <a:prstDash val="solid"/>
                      <a:round/>
                      <a:headEnd type="none" w="med" len="med"/>
                      <a:tailEnd type="none" w="med" len="med"/>
                    </a:lnL>
                    <a:lnB w="6350" cap="flat" cmpd="sng" algn="ctr">
                      <a:solidFill>
                        <a:schemeClr val="accent1"/>
                      </a:solidFill>
                      <a:prstDash val="solid"/>
                      <a:round/>
                      <a:headEnd type="none" w="med" len="med"/>
                      <a:tailEnd type="none" w="med" len="med"/>
                    </a:lnB>
                    <a:solidFill>
                      <a:srgbClr val="D0D8E8"/>
                    </a:solidFill>
                  </a:tcPr>
                </a:tc>
                <a:extLst>
                  <a:ext uri="{0D108BD9-81ED-4DB2-BD59-A6C34878D82A}">
                    <a16:rowId xmlns:a16="http://schemas.microsoft.com/office/drawing/2014/main" val="1809098311"/>
                  </a:ext>
                </a:extLst>
              </a:tr>
              <a:tr h="1894588">
                <a:tc vMerge="1">
                  <a:txBody>
                    <a:bodyPr/>
                    <a:lstStyle/>
                    <a:p>
                      <a:endParaRPr kumimoji="1" lang="ja-JP" altLang="en-US"/>
                    </a:p>
                  </a:txBody>
                  <a:tcPr/>
                </a:tc>
                <a:tc gridSpan="2">
                  <a:txBody>
                    <a:bodyPr/>
                    <a:lstStyle/>
                    <a:p>
                      <a:pPr algn="just">
                        <a:spcAft>
                          <a:spcPts val="0"/>
                        </a:spcAft>
                      </a:pPr>
                      <a:endParaRPr lang="en-US" altLang="ja-JP" sz="1000" b="1"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effectLst/>
                          <a:latin typeface="Meiryo UI" panose="020B0604030504040204" pitchFamily="50" charset="-128"/>
                          <a:ea typeface="Meiryo UI" panose="020B0604030504040204" pitchFamily="50" charset="-128"/>
                        </a:rPr>
                        <a:t>１ 事業目的 </a:t>
                      </a:r>
                    </a:p>
                    <a:p>
                      <a:pPr algn="just">
                        <a:spcAft>
                          <a:spcPts val="0"/>
                        </a:spcAft>
                      </a:pPr>
                      <a:r>
                        <a:rPr lang="ja-JP" altLang="en-US" sz="1000" b="0" kern="100" baseline="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在宅障がい者が通所する作業所の助成を行う市町村への補助</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府</a:t>
                      </a:r>
                      <a:r>
                        <a:rPr lang="en-US" altLang="ja-JP" sz="1000" b="0" kern="100" dirty="0">
                          <a:effectLst/>
                          <a:latin typeface="Meiryo UI" panose="020B0604030504040204" pitchFamily="50" charset="-128"/>
                          <a:ea typeface="Meiryo UI" panose="020B0604030504040204" pitchFamily="50" charset="-128"/>
                        </a:rPr>
                        <a:t>1/2</a:t>
                      </a:r>
                      <a:r>
                        <a:rPr lang="ja-JP" altLang="en-US" sz="1000" b="0" kern="100" dirty="0">
                          <a:effectLst/>
                          <a:latin typeface="Meiryo UI" panose="020B0604030504040204" pitchFamily="50" charset="-128"/>
                          <a:ea typeface="Meiryo UI" panose="020B0604030504040204" pitchFamily="50" charset="-128"/>
                        </a:rPr>
                        <a:t>・市町村</a:t>
                      </a:r>
                      <a:r>
                        <a:rPr lang="en-US" altLang="ja-JP" sz="1000" b="0" kern="100" dirty="0">
                          <a:effectLst/>
                          <a:latin typeface="Meiryo UI" panose="020B0604030504040204" pitchFamily="50" charset="-128"/>
                          <a:ea typeface="Meiryo UI" panose="020B0604030504040204" pitchFamily="50" charset="-128"/>
                        </a:rPr>
                        <a:t>1/2(</a:t>
                      </a:r>
                      <a:r>
                        <a:rPr lang="ja-JP" altLang="en-US" sz="1000" b="0" kern="100" dirty="0">
                          <a:effectLst/>
                          <a:latin typeface="Meiryo UI" panose="020B0604030504040204" pitchFamily="50" charset="-128"/>
                          <a:ea typeface="Meiryo UI" panose="020B0604030504040204" pitchFamily="50" charset="-128"/>
                        </a:rPr>
                        <a:t>補助実績</a:t>
                      </a:r>
                      <a:r>
                        <a:rPr lang="en-US" altLang="ja-JP" sz="1000" b="0" kern="100" dirty="0">
                          <a:effectLst/>
                          <a:latin typeface="Meiryo UI" panose="020B0604030504040204" pitchFamily="50" charset="-128"/>
                          <a:ea typeface="Meiryo UI" panose="020B0604030504040204" pitchFamily="50" charset="-128"/>
                        </a:rPr>
                        <a:t>27</a:t>
                      </a:r>
                      <a:r>
                        <a:rPr lang="ja-JP" altLang="en-US" sz="1000" b="0" kern="100" dirty="0">
                          <a:effectLst/>
                          <a:latin typeface="Meiryo UI" panose="020B0604030504040204" pitchFamily="50" charset="-128"/>
                          <a:ea typeface="Meiryo UI" panose="020B0604030504040204" pitchFamily="50" charset="-128"/>
                        </a:rPr>
                        <a:t>市町村</a:t>
                      </a:r>
                      <a:r>
                        <a:rPr lang="en-US" altLang="ja-JP" sz="1000" b="0" kern="100" dirty="0">
                          <a:effectLst/>
                          <a:latin typeface="Meiryo UI" panose="020B0604030504040204" pitchFamily="50" charset="-128"/>
                          <a:ea typeface="Meiryo UI" panose="020B0604030504040204" pitchFamily="50" charset="-128"/>
                        </a:rPr>
                        <a:t>)】   Ⅰ</a:t>
                      </a:r>
                      <a:r>
                        <a:rPr lang="ja-JP" altLang="en-US" sz="1000" b="0" kern="100" dirty="0">
                          <a:effectLst/>
                          <a:latin typeface="Meiryo UI" panose="020B0604030504040204" pitchFamily="50" charset="-128"/>
                          <a:ea typeface="Meiryo UI" panose="020B0604030504040204" pitchFamily="50" charset="-128"/>
                        </a:rPr>
                        <a:t>型</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定員</a:t>
                      </a:r>
                      <a:r>
                        <a:rPr lang="en-US" altLang="ja-JP" sz="1000" b="0" kern="100" dirty="0">
                          <a:effectLst/>
                          <a:latin typeface="Meiryo UI" panose="020B0604030504040204" pitchFamily="50" charset="-128"/>
                          <a:ea typeface="Meiryo UI" panose="020B0604030504040204" pitchFamily="50" charset="-128"/>
                        </a:rPr>
                        <a:t>7</a:t>
                      </a:r>
                      <a:r>
                        <a:rPr lang="ja-JP" altLang="en-US" sz="1000" b="0" kern="100" dirty="0">
                          <a:effectLst/>
                          <a:latin typeface="Meiryo UI" panose="020B0604030504040204" pitchFamily="50" charset="-128"/>
                          <a:ea typeface="Meiryo UI" panose="020B0604030504040204" pitchFamily="50" charset="-128"/>
                        </a:rPr>
                        <a:t>～</a:t>
                      </a:r>
                      <a:r>
                        <a:rPr lang="en-US" altLang="ja-JP" sz="1000" b="0" kern="100" dirty="0">
                          <a:effectLst/>
                          <a:latin typeface="Meiryo UI" panose="020B0604030504040204" pitchFamily="50" charset="-128"/>
                          <a:ea typeface="Meiryo UI" panose="020B0604030504040204" pitchFamily="50" charset="-128"/>
                        </a:rPr>
                        <a:t>9</a:t>
                      </a:r>
                      <a:r>
                        <a:rPr lang="ja-JP" altLang="en-US" sz="1000" b="0" kern="100" dirty="0">
                          <a:effectLst/>
                          <a:latin typeface="Meiryo UI" panose="020B0604030504040204" pitchFamily="50" charset="-128"/>
                          <a:ea typeface="Meiryo UI" panose="020B0604030504040204" pitchFamily="50" charset="-128"/>
                        </a:rPr>
                        <a:t>人</a:t>
                      </a:r>
                      <a:r>
                        <a:rPr lang="en-US" altLang="ja-JP" sz="1000" b="0" kern="100" dirty="0">
                          <a:effectLst/>
                          <a:latin typeface="Meiryo UI" panose="020B0604030504040204" pitchFamily="50" charset="-128"/>
                          <a:ea typeface="Meiryo UI" panose="020B0604030504040204" pitchFamily="50" charset="-128"/>
                        </a:rPr>
                        <a:t>) 650</a:t>
                      </a:r>
                      <a:r>
                        <a:rPr lang="ja-JP" altLang="en-US" sz="1000" b="0" kern="100" dirty="0">
                          <a:effectLst/>
                          <a:latin typeface="Meiryo UI" panose="020B0604030504040204" pitchFamily="50" charset="-128"/>
                          <a:ea typeface="Meiryo UI" panose="020B0604030504040204" pitchFamily="50" charset="-128"/>
                        </a:rPr>
                        <a:t>万円</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年   </a:t>
                      </a:r>
                      <a:r>
                        <a:rPr lang="en-US" altLang="ja-JP" sz="1000" b="0" kern="100" dirty="0">
                          <a:effectLst/>
                          <a:latin typeface="Meiryo UI" panose="020B0604030504040204" pitchFamily="50" charset="-128"/>
                          <a:ea typeface="Meiryo UI" panose="020B0604030504040204" pitchFamily="50" charset="-128"/>
                        </a:rPr>
                        <a:t>Ⅱ</a:t>
                      </a:r>
                      <a:r>
                        <a:rPr lang="ja-JP" altLang="en-US" sz="1000" b="0" kern="100" dirty="0">
                          <a:effectLst/>
                          <a:latin typeface="Meiryo UI" panose="020B0604030504040204" pitchFamily="50" charset="-128"/>
                          <a:ea typeface="Meiryo UI" panose="020B0604030504040204" pitchFamily="50" charset="-128"/>
                        </a:rPr>
                        <a:t>型</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定員</a:t>
                      </a:r>
                      <a:r>
                        <a:rPr lang="en-US" altLang="ja-JP" sz="1000" b="0" kern="100" dirty="0">
                          <a:effectLst/>
                          <a:latin typeface="Meiryo UI" panose="020B0604030504040204" pitchFamily="50" charset="-128"/>
                          <a:ea typeface="Meiryo UI" panose="020B0604030504040204" pitchFamily="50" charset="-128"/>
                        </a:rPr>
                        <a:t>5</a:t>
                      </a:r>
                      <a:r>
                        <a:rPr lang="ja-JP" altLang="en-US" sz="1000" b="0" kern="100" dirty="0">
                          <a:effectLst/>
                          <a:latin typeface="Meiryo UI" panose="020B0604030504040204" pitchFamily="50" charset="-128"/>
                          <a:ea typeface="Meiryo UI" panose="020B0604030504040204" pitchFamily="50" charset="-128"/>
                        </a:rPr>
                        <a:t>～</a:t>
                      </a:r>
                      <a:r>
                        <a:rPr lang="en-US" altLang="ja-JP" sz="1000" b="0" kern="100" dirty="0">
                          <a:effectLst/>
                          <a:latin typeface="Meiryo UI" panose="020B0604030504040204" pitchFamily="50" charset="-128"/>
                          <a:ea typeface="Meiryo UI" panose="020B0604030504040204" pitchFamily="50" charset="-128"/>
                        </a:rPr>
                        <a:t>6</a:t>
                      </a:r>
                      <a:r>
                        <a:rPr lang="ja-JP" altLang="en-US" sz="1000" b="0" kern="100" dirty="0">
                          <a:effectLst/>
                          <a:latin typeface="Meiryo UI" panose="020B0604030504040204" pitchFamily="50" charset="-128"/>
                          <a:ea typeface="Meiryo UI" panose="020B0604030504040204" pitchFamily="50" charset="-128"/>
                        </a:rPr>
                        <a:t>人</a:t>
                      </a:r>
                      <a:r>
                        <a:rPr lang="en-US" altLang="ja-JP" sz="1000" b="0" kern="100" dirty="0">
                          <a:effectLst/>
                          <a:latin typeface="Meiryo UI" panose="020B0604030504040204" pitchFamily="50" charset="-128"/>
                          <a:ea typeface="Meiryo UI" panose="020B0604030504040204" pitchFamily="50" charset="-128"/>
                        </a:rPr>
                        <a:t>) 450</a:t>
                      </a:r>
                      <a:r>
                        <a:rPr lang="ja-JP" altLang="en-US" sz="1000" b="0" kern="100" dirty="0">
                          <a:effectLst/>
                          <a:latin typeface="Meiryo UI" panose="020B0604030504040204" pitchFamily="50" charset="-128"/>
                          <a:ea typeface="Meiryo UI" panose="020B0604030504040204" pitchFamily="50" charset="-128"/>
                        </a:rPr>
                        <a:t>万円</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年 </a:t>
                      </a:r>
                    </a:p>
                    <a:p>
                      <a:pPr algn="just">
                        <a:spcAft>
                          <a:spcPts val="0"/>
                        </a:spcAft>
                      </a:pPr>
                      <a:r>
                        <a:rPr lang="ja-JP" altLang="en-US" sz="1000" b="1" kern="100" dirty="0">
                          <a:effectLst/>
                          <a:latin typeface="Meiryo UI" panose="020B0604030504040204" pitchFamily="50" charset="-128"/>
                          <a:ea typeface="Meiryo UI" panose="020B0604030504040204" pitchFamily="50" charset="-128"/>
                        </a:rPr>
                        <a:t> </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a:t>
                      </a:r>
                      <a:r>
                        <a:rPr lang="en-US" altLang="ja-JP" sz="1000" b="0" kern="100" dirty="0">
                          <a:effectLst/>
                          <a:latin typeface="Meiryo UI" panose="020B0604030504040204" pitchFamily="50" charset="-128"/>
                          <a:ea typeface="Meiryo UI" panose="020B0604030504040204" pitchFamily="50" charset="-128"/>
                        </a:rPr>
                        <a:t>&lt;</a:t>
                      </a:r>
                      <a:r>
                        <a:rPr lang="ja-JP" altLang="en-US" sz="1000" b="0" kern="100" dirty="0">
                          <a:effectLst/>
                          <a:latin typeface="Meiryo UI" panose="020B0604030504040204" pitchFamily="50" charset="-128"/>
                          <a:ea typeface="Meiryo UI" panose="020B0604030504040204" pitchFamily="50" charset="-128"/>
                        </a:rPr>
                        <a:t>作業所運営補助実績箇所</a:t>
                      </a:r>
                      <a:r>
                        <a:rPr lang="en-US" altLang="ja-JP" sz="1000" b="0" kern="100" dirty="0">
                          <a:effectLst/>
                          <a:latin typeface="Meiryo UI" panose="020B0604030504040204" pitchFamily="50" charset="-128"/>
                          <a:ea typeface="Meiryo UI" panose="020B0604030504040204" pitchFamily="50" charset="-128"/>
                        </a:rPr>
                        <a:t>&gt;</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a:t>
                      </a:r>
                      <a:endParaRPr lang="en-US" altLang="ja-JP" sz="1000" b="0" kern="100" dirty="0">
                        <a:effectLst/>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b="0" kern="100" dirty="0">
                          <a:effectLst/>
                          <a:latin typeface="Meiryo UI" panose="020B0604030504040204" pitchFamily="50" charset="-128"/>
                          <a:ea typeface="Meiryo UI" panose="020B0604030504040204" pitchFamily="50" charset="-128"/>
                        </a:rPr>
                        <a:t>　　　</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Ｈ</a:t>
                      </a:r>
                      <a:r>
                        <a:rPr lang="en-US" altLang="ja-JP" sz="1000" b="0" kern="100" dirty="0">
                          <a:effectLst/>
                          <a:latin typeface="Meiryo UI" panose="020B0604030504040204" pitchFamily="50" charset="-128"/>
                          <a:ea typeface="Meiryo UI" panose="020B0604030504040204" pitchFamily="50" charset="-128"/>
                        </a:rPr>
                        <a:t>18</a:t>
                      </a:r>
                      <a:r>
                        <a:rPr lang="ja-JP" altLang="en-US" sz="1000" b="0" kern="100" dirty="0">
                          <a:effectLst/>
                          <a:latin typeface="Meiryo UI" panose="020B0604030504040204" pitchFamily="50" charset="-128"/>
                          <a:ea typeface="Meiryo UI" panose="020B0604030504040204" pitchFamily="50" charset="-128"/>
                        </a:rPr>
                        <a:t>以前は区分が異なるため合計のみ </a:t>
                      </a:r>
                    </a:p>
                    <a:p>
                      <a:pPr algn="just">
                        <a:spcAft>
                          <a:spcPts val="0"/>
                        </a:spcAft>
                      </a:pPr>
                      <a:endParaRPr lang="ja-JP" altLang="en-US"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a:t>
                      </a:r>
                      <a:r>
                        <a:rPr lang="ja-JP" altLang="en-US" sz="1000" b="0" kern="100" baseline="0" dirty="0">
                          <a:effectLst/>
                          <a:latin typeface="Meiryo UI" panose="020B0604030504040204" pitchFamily="50" charset="-128"/>
                          <a:ea typeface="Meiryo UI" panose="020B0604030504040204" pitchFamily="50" charset="-128"/>
                        </a:rPr>
                        <a:t> </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作業所：小規模作業所、共同作業所</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 障害者自立支援法による授産施設、福祉工場等と異なり、法で定められた自立支援給付等の対象にならない小規模な施設。 </a:t>
                      </a:r>
                    </a:p>
                    <a:p>
                      <a:pPr algn="just">
                        <a:spcAft>
                          <a:spcPts val="0"/>
                        </a:spcAft>
                      </a:pPr>
                      <a:r>
                        <a:rPr lang="ja-JP" altLang="en-US" sz="1000" b="1" kern="100" dirty="0">
                          <a:effectLst/>
                          <a:latin typeface="Meiryo UI" panose="020B0604030504040204" pitchFamily="50" charset="-128"/>
                          <a:ea typeface="Meiryo UI" panose="020B0604030504040204" pitchFamily="50" charset="-128"/>
                        </a:rPr>
                        <a:t> </a:t>
                      </a:r>
                    </a:p>
                    <a:p>
                      <a:pPr algn="just">
                        <a:spcAft>
                          <a:spcPts val="0"/>
                        </a:spcAft>
                      </a:pPr>
                      <a:r>
                        <a:rPr lang="ja-JP" altLang="en-US" sz="1000" b="1" kern="100" dirty="0">
                          <a:effectLst/>
                          <a:latin typeface="Meiryo UI" panose="020B0604030504040204" pitchFamily="50" charset="-128"/>
                          <a:ea typeface="Meiryo UI" panose="020B0604030504040204" pitchFamily="50" charset="-128"/>
                        </a:rPr>
                        <a:t> </a:t>
                      </a:r>
                      <a:endParaRPr lang="ja-JP" altLang="en-US" sz="1000" b="0" kern="100" dirty="0">
                        <a:effectLst/>
                        <a:latin typeface="Meiryo UI" panose="020B0604030504040204" pitchFamily="50" charset="-128"/>
                        <a:ea typeface="Meiryo UI" panose="020B0604030504040204" pitchFamily="50" charset="-128"/>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tc hMerge="1">
                  <a:txBody>
                    <a:bodyPr/>
                    <a:lstStyle/>
                    <a:p>
                      <a:endParaRPr kumimoji="1" lang="ja-JP" altLang="en-US"/>
                    </a:p>
                  </a:txBody>
                  <a:tcPr/>
                </a:tc>
                <a:extLst>
                  <a:ext uri="{0D108BD9-81ED-4DB2-BD59-A6C34878D82A}">
                    <a16:rowId xmlns:a16="http://schemas.microsoft.com/office/drawing/2014/main" val="584442172"/>
                  </a:ext>
                </a:extLst>
              </a:tr>
              <a:tr h="207432">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bg1"/>
                          </a:solidFill>
                          <a:latin typeface="Meiryo UI" panose="020B0604030504040204" pitchFamily="50" charset="-128"/>
                          <a:ea typeface="Meiryo UI" panose="020B0604030504040204" pitchFamily="50" charset="-128"/>
                        </a:rPr>
                        <a:t>見直しの経過</a:t>
                      </a:r>
                      <a:endParaRPr kumimoji="1" lang="ja-JP" altLang="en-US" dirty="0">
                        <a:solidFill>
                          <a:schemeClr val="bg1"/>
                        </a:solidFill>
                        <a:latin typeface="Meiryo UI" panose="020B0604030504040204" pitchFamily="50" charset="-128"/>
                        <a:ea typeface="Meiryo UI" panose="020B0604030504040204" pitchFamily="50" charset="-128"/>
                      </a:endParaRPr>
                    </a:p>
                  </a:txBody>
                  <a:tcPr marL="72000" marR="72000" marT="36000" marB="36000" vert="eaVert" anchor="ctr">
                    <a:lnL w="12700" cap="flat" cmpd="sng" algn="ctr">
                      <a:solidFill>
                        <a:schemeClr val="accent1"/>
                      </a:solidFill>
                      <a:prstDash val="solid"/>
                      <a:round/>
                      <a:headEnd type="none" w="med" len="med"/>
                      <a:tailEnd type="none" w="med" len="med"/>
                    </a:lnL>
                    <a:lnT w="635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grid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ja-JP" sz="1000" b="1" kern="100" dirty="0">
                          <a:effectLst/>
                          <a:latin typeface="Meiryo UI" panose="020B0604030504040204" pitchFamily="50" charset="-128"/>
                          <a:ea typeface="Meiryo UI" panose="020B0604030504040204" pitchFamily="50" charset="-128"/>
                        </a:rPr>
                        <a:t>＜財政再建プログラム（案）</a:t>
                      </a:r>
                      <a:r>
                        <a:rPr lang="ja-JP" altLang="en-US" sz="1000" b="1" kern="100" dirty="0">
                          <a:effectLst/>
                          <a:latin typeface="Meiryo UI" panose="020B0604030504040204" pitchFamily="50" charset="-128"/>
                          <a:ea typeface="Meiryo UI" panose="020B0604030504040204" pitchFamily="50" charset="-128"/>
                        </a:rPr>
                        <a:t>における見直し</a:t>
                      </a:r>
                      <a:r>
                        <a:rPr lang="ja-JP" altLang="ja-JP" sz="1000" b="1" kern="100" dirty="0">
                          <a:effectLst/>
                          <a:latin typeface="Meiryo UI" panose="020B0604030504040204" pitchFamily="50" charset="-128"/>
                          <a:ea typeface="Meiryo UI" panose="020B0604030504040204" pitchFamily="50" charset="-128"/>
                        </a:rPr>
                        <a:t>＞</a:t>
                      </a:r>
                      <a:endParaRPr lang="ja-JP"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0D8E8"/>
                    </a:solidFill>
                  </a:tcPr>
                </a:tc>
                <a:tc hMerge="1">
                  <a:txBody>
                    <a:bodyPr/>
                    <a:lstStyle/>
                    <a:p>
                      <a:endParaRPr kumimoji="1" lang="ja-JP" altLang="en-US"/>
                    </a:p>
                  </a:txBody>
                  <a:tcPr/>
                </a:tc>
                <a:extLst>
                  <a:ext uri="{0D108BD9-81ED-4DB2-BD59-A6C34878D82A}">
                    <a16:rowId xmlns:a16="http://schemas.microsoft.com/office/drawing/2014/main" val="652200874"/>
                  </a:ext>
                </a:extLst>
              </a:tr>
              <a:tr h="1831661">
                <a:tc vMerge="1">
                  <a:txBody>
                    <a:bodyPr/>
                    <a:lstStyle/>
                    <a:p>
                      <a:endParaRPr kumimoji="1" lang="ja-JP" altLang="en-US" dirty="0"/>
                    </a:p>
                  </a:txBody>
                  <a:tcPr marL="72000" marR="72000" marT="36000" marB="36000" vert="eaVert">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just">
                        <a:spcAft>
                          <a:spcPts val="0"/>
                        </a:spcAft>
                      </a:pPr>
                      <a:r>
                        <a:rPr lang="ja-JP" altLang="en-US" sz="1000" b="1" kern="100" dirty="0">
                          <a:effectLst/>
                          <a:latin typeface="Meiryo UI" panose="020B0604030504040204" pitchFamily="50" charset="-128"/>
                          <a:ea typeface="Meiryo UI" panose="020B0604030504040204" pitchFamily="50" charset="-128"/>
                        </a:rPr>
                        <a:t>１ 見直しの考え方及び見直し内容</a:t>
                      </a:r>
                      <a:endParaRPr lang="en-US" altLang="ja-JP" sz="1000" b="1"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○障害者自立支援法施行前に開設された作業所は、平成</a:t>
                      </a:r>
                      <a:r>
                        <a:rPr lang="en-US" altLang="ja-JP" sz="1000" b="0" kern="100" dirty="0">
                          <a:effectLst/>
                          <a:latin typeface="Meiryo UI" panose="020B0604030504040204" pitchFamily="50" charset="-128"/>
                          <a:ea typeface="Meiryo UI" panose="020B0604030504040204" pitchFamily="50" charset="-128"/>
                        </a:rPr>
                        <a:t>23</a:t>
                      </a:r>
                      <a:r>
                        <a:rPr lang="ja-JP" altLang="en-US" sz="1000" b="0" kern="100" dirty="0">
                          <a:effectLst/>
                          <a:latin typeface="Meiryo UI" panose="020B0604030504040204" pitchFamily="50" charset="-128"/>
                          <a:ea typeface="Meiryo UI" panose="020B0604030504040204" pitchFamily="50" charset="-128"/>
                        </a:rPr>
                        <a:t>年度まで補助。</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   法施行後に開設された作業所は設立後５年間補助。 </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a:t>
                      </a: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参考</a:t>
                      </a:r>
                      <a:r>
                        <a:rPr lang="en-US" altLang="ja-JP" sz="1000" b="0" kern="100" dirty="0">
                          <a:effectLst/>
                          <a:latin typeface="Meiryo UI" panose="020B0604030504040204" pitchFamily="50" charset="-128"/>
                          <a:ea typeface="Meiryo UI" panose="020B0604030504040204" pitchFamily="50" charset="-128"/>
                        </a:rPr>
                        <a:t>〕</a:t>
                      </a: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旧法体系の施設は、平成</a:t>
                      </a:r>
                      <a:r>
                        <a:rPr lang="en-US" altLang="ja-JP" sz="1000" b="0" kern="100" dirty="0">
                          <a:effectLst/>
                          <a:latin typeface="Meiryo UI" panose="020B0604030504040204" pitchFamily="50" charset="-128"/>
                          <a:ea typeface="Meiryo UI" panose="020B0604030504040204" pitchFamily="50" charset="-128"/>
                        </a:rPr>
                        <a:t>23</a:t>
                      </a:r>
                      <a:r>
                        <a:rPr lang="ja-JP" altLang="en-US" sz="1000" b="0" kern="100" dirty="0">
                          <a:effectLst/>
                          <a:latin typeface="Meiryo UI" panose="020B0604030504040204" pitchFamily="50" charset="-128"/>
                          <a:ea typeface="Meiryo UI" panose="020B0604030504040204" pitchFamily="50" charset="-128"/>
                        </a:rPr>
                        <a:t>年度までに自立支援法体系のいずれかのサービ</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ス提供を行う事業所に移行    </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a:t>
                      </a:r>
                    </a:p>
                    <a:p>
                      <a:pPr algn="just">
                        <a:spcAft>
                          <a:spcPts val="0"/>
                        </a:spcAft>
                      </a:pPr>
                      <a:r>
                        <a:rPr lang="ja-JP" altLang="en-US" sz="1000" b="1" kern="100" dirty="0">
                          <a:effectLst/>
                          <a:latin typeface="Meiryo UI" panose="020B0604030504040204" pitchFamily="50" charset="-128"/>
                          <a:ea typeface="Meiryo UI" panose="020B0604030504040204" pitchFamily="50" charset="-128"/>
                        </a:rPr>
                        <a:t>２ 実施時期</a:t>
                      </a:r>
                      <a:endParaRPr lang="en-US" altLang="ja-JP" sz="1000" b="1"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平成</a:t>
                      </a:r>
                      <a:r>
                        <a:rPr lang="en-US" altLang="ja-JP" sz="1000" b="0" kern="100" dirty="0">
                          <a:effectLst/>
                          <a:latin typeface="Meiryo UI" panose="020B0604030504040204" pitchFamily="50" charset="-128"/>
                          <a:ea typeface="Meiryo UI" panose="020B0604030504040204" pitchFamily="50" charset="-128"/>
                        </a:rPr>
                        <a:t>20</a:t>
                      </a:r>
                      <a:r>
                        <a:rPr lang="ja-JP" altLang="en-US" sz="1000" b="0" kern="100" dirty="0">
                          <a:effectLst/>
                          <a:latin typeface="Meiryo UI" panose="020B0604030504040204" pitchFamily="50" charset="-128"/>
                          <a:ea typeface="Meiryo UI" panose="020B0604030504040204" pitchFamily="50" charset="-128"/>
                        </a:rPr>
                        <a:t>年８月 </a:t>
                      </a: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tc>
                  <a:txBody>
                    <a:bodyPr/>
                    <a:lstStyle/>
                    <a:p>
                      <a:pPr algn="just">
                        <a:spcAft>
                          <a:spcPts val="0"/>
                        </a:spcAft>
                      </a:pPr>
                      <a:r>
                        <a:rPr lang="ja-JP" altLang="en-US" sz="1000" b="1" u="none" strike="noStrike" baseline="0" dirty="0">
                          <a:latin typeface="Meiryo UI" panose="020B0604030504040204" pitchFamily="50" charset="-128"/>
                          <a:ea typeface="Meiryo UI" panose="020B0604030504040204" pitchFamily="50" charset="-128"/>
                        </a:rPr>
                        <a:t>◆見直しの経過（改革工程表）</a:t>
                      </a:r>
                      <a:endParaRPr lang="en-US" altLang="ja-JP" sz="1000" b="1" u="none" strike="noStrike" baseline="0" dirty="0">
                        <a:latin typeface="Meiryo UI" panose="020B0604030504040204" pitchFamily="50" charset="-128"/>
                        <a:ea typeface="Meiryo UI" panose="020B0604030504040204" pitchFamily="50" charset="-128"/>
                      </a:endParaRPr>
                    </a:p>
                    <a:p>
                      <a:pPr rtl="0"/>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a:t>
                      </a:r>
                      <a:r>
                        <a:rPr lang="ja-JP" altLang="ja-JP" sz="1000" b="0" i="0" baseline="0" dirty="0">
                          <a:effectLst/>
                          <a:latin typeface="Meiryo UI" panose="020B0604030504040204" pitchFamily="50" charset="-128"/>
                          <a:ea typeface="Meiryo UI" panose="020B0604030504040204" pitchFamily="50" charset="-128"/>
                          <a:cs typeface="+mn-cs"/>
                        </a:rPr>
                        <a:t>・障害者自立支援法施行前に開設された作業所は、</a:t>
                      </a:r>
                      <a:r>
                        <a:rPr lang="en-US" altLang="ja-JP" sz="1000" b="0" i="0" baseline="0" dirty="0">
                          <a:effectLst/>
                          <a:latin typeface="Meiryo UI" panose="020B0604030504040204" pitchFamily="50" charset="-128"/>
                          <a:ea typeface="Meiryo UI" panose="020B0604030504040204" pitchFamily="50" charset="-128"/>
                          <a:cs typeface="+mn-cs"/>
                        </a:rPr>
                        <a:t>23</a:t>
                      </a:r>
                      <a:r>
                        <a:rPr lang="ja-JP" altLang="ja-JP" sz="1000" b="0" i="0" baseline="0" dirty="0">
                          <a:effectLst/>
                          <a:latin typeface="Meiryo UI" panose="020B0604030504040204" pitchFamily="50" charset="-128"/>
                          <a:ea typeface="Meiryo UI" panose="020B0604030504040204" pitchFamily="50" charset="-128"/>
                          <a:cs typeface="+mn-cs"/>
                        </a:rPr>
                        <a:t>年度まで補助を実施</a:t>
                      </a:r>
                      <a:endParaRPr lang="ja-JP" altLang="ja-JP" sz="1000" dirty="0">
                        <a:effectLst/>
                        <a:latin typeface="Meiryo UI" panose="020B0604030504040204" pitchFamily="50" charset="-128"/>
                        <a:ea typeface="Meiryo UI" panose="020B0604030504040204" pitchFamily="50" charset="-128"/>
                      </a:endParaRPr>
                    </a:p>
                    <a:p>
                      <a:pPr rtl="0"/>
                      <a:r>
                        <a:rPr lang="ja-JP" altLang="en-US" sz="1000" b="0" i="0" baseline="0" dirty="0">
                          <a:effectLst/>
                          <a:latin typeface="Meiryo UI" panose="020B0604030504040204" pitchFamily="50" charset="-128"/>
                          <a:ea typeface="Meiryo UI" panose="020B0604030504040204" pitchFamily="50" charset="-128"/>
                          <a:cs typeface="+mn-cs"/>
                        </a:rPr>
                        <a:t>  </a:t>
                      </a:r>
                      <a:r>
                        <a:rPr lang="ja-JP" altLang="ja-JP" sz="1000" b="0" i="0" baseline="0" dirty="0">
                          <a:effectLst/>
                          <a:latin typeface="Meiryo UI" panose="020B0604030504040204" pitchFamily="50" charset="-128"/>
                          <a:ea typeface="Meiryo UI" panose="020B0604030504040204" pitchFamily="50" charset="-128"/>
                          <a:cs typeface="+mn-cs"/>
                        </a:rPr>
                        <a:t>・</a:t>
                      </a:r>
                      <a:r>
                        <a:rPr lang="en-US" altLang="ja-JP" sz="1000" b="0" i="0" baseline="0" dirty="0">
                          <a:effectLst/>
                          <a:latin typeface="Meiryo UI" panose="020B0604030504040204" pitchFamily="50" charset="-128"/>
                          <a:ea typeface="Meiryo UI" panose="020B0604030504040204" pitchFamily="50" charset="-128"/>
                          <a:cs typeface="+mn-cs"/>
                        </a:rPr>
                        <a:t>20</a:t>
                      </a:r>
                      <a:r>
                        <a:rPr lang="ja-JP" altLang="ja-JP" sz="1000" b="0" i="0" baseline="0" dirty="0">
                          <a:effectLst/>
                          <a:latin typeface="Meiryo UI" panose="020B0604030504040204" pitchFamily="50" charset="-128"/>
                          <a:ea typeface="Meiryo UI" panose="020B0604030504040204" pitchFamily="50" charset="-128"/>
                          <a:cs typeface="+mn-cs"/>
                        </a:rPr>
                        <a:t>年度から障害者自立支援法に位置付けられた事業所への円滑な移行に向けて、</a:t>
                      </a:r>
                      <a:endParaRPr lang="en-US" altLang="ja-JP" sz="1000" b="0" i="0" baseline="0" dirty="0">
                        <a:effectLst/>
                        <a:latin typeface="Meiryo UI" panose="020B0604030504040204" pitchFamily="50" charset="-128"/>
                        <a:ea typeface="Meiryo UI" panose="020B0604030504040204" pitchFamily="50" charset="-128"/>
                        <a:cs typeface="+mn-cs"/>
                      </a:endParaRPr>
                    </a:p>
                    <a:p>
                      <a:pPr rtl="0"/>
                      <a:r>
                        <a:rPr lang="en-US" altLang="ja-JP" sz="1000" b="0" i="0" baseline="0" dirty="0">
                          <a:effectLst/>
                          <a:latin typeface="Meiryo UI" panose="020B0604030504040204" pitchFamily="50" charset="-128"/>
                          <a:ea typeface="Meiryo UI" panose="020B0604030504040204" pitchFamily="50" charset="-128"/>
                          <a:cs typeface="+mn-cs"/>
                        </a:rPr>
                        <a:t>   </a:t>
                      </a:r>
                      <a:r>
                        <a:rPr lang="ja-JP" altLang="ja-JP" sz="1000" b="0" i="0" baseline="0" dirty="0">
                          <a:effectLst/>
                          <a:latin typeface="Meiryo UI" panose="020B0604030504040204" pitchFamily="50" charset="-128"/>
                          <a:ea typeface="Meiryo UI" panose="020B0604030504040204" pitchFamily="50" charset="-128"/>
                          <a:cs typeface="+mn-cs"/>
                        </a:rPr>
                        <a:t>基金事業を用いた様々な支援策を実施</a:t>
                      </a:r>
                      <a:endParaRPr lang="ja-JP" altLang="ja-JP" sz="1000" dirty="0">
                        <a:effectLst/>
                        <a:latin typeface="Meiryo UI" panose="020B0604030504040204" pitchFamily="50" charset="-128"/>
                        <a:ea typeface="Meiryo UI" panose="020B0604030504040204" pitchFamily="50" charset="-128"/>
                      </a:endParaRPr>
                    </a:p>
                    <a:p>
                      <a:r>
                        <a:rPr lang="ja-JP" altLang="en-US" sz="1000" b="0" i="0" baseline="0" dirty="0">
                          <a:effectLst/>
                          <a:latin typeface="Meiryo UI" panose="020B0604030504040204" pitchFamily="50" charset="-128"/>
                          <a:ea typeface="Meiryo UI" panose="020B0604030504040204" pitchFamily="50" charset="-128"/>
                          <a:cs typeface="+mn-cs"/>
                        </a:rPr>
                        <a:t>  ・</a:t>
                      </a:r>
                      <a:r>
                        <a:rPr lang="ja-JP" altLang="ja-JP" sz="1000" dirty="0">
                          <a:effectLst/>
                          <a:latin typeface="Meiryo UI" panose="020B0604030504040204" pitchFamily="50" charset="-128"/>
                          <a:ea typeface="Meiryo UI" panose="020B0604030504040204" pitchFamily="50" charset="-128"/>
                          <a:cs typeface="+mn-cs"/>
                        </a:rPr>
                        <a:t>法施行後に開設された作業所については、財政構造改革プラン（案）</a:t>
                      </a:r>
                      <a:r>
                        <a:rPr lang="ja-JP" altLang="en-US" sz="1000" dirty="0">
                          <a:effectLst/>
                          <a:latin typeface="Meiryo UI" panose="020B0604030504040204" pitchFamily="50" charset="-128"/>
                          <a:ea typeface="Meiryo UI" panose="020B0604030504040204" pitchFamily="50" charset="-128"/>
                          <a:cs typeface="+mn-cs"/>
                        </a:rPr>
                        <a:t>（</a:t>
                      </a:r>
                      <a:r>
                        <a:rPr lang="ja-JP" altLang="ja-JP" sz="1000" dirty="0">
                          <a:effectLst/>
                          <a:latin typeface="Meiryo UI" panose="020B0604030504040204" pitchFamily="50" charset="-128"/>
                          <a:ea typeface="Meiryo UI" panose="020B0604030504040204" pitchFamily="50" charset="-128"/>
                          <a:cs typeface="+mn-cs"/>
                        </a:rPr>
                        <a:t>平成</a:t>
                      </a:r>
                      <a:r>
                        <a:rPr lang="en-US" altLang="ja-JP" sz="1000" dirty="0">
                          <a:effectLst/>
                          <a:latin typeface="Meiryo UI" panose="020B0604030504040204" pitchFamily="50" charset="-128"/>
                          <a:ea typeface="Meiryo UI" panose="020B0604030504040204" pitchFamily="50" charset="-128"/>
                          <a:cs typeface="+mn-cs"/>
                        </a:rPr>
                        <a:t>22</a:t>
                      </a:r>
                    </a:p>
                    <a:p>
                      <a:r>
                        <a:rPr lang="en-US" altLang="ja-JP" sz="1000" dirty="0">
                          <a:effectLst/>
                          <a:latin typeface="Meiryo UI" panose="020B0604030504040204" pitchFamily="50" charset="-128"/>
                          <a:ea typeface="Meiryo UI" panose="020B0604030504040204" pitchFamily="50" charset="-128"/>
                          <a:cs typeface="+mn-cs"/>
                        </a:rPr>
                        <a:t>   </a:t>
                      </a:r>
                      <a:r>
                        <a:rPr lang="ja-JP" altLang="ja-JP" sz="1000" dirty="0">
                          <a:effectLst/>
                          <a:latin typeface="Meiryo UI" panose="020B0604030504040204" pitchFamily="50" charset="-128"/>
                          <a:ea typeface="Meiryo UI" panose="020B0604030504040204" pitchFamily="50" charset="-128"/>
                          <a:cs typeface="+mn-cs"/>
                        </a:rPr>
                        <a:t>年</a:t>
                      </a:r>
                      <a:r>
                        <a:rPr lang="en-US" altLang="ja-JP" sz="1000" dirty="0">
                          <a:effectLst/>
                          <a:latin typeface="Meiryo UI" panose="020B0604030504040204" pitchFamily="50" charset="-128"/>
                          <a:ea typeface="Meiryo UI" panose="020B0604030504040204" pitchFamily="50" charset="-128"/>
                          <a:cs typeface="+mn-cs"/>
                        </a:rPr>
                        <a:t>10</a:t>
                      </a:r>
                      <a:r>
                        <a:rPr lang="ja-JP" altLang="ja-JP" sz="1000" dirty="0">
                          <a:effectLst/>
                          <a:latin typeface="Meiryo UI" panose="020B0604030504040204" pitchFamily="50" charset="-128"/>
                          <a:ea typeface="Meiryo UI" panose="020B0604030504040204" pitchFamily="50" charset="-128"/>
                          <a:cs typeface="+mn-cs"/>
                        </a:rPr>
                        <a:t>月</a:t>
                      </a:r>
                      <a:r>
                        <a:rPr lang="ja-JP" altLang="en-US" sz="1000" dirty="0">
                          <a:effectLst/>
                          <a:latin typeface="Meiryo UI" panose="020B0604030504040204" pitchFamily="50" charset="-128"/>
                          <a:ea typeface="Meiryo UI" panose="020B0604030504040204" pitchFamily="50" charset="-128"/>
                          <a:cs typeface="+mn-cs"/>
                        </a:rPr>
                        <a:t>）</a:t>
                      </a:r>
                      <a:r>
                        <a:rPr lang="ja-JP" altLang="ja-JP" sz="1000" dirty="0">
                          <a:effectLst/>
                          <a:latin typeface="Meiryo UI" panose="020B0604030504040204" pitchFamily="50" charset="-128"/>
                          <a:ea typeface="Meiryo UI" panose="020B0604030504040204" pitchFamily="50" charset="-128"/>
                          <a:cs typeface="+mn-cs"/>
                        </a:rPr>
                        <a:t>において、補助（設立後５年間）対象を</a:t>
                      </a:r>
                      <a:r>
                        <a:rPr lang="en-US" altLang="ja-JP" sz="1000" dirty="0">
                          <a:effectLst/>
                          <a:latin typeface="Meiryo UI" panose="020B0604030504040204" pitchFamily="50" charset="-128"/>
                          <a:ea typeface="Meiryo UI" panose="020B0604030504040204" pitchFamily="50" charset="-128"/>
                          <a:cs typeface="+mn-cs"/>
                        </a:rPr>
                        <a:t>22</a:t>
                      </a:r>
                      <a:r>
                        <a:rPr lang="ja-JP" altLang="ja-JP" sz="1000" dirty="0">
                          <a:effectLst/>
                          <a:latin typeface="Meiryo UI" panose="020B0604030504040204" pitchFamily="50" charset="-128"/>
                          <a:ea typeface="Meiryo UI" panose="020B0604030504040204" pitchFamily="50" charset="-128"/>
                          <a:cs typeface="+mn-cs"/>
                        </a:rPr>
                        <a:t>年度開設分までとした。</a:t>
                      </a:r>
                      <a:endParaRPr lang="ja-JP" altLang="ja-JP" sz="1000" dirty="0">
                        <a:effectLst/>
                        <a:latin typeface="Meiryo UI" panose="020B0604030504040204" pitchFamily="50" charset="-128"/>
                        <a:ea typeface="Meiryo UI" panose="020B0604030504040204" pitchFamily="50" charset="-128"/>
                      </a:endParaRPr>
                    </a:p>
                    <a:p>
                      <a:pPr rtl="0"/>
                      <a:endParaRPr lang="en-US" altLang="ja-JP" sz="1000" b="0" i="0" baseline="0" dirty="0">
                        <a:effectLst/>
                        <a:latin typeface="Meiryo UI" panose="020B0604030504040204" pitchFamily="50" charset="-128"/>
                        <a:ea typeface="Meiryo UI" panose="020B0604030504040204" pitchFamily="50" charset="-128"/>
                        <a:cs typeface="+mn-cs"/>
                      </a:endParaRPr>
                    </a:p>
                    <a:p>
                      <a:pPr rtl="0">
                        <a:lnSpc>
                          <a:spcPts val="1200"/>
                        </a:lnSpc>
                      </a:pPr>
                      <a:r>
                        <a:rPr lang="en-US" altLang="ja-JP" sz="1000" b="0" i="0" baseline="0" dirty="0">
                          <a:effectLst/>
                          <a:latin typeface="Meiryo UI" panose="020B0604030504040204" pitchFamily="50" charset="-128"/>
                          <a:ea typeface="Meiryo UI" panose="020B0604030504040204" pitchFamily="50" charset="-128"/>
                          <a:cs typeface="+mn-cs"/>
                        </a:rPr>
                        <a:t>   【</a:t>
                      </a:r>
                      <a:r>
                        <a:rPr lang="ja-JP" altLang="ja-JP" sz="1000" b="0" i="0" baseline="0" dirty="0">
                          <a:effectLst/>
                          <a:latin typeface="Meiryo UI" panose="020B0604030504040204" pitchFamily="50" charset="-128"/>
                          <a:ea typeface="Meiryo UI" panose="020B0604030504040204" pitchFamily="50" charset="-128"/>
                          <a:cs typeface="+mn-cs"/>
                        </a:rPr>
                        <a:t>参考：財政構造改革プラン（案）抜粋</a:t>
                      </a:r>
                      <a:r>
                        <a:rPr lang="en-US" altLang="ja-JP" sz="1000" b="0" i="0" baseline="0" dirty="0">
                          <a:effectLst/>
                          <a:latin typeface="Meiryo UI" panose="020B0604030504040204" pitchFamily="50" charset="-128"/>
                          <a:ea typeface="Meiryo UI" panose="020B0604030504040204" pitchFamily="50" charset="-128"/>
                          <a:cs typeface="+mn-cs"/>
                        </a:rPr>
                        <a:t>】</a:t>
                      </a:r>
                      <a:endParaRPr lang="ja-JP" altLang="ja-JP" sz="1000" dirty="0">
                        <a:effectLst/>
                        <a:latin typeface="Meiryo UI" panose="020B0604030504040204" pitchFamily="50" charset="-128"/>
                        <a:ea typeface="Meiryo UI" panose="020B0604030504040204" pitchFamily="50" charset="-128"/>
                      </a:endParaRPr>
                    </a:p>
                    <a:p>
                      <a:pPr>
                        <a:lnSpc>
                          <a:spcPts val="1200"/>
                        </a:lnSpc>
                      </a:pPr>
                      <a:r>
                        <a:rPr lang="ja-JP" altLang="en-US" sz="1000" b="0" i="0" baseline="0" dirty="0">
                          <a:effectLst/>
                          <a:latin typeface="Meiryo UI" panose="020B0604030504040204" pitchFamily="50" charset="-128"/>
                          <a:ea typeface="Meiryo UI" panose="020B0604030504040204" pitchFamily="50" charset="-128"/>
                          <a:cs typeface="+mn-cs"/>
                        </a:rPr>
                        <a:t>　  </a:t>
                      </a:r>
                      <a:r>
                        <a:rPr lang="ja-JP" altLang="ja-JP" sz="1000" b="0" i="0" baseline="0" dirty="0">
                          <a:effectLst/>
                          <a:latin typeface="Meiryo UI" panose="020B0604030504040204" pitchFamily="50" charset="-128"/>
                          <a:ea typeface="Meiryo UI" panose="020B0604030504040204" pitchFamily="50" charset="-128"/>
                          <a:cs typeface="+mn-cs"/>
                        </a:rPr>
                        <a:t>「新規分への補助は</a:t>
                      </a:r>
                      <a:r>
                        <a:rPr lang="en-US" altLang="ja-JP" sz="1000" b="0" i="0" baseline="0" dirty="0">
                          <a:effectLst/>
                          <a:latin typeface="Meiryo UI" panose="020B0604030504040204" pitchFamily="50" charset="-128"/>
                          <a:ea typeface="Meiryo UI" panose="020B0604030504040204" pitchFamily="50" charset="-128"/>
                          <a:cs typeface="+mn-cs"/>
                        </a:rPr>
                        <a:t>22</a:t>
                      </a:r>
                      <a:r>
                        <a:rPr lang="ja-JP" altLang="ja-JP" sz="1000" b="0" i="0" baseline="0" dirty="0">
                          <a:effectLst/>
                          <a:latin typeface="Meiryo UI" panose="020B0604030504040204" pitchFamily="50" charset="-128"/>
                          <a:ea typeface="Meiryo UI" panose="020B0604030504040204" pitchFamily="50" charset="-128"/>
                          <a:cs typeface="+mn-cs"/>
                        </a:rPr>
                        <a:t>年度限り（既補助決定分は継続）」</a:t>
                      </a:r>
                      <a:endParaRPr lang="en-US" altLang="ja-JP" sz="1000" b="0" i="0" baseline="0" dirty="0">
                        <a:effectLst/>
                        <a:latin typeface="Meiryo UI" panose="020B0604030504040204" pitchFamily="50" charset="-128"/>
                        <a:ea typeface="Meiryo UI" panose="020B0604030504040204" pitchFamily="50" charset="-128"/>
                        <a:cs typeface="+mn-cs"/>
                      </a:endParaRPr>
                    </a:p>
                    <a:p>
                      <a:pPr>
                        <a:lnSpc>
                          <a:spcPts val="1200"/>
                        </a:lnSpc>
                      </a:pPr>
                      <a:endParaRPr lang="en-US" altLang="ja-JP" sz="1000" b="0" i="0" baseline="0" dirty="0">
                        <a:effectLst/>
                        <a:latin typeface="Meiryo UI" panose="020B0604030504040204" pitchFamily="50" charset="-128"/>
                        <a:ea typeface="Meiryo UI" panose="020B0604030504040204" pitchFamily="50" charset="-128"/>
                        <a:cs typeface="+mn-cs"/>
                      </a:endParaRPr>
                    </a:p>
                    <a:p>
                      <a:pPr>
                        <a:lnSpc>
                          <a:spcPts val="1200"/>
                        </a:lnSpc>
                      </a:pPr>
                      <a:r>
                        <a:rPr lang="en-US" altLang="ja-JP" sz="1000" b="0" i="0" baseline="0" dirty="0">
                          <a:effectLst/>
                          <a:latin typeface="Meiryo UI" panose="020B0604030504040204" pitchFamily="50" charset="-128"/>
                          <a:ea typeface="Meiryo UI" panose="020B0604030504040204" pitchFamily="50" charset="-128"/>
                          <a:cs typeface="+mn-cs"/>
                        </a:rPr>
                        <a:t>   </a:t>
                      </a:r>
                      <a:r>
                        <a:rPr lang="en-US" altLang="zh-TW" sz="1000" b="0" i="0" baseline="0" dirty="0">
                          <a:effectLst/>
                          <a:latin typeface="Meiryo UI" panose="020B0604030504040204" pitchFamily="50" charset="-128"/>
                          <a:ea typeface="Meiryo UI" panose="020B0604030504040204" pitchFamily="50" charset="-128"/>
                          <a:cs typeface="+mn-cs"/>
                        </a:rPr>
                        <a:t>【</a:t>
                      </a:r>
                      <a:r>
                        <a:rPr lang="zh-TW" altLang="en-US" sz="1000" b="0" i="0" baseline="0" dirty="0">
                          <a:effectLst/>
                          <a:latin typeface="Meiryo UI" panose="020B0604030504040204" pitchFamily="50" charset="-128"/>
                          <a:ea typeface="Meiryo UI" panose="020B0604030504040204" pitchFamily="50" charset="-128"/>
                          <a:cs typeface="+mn-cs"/>
                        </a:rPr>
                        <a:t>効果額（百万円）</a:t>
                      </a:r>
                      <a:r>
                        <a:rPr lang="en-US" altLang="zh-TW" sz="1000" b="0" i="0" baseline="0" dirty="0">
                          <a:effectLst/>
                          <a:latin typeface="Meiryo UI" panose="020B0604030504040204" pitchFamily="50" charset="-128"/>
                          <a:ea typeface="Meiryo UI" panose="020B0604030504040204" pitchFamily="50" charset="-128"/>
                          <a:cs typeface="+mn-cs"/>
                        </a:rPr>
                        <a:t>】⑳0</a:t>
                      </a:r>
                      <a:r>
                        <a:rPr lang="zh-TW" altLang="en-US" sz="1000" b="0" i="0" baseline="0" dirty="0">
                          <a:effectLst/>
                          <a:latin typeface="Meiryo UI" panose="020B0604030504040204" pitchFamily="50" charset="-128"/>
                          <a:ea typeface="Meiryo UI" panose="020B0604030504040204" pitchFamily="50" charset="-128"/>
                          <a:cs typeface="+mn-cs"/>
                        </a:rPr>
                        <a:t>　㉑</a:t>
                      </a:r>
                      <a:r>
                        <a:rPr lang="en-US" altLang="zh-TW" sz="1000" b="0" i="0" baseline="0" dirty="0">
                          <a:effectLst/>
                          <a:latin typeface="Meiryo UI" panose="020B0604030504040204" pitchFamily="50" charset="-128"/>
                          <a:ea typeface="Meiryo UI" panose="020B0604030504040204" pitchFamily="50" charset="-128"/>
                          <a:cs typeface="+mn-cs"/>
                        </a:rPr>
                        <a:t>0</a:t>
                      </a:r>
                      <a:r>
                        <a:rPr lang="zh-TW" altLang="en-US" sz="1000" b="0" i="0" baseline="0" dirty="0">
                          <a:effectLst/>
                          <a:latin typeface="Meiryo UI" panose="020B0604030504040204" pitchFamily="50" charset="-128"/>
                          <a:ea typeface="Meiryo UI" panose="020B0604030504040204" pitchFamily="50" charset="-128"/>
                          <a:cs typeface="+mn-cs"/>
                        </a:rPr>
                        <a:t>　㉒</a:t>
                      </a:r>
                      <a:r>
                        <a:rPr lang="en-US" altLang="zh-TW" sz="1000" b="0" i="0" baseline="0" dirty="0">
                          <a:effectLst/>
                          <a:latin typeface="Meiryo UI" panose="020B0604030504040204" pitchFamily="50" charset="-128"/>
                          <a:ea typeface="Meiryo UI" panose="020B0604030504040204" pitchFamily="50" charset="-128"/>
                          <a:cs typeface="+mn-cs"/>
                        </a:rPr>
                        <a:t>0</a:t>
                      </a:r>
                      <a:r>
                        <a:rPr lang="en-US" altLang="ja-JP" sz="1000" b="0" i="0" baseline="0" dirty="0">
                          <a:effectLst/>
                          <a:latin typeface="Meiryo UI" panose="020B0604030504040204" pitchFamily="50" charset="-128"/>
                          <a:ea typeface="Meiryo UI" panose="020B0604030504040204" pitchFamily="50" charset="-128"/>
                          <a:cs typeface="+mn-cs"/>
                        </a:rPr>
                        <a:t> </a:t>
                      </a:r>
                      <a:endParaRPr lang="ja-JP" altLang="ja-JP" sz="1000" dirty="0">
                        <a:effectLst/>
                        <a:latin typeface="Meiryo UI" panose="020B0604030504040204" pitchFamily="50" charset="-128"/>
                        <a:ea typeface="Meiryo UI" panose="020B0604030504040204" pitchFamily="50" charset="-128"/>
                      </a:endParaRPr>
                    </a:p>
                  </a:txBody>
                  <a:tcPr marL="72000" marR="72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2089765108"/>
                  </a:ext>
                </a:extLst>
              </a:tr>
            </a:tbl>
          </a:graphicData>
        </a:graphic>
      </p:graphicFrame>
      <p:sp>
        <p:nvSpPr>
          <p:cNvPr id="36" name="二等辺三角形 35"/>
          <p:cNvSpPr/>
          <p:nvPr/>
        </p:nvSpPr>
        <p:spPr>
          <a:xfrm rot="5400000">
            <a:off x="4395728" y="4538246"/>
            <a:ext cx="540060" cy="211779"/>
          </a:xfrm>
          <a:prstGeom prst="triangl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pPr algn="ctr"/>
            <a:endParaRPr kumimoji="1"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7" name="正方形/長方形 36"/>
          <p:cNvSpPr/>
          <p:nvPr/>
        </p:nvSpPr>
        <p:spPr>
          <a:xfrm>
            <a:off x="5742130" y="812604"/>
            <a:ext cx="3281430" cy="234978"/>
          </a:xfrm>
          <a:prstGeom prst="rect">
            <a:avLst/>
          </a:prstGeom>
          <a:ln/>
        </p:spPr>
        <p:style>
          <a:lnRef idx="2">
            <a:schemeClr val="accent1"/>
          </a:lnRef>
          <a:fillRef idx="1">
            <a:schemeClr val="lt1"/>
          </a:fillRef>
          <a:effectRef idx="0">
            <a:schemeClr val="accent1"/>
          </a:effectRef>
          <a:fontRef idx="minor">
            <a:schemeClr val="dk1"/>
          </a:fontRef>
        </p:style>
        <p:txBody>
          <a:bodyPr lIns="36000" rIns="0" rtlCol="0" anchor="ctr"/>
          <a:lstStyle/>
          <a:p>
            <a:pPr algn="ctr"/>
            <a:r>
              <a:rPr lang="ja-JP" altLang="en-US" sz="1050" dirty="0">
                <a:solidFill>
                  <a:schemeClr val="tx1"/>
                </a:solidFill>
                <a:latin typeface="Meiryo UI" panose="020B0604030504040204" pitchFamily="50" charset="-128"/>
                <a:ea typeface="Meiryo UI" panose="020B0604030504040204" pitchFamily="50" charset="-128"/>
              </a:rPr>
              <a:t>見直し前額</a:t>
            </a:r>
            <a:r>
              <a:rPr lang="en-US" altLang="ja-JP" sz="1050" dirty="0">
                <a:solidFill>
                  <a:schemeClr val="tx1"/>
                </a:solidFill>
                <a:latin typeface="Meiryo UI" panose="020B0604030504040204" pitchFamily="50" charset="-128"/>
                <a:ea typeface="Meiryo UI" panose="020B0604030504040204" pitchFamily="50" charset="-128"/>
              </a:rPr>
              <a:t> (H20</a:t>
            </a:r>
            <a:r>
              <a:rPr lang="ja-JP" altLang="en-US" sz="1050" dirty="0">
                <a:solidFill>
                  <a:schemeClr val="tx1"/>
                </a:solidFill>
                <a:latin typeface="Meiryo UI" panose="020B0604030504040204" pitchFamily="50" charset="-128"/>
                <a:ea typeface="Meiryo UI" panose="020B0604030504040204" pitchFamily="50" charset="-128"/>
              </a:rPr>
              <a:t>通年ベース</a:t>
            </a:r>
            <a:r>
              <a:rPr lang="en-US" altLang="ja-JP" sz="1050" dirty="0">
                <a:solidFill>
                  <a:schemeClr val="tx1"/>
                </a:solidFill>
                <a:latin typeface="Meiryo UI" panose="020B0604030504040204" pitchFamily="50" charset="-128"/>
                <a:ea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rPr>
              <a:t>：</a:t>
            </a:r>
            <a:r>
              <a:rPr lang="en-US" altLang="ja-JP" sz="1050" dirty="0">
                <a:solidFill>
                  <a:schemeClr val="tx1"/>
                </a:solidFill>
                <a:latin typeface="Meiryo UI" panose="020B0604030504040204" pitchFamily="50" charset="-128"/>
                <a:ea typeface="Meiryo UI" panose="020B0604030504040204" pitchFamily="50" charset="-128"/>
              </a:rPr>
              <a:t>474</a:t>
            </a:r>
            <a:r>
              <a:rPr lang="ja-JP" altLang="en-US" sz="1050" dirty="0">
                <a:solidFill>
                  <a:schemeClr val="tx1"/>
                </a:solidFill>
                <a:latin typeface="Meiryo UI" panose="020B0604030504040204" pitchFamily="50" charset="-128"/>
                <a:ea typeface="Meiryo UI" panose="020B0604030504040204" pitchFamily="50" charset="-128"/>
              </a:rPr>
              <a:t>（</a:t>
            </a:r>
            <a:r>
              <a:rPr lang="en-US" altLang="ja-JP" sz="1050" dirty="0">
                <a:solidFill>
                  <a:schemeClr val="tx1"/>
                </a:solidFill>
                <a:latin typeface="Meiryo UI" panose="020B0604030504040204" pitchFamily="50" charset="-128"/>
                <a:ea typeface="Meiryo UI" panose="020B0604030504040204" pitchFamily="50" charset="-128"/>
              </a:rPr>
              <a:t>474</a:t>
            </a:r>
            <a:r>
              <a:rPr lang="ja-JP" altLang="en-US" sz="1050" dirty="0">
                <a:solidFill>
                  <a:schemeClr val="tx1"/>
                </a:solidFill>
                <a:latin typeface="Meiryo UI" panose="020B0604030504040204" pitchFamily="50" charset="-128"/>
                <a:ea typeface="Meiryo UI" panose="020B0604030504040204" pitchFamily="50" charset="-128"/>
              </a:rPr>
              <a:t>）百万円</a:t>
            </a:r>
            <a:endPar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graphicFrame>
        <p:nvGraphicFramePr>
          <p:cNvPr id="4" name="表 3"/>
          <p:cNvGraphicFramePr>
            <a:graphicFrameLocks noGrp="1"/>
          </p:cNvGraphicFramePr>
          <p:nvPr/>
        </p:nvGraphicFramePr>
        <p:xfrm>
          <a:off x="656565" y="1661190"/>
          <a:ext cx="3285365" cy="975360"/>
        </p:xfrm>
        <a:graphic>
          <a:graphicData uri="http://schemas.openxmlformats.org/drawingml/2006/table">
            <a:tbl>
              <a:tblPr firstRow="1" bandRow="1">
                <a:tableStyleId>{D7AC3CCA-C797-4891-BE02-D94E43425B78}</a:tableStyleId>
              </a:tblPr>
              <a:tblGrid>
                <a:gridCol w="495055">
                  <a:extLst>
                    <a:ext uri="{9D8B030D-6E8A-4147-A177-3AD203B41FA5}">
                      <a16:colId xmlns:a16="http://schemas.microsoft.com/office/drawing/2014/main" val="20000"/>
                    </a:ext>
                  </a:extLst>
                </a:gridCol>
                <a:gridCol w="585065">
                  <a:extLst>
                    <a:ext uri="{9D8B030D-6E8A-4147-A177-3AD203B41FA5}">
                      <a16:colId xmlns:a16="http://schemas.microsoft.com/office/drawing/2014/main" val="20001"/>
                    </a:ext>
                  </a:extLst>
                </a:gridCol>
                <a:gridCol w="585065">
                  <a:extLst>
                    <a:ext uri="{9D8B030D-6E8A-4147-A177-3AD203B41FA5}">
                      <a16:colId xmlns:a16="http://schemas.microsoft.com/office/drawing/2014/main" val="20002"/>
                    </a:ext>
                  </a:extLst>
                </a:gridCol>
                <a:gridCol w="540060">
                  <a:extLst>
                    <a:ext uri="{9D8B030D-6E8A-4147-A177-3AD203B41FA5}">
                      <a16:colId xmlns:a16="http://schemas.microsoft.com/office/drawing/2014/main" val="20003"/>
                    </a:ext>
                  </a:extLst>
                </a:gridCol>
                <a:gridCol w="540060">
                  <a:extLst>
                    <a:ext uri="{9D8B030D-6E8A-4147-A177-3AD203B41FA5}">
                      <a16:colId xmlns:a16="http://schemas.microsoft.com/office/drawing/2014/main" val="20004"/>
                    </a:ext>
                  </a:extLst>
                </a:gridCol>
                <a:gridCol w="540060">
                  <a:extLst>
                    <a:ext uri="{9D8B030D-6E8A-4147-A177-3AD203B41FA5}">
                      <a16:colId xmlns:a16="http://schemas.microsoft.com/office/drawing/2014/main" val="20005"/>
                    </a:ext>
                  </a:extLst>
                </a:gridCol>
              </a:tblGrid>
              <a:tr h="210275">
                <a:tc>
                  <a:txBody>
                    <a:bodyPr/>
                    <a:lstStyle/>
                    <a:p>
                      <a:pPr algn="ctr"/>
                      <a:endParaRPr kumimoji="1" lang="ja-JP" altLang="en-US" sz="1000" b="0" dirty="0"/>
                    </a:p>
                  </a:txBody>
                  <a:tcPr anchor="ctr">
                    <a:solidFill>
                      <a:schemeClr val="bg1"/>
                    </a:solidFill>
                  </a:tcPr>
                </a:tc>
                <a:tc>
                  <a:txBody>
                    <a:bodyPr/>
                    <a:lstStyle/>
                    <a:p>
                      <a:pPr algn="ct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Ｈ</a:t>
                      </a:r>
                      <a:r>
                        <a:rPr lang="en-US" altLang="ja-JP" sz="1000" b="0" kern="100" dirty="0">
                          <a:effectLst/>
                          <a:latin typeface="Meiryo UI" panose="020B0604030504040204" pitchFamily="50" charset="-128"/>
                          <a:ea typeface="Meiryo UI" panose="020B0604030504040204" pitchFamily="50" charset="-128"/>
                        </a:rPr>
                        <a:t>15 </a:t>
                      </a:r>
                      <a:endParaRPr kumimoji="1" lang="ja-JP" altLang="en-US" sz="1000" b="0" dirty="0"/>
                    </a:p>
                  </a:txBody>
                  <a:tcPr anchor="ctr">
                    <a:solidFill>
                      <a:schemeClr val="bg1"/>
                    </a:solidFill>
                  </a:tcPr>
                </a:tc>
                <a:tc>
                  <a:txBody>
                    <a:bodyPr/>
                    <a:lstStyle/>
                    <a:p>
                      <a:pPr algn="ctr"/>
                      <a:r>
                        <a:rPr lang="ja-JP" altLang="en-US" sz="1000" b="0" kern="100" dirty="0">
                          <a:effectLst/>
                          <a:latin typeface="Meiryo UI" panose="020B0604030504040204" pitchFamily="50" charset="-128"/>
                          <a:ea typeface="Meiryo UI" panose="020B0604030504040204" pitchFamily="50" charset="-128"/>
                        </a:rPr>
                        <a:t>Ｈ</a:t>
                      </a:r>
                      <a:r>
                        <a:rPr lang="en-US" altLang="ja-JP" sz="1000" b="0" kern="100" dirty="0">
                          <a:effectLst/>
                          <a:latin typeface="Meiryo UI" panose="020B0604030504040204" pitchFamily="50" charset="-128"/>
                          <a:ea typeface="Meiryo UI" panose="020B0604030504040204" pitchFamily="50" charset="-128"/>
                        </a:rPr>
                        <a:t>16 </a:t>
                      </a:r>
                      <a:endParaRPr kumimoji="1" lang="ja-JP" altLang="en-US" sz="1000" b="0" dirty="0"/>
                    </a:p>
                  </a:txBody>
                  <a:tcPr anchor="ctr">
                    <a:solidFill>
                      <a:schemeClr val="bg1"/>
                    </a:solidFill>
                  </a:tcPr>
                </a:tc>
                <a:tc>
                  <a:txBody>
                    <a:bodyPr/>
                    <a:lstStyle/>
                    <a:p>
                      <a:pPr algn="ctr"/>
                      <a:r>
                        <a:rPr lang="ja-JP" altLang="en-US" sz="1000" b="0" kern="100" dirty="0">
                          <a:effectLst/>
                          <a:latin typeface="Meiryo UI" panose="020B0604030504040204" pitchFamily="50" charset="-128"/>
                          <a:ea typeface="Meiryo UI" panose="020B0604030504040204" pitchFamily="50" charset="-128"/>
                        </a:rPr>
                        <a:t>Ｈ</a:t>
                      </a:r>
                      <a:r>
                        <a:rPr lang="en-US" altLang="ja-JP" sz="1000" b="0" kern="100" dirty="0">
                          <a:effectLst/>
                          <a:latin typeface="Meiryo UI" panose="020B0604030504040204" pitchFamily="50" charset="-128"/>
                          <a:ea typeface="Meiryo UI" panose="020B0604030504040204" pitchFamily="50" charset="-128"/>
                        </a:rPr>
                        <a:t>17</a:t>
                      </a:r>
                      <a:endParaRPr kumimoji="1" lang="ja-JP" altLang="en-US" sz="1000" b="0" dirty="0"/>
                    </a:p>
                  </a:txBody>
                  <a:tcPr anchor="ctr">
                    <a:solidFill>
                      <a:schemeClr val="bg1"/>
                    </a:solidFill>
                  </a:tcPr>
                </a:tc>
                <a:tc>
                  <a:txBody>
                    <a:bodyPr/>
                    <a:lstStyle/>
                    <a:p>
                      <a:pPr algn="ctr"/>
                      <a:r>
                        <a:rPr lang="ja-JP" altLang="en-US" sz="1000" b="0" kern="100" dirty="0">
                          <a:effectLst/>
                          <a:latin typeface="Meiryo UI" panose="020B0604030504040204" pitchFamily="50" charset="-128"/>
                          <a:ea typeface="Meiryo UI" panose="020B0604030504040204" pitchFamily="50" charset="-128"/>
                        </a:rPr>
                        <a:t>Ｈ</a:t>
                      </a:r>
                      <a:r>
                        <a:rPr lang="en-US" altLang="ja-JP" sz="1000" b="0" kern="100" dirty="0">
                          <a:effectLst/>
                          <a:latin typeface="Meiryo UI" panose="020B0604030504040204" pitchFamily="50" charset="-128"/>
                          <a:ea typeface="Meiryo UI" panose="020B0604030504040204" pitchFamily="50" charset="-128"/>
                        </a:rPr>
                        <a:t>18</a:t>
                      </a:r>
                      <a:endParaRPr kumimoji="1" lang="ja-JP" altLang="en-US" sz="1000" b="0" dirty="0"/>
                    </a:p>
                  </a:txBody>
                  <a:tcPr anchor="ctr">
                    <a:solidFill>
                      <a:schemeClr val="bg1"/>
                    </a:solidFill>
                  </a:tcPr>
                </a:tc>
                <a:tc>
                  <a:txBody>
                    <a:bodyPr/>
                    <a:lstStyle/>
                    <a:p>
                      <a:pPr algn="ctr"/>
                      <a:r>
                        <a:rPr lang="ja-JP" altLang="en-US" sz="1000" b="0" kern="100" dirty="0">
                          <a:effectLst/>
                          <a:latin typeface="Meiryo UI" panose="020B0604030504040204" pitchFamily="50" charset="-128"/>
                          <a:ea typeface="Meiryo UI" panose="020B0604030504040204" pitchFamily="50" charset="-128"/>
                        </a:rPr>
                        <a:t>Ｈ</a:t>
                      </a:r>
                      <a:r>
                        <a:rPr lang="en-US" altLang="ja-JP" sz="1000" b="0" kern="100" dirty="0">
                          <a:effectLst/>
                          <a:latin typeface="Meiryo UI" panose="020B0604030504040204" pitchFamily="50" charset="-128"/>
                          <a:ea typeface="Meiryo UI" panose="020B0604030504040204" pitchFamily="50" charset="-128"/>
                        </a:rPr>
                        <a:t>19 </a:t>
                      </a:r>
                      <a:endParaRPr kumimoji="1" lang="ja-JP" altLang="en-US" sz="1000" b="0" dirty="0"/>
                    </a:p>
                  </a:txBody>
                  <a:tcPr anchor="ctr">
                    <a:solidFill>
                      <a:schemeClr val="bg1"/>
                    </a:solidFill>
                  </a:tcPr>
                </a:tc>
                <a:extLst>
                  <a:ext uri="{0D108BD9-81ED-4DB2-BD59-A6C34878D82A}">
                    <a16:rowId xmlns:a16="http://schemas.microsoft.com/office/drawing/2014/main" val="10000"/>
                  </a:ext>
                </a:extLst>
              </a:tr>
              <a:tr h="217203">
                <a:tc>
                  <a:txBody>
                    <a:bodyPr/>
                    <a:lstStyle/>
                    <a:p>
                      <a:pPr algn="ctr"/>
                      <a:r>
                        <a:rPr lang="en-US" altLang="ja-JP" sz="1000" b="0" kern="100" dirty="0">
                          <a:effectLst/>
                          <a:latin typeface="Meiryo UI" panose="020B0604030504040204" pitchFamily="50" charset="-128"/>
                          <a:ea typeface="Meiryo UI" panose="020B0604030504040204" pitchFamily="50" charset="-128"/>
                        </a:rPr>
                        <a:t>Ⅰ</a:t>
                      </a:r>
                      <a:r>
                        <a:rPr lang="ja-JP" altLang="en-US" sz="1000" b="0" kern="100" dirty="0">
                          <a:effectLst/>
                          <a:latin typeface="Meiryo UI" panose="020B0604030504040204" pitchFamily="50" charset="-128"/>
                          <a:ea typeface="Meiryo UI" panose="020B0604030504040204" pitchFamily="50" charset="-128"/>
                        </a:rPr>
                        <a:t>型</a:t>
                      </a:r>
                      <a:endParaRPr kumimoji="1" lang="ja-JP" altLang="en-US" sz="1000" b="0" dirty="0"/>
                    </a:p>
                  </a:txBody>
                  <a:tcPr anchor="ctr">
                    <a:solidFill>
                      <a:schemeClr val="bg1"/>
                    </a:solidFill>
                  </a:tcPr>
                </a:tc>
                <a:tc rowSpan="3">
                  <a:txBody>
                    <a:bodyPr/>
                    <a:lstStyle/>
                    <a:p>
                      <a:pPr algn="ctr"/>
                      <a:r>
                        <a:rPr lang="en-US" altLang="ja-JP" sz="1000" b="0" kern="100" dirty="0">
                          <a:effectLst/>
                          <a:latin typeface="Meiryo UI" panose="020B0604030504040204" pitchFamily="50" charset="-128"/>
                          <a:ea typeface="Meiryo UI" panose="020B0604030504040204" pitchFamily="50" charset="-128"/>
                        </a:rPr>
                        <a:t>257</a:t>
                      </a:r>
                      <a:endParaRPr kumimoji="1" lang="ja-JP" altLang="en-US" sz="1000" b="0" dirty="0"/>
                    </a:p>
                  </a:txBody>
                  <a:tcPr anchor="ctr">
                    <a:solidFill>
                      <a:schemeClr val="bg1"/>
                    </a:solidFill>
                  </a:tcPr>
                </a:tc>
                <a:tc rowSpan="3">
                  <a:txBody>
                    <a:bodyPr/>
                    <a:lstStyle/>
                    <a:p>
                      <a:pPr algn="ctr"/>
                      <a:r>
                        <a:rPr lang="en-US" altLang="ja-JP" sz="1000" b="0" kern="100" dirty="0">
                          <a:effectLst/>
                          <a:latin typeface="Meiryo UI" panose="020B0604030504040204" pitchFamily="50" charset="-128"/>
                          <a:ea typeface="Meiryo UI" panose="020B0604030504040204" pitchFamily="50" charset="-128"/>
                        </a:rPr>
                        <a:t>203</a:t>
                      </a:r>
                      <a:endParaRPr kumimoji="1" lang="ja-JP" altLang="en-US" sz="1000" b="0" dirty="0"/>
                    </a:p>
                  </a:txBody>
                  <a:tcPr anchor="ctr">
                    <a:solidFill>
                      <a:schemeClr val="bg1"/>
                    </a:solidFill>
                  </a:tcPr>
                </a:tc>
                <a:tc rowSpan="3">
                  <a:txBody>
                    <a:bodyPr/>
                    <a:lstStyle/>
                    <a:p>
                      <a:pPr algn="ctr"/>
                      <a:r>
                        <a:rPr lang="en-US" altLang="ja-JP" sz="1000" b="0" kern="100" dirty="0">
                          <a:effectLst/>
                          <a:latin typeface="Meiryo UI" panose="020B0604030504040204" pitchFamily="50" charset="-128"/>
                          <a:ea typeface="Meiryo UI" panose="020B0604030504040204" pitchFamily="50" charset="-128"/>
                        </a:rPr>
                        <a:t>143</a:t>
                      </a:r>
                      <a:endParaRPr kumimoji="1" lang="ja-JP" altLang="en-US" sz="1000" b="0" dirty="0"/>
                    </a:p>
                  </a:txBody>
                  <a:tcPr anchor="ctr">
                    <a:solidFill>
                      <a:schemeClr val="bg1"/>
                    </a:solidFill>
                  </a:tcPr>
                </a:tc>
                <a:tc rowSpan="3">
                  <a:txBody>
                    <a:bodyPr/>
                    <a:lstStyle/>
                    <a:p>
                      <a:pPr algn="ctr"/>
                      <a:r>
                        <a:rPr lang="en-US" altLang="ja-JP" sz="1000" b="0" kern="100" dirty="0">
                          <a:effectLst/>
                          <a:latin typeface="Meiryo UI" panose="020B0604030504040204" pitchFamily="50" charset="-128"/>
                          <a:ea typeface="Meiryo UI" panose="020B0604030504040204" pitchFamily="50" charset="-128"/>
                        </a:rPr>
                        <a:t>124 </a:t>
                      </a:r>
                      <a:endParaRPr kumimoji="1" lang="ja-JP" altLang="en-US" sz="1000" b="0" dirty="0"/>
                    </a:p>
                  </a:txBody>
                  <a:tcPr anchor="ctr">
                    <a:solidFill>
                      <a:schemeClr val="bg1"/>
                    </a:solidFill>
                  </a:tcPr>
                </a:tc>
                <a:tc>
                  <a:txBody>
                    <a:bodyPr/>
                    <a:lstStyle/>
                    <a:p>
                      <a:pPr algn="ctr"/>
                      <a:r>
                        <a:rPr lang="en-US" altLang="ja-JP" sz="1000" b="0" kern="100" dirty="0">
                          <a:effectLst/>
                          <a:latin typeface="Meiryo UI" panose="020B0604030504040204" pitchFamily="50" charset="-128"/>
                          <a:ea typeface="Meiryo UI" panose="020B0604030504040204" pitchFamily="50" charset="-128"/>
                        </a:rPr>
                        <a:t>75</a:t>
                      </a:r>
                      <a:endParaRPr kumimoji="1" lang="ja-JP" altLang="en-US" sz="1000" b="0" dirty="0"/>
                    </a:p>
                  </a:txBody>
                  <a:tcPr anchor="ctr">
                    <a:solidFill>
                      <a:schemeClr val="bg1"/>
                    </a:solidFill>
                  </a:tcPr>
                </a:tc>
                <a:extLst>
                  <a:ext uri="{0D108BD9-81ED-4DB2-BD59-A6C34878D82A}">
                    <a16:rowId xmlns:a16="http://schemas.microsoft.com/office/drawing/2014/main" val="10001"/>
                  </a:ext>
                </a:extLst>
              </a:tr>
              <a:tr h="0">
                <a:tc>
                  <a:txBody>
                    <a:bodyPr/>
                    <a:lstStyle/>
                    <a:p>
                      <a:pPr algn="ctr"/>
                      <a:r>
                        <a:rPr lang="en-US" altLang="ja-JP" sz="1000" b="0" kern="100" dirty="0">
                          <a:effectLst/>
                          <a:latin typeface="Meiryo UI" panose="020B0604030504040204" pitchFamily="50" charset="-128"/>
                          <a:ea typeface="Meiryo UI" panose="020B0604030504040204" pitchFamily="50" charset="-128"/>
                        </a:rPr>
                        <a:t>Ⅱ</a:t>
                      </a:r>
                      <a:r>
                        <a:rPr lang="ja-JP" altLang="en-US" sz="1000" b="0" kern="100" dirty="0">
                          <a:effectLst/>
                          <a:latin typeface="Meiryo UI" panose="020B0604030504040204" pitchFamily="50" charset="-128"/>
                          <a:ea typeface="Meiryo UI" panose="020B0604030504040204" pitchFamily="50" charset="-128"/>
                        </a:rPr>
                        <a:t>型</a:t>
                      </a:r>
                      <a:endParaRPr kumimoji="1" lang="ja-JP" altLang="en-US" sz="1000" b="0" dirty="0"/>
                    </a:p>
                  </a:txBody>
                  <a:tcPr anchor="ctr">
                    <a:solidFill>
                      <a:schemeClr val="bg1"/>
                    </a:solidFill>
                  </a:tcPr>
                </a:tc>
                <a:tc vMerge="1">
                  <a:txBody>
                    <a:bodyPr/>
                    <a:lstStyle/>
                    <a:p>
                      <a:endParaRPr kumimoji="1" lang="ja-JP" altLang="en-US" sz="1000" dirty="0"/>
                    </a:p>
                  </a:txBody>
                  <a:tcPr>
                    <a:solidFill>
                      <a:schemeClr val="bg1"/>
                    </a:solidFill>
                  </a:tcPr>
                </a:tc>
                <a:tc vMerge="1">
                  <a:txBody>
                    <a:bodyPr/>
                    <a:lstStyle/>
                    <a:p>
                      <a:endParaRPr kumimoji="1" lang="ja-JP" altLang="en-US" sz="1000" dirty="0"/>
                    </a:p>
                  </a:txBody>
                  <a:tcPr>
                    <a:solidFill>
                      <a:schemeClr val="bg1"/>
                    </a:solidFill>
                  </a:tcPr>
                </a:tc>
                <a:tc vMerge="1">
                  <a:txBody>
                    <a:bodyPr/>
                    <a:lstStyle/>
                    <a:p>
                      <a:endParaRPr kumimoji="1" lang="ja-JP" altLang="en-US" sz="1000" dirty="0"/>
                    </a:p>
                  </a:txBody>
                  <a:tcPr>
                    <a:solidFill>
                      <a:schemeClr val="bg1"/>
                    </a:solidFill>
                  </a:tcPr>
                </a:tc>
                <a:tc vMerge="1">
                  <a:txBody>
                    <a:bodyPr/>
                    <a:lstStyle/>
                    <a:p>
                      <a:endParaRPr kumimoji="1" lang="ja-JP" altLang="en-US" sz="1000"/>
                    </a:p>
                  </a:txBody>
                  <a:tcPr>
                    <a:solidFill>
                      <a:schemeClr val="bg1"/>
                    </a:solidFill>
                  </a:tcPr>
                </a:tc>
                <a:tc>
                  <a:txBody>
                    <a:bodyPr/>
                    <a:lstStyle/>
                    <a:p>
                      <a:pPr algn="ctr"/>
                      <a:r>
                        <a:rPr lang="en-US" altLang="ja-JP" sz="1000" b="0" kern="100">
                          <a:effectLst/>
                          <a:latin typeface="Meiryo UI" panose="020B0604030504040204" pitchFamily="50" charset="-128"/>
                          <a:ea typeface="Meiryo UI" panose="020B0604030504040204" pitchFamily="50" charset="-128"/>
                        </a:rPr>
                        <a:t>28</a:t>
                      </a:r>
                      <a:endParaRPr kumimoji="1" lang="ja-JP" altLang="en-US" sz="1000" b="0"/>
                    </a:p>
                  </a:txBody>
                  <a:tcPr anchor="ctr">
                    <a:solidFill>
                      <a:schemeClr val="bg1"/>
                    </a:solidFill>
                  </a:tcPr>
                </a:tc>
                <a:extLst>
                  <a:ext uri="{0D108BD9-81ED-4DB2-BD59-A6C34878D82A}">
                    <a16:rowId xmlns:a16="http://schemas.microsoft.com/office/drawing/2014/main" val="10002"/>
                  </a:ext>
                </a:extLst>
              </a:tr>
              <a:tr h="224578">
                <a:tc>
                  <a:txBody>
                    <a:bodyPr/>
                    <a:lstStyle/>
                    <a:p>
                      <a:pPr algn="ctr"/>
                      <a:r>
                        <a:rPr lang="ja-JP" altLang="en-US" sz="1000" b="0" kern="100" dirty="0">
                          <a:effectLst/>
                          <a:latin typeface="Meiryo UI" panose="020B0604030504040204" pitchFamily="50" charset="-128"/>
                          <a:ea typeface="Meiryo UI" panose="020B0604030504040204" pitchFamily="50" charset="-128"/>
                        </a:rPr>
                        <a:t>合計</a:t>
                      </a:r>
                      <a:endParaRPr kumimoji="1" lang="ja-JP" altLang="en-US" sz="1000" b="0" dirty="0"/>
                    </a:p>
                  </a:txBody>
                  <a:tcPr anchor="ctr">
                    <a:solidFill>
                      <a:schemeClr val="bg1"/>
                    </a:solidFill>
                  </a:tcPr>
                </a:tc>
                <a:tc vMerge="1">
                  <a:txBody>
                    <a:bodyPr/>
                    <a:lstStyle/>
                    <a:p>
                      <a:endParaRPr kumimoji="1" lang="ja-JP" altLang="en-US" sz="1000" dirty="0"/>
                    </a:p>
                  </a:txBody>
                  <a:tcPr>
                    <a:solidFill>
                      <a:schemeClr val="bg1"/>
                    </a:solidFill>
                  </a:tcPr>
                </a:tc>
                <a:tc vMerge="1">
                  <a:txBody>
                    <a:bodyPr/>
                    <a:lstStyle/>
                    <a:p>
                      <a:endParaRPr kumimoji="1" lang="ja-JP" altLang="en-US" sz="1000" dirty="0"/>
                    </a:p>
                  </a:txBody>
                  <a:tcPr>
                    <a:solidFill>
                      <a:schemeClr val="bg1"/>
                    </a:solidFill>
                  </a:tcPr>
                </a:tc>
                <a:tc vMerge="1">
                  <a:txBody>
                    <a:bodyPr/>
                    <a:lstStyle/>
                    <a:p>
                      <a:endParaRPr kumimoji="1" lang="ja-JP" altLang="en-US" sz="1000" dirty="0"/>
                    </a:p>
                  </a:txBody>
                  <a:tcPr>
                    <a:solidFill>
                      <a:schemeClr val="bg1"/>
                    </a:solidFill>
                  </a:tcPr>
                </a:tc>
                <a:tc vMerge="1">
                  <a:txBody>
                    <a:bodyPr/>
                    <a:lstStyle/>
                    <a:p>
                      <a:endParaRPr kumimoji="1" lang="ja-JP" altLang="en-US" sz="1000" dirty="0"/>
                    </a:p>
                  </a:txBody>
                  <a:tcPr>
                    <a:solidFill>
                      <a:schemeClr val="bg1"/>
                    </a:solidFill>
                  </a:tcPr>
                </a:tc>
                <a:tc>
                  <a:txBody>
                    <a:bodyPr/>
                    <a:lstStyle/>
                    <a:p>
                      <a:pPr algn="ctr"/>
                      <a:r>
                        <a:rPr lang="en-US" altLang="ja-JP" sz="1000" b="0" kern="100" dirty="0">
                          <a:effectLst/>
                          <a:latin typeface="Meiryo UI" panose="020B0604030504040204" pitchFamily="50" charset="-128"/>
                          <a:ea typeface="Meiryo UI" panose="020B0604030504040204" pitchFamily="50" charset="-128"/>
                        </a:rPr>
                        <a:t>103</a:t>
                      </a:r>
                      <a:endParaRPr kumimoji="1" lang="ja-JP" altLang="en-US" sz="1000" b="0" dirty="0"/>
                    </a:p>
                  </a:txBody>
                  <a:tcPr anchor="ctr">
                    <a:solidFill>
                      <a:schemeClr val="bg1"/>
                    </a:solidFill>
                  </a:tcPr>
                </a:tc>
                <a:extLst>
                  <a:ext uri="{0D108BD9-81ED-4DB2-BD59-A6C34878D82A}">
                    <a16:rowId xmlns:a16="http://schemas.microsoft.com/office/drawing/2014/main" val="10003"/>
                  </a:ext>
                </a:extLst>
              </a:tr>
            </a:tbl>
          </a:graphicData>
        </a:graphic>
      </p:graphicFrame>
      <p:sp>
        <p:nvSpPr>
          <p:cNvPr id="9" name="正方形/長方形 8"/>
          <p:cNvSpPr/>
          <p:nvPr/>
        </p:nvSpPr>
        <p:spPr>
          <a:xfrm>
            <a:off x="6069005" y="132428"/>
            <a:ext cx="1935215" cy="208186"/>
          </a:xfrm>
          <a:prstGeom prst="rect">
            <a:avLst/>
          </a:prstGeom>
          <a:ln w="6350"/>
        </p:spPr>
        <p:style>
          <a:lnRef idx="2">
            <a:schemeClr val="accent1"/>
          </a:lnRef>
          <a:fillRef idx="1">
            <a:schemeClr val="lt1"/>
          </a:fillRef>
          <a:effectRef idx="0">
            <a:schemeClr val="accent1"/>
          </a:effectRef>
          <a:fontRef idx="minor">
            <a:schemeClr val="dk1"/>
          </a:fontRef>
        </p:style>
        <p:txBody>
          <a:bodyPr lIns="36000" rIns="36000" rtlCol="0" anchor="ctr"/>
          <a:lstStyle/>
          <a:p>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予算の記載</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）：一般財源</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スライド番号プレースホルダー 4"/>
          <p:cNvSpPr txBox="1">
            <a:spLocks/>
          </p:cNvSpPr>
          <p:nvPr/>
        </p:nvSpPr>
        <p:spPr>
          <a:xfrm>
            <a:off x="7010400" y="6584035"/>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smtClean="0">
                <a:solidFill>
                  <a:schemeClr val="tx1"/>
                </a:solidFill>
                <a:latin typeface="Meiryo UI" panose="020B0604030504040204" pitchFamily="50" charset="-128"/>
                <a:ea typeface="Meiryo UI" panose="020B0604030504040204" pitchFamily="50" charset="-128"/>
              </a:rPr>
              <a:t>54</a:t>
            </a:r>
            <a:endParaRPr lang="ja-JP" altLang="en-US"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30316659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表 24"/>
          <p:cNvGraphicFramePr>
            <a:graphicFrameLocks noGrp="1"/>
          </p:cNvGraphicFramePr>
          <p:nvPr>
            <p:extLst>
              <p:ext uri="{D42A27DB-BD31-4B8C-83A1-F6EECF244321}">
                <p14:modId xmlns:p14="http://schemas.microsoft.com/office/powerpoint/2010/main" val="2069774544"/>
              </p:ext>
            </p:extLst>
          </p:nvPr>
        </p:nvGraphicFramePr>
        <p:xfrm>
          <a:off x="83583" y="28533"/>
          <a:ext cx="9003329" cy="415976"/>
        </p:xfrm>
        <a:graphic>
          <a:graphicData uri="http://schemas.openxmlformats.org/drawingml/2006/table">
            <a:tbl>
              <a:tblPr firstRow="1" firstCol="1" bandRow="1">
                <a:tableStyleId>{5C22544A-7EE6-4342-B048-85BDC9FD1C3A}</a:tableStyleId>
              </a:tblPr>
              <a:tblGrid>
                <a:gridCol w="6738667">
                  <a:extLst>
                    <a:ext uri="{9D8B030D-6E8A-4147-A177-3AD203B41FA5}">
                      <a16:colId xmlns:a16="http://schemas.microsoft.com/office/drawing/2014/main" val="1996567682"/>
                    </a:ext>
                  </a:extLst>
                </a:gridCol>
                <a:gridCol w="2264662">
                  <a:extLst>
                    <a:ext uri="{9D8B030D-6E8A-4147-A177-3AD203B41FA5}">
                      <a16:colId xmlns:a16="http://schemas.microsoft.com/office/drawing/2014/main" val="2440904912"/>
                    </a:ext>
                  </a:extLst>
                </a:gridCol>
              </a:tblGrid>
              <a:tr h="41597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100" kern="100" dirty="0">
                          <a:solidFill>
                            <a:schemeClr val="tx1"/>
                          </a:solidFill>
                          <a:effectLst/>
                          <a:latin typeface="Meiryo UI" panose="020B0604030504040204" pitchFamily="50" charset="-128"/>
                          <a:ea typeface="Meiryo UI" panose="020B0604030504040204" pitchFamily="50" charset="-128"/>
                        </a:rPr>
                        <a:t>【</a:t>
                      </a:r>
                      <a:r>
                        <a:rPr lang="ja-JP" altLang="en-US" sz="1100" kern="100" dirty="0">
                          <a:solidFill>
                            <a:schemeClr val="tx1"/>
                          </a:solidFill>
                          <a:effectLst/>
                          <a:latin typeface="Meiryo UI" panose="020B0604030504040204" pitchFamily="50" charset="-128"/>
                          <a:ea typeface="Meiryo UI" panose="020B0604030504040204" pitchFamily="50" charset="-128"/>
                        </a:rPr>
                        <a:t>主要検討事業</a:t>
                      </a:r>
                      <a:r>
                        <a:rPr lang="en-US" altLang="ja-JP" sz="1100" kern="100" dirty="0">
                          <a:solidFill>
                            <a:schemeClr val="tx1"/>
                          </a:solidFill>
                          <a:effectLst/>
                          <a:latin typeface="Meiryo UI" panose="020B0604030504040204" pitchFamily="50" charset="-128"/>
                          <a:ea typeface="Meiryo UI" panose="020B0604030504040204" pitchFamily="50" charset="-128"/>
                        </a:rPr>
                        <a:t>22】</a:t>
                      </a:r>
                      <a:r>
                        <a:rPr lang="ja-JP" altLang="en-US" sz="800" kern="100" dirty="0">
                          <a:solidFill>
                            <a:schemeClr val="tx1"/>
                          </a:solidFill>
                          <a:effectLst/>
                          <a:latin typeface="Meiryo UI" panose="020B0604030504040204" pitchFamily="50" charset="-128"/>
                          <a:ea typeface="Meiryo UI" panose="020B0604030504040204" pitchFamily="50" charset="-128"/>
                        </a:rPr>
                        <a:t>　</a:t>
                      </a:r>
                      <a:r>
                        <a:rPr lang="ja-JP" altLang="en-US" sz="1400" kern="100" dirty="0" err="1">
                          <a:solidFill>
                            <a:schemeClr val="tx1"/>
                          </a:solidFill>
                          <a:effectLst/>
                          <a:latin typeface="Meiryo UI" panose="020B0604030504040204" pitchFamily="50" charset="-128"/>
                          <a:ea typeface="Meiryo UI" panose="020B0604030504040204" pitchFamily="50" charset="-128"/>
                        </a:rPr>
                        <a:t>障がい</a:t>
                      </a:r>
                      <a:r>
                        <a:rPr lang="ja-JP" altLang="en-US" sz="1400" kern="100" dirty="0">
                          <a:solidFill>
                            <a:schemeClr val="tx1"/>
                          </a:solidFill>
                          <a:effectLst/>
                          <a:latin typeface="Meiryo UI" panose="020B0604030504040204" pitchFamily="50" charset="-128"/>
                          <a:ea typeface="Meiryo UI" panose="020B0604030504040204" pitchFamily="50" charset="-128"/>
                        </a:rPr>
                        <a:t>者福祉作業所運営助成費 （つづき） </a:t>
                      </a:r>
                      <a:r>
                        <a:rPr lang="zh-TW" altLang="en-US" sz="1400" kern="100" dirty="0">
                          <a:solidFill>
                            <a:schemeClr val="tx1"/>
                          </a:solidFill>
                          <a:effectLst/>
                          <a:latin typeface="Meiryo UI" panose="020B0604030504040204" pitchFamily="50" charset="-128"/>
                          <a:ea typeface="Meiryo UI" panose="020B0604030504040204" pitchFamily="50" charset="-128"/>
                        </a:rPr>
                        <a:t> </a:t>
                      </a:r>
                      <a:r>
                        <a:rPr lang="ja-JP" altLang="en-US" sz="1400" kern="100" dirty="0">
                          <a:solidFill>
                            <a:schemeClr val="tx1"/>
                          </a:solidFill>
                          <a:effectLst/>
                          <a:latin typeface="Meiryo UI" panose="020B0604030504040204" pitchFamily="50" charset="-128"/>
                          <a:ea typeface="Meiryo UI" panose="020B0604030504040204" pitchFamily="50" charset="-128"/>
                        </a:rPr>
                        <a:t>　</a:t>
                      </a:r>
                      <a:r>
                        <a:rPr lang="ja-JP" altLang="en-US" sz="1000" kern="100" dirty="0">
                          <a:solidFill>
                            <a:schemeClr val="tx1"/>
                          </a:solidFill>
                          <a:effectLst/>
                          <a:latin typeface="Meiryo UI" panose="020B0604030504040204" pitchFamily="50" charset="-128"/>
                          <a:ea typeface="Meiryo UI" panose="020B0604030504040204" pitchFamily="50" charset="-128"/>
                        </a:rPr>
                        <a:t>　</a:t>
                      </a:r>
                      <a:endParaRPr lang="en-US" altLang="ja-JP" sz="10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effectLst/>
                          <a:latin typeface="Meiryo UI" panose="020B0604030504040204" pitchFamily="50" charset="-128"/>
                          <a:ea typeface="Meiryo UI" panose="020B0604030504040204" pitchFamily="50" charset="-128"/>
                        </a:rPr>
                        <a:t>＜福祉部＞</a:t>
                      </a:r>
                      <a:endParaRPr lang="ja-JP" alt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09406796"/>
                  </a:ext>
                </a:extLst>
              </a:tr>
            </a:tbl>
          </a:graphicData>
        </a:graphic>
      </p:graphicFrame>
      <p:graphicFrame>
        <p:nvGraphicFramePr>
          <p:cNvPr id="2" name="表 1"/>
          <p:cNvGraphicFramePr>
            <a:graphicFrameLocks noGrp="1"/>
          </p:cNvGraphicFramePr>
          <p:nvPr>
            <p:extLst>
              <p:ext uri="{D42A27DB-BD31-4B8C-83A1-F6EECF244321}">
                <p14:modId xmlns:p14="http://schemas.microsoft.com/office/powerpoint/2010/main" val="3595259631"/>
              </p:ext>
            </p:extLst>
          </p:nvPr>
        </p:nvGraphicFramePr>
        <p:xfrm>
          <a:off x="29566" y="458670"/>
          <a:ext cx="9084868" cy="1599065"/>
        </p:xfrm>
        <a:graphic>
          <a:graphicData uri="http://schemas.openxmlformats.org/drawingml/2006/table">
            <a:tbl>
              <a:tblPr firstRow="1" firstCol="1" bandRow="1">
                <a:tableStyleId>{BC89EF96-8CEA-46FF-86C4-4CE0E7609802}</a:tableStyleId>
              </a:tblPr>
              <a:tblGrid>
                <a:gridCol w="259200">
                  <a:extLst>
                    <a:ext uri="{9D8B030D-6E8A-4147-A177-3AD203B41FA5}">
                      <a16:colId xmlns:a16="http://schemas.microsoft.com/office/drawing/2014/main" val="9612139"/>
                    </a:ext>
                  </a:extLst>
                </a:gridCol>
                <a:gridCol w="4500239">
                  <a:extLst>
                    <a:ext uri="{9D8B030D-6E8A-4147-A177-3AD203B41FA5}">
                      <a16:colId xmlns:a16="http://schemas.microsoft.com/office/drawing/2014/main" val="4183280094"/>
                    </a:ext>
                  </a:extLst>
                </a:gridCol>
                <a:gridCol w="4325429">
                  <a:extLst>
                    <a:ext uri="{9D8B030D-6E8A-4147-A177-3AD203B41FA5}">
                      <a16:colId xmlns:a16="http://schemas.microsoft.com/office/drawing/2014/main" val="2140178687"/>
                    </a:ext>
                  </a:extLst>
                </a:gridCol>
              </a:tblGrid>
              <a:tr h="240410">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bg1"/>
                          </a:solidFill>
                          <a:latin typeface="Meiryo UI" panose="020B0604030504040204" pitchFamily="50" charset="-128"/>
                          <a:ea typeface="Meiryo UI" panose="020B0604030504040204" pitchFamily="50" charset="-128"/>
                        </a:rPr>
                        <a:t>見直しの経過</a:t>
                      </a:r>
                      <a:endParaRPr kumimoji="1" lang="ja-JP" altLang="en-US" dirty="0">
                        <a:solidFill>
                          <a:schemeClr val="bg1"/>
                        </a:solidFill>
                        <a:latin typeface="Meiryo UI" panose="020B0604030504040204" pitchFamily="50" charset="-128"/>
                        <a:ea typeface="Meiryo UI" panose="020B0604030504040204" pitchFamily="50" charset="-128"/>
                      </a:endParaRPr>
                    </a:p>
                  </a:txBody>
                  <a:tcPr marL="72000" marR="72000" marT="36000" marB="36000" vert="eaVert" anchor="ct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grid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ja-JP" sz="1000" b="1" kern="100" dirty="0">
                          <a:effectLst/>
                          <a:latin typeface="Meiryo UI" panose="020B0604030504040204" pitchFamily="50" charset="-128"/>
                          <a:ea typeface="Meiryo UI" panose="020B0604030504040204" pitchFamily="50" charset="-128"/>
                        </a:rPr>
                        <a:t>＜</a:t>
                      </a:r>
                      <a:r>
                        <a:rPr lang="ja-JP" altLang="en-US" sz="1000" b="1" kern="100" dirty="0">
                          <a:effectLst/>
                          <a:latin typeface="Meiryo UI" panose="020B0604030504040204" pitchFamily="50" charset="-128"/>
                          <a:ea typeface="Meiryo UI" panose="020B0604030504040204" pitchFamily="50" charset="-128"/>
                        </a:rPr>
                        <a:t>財政構造改革プラン</a:t>
                      </a:r>
                      <a:r>
                        <a:rPr lang="ja-JP" altLang="ja-JP" sz="1000" b="1" kern="100" dirty="0">
                          <a:effectLst/>
                          <a:latin typeface="Meiryo UI" panose="020B0604030504040204" pitchFamily="50" charset="-128"/>
                          <a:ea typeface="Meiryo UI" panose="020B0604030504040204" pitchFamily="50" charset="-128"/>
                        </a:rPr>
                        <a:t>（案）</a:t>
                      </a:r>
                      <a:r>
                        <a:rPr lang="ja-JP" altLang="en-US" sz="1000" b="1" kern="100" dirty="0">
                          <a:effectLst/>
                          <a:latin typeface="Meiryo UI" panose="020B0604030504040204" pitchFamily="50" charset="-128"/>
                          <a:ea typeface="Meiryo UI" panose="020B0604030504040204" pitchFamily="50" charset="-128"/>
                        </a:rPr>
                        <a:t>における見直し</a:t>
                      </a:r>
                      <a:r>
                        <a:rPr lang="ja-JP" altLang="ja-JP" sz="1000" b="1" kern="100" dirty="0">
                          <a:effectLst/>
                          <a:latin typeface="Meiryo UI" panose="020B0604030504040204" pitchFamily="50" charset="-128"/>
                          <a:ea typeface="Meiryo UI" panose="020B0604030504040204" pitchFamily="50" charset="-128"/>
                        </a:rPr>
                        <a:t>＞</a:t>
                      </a:r>
                      <a:endParaRPr lang="ja-JP"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0D8E8"/>
                    </a:solidFill>
                  </a:tcPr>
                </a:tc>
                <a:tc hMerge="1">
                  <a:txBody>
                    <a:bodyPr/>
                    <a:lstStyle/>
                    <a:p>
                      <a:endParaRPr kumimoji="1" lang="ja-JP" altLang="en-US"/>
                    </a:p>
                  </a:txBody>
                  <a:tcPr/>
                </a:tc>
                <a:extLst>
                  <a:ext uri="{0D108BD9-81ED-4DB2-BD59-A6C34878D82A}">
                    <a16:rowId xmlns:a16="http://schemas.microsoft.com/office/drawing/2014/main" val="652200874"/>
                  </a:ext>
                </a:extLst>
              </a:tr>
              <a:tr h="627477">
                <a:tc vMerge="1">
                  <a:txBody>
                    <a:bodyPr/>
                    <a:lstStyle/>
                    <a:p>
                      <a:endParaRPr kumimoji="1" lang="ja-JP" altLang="en-US" dirty="0"/>
                    </a:p>
                  </a:txBody>
                  <a:tcPr marL="72000" marR="72000" marT="36000" marB="36000" vert="eaVert">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just">
                        <a:spcAft>
                          <a:spcPts val="0"/>
                        </a:spcAft>
                      </a:pPr>
                      <a:r>
                        <a:rPr lang="ja-JP" altLang="en-US" sz="1000" b="1" kern="100" dirty="0">
                          <a:effectLst/>
                          <a:latin typeface="Meiryo UI" panose="020B0604030504040204" pitchFamily="50" charset="-128"/>
                          <a:ea typeface="Meiryo UI" panose="020B0604030504040204" pitchFamily="50" charset="-128"/>
                        </a:rPr>
                        <a:t>１ 見直し方向性</a:t>
                      </a:r>
                      <a:endParaRPr lang="en-US" altLang="ja-JP" sz="1000" b="1"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新規分への補助は</a:t>
                      </a:r>
                      <a:r>
                        <a:rPr lang="en-US" altLang="ja-JP" sz="1000" b="0" kern="100" dirty="0">
                          <a:effectLst/>
                          <a:latin typeface="Meiryo UI" panose="020B0604030504040204" pitchFamily="50" charset="-128"/>
                          <a:ea typeface="Meiryo UI" panose="020B0604030504040204" pitchFamily="50" charset="-128"/>
                        </a:rPr>
                        <a:t>22</a:t>
                      </a:r>
                      <a:r>
                        <a:rPr lang="ja-JP" altLang="en-US" sz="1000" b="0" kern="100" dirty="0">
                          <a:effectLst/>
                          <a:latin typeface="Meiryo UI" panose="020B0604030504040204" pitchFamily="50" charset="-128"/>
                          <a:ea typeface="Meiryo UI" panose="020B0604030504040204" pitchFamily="50" charset="-128"/>
                        </a:rPr>
                        <a:t>年度限り（既補助決定分は継続）</a:t>
                      </a: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tc>
                  <a:txBody>
                    <a:bodyPr/>
                    <a:lstStyle/>
                    <a:p>
                      <a:pPr algn="just">
                        <a:spcAft>
                          <a:spcPts val="0"/>
                        </a:spcAft>
                      </a:pPr>
                      <a:r>
                        <a:rPr lang="ja-JP" altLang="en-US" sz="1000" b="1" u="none" strike="noStrike" baseline="0" dirty="0">
                          <a:latin typeface="Meiryo UI" panose="020B0604030504040204" pitchFamily="50" charset="-128"/>
                          <a:ea typeface="Meiryo UI" panose="020B0604030504040204" pitchFamily="50" charset="-128"/>
                        </a:rPr>
                        <a:t>◆見直しの経過（改革工程表）</a:t>
                      </a:r>
                      <a:endParaRPr lang="en-US" altLang="ja-JP" sz="1000" b="1"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a:t>
                      </a:r>
                      <a:r>
                        <a:rPr lang="ja-JP" altLang="en-US" sz="1000" b="0" kern="100" baseline="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方向性どおり実施済</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en-US" altLang="zh-TW" sz="1000" b="0" kern="100" dirty="0">
                          <a:effectLst/>
                          <a:latin typeface="Meiryo UI" panose="020B0604030504040204" pitchFamily="50" charset="-128"/>
                          <a:ea typeface="Meiryo UI" panose="020B0604030504040204" pitchFamily="50" charset="-128"/>
                        </a:rPr>
                        <a:t>【</a:t>
                      </a:r>
                      <a:r>
                        <a:rPr lang="zh-TW" altLang="en-US" sz="1000" b="0" kern="100" dirty="0">
                          <a:effectLst/>
                          <a:latin typeface="Meiryo UI" panose="020B0604030504040204" pitchFamily="50" charset="-128"/>
                          <a:ea typeface="Meiryo UI" panose="020B0604030504040204" pitchFamily="50" charset="-128"/>
                        </a:rPr>
                        <a:t>効果額（</a:t>
                      </a:r>
                      <a:r>
                        <a:rPr lang="ja-JP" altLang="en-US" sz="1000" b="0" kern="100" dirty="0">
                          <a:solidFill>
                            <a:schemeClr val="tx1"/>
                          </a:solidFill>
                          <a:effectLst/>
                          <a:latin typeface="Meiryo UI" panose="020B0604030504040204" pitchFamily="50" charset="-128"/>
                          <a:ea typeface="Meiryo UI" panose="020B0604030504040204" pitchFamily="50" charset="-128"/>
                        </a:rPr>
                        <a:t>百万</a:t>
                      </a:r>
                      <a:r>
                        <a:rPr lang="zh-TW" altLang="en-US" sz="1000" b="0" kern="100" dirty="0">
                          <a:solidFill>
                            <a:schemeClr val="tx1"/>
                          </a:solidFill>
                          <a:effectLst/>
                          <a:latin typeface="Meiryo UI" panose="020B0604030504040204" pitchFamily="50" charset="-128"/>
                          <a:ea typeface="Meiryo UI" panose="020B0604030504040204" pitchFamily="50" charset="-128"/>
                        </a:rPr>
                        <a:t>円）</a:t>
                      </a:r>
                      <a:r>
                        <a:rPr lang="en-US" altLang="zh-TW" sz="1000" b="0" kern="100" dirty="0">
                          <a:solidFill>
                            <a:schemeClr val="tx1"/>
                          </a:solidFill>
                          <a:effectLst/>
                          <a:latin typeface="Meiryo UI" panose="020B0604030504040204" pitchFamily="50" charset="-128"/>
                          <a:ea typeface="Meiryo UI" panose="020B0604030504040204" pitchFamily="50" charset="-128"/>
                        </a:rPr>
                        <a:t>】㉓</a:t>
                      </a:r>
                      <a:r>
                        <a:rPr lang="en-US" altLang="ja-JP" sz="1000" b="0" kern="100" dirty="0">
                          <a:solidFill>
                            <a:schemeClr val="tx1"/>
                          </a:solidFill>
                          <a:effectLst/>
                          <a:latin typeface="Meiryo UI" panose="020B0604030504040204" pitchFamily="50" charset="-128"/>
                          <a:ea typeface="Meiryo UI" panose="020B0604030504040204" pitchFamily="50" charset="-128"/>
                        </a:rPr>
                        <a:t>158</a:t>
                      </a:r>
                      <a:r>
                        <a:rPr lang="zh-TW" altLang="en-US" sz="1000" b="0" kern="100" dirty="0">
                          <a:solidFill>
                            <a:schemeClr val="tx1"/>
                          </a:solidFill>
                          <a:effectLst/>
                          <a:latin typeface="Meiryo UI" panose="020B0604030504040204" pitchFamily="50" charset="-128"/>
                          <a:ea typeface="Meiryo UI" panose="020B0604030504040204" pitchFamily="50" charset="-128"/>
                        </a:rPr>
                        <a:t>　㉔</a:t>
                      </a:r>
                      <a:r>
                        <a:rPr lang="en-US" altLang="ja-JP" sz="1000" b="0" kern="100" dirty="0">
                          <a:solidFill>
                            <a:schemeClr val="tx1"/>
                          </a:solidFill>
                          <a:effectLst/>
                          <a:latin typeface="Meiryo UI" panose="020B0604030504040204" pitchFamily="50" charset="-128"/>
                          <a:ea typeface="Meiryo UI" panose="020B0604030504040204" pitchFamily="50" charset="-128"/>
                        </a:rPr>
                        <a:t>252</a:t>
                      </a:r>
                      <a:r>
                        <a:rPr lang="zh-TW" altLang="en-US" sz="1000" b="0" kern="100" dirty="0">
                          <a:solidFill>
                            <a:schemeClr val="tx1"/>
                          </a:solidFill>
                          <a:effectLst/>
                          <a:latin typeface="Meiryo UI" panose="020B0604030504040204" pitchFamily="50" charset="-128"/>
                          <a:ea typeface="Meiryo UI" panose="020B0604030504040204" pitchFamily="50" charset="-128"/>
                        </a:rPr>
                        <a:t>　㉕</a:t>
                      </a:r>
                      <a:r>
                        <a:rPr lang="en-US" altLang="ja-JP" sz="1000" b="0" kern="100" dirty="0">
                          <a:solidFill>
                            <a:schemeClr val="tx1"/>
                          </a:solidFill>
                          <a:effectLst/>
                          <a:latin typeface="Meiryo UI" panose="020B0604030504040204" pitchFamily="50" charset="-128"/>
                          <a:ea typeface="Meiryo UI" panose="020B0604030504040204" pitchFamily="50" charset="-128"/>
                        </a:rPr>
                        <a:t>252</a:t>
                      </a:r>
                      <a:endParaRPr lang="ja-JP" altLang="en-US" sz="1000" b="0" kern="100" dirty="0">
                        <a:solidFill>
                          <a:schemeClr val="tx1"/>
                        </a:solidFill>
                        <a:effectLst/>
                        <a:latin typeface="Meiryo UI" panose="020B0604030504040204" pitchFamily="50" charset="-128"/>
                        <a:ea typeface="Meiryo UI" panose="020B0604030504040204" pitchFamily="50" charset="-128"/>
                      </a:endParaRPr>
                    </a:p>
                  </a:txBody>
                  <a:tcPr marL="72000" marR="72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2089765108"/>
                  </a:ext>
                </a:extLst>
              </a:tr>
              <a:tr h="240410">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bg1"/>
                          </a:solidFill>
                          <a:latin typeface="Meiryo UI" panose="020B0604030504040204" pitchFamily="50" charset="-128"/>
                          <a:ea typeface="Meiryo UI" panose="020B0604030504040204" pitchFamily="50" charset="-128"/>
                        </a:rPr>
                        <a:t>現在の事業</a:t>
                      </a:r>
                    </a:p>
                  </a:txBody>
                  <a:tcPr marL="72000" marR="72000" marT="36000" marB="36000" vert="eaVert" anchor="ctr">
                    <a:lnL w="12700" cap="flat" cmpd="sng" algn="ctr">
                      <a:solidFill>
                        <a:schemeClr val="accent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grid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b="1" i="0" u="none" kern="100" dirty="0">
                          <a:effectLst/>
                          <a:latin typeface="Meiryo UI" panose="020B0604030504040204" pitchFamily="50" charset="-128"/>
                          <a:ea typeface="Meiryo UI" panose="020B0604030504040204" pitchFamily="50" charset="-128"/>
                        </a:rPr>
                        <a:t>＜主な事業（見直し後の事業、新たに取り組んでいる事業等）＞</a:t>
                      </a:r>
                      <a:endPar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alpha val="20000"/>
                      </a:schemeClr>
                    </a:solidFill>
                  </a:tcPr>
                </a:tc>
                <a:tc hMerge="1">
                  <a:txBody>
                    <a:bodyPr/>
                    <a:lstStyle/>
                    <a:p>
                      <a:endParaRPr kumimoji="1" lang="ja-JP" altLang="en-US"/>
                    </a:p>
                  </a:txBody>
                  <a:tcPr/>
                </a:tc>
                <a:extLst>
                  <a:ext uri="{0D108BD9-81ED-4DB2-BD59-A6C34878D82A}">
                    <a16:rowId xmlns:a16="http://schemas.microsoft.com/office/drawing/2014/main" val="10004"/>
                  </a:ext>
                </a:extLst>
              </a:tr>
              <a:tr h="490768">
                <a:tc vMerge="1">
                  <a:txBody>
                    <a:bodyPr/>
                    <a:lstStyle/>
                    <a:p>
                      <a:endParaRPr kumimoji="1" lang="ja-JP" altLang="en-US"/>
                    </a:p>
                  </a:txBody>
                  <a:tcPr/>
                </a:tc>
                <a:tc gridSpan="2">
                  <a:txBody>
                    <a:bodyPr/>
                    <a:lstStyle/>
                    <a:p>
                      <a:pPr marL="133350" marR="0" lvl="0" indent="-133350" algn="just"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H25</a:t>
                      </a:r>
                      <a:r>
                        <a:rPr kumimoji="1" lang="ja-JP" altLang="en-US" sz="1050" b="0" i="0" u="none" strike="noStrike" kern="1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年度をもって事業終了。</a:t>
                      </a:r>
                      <a:endParaRPr kumimoji="1" lang="en-US" altLang="ja-JP" sz="1050" b="0" i="0" u="none" strike="noStrike" kern="1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endParaRPr lang="en-US" altLang="ja-JP" sz="1000" b="1" i="0" kern="100" baseline="0" dirty="0">
                        <a:solidFill>
                          <a:schemeClr val="tx1"/>
                        </a:solidFill>
                        <a:effectLst/>
                        <a:latin typeface="Meiryo UI" panose="020B0604030504040204" pitchFamily="50" charset="-128"/>
                        <a:ea typeface="Meiryo UI" panose="020B0604030504040204" pitchFamily="50" charset="-128"/>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tc hMerge="1">
                  <a:txBody>
                    <a:bodyPr/>
                    <a:lstStyle/>
                    <a:p>
                      <a:endParaRPr kumimoji="1" lang="ja-JP" altLang="en-US"/>
                    </a:p>
                  </a:txBody>
                  <a:tcPr/>
                </a:tc>
                <a:extLst>
                  <a:ext uri="{0D108BD9-81ED-4DB2-BD59-A6C34878D82A}">
                    <a16:rowId xmlns:a16="http://schemas.microsoft.com/office/drawing/2014/main" val="10005"/>
                  </a:ext>
                </a:extLst>
              </a:tr>
            </a:tbl>
          </a:graphicData>
        </a:graphic>
      </p:graphicFrame>
      <p:sp>
        <p:nvSpPr>
          <p:cNvPr id="36" name="二等辺三角形 35"/>
          <p:cNvSpPr/>
          <p:nvPr/>
        </p:nvSpPr>
        <p:spPr>
          <a:xfrm rot="5400000">
            <a:off x="4497869" y="892841"/>
            <a:ext cx="540060" cy="211779"/>
          </a:xfrm>
          <a:prstGeom prst="triangl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pPr algn="ctr"/>
            <a:endParaRPr kumimoji="1"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正方形/長方形 5"/>
          <p:cNvSpPr/>
          <p:nvPr/>
        </p:nvSpPr>
        <p:spPr>
          <a:xfrm>
            <a:off x="6141985" y="132428"/>
            <a:ext cx="1935215" cy="208186"/>
          </a:xfrm>
          <a:prstGeom prst="rect">
            <a:avLst/>
          </a:prstGeom>
          <a:ln w="6350"/>
        </p:spPr>
        <p:style>
          <a:lnRef idx="2">
            <a:schemeClr val="accent1"/>
          </a:lnRef>
          <a:fillRef idx="1">
            <a:schemeClr val="lt1"/>
          </a:fillRef>
          <a:effectRef idx="0">
            <a:schemeClr val="accent1"/>
          </a:effectRef>
          <a:fontRef idx="minor">
            <a:schemeClr val="dk1"/>
          </a:fontRef>
        </p:style>
        <p:txBody>
          <a:bodyPr lIns="36000" rIns="36000" rtlCol="0" anchor="ctr"/>
          <a:lstStyle/>
          <a:p>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予算の記載</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）：一般財源</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スライド番号プレースホルダー 4"/>
          <p:cNvSpPr txBox="1">
            <a:spLocks/>
          </p:cNvSpPr>
          <p:nvPr/>
        </p:nvSpPr>
        <p:spPr>
          <a:xfrm>
            <a:off x="7010400" y="6584035"/>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smtClean="0">
                <a:solidFill>
                  <a:schemeClr val="tx1"/>
                </a:solidFill>
                <a:latin typeface="Meiryo UI" panose="020B0604030504040204" pitchFamily="50" charset="-128"/>
                <a:ea typeface="Meiryo UI" panose="020B0604030504040204" pitchFamily="50" charset="-128"/>
              </a:rPr>
              <a:t>55</a:t>
            </a:r>
            <a:endParaRPr lang="ja-JP" altLang="en-US"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65921143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表 24"/>
          <p:cNvGraphicFramePr>
            <a:graphicFrameLocks noGrp="1"/>
          </p:cNvGraphicFramePr>
          <p:nvPr>
            <p:extLst>
              <p:ext uri="{D42A27DB-BD31-4B8C-83A1-F6EECF244321}">
                <p14:modId xmlns:p14="http://schemas.microsoft.com/office/powerpoint/2010/main" val="3973205779"/>
              </p:ext>
            </p:extLst>
          </p:nvPr>
        </p:nvGraphicFramePr>
        <p:xfrm>
          <a:off x="83583" y="86048"/>
          <a:ext cx="9003329" cy="415976"/>
        </p:xfrm>
        <a:graphic>
          <a:graphicData uri="http://schemas.openxmlformats.org/drawingml/2006/table">
            <a:tbl>
              <a:tblPr firstRow="1" firstCol="1" bandRow="1">
                <a:tableStyleId>{5C22544A-7EE6-4342-B048-85BDC9FD1C3A}</a:tableStyleId>
              </a:tblPr>
              <a:tblGrid>
                <a:gridCol w="6108597">
                  <a:extLst>
                    <a:ext uri="{9D8B030D-6E8A-4147-A177-3AD203B41FA5}">
                      <a16:colId xmlns:a16="http://schemas.microsoft.com/office/drawing/2014/main" val="1996567682"/>
                    </a:ext>
                  </a:extLst>
                </a:gridCol>
                <a:gridCol w="2894732">
                  <a:extLst>
                    <a:ext uri="{9D8B030D-6E8A-4147-A177-3AD203B41FA5}">
                      <a16:colId xmlns:a16="http://schemas.microsoft.com/office/drawing/2014/main" val="2440904912"/>
                    </a:ext>
                  </a:extLst>
                </a:gridCol>
              </a:tblGrid>
              <a:tr h="41597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100" kern="100" dirty="0">
                          <a:solidFill>
                            <a:schemeClr val="tx1"/>
                          </a:solidFill>
                          <a:effectLst/>
                          <a:latin typeface="Meiryo UI" panose="020B0604030504040204" pitchFamily="50" charset="-128"/>
                          <a:ea typeface="Meiryo UI" panose="020B0604030504040204" pitchFamily="50" charset="-128"/>
                        </a:rPr>
                        <a:t>【</a:t>
                      </a:r>
                      <a:r>
                        <a:rPr lang="ja-JP" altLang="en-US" sz="1100" kern="100" dirty="0">
                          <a:solidFill>
                            <a:schemeClr val="tx1"/>
                          </a:solidFill>
                          <a:effectLst/>
                          <a:latin typeface="Meiryo UI" panose="020B0604030504040204" pitchFamily="50" charset="-128"/>
                          <a:ea typeface="Meiryo UI" panose="020B0604030504040204" pitchFamily="50" charset="-128"/>
                        </a:rPr>
                        <a:t>主要検討事業</a:t>
                      </a:r>
                      <a:r>
                        <a:rPr lang="en-US" altLang="ja-JP" sz="1100" kern="100" dirty="0">
                          <a:solidFill>
                            <a:schemeClr val="tx1"/>
                          </a:solidFill>
                          <a:effectLst/>
                          <a:latin typeface="Meiryo UI" panose="020B0604030504040204" pitchFamily="50" charset="-128"/>
                          <a:ea typeface="Meiryo UI" panose="020B0604030504040204" pitchFamily="50" charset="-128"/>
                        </a:rPr>
                        <a:t>23】</a:t>
                      </a:r>
                      <a:r>
                        <a:rPr lang="ja-JP" altLang="en-US" sz="1100" kern="100" dirty="0">
                          <a:solidFill>
                            <a:schemeClr val="tx1"/>
                          </a:solidFill>
                          <a:effectLst/>
                          <a:latin typeface="Meiryo UI" panose="020B0604030504040204" pitchFamily="50" charset="-128"/>
                          <a:ea typeface="Meiryo UI" panose="020B0604030504040204" pitchFamily="50" charset="-128"/>
                        </a:rPr>
                        <a:t>　</a:t>
                      </a:r>
                      <a:r>
                        <a:rPr lang="ja-JP" altLang="en-US" sz="1400" kern="100" dirty="0">
                          <a:solidFill>
                            <a:schemeClr val="tx1"/>
                          </a:solidFill>
                          <a:effectLst/>
                          <a:latin typeface="Meiryo UI" panose="020B0604030504040204" pitchFamily="50" charset="-128"/>
                          <a:ea typeface="Meiryo UI" panose="020B0604030504040204" pitchFamily="50" charset="-128"/>
                        </a:rPr>
                        <a:t>病院事業費負担金・病院事業貸付金　</a:t>
                      </a:r>
                      <a:r>
                        <a:rPr lang="ja-JP" altLang="en-US" sz="1000" kern="100" dirty="0">
                          <a:solidFill>
                            <a:schemeClr val="tx1"/>
                          </a:solidFill>
                          <a:effectLst/>
                          <a:latin typeface="Meiryo UI" panose="020B0604030504040204" pitchFamily="50" charset="-128"/>
                          <a:ea typeface="Meiryo UI" panose="020B0604030504040204" pitchFamily="50" charset="-128"/>
                        </a:rPr>
                        <a:t>　</a:t>
                      </a:r>
                      <a:endParaRPr lang="en-US" altLang="ja-JP" sz="10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effectLst/>
                          <a:latin typeface="Meiryo UI" panose="020B0604030504040204" pitchFamily="50" charset="-128"/>
                          <a:ea typeface="Meiryo UI" panose="020B0604030504040204" pitchFamily="50" charset="-128"/>
                        </a:rPr>
                        <a:t>＜健康医療部</a:t>
                      </a:r>
                      <a:r>
                        <a:rPr lang="ja-JP" altLang="en-US" sz="1200" kern="100" dirty="0">
                          <a:solidFill>
                            <a:srgbClr val="0000FF"/>
                          </a:solidFill>
                          <a:effectLst/>
                          <a:latin typeface="Meiryo UI" panose="020B0604030504040204" pitchFamily="50" charset="-128"/>
                          <a:ea typeface="Meiryo UI" panose="020B0604030504040204" pitchFamily="50" charset="-128"/>
                        </a:rPr>
                        <a:t>、</a:t>
                      </a:r>
                      <a:r>
                        <a:rPr lang="ja-JP" altLang="en-US" sz="1200" kern="100" dirty="0">
                          <a:solidFill>
                            <a:schemeClr val="tx1"/>
                          </a:solidFill>
                          <a:effectLst/>
                          <a:latin typeface="Meiryo UI" panose="020B0604030504040204" pitchFamily="50" charset="-128"/>
                          <a:ea typeface="Meiryo UI" panose="020B0604030504040204" pitchFamily="50" charset="-128"/>
                        </a:rPr>
                        <a:t>福祉部＞</a:t>
                      </a:r>
                      <a:endParaRPr lang="en-US" altLang="ja-JP" sz="1200" kern="100" dirty="0">
                        <a:solidFill>
                          <a:schemeClr val="tx1"/>
                        </a:solidFill>
                        <a:effectLst/>
                        <a:latin typeface="Meiryo UI" panose="020B0604030504040204" pitchFamily="50" charset="-128"/>
                        <a:ea typeface="Meiryo UI" panose="020B0604030504040204" pitchFamily="50" charset="-128"/>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09406796"/>
                  </a:ext>
                </a:extLst>
              </a:tr>
            </a:tbl>
          </a:graphicData>
        </a:graphic>
      </p:graphicFrame>
      <p:graphicFrame>
        <p:nvGraphicFramePr>
          <p:cNvPr id="2" name="表 1"/>
          <p:cNvGraphicFramePr>
            <a:graphicFrameLocks noGrp="1"/>
          </p:cNvGraphicFramePr>
          <p:nvPr>
            <p:extLst>
              <p:ext uri="{D42A27DB-BD31-4B8C-83A1-F6EECF244321}">
                <p14:modId xmlns:p14="http://schemas.microsoft.com/office/powerpoint/2010/main" val="3635471266"/>
              </p:ext>
            </p:extLst>
          </p:nvPr>
        </p:nvGraphicFramePr>
        <p:xfrm>
          <a:off x="41792" y="502024"/>
          <a:ext cx="9060417" cy="6032027"/>
        </p:xfrm>
        <a:graphic>
          <a:graphicData uri="http://schemas.openxmlformats.org/drawingml/2006/table">
            <a:tbl>
              <a:tblPr firstRow="1" firstCol="1" bandRow="1">
                <a:tableStyleId>{BC89EF96-8CEA-46FF-86C4-4CE0E7609802}</a:tableStyleId>
              </a:tblPr>
              <a:tblGrid>
                <a:gridCol w="257947">
                  <a:extLst>
                    <a:ext uri="{9D8B030D-6E8A-4147-A177-3AD203B41FA5}">
                      <a16:colId xmlns:a16="http://schemas.microsoft.com/office/drawing/2014/main" val="9612139"/>
                    </a:ext>
                  </a:extLst>
                </a:gridCol>
                <a:gridCol w="4242553">
                  <a:extLst>
                    <a:ext uri="{9D8B030D-6E8A-4147-A177-3AD203B41FA5}">
                      <a16:colId xmlns:a16="http://schemas.microsoft.com/office/drawing/2014/main" val="4183280094"/>
                    </a:ext>
                  </a:extLst>
                </a:gridCol>
                <a:gridCol w="4559917">
                  <a:extLst>
                    <a:ext uri="{9D8B030D-6E8A-4147-A177-3AD203B41FA5}">
                      <a16:colId xmlns:a16="http://schemas.microsoft.com/office/drawing/2014/main" val="2315497615"/>
                    </a:ext>
                  </a:extLst>
                </a:gridCol>
              </a:tblGrid>
              <a:tr h="207432">
                <a:tc rowSpan="2">
                  <a:txBody>
                    <a:bodyPr/>
                    <a:lstStyle/>
                    <a:p>
                      <a:pPr algn="ctr">
                        <a:spcAft>
                          <a:spcPts val="0"/>
                        </a:spcAft>
                      </a:pPr>
                      <a:r>
                        <a:rPr lang="ja-JP" altLang="en-US" sz="1000" kern="100" dirty="0">
                          <a:solidFill>
                            <a:schemeClr val="bg1"/>
                          </a:solidFill>
                          <a:effectLst/>
                          <a:latin typeface="Meiryo UI" panose="020B0604030504040204" pitchFamily="50" charset="-128"/>
                          <a:ea typeface="Meiryo UI" panose="020B0604030504040204" pitchFamily="50" charset="-128"/>
                        </a:rPr>
                        <a:t>当時の事業概要</a:t>
                      </a:r>
                      <a:endParaRPr lang="en-US" altLang="ja-JP" sz="1000"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vert="eaVert" anchor="ct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solidFill>
                  </a:tcPr>
                </a:tc>
                <a:tc grid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rPr>
                        <a:t>＜財政再建プログラム（案）策定当時＞</a:t>
                      </a:r>
                      <a:endParaRPr lang="en-US" altLang="ja-JP"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0D8E8"/>
                    </a:solidFill>
                  </a:tcPr>
                </a:tc>
                <a:tc hMerge="1">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en-US" altLang="ja-JP"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B w="6350" cap="flat" cmpd="sng" algn="ctr">
                      <a:solidFill>
                        <a:schemeClr val="accent1"/>
                      </a:solidFill>
                      <a:prstDash val="solid"/>
                      <a:round/>
                      <a:headEnd type="none" w="med" len="med"/>
                      <a:tailEnd type="none" w="med" len="med"/>
                    </a:lnB>
                    <a:solidFill>
                      <a:srgbClr val="D0D8E8"/>
                    </a:solidFill>
                  </a:tcPr>
                </a:tc>
                <a:extLst>
                  <a:ext uri="{0D108BD9-81ED-4DB2-BD59-A6C34878D82A}">
                    <a16:rowId xmlns:a16="http://schemas.microsoft.com/office/drawing/2014/main" val="1809098311"/>
                  </a:ext>
                </a:extLst>
              </a:tr>
              <a:tr h="1854407">
                <a:tc vMerge="1">
                  <a:txBody>
                    <a:bodyPr/>
                    <a:lstStyle/>
                    <a:p>
                      <a:endParaRPr kumimoji="1" lang="ja-JP" altLang="en-US"/>
                    </a:p>
                  </a:txBody>
                  <a:tcPr/>
                </a:tc>
                <a:tc gridSpan="2">
                  <a:txBody>
                    <a:bodyPr/>
                    <a:lstStyle/>
                    <a:p>
                      <a:pPr algn="just">
                        <a:spcAft>
                          <a:spcPts val="0"/>
                        </a:spcAft>
                      </a:pPr>
                      <a:endParaRPr lang="en-US" altLang="ja-JP" sz="1000" b="1"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effectLst/>
                          <a:latin typeface="Meiryo UI" panose="020B0604030504040204" pitchFamily="50" charset="-128"/>
                          <a:ea typeface="Meiryo UI" panose="020B0604030504040204" pitchFamily="50" charset="-128"/>
                        </a:rPr>
                        <a:t>１ 事業目的・内容 </a:t>
                      </a:r>
                    </a:p>
                    <a:p>
                      <a:pPr algn="just">
                        <a:spcAft>
                          <a:spcPts val="0"/>
                        </a:spcAft>
                      </a:pPr>
                      <a:r>
                        <a:rPr lang="ja-JP" altLang="en-US" sz="1000" b="1" kern="100" dirty="0">
                          <a:effectLst/>
                          <a:latin typeface="Meiryo UI" panose="020B0604030504040204" pitchFamily="50" charset="-128"/>
                          <a:ea typeface="Meiryo UI" panose="020B0604030504040204" pitchFamily="50" charset="-128"/>
                        </a:rPr>
                        <a:t> </a:t>
                      </a:r>
                      <a:r>
                        <a:rPr lang="en-US" altLang="ja-JP" sz="1000" b="0" kern="100" dirty="0">
                          <a:effectLst/>
                          <a:latin typeface="Meiryo UI" panose="020B0604030504040204" pitchFamily="50" charset="-128"/>
                          <a:ea typeface="Meiryo UI" panose="020B0604030504040204" pitchFamily="50" charset="-128"/>
                        </a:rPr>
                        <a:t>(1) </a:t>
                      </a:r>
                      <a:r>
                        <a:rPr lang="ja-JP" altLang="en-US" sz="1000" b="0" kern="100" dirty="0">
                          <a:effectLst/>
                          <a:latin typeface="Meiryo UI" panose="020B0604030504040204" pitchFamily="50" charset="-128"/>
                          <a:ea typeface="Meiryo UI" panose="020B0604030504040204" pitchFamily="50" charset="-128"/>
                        </a:rPr>
                        <a:t>病院事業費負担金  </a:t>
                      </a:r>
                      <a:r>
                        <a:rPr lang="en-US" altLang="ja-JP" sz="1000" b="0" kern="100" dirty="0">
                          <a:effectLst/>
                          <a:latin typeface="Meiryo UI" panose="020B0604030504040204" pitchFamily="50" charset="-128"/>
                          <a:ea typeface="Meiryo UI" panose="020B0604030504040204" pitchFamily="50" charset="-128"/>
                        </a:rPr>
                        <a:t>13,894(13,894)</a:t>
                      </a:r>
                      <a:r>
                        <a:rPr lang="ja-JP" altLang="en-US" sz="1000" b="0" kern="100" dirty="0">
                          <a:effectLst/>
                          <a:latin typeface="Meiryo UI" panose="020B0604030504040204" pitchFamily="50" charset="-128"/>
                          <a:ea typeface="Meiryo UI" panose="020B0604030504040204" pitchFamily="50" charset="-128"/>
                        </a:rPr>
                        <a:t>百万円</a:t>
                      </a: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（障害者リハビリテーションセンター分含む）</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救急医療の確保など、行政が負担すべき経費や不採算医療の経費に対する負担金 　　～地方独立行政法人法第８５条～ </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a:t>
                      </a:r>
                      <a:r>
                        <a:rPr lang="en-US" altLang="ja-JP" sz="1000" b="0" kern="100" dirty="0">
                          <a:effectLst/>
                          <a:latin typeface="Meiryo UI" panose="020B0604030504040204" pitchFamily="50" charset="-128"/>
                          <a:ea typeface="Meiryo UI" panose="020B0604030504040204" pitchFamily="50" charset="-128"/>
                        </a:rPr>
                        <a:t>(2) </a:t>
                      </a:r>
                      <a:r>
                        <a:rPr lang="ja-JP" altLang="en-US" sz="1000" b="0" kern="100" dirty="0">
                          <a:effectLst/>
                          <a:latin typeface="Meiryo UI" panose="020B0604030504040204" pitchFamily="50" charset="-128"/>
                          <a:ea typeface="Meiryo UI" panose="020B0604030504040204" pitchFamily="50" charset="-128"/>
                        </a:rPr>
                        <a:t>病院事業費貸付金  </a:t>
                      </a:r>
                      <a:r>
                        <a:rPr lang="en-US" altLang="ja-JP" sz="1000" b="0" kern="100" dirty="0">
                          <a:effectLst/>
                          <a:latin typeface="Meiryo UI" panose="020B0604030504040204" pitchFamily="50" charset="-128"/>
                          <a:ea typeface="Meiryo UI" panose="020B0604030504040204" pitchFamily="50" charset="-128"/>
                        </a:rPr>
                        <a:t>2,445(    0</a:t>
                      </a:r>
                      <a:r>
                        <a:rPr lang="ja-JP" altLang="en-US" sz="1000" b="0" kern="100" dirty="0">
                          <a:effectLst/>
                          <a:latin typeface="Meiryo UI" panose="020B0604030504040204" pitchFamily="50" charset="-128"/>
                          <a:ea typeface="Meiryo UI" panose="020B0604030504040204" pitchFamily="50" charset="-128"/>
                        </a:rPr>
                        <a:t>）百万円 </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府立の病院の施設増改築及び資産購入（医療機器等）に要する貸付金 　　～地方独立行政法人法第４１条～ </a:t>
                      </a:r>
                    </a:p>
                    <a:p>
                      <a:pPr algn="just">
                        <a:spcAft>
                          <a:spcPts val="0"/>
                        </a:spcAft>
                      </a:pPr>
                      <a:r>
                        <a:rPr lang="ja-JP" altLang="en-US" sz="1000" b="1" kern="100" dirty="0">
                          <a:effectLst/>
                          <a:latin typeface="Meiryo UI" panose="020B0604030504040204" pitchFamily="50" charset="-128"/>
                          <a:ea typeface="Meiryo UI" panose="020B0604030504040204" pitchFamily="50" charset="-128"/>
                        </a:rPr>
                        <a:t> </a:t>
                      </a:r>
                    </a:p>
                    <a:p>
                      <a:pPr algn="just">
                        <a:spcAft>
                          <a:spcPts val="0"/>
                        </a:spcAft>
                      </a:pPr>
                      <a:r>
                        <a:rPr lang="ja-JP" altLang="en-US" sz="1000" b="1" kern="100" dirty="0">
                          <a:effectLst/>
                          <a:latin typeface="Meiryo UI" panose="020B0604030504040204" pitchFamily="50" charset="-128"/>
                          <a:ea typeface="Meiryo UI" panose="020B0604030504040204" pitchFamily="50" charset="-128"/>
                        </a:rPr>
                        <a:t>２ 事業開始年度 </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府立の５病院に対する負担金・貸付金については、平成</a:t>
                      </a:r>
                      <a:r>
                        <a:rPr lang="en-US" altLang="ja-JP" sz="1000" b="0" kern="100" dirty="0">
                          <a:effectLst/>
                          <a:latin typeface="Meiryo UI" panose="020B0604030504040204" pitchFamily="50" charset="-128"/>
                          <a:ea typeface="Meiryo UI" panose="020B0604030504040204" pitchFamily="50" charset="-128"/>
                        </a:rPr>
                        <a:t>18</a:t>
                      </a:r>
                      <a:r>
                        <a:rPr lang="ja-JP" altLang="en-US" sz="1000" b="0" kern="100" dirty="0">
                          <a:effectLst/>
                          <a:latin typeface="Meiryo UI" panose="020B0604030504040204" pitchFamily="50" charset="-128"/>
                          <a:ea typeface="Meiryo UI" panose="020B0604030504040204" pitchFamily="50" charset="-128"/>
                        </a:rPr>
                        <a:t>年４月の独立行政法人化より。 </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障害者リハビリテーションセンターに係る運営負担金については、平成</a:t>
                      </a:r>
                      <a:r>
                        <a:rPr lang="en-US" altLang="ja-JP" sz="1000" b="0" kern="100" dirty="0">
                          <a:effectLst/>
                          <a:latin typeface="Meiryo UI" panose="020B0604030504040204" pitchFamily="50" charset="-128"/>
                          <a:ea typeface="Meiryo UI" panose="020B0604030504040204" pitchFamily="50" charset="-128"/>
                        </a:rPr>
                        <a:t>19</a:t>
                      </a:r>
                      <a:r>
                        <a:rPr lang="ja-JP" altLang="en-US" sz="1000" b="0" kern="100" dirty="0">
                          <a:effectLst/>
                          <a:latin typeface="Meiryo UI" panose="020B0604030504040204" pitchFamily="50" charset="-128"/>
                          <a:ea typeface="Meiryo UI" panose="020B0604030504040204" pitchFamily="50" charset="-128"/>
                        </a:rPr>
                        <a:t>年４月より。 </a:t>
                      </a:r>
                      <a:endParaRPr lang="en-US" altLang="ja-JP" sz="1000" b="0" kern="100" dirty="0">
                        <a:effectLst/>
                        <a:latin typeface="Meiryo UI" panose="020B0604030504040204" pitchFamily="50" charset="-128"/>
                        <a:ea typeface="Meiryo UI" panose="020B0604030504040204" pitchFamily="50" charset="-128"/>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tc hMerge="1">
                  <a:txBody>
                    <a:bodyPr/>
                    <a:lstStyle/>
                    <a:p>
                      <a:pPr algn="just">
                        <a:spcAft>
                          <a:spcPts val="0"/>
                        </a:spcAft>
                      </a:pPr>
                      <a:endParaRPr lang="en-US" altLang="ja-JP" sz="1000" b="0" kern="100" dirty="0">
                        <a:effectLst/>
                        <a:latin typeface="Meiryo UI" panose="020B0604030504040204" pitchFamily="50" charset="-128"/>
                        <a:ea typeface="Meiryo UI" panose="020B0604030504040204" pitchFamily="50" charset="-128"/>
                      </a:endParaRPr>
                    </a:p>
                  </a:txBody>
                  <a:tcPr marL="72000" marR="72000" marT="36000" marB="36000">
                    <a:lnT w="6350" cap="flat" cmpd="sng" algn="ctr">
                      <a:solidFill>
                        <a:schemeClr val="accent1"/>
                      </a:solidFill>
                      <a:prstDash val="solid"/>
                      <a:round/>
                      <a:headEnd type="none" w="med" len="med"/>
                      <a:tailEnd type="none" w="med" len="med"/>
                    </a:lnT>
                    <a:solidFill>
                      <a:schemeClr val="bg1">
                        <a:alpha val="20000"/>
                      </a:schemeClr>
                    </a:solidFill>
                  </a:tcPr>
                </a:tc>
                <a:extLst>
                  <a:ext uri="{0D108BD9-81ED-4DB2-BD59-A6C34878D82A}">
                    <a16:rowId xmlns:a16="http://schemas.microsoft.com/office/drawing/2014/main" val="584442172"/>
                  </a:ext>
                </a:extLst>
              </a:tr>
              <a:tr h="207432">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bg1"/>
                          </a:solidFill>
                          <a:latin typeface="Meiryo UI" panose="020B0604030504040204" pitchFamily="50" charset="-128"/>
                          <a:ea typeface="Meiryo UI" panose="020B0604030504040204" pitchFamily="50" charset="-128"/>
                        </a:rPr>
                        <a:t>見直しの経過</a:t>
                      </a:r>
                      <a:endParaRPr kumimoji="1" lang="ja-JP" altLang="en-US" dirty="0">
                        <a:solidFill>
                          <a:schemeClr val="bg1"/>
                        </a:solidFill>
                        <a:latin typeface="Meiryo UI" panose="020B0604030504040204" pitchFamily="50" charset="-128"/>
                        <a:ea typeface="Meiryo UI" panose="020B0604030504040204" pitchFamily="50" charset="-128"/>
                      </a:endParaRPr>
                    </a:p>
                  </a:txBody>
                  <a:tcPr marL="72000" marR="72000" marT="36000" marB="36000" vert="eaVert" anchor="ctr">
                    <a:lnL w="12700" cap="flat" cmpd="sng" algn="ctr">
                      <a:solidFill>
                        <a:schemeClr val="accent1"/>
                      </a:solidFill>
                      <a:prstDash val="solid"/>
                      <a:round/>
                      <a:headEnd type="none" w="med" len="med"/>
                      <a:tailEnd type="none" w="med" len="med"/>
                    </a:lnL>
                    <a:lnT w="635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grid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ja-JP" sz="1000" b="1" kern="100" dirty="0">
                          <a:effectLst/>
                          <a:latin typeface="Meiryo UI" panose="020B0604030504040204" pitchFamily="50" charset="-128"/>
                          <a:ea typeface="Meiryo UI" panose="020B0604030504040204" pitchFamily="50" charset="-128"/>
                        </a:rPr>
                        <a:t>＜財政再建プログラム（案）</a:t>
                      </a:r>
                      <a:r>
                        <a:rPr lang="ja-JP" altLang="en-US" sz="1000" b="1" kern="100" dirty="0">
                          <a:effectLst/>
                          <a:latin typeface="Meiryo UI" panose="020B0604030504040204" pitchFamily="50" charset="-128"/>
                          <a:ea typeface="Meiryo UI" panose="020B0604030504040204" pitchFamily="50" charset="-128"/>
                        </a:rPr>
                        <a:t>における見直し</a:t>
                      </a:r>
                      <a:r>
                        <a:rPr lang="ja-JP" altLang="ja-JP" sz="1000" b="1" kern="100" dirty="0">
                          <a:effectLst/>
                          <a:latin typeface="Meiryo UI" panose="020B0604030504040204" pitchFamily="50" charset="-128"/>
                          <a:ea typeface="Meiryo UI" panose="020B0604030504040204" pitchFamily="50" charset="-128"/>
                        </a:rPr>
                        <a:t>＞</a:t>
                      </a:r>
                      <a:endParaRPr lang="ja-JP"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0D8E8"/>
                    </a:solidFill>
                  </a:tcPr>
                </a:tc>
                <a:tc hMerge="1">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ja-JP"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solidFill>
                      <a:srgbClr val="D0D8E8"/>
                    </a:solidFill>
                  </a:tcPr>
                </a:tc>
                <a:extLst>
                  <a:ext uri="{0D108BD9-81ED-4DB2-BD59-A6C34878D82A}">
                    <a16:rowId xmlns:a16="http://schemas.microsoft.com/office/drawing/2014/main" val="652200874"/>
                  </a:ext>
                </a:extLst>
              </a:tr>
              <a:tr h="1097506">
                <a:tc vMerge="1">
                  <a:txBody>
                    <a:bodyPr/>
                    <a:lstStyle/>
                    <a:p>
                      <a:endParaRPr kumimoji="1" lang="ja-JP" altLang="en-US" dirty="0"/>
                    </a:p>
                  </a:txBody>
                  <a:tcPr marL="72000" marR="72000" marT="36000" marB="36000" vert="eaVert">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just">
                        <a:spcAft>
                          <a:spcPts val="0"/>
                        </a:spcAft>
                      </a:pPr>
                      <a:r>
                        <a:rPr lang="ja-JP" altLang="en-US" sz="1000" b="1" kern="100" dirty="0">
                          <a:effectLst/>
                          <a:latin typeface="Meiryo UI" panose="020B0604030504040204" pitchFamily="50" charset="-128"/>
                          <a:ea typeface="Meiryo UI" panose="020B0604030504040204" pitchFamily="50" charset="-128"/>
                        </a:rPr>
                        <a:t>１ 見直しの考え方及び内容</a:t>
                      </a:r>
                      <a:endParaRPr lang="en-US" altLang="ja-JP" sz="1000" b="1"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a:t>
                      </a:r>
                      <a:r>
                        <a:rPr lang="en-US" altLang="ja-JP" sz="1000" b="0" kern="100" dirty="0">
                          <a:effectLst/>
                          <a:latin typeface="Meiryo UI" panose="020B0604030504040204" pitchFamily="50" charset="-128"/>
                          <a:ea typeface="Meiryo UI" panose="020B0604030504040204" pitchFamily="50" charset="-128"/>
                        </a:rPr>
                        <a:t>(1) </a:t>
                      </a:r>
                      <a:r>
                        <a:rPr lang="ja-JP" altLang="en-US" sz="1000" b="0" kern="100" dirty="0">
                          <a:effectLst/>
                          <a:latin typeface="Meiryo UI" panose="020B0604030504040204" pitchFamily="50" charset="-128"/>
                          <a:ea typeface="Meiryo UI" panose="020B0604030504040204" pitchFamily="50" charset="-128"/>
                        </a:rPr>
                        <a:t>負担金</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平成</a:t>
                      </a:r>
                      <a:r>
                        <a:rPr lang="en-US" altLang="ja-JP" sz="1000" b="0" kern="100" dirty="0">
                          <a:effectLst/>
                          <a:latin typeface="Meiryo UI" panose="020B0604030504040204" pitchFamily="50" charset="-128"/>
                          <a:ea typeface="Meiryo UI" panose="020B0604030504040204" pitchFamily="50" charset="-128"/>
                        </a:rPr>
                        <a:t>20</a:t>
                      </a:r>
                      <a:r>
                        <a:rPr lang="ja-JP" altLang="en-US" sz="1000" b="0" kern="100" dirty="0" err="1">
                          <a:effectLst/>
                          <a:latin typeface="Meiryo UI" panose="020B0604030504040204" pitchFamily="50" charset="-128"/>
                          <a:ea typeface="Meiryo UI" panose="020B0604030504040204" pitchFamily="50" charset="-128"/>
                        </a:rPr>
                        <a:t>、</a:t>
                      </a:r>
                      <a:r>
                        <a:rPr lang="en-US" altLang="ja-JP" sz="1000" b="0" kern="100" dirty="0">
                          <a:effectLst/>
                          <a:latin typeface="Meiryo UI" panose="020B0604030504040204" pitchFamily="50" charset="-128"/>
                          <a:ea typeface="Meiryo UI" panose="020B0604030504040204" pitchFamily="50" charset="-128"/>
                        </a:rPr>
                        <a:t>21</a:t>
                      </a:r>
                      <a:r>
                        <a:rPr lang="ja-JP" altLang="en-US" sz="1000" b="0" kern="100" dirty="0">
                          <a:effectLst/>
                          <a:latin typeface="Meiryo UI" panose="020B0604030504040204" pitchFamily="50" charset="-128"/>
                          <a:ea typeface="Meiryo UI" panose="020B0604030504040204" pitchFamily="50" charset="-128"/>
                        </a:rPr>
                        <a:t>年度は、中期計画達成（不良債務解消）に影響を与えな</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a:t>
                      </a:r>
                      <a:r>
                        <a:rPr lang="ja-JP" altLang="en-US" sz="1000" b="0" kern="100" dirty="0" err="1">
                          <a:effectLst/>
                          <a:latin typeface="Meiryo UI" panose="020B0604030504040204" pitchFamily="50" charset="-128"/>
                          <a:ea typeface="Meiryo UI" panose="020B0604030504040204" pitchFamily="50" charset="-128"/>
                        </a:rPr>
                        <a:t>い</a:t>
                      </a:r>
                      <a:r>
                        <a:rPr lang="ja-JP" altLang="en-US" sz="1000" b="0" kern="100" dirty="0">
                          <a:effectLst/>
                          <a:latin typeface="Meiryo UI" panose="020B0604030504040204" pitchFamily="50" charset="-128"/>
                          <a:ea typeface="Meiryo UI" panose="020B0604030504040204" pitchFamily="50" charset="-128"/>
                        </a:rPr>
                        <a:t>ことを前提に最大限の経営努力により額を縮減</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a:t>
                      </a:r>
                      <a:r>
                        <a:rPr lang="ja-JP" altLang="en-US" sz="1000" b="0" kern="100" baseline="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     Ｈ</a:t>
                      </a:r>
                      <a:r>
                        <a:rPr lang="en-US" altLang="ja-JP" sz="1000" b="0" kern="100" dirty="0">
                          <a:effectLst/>
                          <a:latin typeface="Meiryo UI" panose="020B0604030504040204" pitchFamily="50" charset="-128"/>
                          <a:ea typeface="Meiryo UI" panose="020B0604030504040204" pitchFamily="50" charset="-128"/>
                        </a:rPr>
                        <a:t>20</a:t>
                      </a:r>
                      <a:r>
                        <a:rPr lang="ja-JP" altLang="en-US" sz="1000" b="0" kern="100" dirty="0">
                          <a:effectLst/>
                          <a:latin typeface="Meiryo UI" panose="020B0604030504040204" pitchFamily="50" charset="-128"/>
                          <a:ea typeface="Meiryo UI" panose="020B0604030504040204" pitchFamily="50" charset="-128"/>
                        </a:rPr>
                        <a:t>：▲</a:t>
                      </a:r>
                      <a:r>
                        <a:rPr lang="en-US" altLang="ja-JP" sz="1000" b="0" kern="100" dirty="0">
                          <a:effectLst/>
                          <a:latin typeface="Meiryo UI" panose="020B0604030504040204" pitchFamily="50" charset="-128"/>
                          <a:ea typeface="Meiryo UI" panose="020B0604030504040204" pitchFamily="50" charset="-128"/>
                        </a:rPr>
                        <a:t>260</a:t>
                      </a:r>
                      <a:r>
                        <a:rPr lang="ja-JP" altLang="en-US" sz="1000" b="0" kern="100" dirty="0">
                          <a:effectLst/>
                          <a:latin typeface="Meiryo UI" panose="020B0604030504040204" pitchFamily="50" charset="-128"/>
                          <a:ea typeface="Meiryo UI" panose="020B0604030504040204" pitchFamily="50" charset="-128"/>
                        </a:rPr>
                        <a:t>百万円、</a:t>
                      </a:r>
                      <a:r>
                        <a:rPr lang="en-US" altLang="ja-JP" sz="1000" b="0" kern="100" dirty="0">
                          <a:effectLst/>
                          <a:latin typeface="Meiryo UI" panose="020B0604030504040204" pitchFamily="50" charset="-128"/>
                          <a:ea typeface="Meiryo UI" panose="020B0604030504040204" pitchFamily="50" charset="-128"/>
                        </a:rPr>
                        <a:t>H21</a:t>
                      </a:r>
                      <a:r>
                        <a:rPr lang="ja-JP" altLang="en-US" sz="1000" b="0" kern="100" dirty="0">
                          <a:effectLst/>
                          <a:latin typeface="Meiryo UI" panose="020B0604030504040204" pitchFamily="50" charset="-128"/>
                          <a:ea typeface="Meiryo UI" panose="020B0604030504040204" pitchFamily="50" charset="-128"/>
                        </a:rPr>
                        <a:t>：▲</a:t>
                      </a:r>
                      <a:r>
                        <a:rPr lang="en-US" altLang="ja-JP" sz="1000" b="0" kern="100" dirty="0">
                          <a:effectLst/>
                          <a:latin typeface="Meiryo UI" panose="020B0604030504040204" pitchFamily="50" charset="-128"/>
                          <a:ea typeface="Meiryo UI" panose="020B0604030504040204" pitchFamily="50" charset="-128"/>
                        </a:rPr>
                        <a:t>340</a:t>
                      </a:r>
                      <a:r>
                        <a:rPr lang="ja-JP" altLang="en-US" sz="1000" b="0" kern="100" dirty="0">
                          <a:effectLst/>
                          <a:latin typeface="Meiryo UI" panose="020B0604030504040204" pitchFamily="50" charset="-128"/>
                          <a:ea typeface="Meiryo UI" panose="020B0604030504040204" pitchFamily="50" charset="-128"/>
                        </a:rPr>
                        <a:t>百万円 </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a:t>
                      </a:r>
                      <a:r>
                        <a:rPr lang="ja-JP" altLang="en-US" sz="1000" b="0" kern="100" baseline="0" dirty="0">
                          <a:effectLst/>
                          <a:latin typeface="Meiryo UI" panose="020B0604030504040204" pitchFamily="50" charset="-128"/>
                          <a:ea typeface="Meiryo UI" panose="020B0604030504040204" pitchFamily="50" charset="-128"/>
                        </a:rPr>
                        <a:t> </a:t>
                      </a:r>
                      <a:r>
                        <a:rPr lang="en-US" altLang="ja-JP" sz="1000" b="0" kern="100" dirty="0">
                          <a:effectLst/>
                          <a:latin typeface="Meiryo UI" panose="020B0604030504040204" pitchFamily="50" charset="-128"/>
                          <a:ea typeface="Meiryo UI" panose="020B0604030504040204" pitchFamily="50" charset="-128"/>
                        </a:rPr>
                        <a:t>(2) </a:t>
                      </a:r>
                      <a:r>
                        <a:rPr lang="ja-JP" altLang="en-US" sz="1000" b="0" kern="100" dirty="0">
                          <a:effectLst/>
                          <a:latin typeface="Meiryo UI" panose="020B0604030504040204" pitchFamily="50" charset="-128"/>
                          <a:ea typeface="Meiryo UI" panose="020B0604030504040204" pitchFamily="50" charset="-128"/>
                        </a:rPr>
                        <a:t>貸付金</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   平成</a:t>
                      </a:r>
                      <a:r>
                        <a:rPr lang="en-US" altLang="ja-JP" sz="1000" b="0" kern="100" dirty="0">
                          <a:effectLst/>
                          <a:latin typeface="Meiryo UI" panose="020B0604030504040204" pitchFamily="50" charset="-128"/>
                          <a:ea typeface="Meiryo UI" panose="020B0604030504040204" pitchFamily="50" charset="-128"/>
                        </a:rPr>
                        <a:t>20</a:t>
                      </a:r>
                      <a:r>
                        <a:rPr lang="ja-JP" altLang="en-US" sz="1000" b="0" kern="100" dirty="0" err="1">
                          <a:effectLst/>
                          <a:latin typeface="Meiryo UI" panose="020B0604030504040204" pitchFamily="50" charset="-128"/>
                          <a:ea typeface="Meiryo UI" panose="020B0604030504040204" pitchFamily="50" charset="-128"/>
                        </a:rPr>
                        <a:t>、</a:t>
                      </a:r>
                      <a:r>
                        <a:rPr lang="en-US" altLang="ja-JP" sz="1000" b="0" kern="100" dirty="0">
                          <a:effectLst/>
                          <a:latin typeface="Meiryo UI" panose="020B0604030504040204" pitchFamily="50" charset="-128"/>
                          <a:ea typeface="Meiryo UI" panose="020B0604030504040204" pitchFamily="50" charset="-128"/>
                        </a:rPr>
                        <a:t>21</a:t>
                      </a:r>
                      <a:r>
                        <a:rPr lang="ja-JP" altLang="en-US" sz="1000" b="0" kern="100" dirty="0">
                          <a:effectLst/>
                          <a:latin typeface="Meiryo UI" panose="020B0604030504040204" pitchFamily="50" charset="-128"/>
                          <a:ea typeface="Meiryo UI" panose="020B0604030504040204" pitchFamily="50" charset="-128"/>
                        </a:rPr>
                        <a:t>年度は、</a:t>
                      </a:r>
                      <a:r>
                        <a:rPr lang="en-US" altLang="ja-JP" sz="1000" b="0" kern="100" dirty="0">
                          <a:effectLst/>
                          <a:latin typeface="Meiryo UI" panose="020B0604030504040204" pitchFamily="50" charset="-128"/>
                          <a:ea typeface="Meiryo UI" panose="020B0604030504040204" pitchFamily="50" charset="-128"/>
                        </a:rPr>
                        <a:t>10</a:t>
                      </a:r>
                      <a:r>
                        <a:rPr lang="ja-JP" altLang="en-US" sz="1000" b="0" kern="100" dirty="0">
                          <a:effectLst/>
                          <a:latin typeface="Meiryo UI" panose="020B0604030504040204" pitchFamily="50" charset="-128"/>
                          <a:ea typeface="Meiryo UI" panose="020B0604030504040204" pitchFamily="50" charset="-128"/>
                        </a:rPr>
                        <a:t>％の経費縮減 但し、</a:t>
                      </a:r>
                      <a:r>
                        <a:rPr lang="en-US" altLang="ja-JP" sz="1000" b="0" kern="100" dirty="0">
                          <a:effectLst/>
                          <a:latin typeface="Meiryo UI" panose="020B0604030504040204" pitchFamily="50" charset="-128"/>
                          <a:ea typeface="Meiryo UI" panose="020B0604030504040204" pitchFamily="50" charset="-128"/>
                        </a:rPr>
                        <a:t>20</a:t>
                      </a:r>
                      <a:r>
                        <a:rPr lang="ja-JP" altLang="en-US" sz="1000" b="0" kern="100" dirty="0">
                          <a:effectLst/>
                          <a:latin typeface="Meiryo UI" panose="020B0604030504040204" pitchFamily="50" charset="-128"/>
                          <a:ea typeface="Meiryo UI" panose="020B0604030504040204" pitchFamily="50" charset="-128"/>
                        </a:rPr>
                        <a:t>年度の母子センターの耐</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震工事は縮減対象外</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   （事業費 </a:t>
                      </a:r>
                      <a:r>
                        <a:rPr lang="en-US" altLang="ja-JP" sz="1000" b="0" kern="100" dirty="0">
                          <a:effectLst/>
                          <a:latin typeface="Meiryo UI" panose="020B0604030504040204" pitchFamily="50" charset="-128"/>
                          <a:ea typeface="Meiryo UI" panose="020B0604030504040204" pitchFamily="50" charset="-128"/>
                        </a:rPr>
                        <a:t>H20</a:t>
                      </a:r>
                      <a:r>
                        <a:rPr lang="ja-JP" altLang="en-US" sz="1000" b="0" kern="100" dirty="0">
                          <a:effectLst/>
                          <a:latin typeface="Meiryo UI" panose="020B0604030504040204" pitchFamily="50" charset="-128"/>
                          <a:ea typeface="Meiryo UI" panose="020B0604030504040204" pitchFamily="50" charset="-128"/>
                        </a:rPr>
                        <a:t>：▲</a:t>
                      </a:r>
                      <a:r>
                        <a:rPr lang="en-US" altLang="ja-JP" sz="1000" b="0" kern="100" dirty="0">
                          <a:effectLst/>
                          <a:latin typeface="Meiryo UI" panose="020B0604030504040204" pitchFamily="50" charset="-128"/>
                          <a:ea typeface="Meiryo UI" panose="020B0604030504040204" pitchFamily="50" charset="-128"/>
                        </a:rPr>
                        <a:t>225</a:t>
                      </a:r>
                      <a:r>
                        <a:rPr lang="ja-JP" altLang="en-US" sz="1000" b="0" kern="100" dirty="0">
                          <a:effectLst/>
                          <a:latin typeface="Meiryo UI" panose="020B0604030504040204" pitchFamily="50" charset="-128"/>
                          <a:ea typeface="Meiryo UI" panose="020B0604030504040204" pitchFamily="50" charset="-128"/>
                        </a:rPr>
                        <a:t>百万円、</a:t>
                      </a:r>
                      <a:r>
                        <a:rPr lang="en-US" altLang="ja-JP" sz="1000" b="0" kern="100" dirty="0">
                          <a:effectLst/>
                          <a:latin typeface="Meiryo UI" panose="020B0604030504040204" pitchFamily="50" charset="-128"/>
                          <a:ea typeface="Meiryo UI" panose="020B0604030504040204" pitchFamily="50" charset="-128"/>
                        </a:rPr>
                        <a:t>H21</a:t>
                      </a:r>
                      <a:r>
                        <a:rPr lang="ja-JP" altLang="en-US" sz="1000" b="0" kern="100" dirty="0">
                          <a:effectLst/>
                          <a:latin typeface="Meiryo UI" panose="020B0604030504040204" pitchFamily="50" charset="-128"/>
                          <a:ea typeface="Meiryo UI" panose="020B0604030504040204" pitchFamily="50" charset="-128"/>
                        </a:rPr>
                        <a:t>：▲</a:t>
                      </a:r>
                      <a:r>
                        <a:rPr lang="en-US" altLang="ja-JP" sz="1000" b="0" kern="100" dirty="0">
                          <a:effectLst/>
                          <a:latin typeface="Meiryo UI" panose="020B0604030504040204" pitchFamily="50" charset="-128"/>
                          <a:ea typeface="Meiryo UI" panose="020B0604030504040204" pitchFamily="50" charset="-128"/>
                        </a:rPr>
                        <a:t>225</a:t>
                      </a:r>
                      <a:r>
                        <a:rPr lang="ja-JP" altLang="en-US" sz="1000" b="0" kern="100" dirty="0">
                          <a:effectLst/>
                          <a:latin typeface="Meiryo UI" panose="020B0604030504040204" pitchFamily="50" charset="-128"/>
                          <a:ea typeface="Meiryo UI" panose="020B0604030504040204" pitchFamily="50" charset="-128"/>
                        </a:rPr>
                        <a:t>百万円）</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a:t>
                      </a: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tc>
                  <a:txBody>
                    <a:bodyPr/>
                    <a:lstStyle/>
                    <a:p>
                      <a:pPr algn="just">
                        <a:spcAft>
                          <a:spcPts val="0"/>
                        </a:spcAft>
                      </a:pPr>
                      <a:r>
                        <a:rPr lang="ja-JP" altLang="en-US" sz="1000" b="1" u="none" strike="noStrike" baseline="0" dirty="0">
                          <a:latin typeface="Meiryo UI" panose="020B0604030504040204" pitchFamily="50" charset="-128"/>
                          <a:ea typeface="Meiryo UI" panose="020B0604030504040204" pitchFamily="50" charset="-128"/>
                        </a:rPr>
                        <a:t>◆見直しの経過（改革工程表）</a:t>
                      </a:r>
                      <a:endParaRPr lang="en-US" altLang="ja-JP" sz="1000" b="1" u="none" strike="noStrike" baseline="0" dirty="0">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20</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8</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月～</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21</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年度　負担金・貸付金</a:t>
                      </a: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見直し案どおり縮減を実施</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22</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年度　負担金</a:t>
                      </a: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見直し案（</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21</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年度）の縮減を継続</a:t>
                      </a: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a:t>
                      </a:r>
                      <a:r>
                        <a:rPr lang="en-US" altLang="zh-TW" sz="1000" b="0" i="0" u="none" strike="noStrike" baseline="0" dirty="0">
                          <a:solidFill>
                            <a:srgbClr val="000000"/>
                          </a:solidFill>
                          <a:latin typeface="Meiryo UI" panose="020B0604030504040204" pitchFamily="50" charset="-128"/>
                          <a:ea typeface="Meiryo UI" panose="020B0604030504040204" pitchFamily="50" charset="-128"/>
                        </a:rPr>
                        <a:t>【</a:t>
                      </a:r>
                      <a:r>
                        <a:rPr lang="zh-TW" altLang="en-US" sz="1000" b="0" i="0" u="none" strike="noStrike" baseline="0" dirty="0">
                          <a:solidFill>
                            <a:srgbClr val="000000"/>
                          </a:solidFill>
                          <a:latin typeface="Meiryo UI" panose="020B0604030504040204" pitchFamily="50" charset="-128"/>
                          <a:ea typeface="Meiryo UI" panose="020B0604030504040204" pitchFamily="50" charset="-128"/>
                        </a:rPr>
                        <a:t>効果額（</a:t>
                      </a:r>
                      <a:r>
                        <a:rPr lang="zh-TW" altLang="en-US" sz="1050" dirty="0">
                          <a:latin typeface="Meiryo UI" panose="020B0604030504040204" pitchFamily="50" charset="-128"/>
                          <a:ea typeface="Meiryo UI" panose="020B0604030504040204" pitchFamily="50" charset="-128"/>
                        </a:rPr>
                        <a:t>百万円）</a:t>
                      </a:r>
                      <a:r>
                        <a:rPr lang="en-US" altLang="zh-TW" sz="1000" b="0" i="0" u="none" strike="noStrike" baseline="0" dirty="0">
                          <a:solidFill>
                            <a:srgbClr val="000000"/>
                          </a:solidFill>
                          <a:latin typeface="Meiryo UI" panose="020B0604030504040204" pitchFamily="50" charset="-128"/>
                          <a:ea typeface="Meiryo UI" panose="020B0604030504040204" pitchFamily="50" charset="-128"/>
                        </a:rPr>
                        <a:t>】⑳260</a:t>
                      </a:r>
                      <a:r>
                        <a:rPr lang="zh-TW" altLang="en-US" sz="1000" b="0" i="0" u="none" strike="noStrike" baseline="0" dirty="0">
                          <a:solidFill>
                            <a:srgbClr val="000000"/>
                          </a:solidFill>
                          <a:latin typeface="Meiryo UI" panose="020B0604030504040204" pitchFamily="50" charset="-128"/>
                          <a:ea typeface="Meiryo UI" panose="020B0604030504040204" pitchFamily="50" charset="-128"/>
                        </a:rPr>
                        <a:t>　㉑</a:t>
                      </a:r>
                      <a:r>
                        <a:rPr lang="en-US" altLang="zh-TW" sz="1000" b="0" i="0" u="none" strike="noStrike" baseline="0" dirty="0">
                          <a:solidFill>
                            <a:srgbClr val="000000"/>
                          </a:solidFill>
                          <a:latin typeface="Meiryo UI" panose="020B0604030504040204" pitchFamily="50" charset="-128"/>
                          <a:ea typeface="Meiryo UI" panose="020B0604030504040204" pitchFamily="50" charset="-128"/>
                        </a:rPr>
                        <a:t>340</a:t>
                      </a:r>
                      <a:r>
                        <a:rPr lang="zh-TW" altLang="en-US" sz="1000" b="0" i="0" u="none" strike="noStrike" baseline="0" dirty="0">
                          <a:solidFill>
                            <a:srgbClr val="000000"/>
                          </a:solidFill>
                          <a:latin typeface="Meiryo UI" panose="020B0604030504040204" pitchFamily="50" charset="-128"/>
                          <a:ea typeface="Meiryo UI" panose="020B0604030504040204" pitchFamily="50" charset="-128"/>
                        </a:rPr>
                        <a:t>　㉒</a:t>
                      </a:r>
                      <a:r>
                        <a:rPr lang="en-US" altLang="zh-TW" sz="1000" b="0" i="0" u="none" strike="noStrike" baseline="0" dirty="0">
                          <a:solidFill>
                            <a:srgbClr val="000000"/>
                          </a:solidFill>
                          <a:latin typeface="Meiryo UI" panose="020B0604030504040204" pitchFamily="50" charset="-128"/>
                          <a:ea typeface="Meiryo UI" panose="020B0604030504040204" pitchFamily="50" charset="-128"/>
                        </a:rPr>
                        <a:t>340</a:t>
                      </a:r>
                      <a:endParaRPr lang="ja-JP" altLang="en-US" sz="1000" b="0" i="0" u="none" strike="noStrike" baseline="0" dirty="0">
                        <a:solidFill>
                          <a:srgbClr val="000000"/>
                        </a:solidFill>
                        <a:latin typeface="Meiryo UI" panose="020B0604030504040204" pitchFamily="50" charset="-128"/>
                        <a:ea typeface="Meiryo UI" panose="020B0604030504040204" pitchFamily="50" charset="-128"/>
                      </a:endParaRPr>
                    </a:p>
                    <a:p>
                      <a:pPr algn="just">
                        <a:spcAft>
                          <a:spcPts val="0"/>
                        </a:spcAft>
                      </a:pP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txBody>
                  <a:tcPr marL="72000" marR="72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2089765108"/>
                  </a:ext>
                </a:extLst>
              </a:tr>
              <a:tr h="207432">
                <a:tc vMerge="1">
                  <a:txBody>
                    <a:bodyPr/>
                    <a:lstStyle/>
                    <a:p>
                      <a:endParaRPr kumimoji="1" lang="ja-JP" altLang="en-US"/>
                    </a:p>
                  </a:txBody>
                  <a:tcPr/>
                </a:tc>
                <a:tc grid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b="1" kern="100" dirty="0">
                          <a:effectLst/>
                          <a:latin typeface="Meiryo UI" panose="020B0604030504040204" pitchFamily="50" charset="-128"/>
                          <a:ea typeface="Meiryo UI" panose="020B0604030504040204" pitchFamily="50" charset="-128"/>
                        </a:rPr>
                        <a:t>＜財政構造改革プラン（案）における見直し＞</a:t>
                      </a:r>
                      <a:endParaRPr lang="ja-JP" altLang="ja-JP" sz="1000" b="1" kern="100" dirty="0">
                        <a:effectLst/>
                        <a:latin typeface="Meiryo UI" panose="020B0604030504040204" pitchFamily="50" charset="-128"/>
                        <a:ea typeface="Meiryo UI" panose="020B0604030504040204" pitchFamily="50" charset="-128"/>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alpha val="20000"/>
                      </a:schemeClr>
                    </a:solidFill>
                  </a:tcPr>
                </a:tc>
                <a:tc hMerge="1">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ja-JP" altLang="ja-JP" sz="1000" b="1" kern="100" dirty="0">
                        <a:effectLst/>
                        <a:latin typeface="Meiryo UI" panose="020B0604030504040204" pitchFamily="50" charset="-128"/>
                        <a:ea typeface="Meiryo UI" panose="020B0604030504040204" pitchFamily="50" charset="-128"/>
                      </a:endParaRPr>
                    </a:p>
                  </a:txBody>
                  <a:tcPr marL="72000" marR="72000" marT="36000" marB="36000">
                    <a:solidFill>
                      <a:schemeClr val="accent1">
                        <a:alpha val="20000"/>
                      </a:schemeClr>
                    </a:solidFill>
                  </a:tcPr>
                </a:tc>
                <a:extLst>
                  <a:ext uri="{0D108BD9-81ED-4DB2-BD59-A6C34878D82A}">
                    <a16:rowId xmlns:a16="http://schemas.microsoft.com/office/drawing/2014/main" val="2975287079"/>
                  </a:ext>
                </a:extLst>
              </a:tr>
              <a:tr h="645798">
                <a:tc vMerge="1">
                  <a:txBody>
                    <a:bodyPr/>
                    <a:lstStyle/>
                    <a:p>
                      <a:endParaRPr kumimoji="1" lang="ja-JP" altLang="en-US"/>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b="1" kern="100" dirty="0">
                          <a:effectLst/>
                          <a:latin typeface="Meiryo UI" panose="020B0604030504040204" pitchFamily="50" charset="-128"/>
                          <a:ea typeface="Meiryo UI" panose="020B0604030504040204" pitchFamily="50" charset="-128"/>
                        </a:rPr>
                        <a:t>○見直し方向性</a:t>
                      </a:r>
                      <a:endParaRPr lang="en-US" altLang="ja-JP" sz="1000" b="1" kern="100" dirty="0">
                        <a:effectLst/>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b="1" kern="100" dirty="0">
                          <a:effectLst/>
                          <a:latin typeface="Meiryo UI" panose="020B0604030504040204" pitchFamily="50" charset="-128"/>
                          <a:ea typeface="Meiryo UI" panose="020B0604030504040204" pitchFamily="50" charset="-128"/>
                        </a:rPr>
                        <a:t>＜大阪府立病院機構運営負担金＞</a:t>
                      </a:r>
                      <a:r>
                        <a:rPr lang="ja-JP" altLang="en-US" sz="1000" kern="100" dirty="0">
                          <a:effectLst/>
                          <a:latin typeface="Meiryo UI" panose="020B0604030504040204" pitchFamily="50" charset="-128"/>
                          <a:ea typeface="Meiryo UI" panose="020B0604030504040204" pitchFamily="50" charset="-128"/>
                        </a:rPr>
                        <a:t>　</a:t>
                      </a:r>
                      <a:r>
                        <a:rPr lang="en-US" altLang="ja-JP" sz="1000" kern="100" dirty="0">
                          <a:solidFill>
                            <a:schemeClr val="tx1"/>
                          </a:solidFill>
                          <a:effectLst/>
                          <a:latin typeface="Meiryo UI" panose="020B0604030504040204" pitchFamily="50" charset="-128"/>
                          <a:ea typeface="Meiryo UI" panose="020B0604030504040204" pitchFamily="50" charset="-128"/>
                        </a:rPr>
                        <a:t>※</a:t>
                      </a:r>
                      <a:r>
                        <a:rPr lang="ja-JP" altLang="en-US" sz="1000" kern="100" dirty="0">
                          <a:solidFill>
                            <a:schemeClr val="tx1"/>
                          </a:solidFill>
                          <a:effectLst/>
                          <a:latin typeface="Meiryo UI" panose="020B0604030504040204" pitchFamily="50" charset="-128"/>
                          <a:ea typeface="Meiryo UI" panose="020B0604030504040204" pitchFamily="50" charset="-128"/>
                        </a:rPr>
                        <a:t>障害者リハビリテーションセンター分</a:t>
                      </a:r>
                      <a:endParaRPr lang="en-US" altLang="ja-JP" sz="1000" kern="100" dirty="0">
                        <a:solidFill>
                          <a:schemeClr val="tx1"/>
                        </a:solidFill>
                        <a:effectLst/>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rPr>
                        <a:t>　　病院事業費（負担金）と併せて第二期中期計画策定の中で検討</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n-US" altLang="ja-JP" sz="1000" kern="100" dirty="0">
                        <a:effectLst/>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b="1" kern="100" dirty="0">
                          <a:effectLst/>
                          <a:latin typeface="Meiryo UI" panose="020B0604030504040204" pitchFamily="50" charset="-128"/>
                          <a:ea typeface="Meiryo UI" panose="020B0604030504040204" pitchFamily="50" charset="-128"/>
                        </a:rPr>
                        <a:t>＜病院事業費（負担金）＞</a:t>
                      </a:r>
                      <a:endParaRPr lang="en-US" altLang="ja-JP" sz="1000" b="1" kern="100" dirty="0">
                        <a:effectLst/>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rPr>
                        <a:t>　  第二期中期計画において、負担金を縮減</a:t>
                      </a:r>
                      <a:endParaRPr lang="en-US" altLang="ja-JP" sz="1000" kern="100" dirty="0">
                        <a:effectLst/>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lang="en-US" altLang="ja-JP" sz="1000" kern="100" dirty="0">
                        <a:effectLst/>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b="1" kern="100" dirty="0">
                          <a:effectLst/>
                          <a:latin typeface="Meiryo UI" panose="020B0604030504040204" pitchFamily="50" charset="-128"/>
                          <a:ea typeface="Meiryo UI" panose="020B0604030504040204" pitchFamily="50" charset="-128"/>
                        </a:rPr>
                        <a:t>＜</a:t>
                      </a:r>
                      <a:r>
                        <a:rPr lang="zh-TW" altLang="en-US" sz="1000" b="1" kern="100" dirty="0">
                          <a:effectLst/>
                          <a:latin typeface="Meiryo UI" panose="020B0604030504040204" pitchFamily="50" charset="-128"/>
                          <a:ea typeface="Meiryo UI" panose="020B0604030504040204" pitchFamily="50" charset="-128"/>
                        </a:rPr>
                        <a:t>病院事業費（貸付金）</a:t>
                      </a:r>
                      <a:r>
                        <a:rPr lang="ja-JP" altLang="en-US" sz="1000" b="1" kern="100" dirty="0">
                          <a:effectLst/>
                          <a:latin typeface="Meiryo UI" panose="020B0604030504040204" pitchFamily="50" charset="-128"/>
                          <a:ea typeface="Meiryo UI" panose="020B0604030504040204" pitchFamily="50" charset="-128"/>
                        </a:rPr>
                        <a:t>＞</a:t>
                      </a:r>
                      <a:endParaRPr lang="en-US" altLang="ja-JP" sz="1000" b="1" kern="100" dirty="0">
                        <a:effectLst/>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b="1"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　現行水準の範囲内で実施</a:t>
                      </a: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b="1" kern="100" dirty="0">
                          <a:effectLst/>
                          <a:latin typeface="Meiryo UI" panose="020B0604030504040204" pitchFamily="50" charset="-128"/>
                          <a:ea typeface="Meiryo UI" panose="020B0604030504040204" pitchFamily="50" charset="-128"/>
                        </a:rPr>
                        <a:t>◆見直しの経過（改革工程表）</a:t>
                      </a:r>
                      <a:endParaRPr lang="en-US" altLang="ja-JP" sz="1000" b="1" kern="100" dirty="0">
                        <a:effectLst/>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b="1" kern="100" dirty="0">
                          <a:effectLst/>
                          <a:latin typeface="Meiryo UI" panose="020B0604030504040204" pitchFamily="50" charset="-128"/>
                          <a:ea typeface="Meiryo UI" panose="020B0604030504040204" pitchFamily="50" charset="-128"/>
                        </a:rPr>
                        <a:t>＜大阪府立病院機構運営負担金＞</a:t>
                      </a:r>
                      <a:r>
                        <a:rPr lang="en-US" altLang="ja-JP" sz="1000" kern="100" dirty="0">
                          <a:solidFill>
                            <a:schemeClr val="tx1"/>
                          </a:solidFill>
                          <a:effectLst/>
                          <a:latin typeface="Meiryo UI" panose="020B0604030504040204" pitchFamily="50" charset="-128"/>
                          <a:ea typeface="Meiryo UI" panose="020B0604030504040204" pitchFamily="50" charset="-128"/>
                        </a:rPr>
                        <a:t>※</a:t>
                      </a:r>
                      <a:r>
                        <a:rPr lang="ja-JP" altLang="en-US" sz="1000" kern="100" dirty="0">
                          <a:solidFill>
                            <a:schemeClr val="tx1"/>
                          </a:solidFill>
                          <a:effectLst/>
                          <a:latin typeface="Meiryo UI" panose="020B0604030504040204" pitchFamily="50" charset="-128"/>
                          <a:ea typeface="Meiryo UI" panose="020B0604030504040204" pitchFamily="50" charset="-128"/>
                        </a:rPr>
                        <a:t>障害者リハビリテーションセンター分</a:t>
                      </a:r>
                      <a:endParaRPr lang="en-US" altLang="ja-JP" sz="1000" kern="100" dirty="0">
                        <a:solidFill>
                          <a:schemeClr val="tx1"/>
                        </a:solidFill>
                        <a:effectLst/>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rPr>
                        <a:t>　 方向性</a:t>
                      </a:r>
                      <a:r>
                        <a:rPr lang="ja-JP" altLang="en-US" sz="1000" kern="100" dirty="0">
                          <a:solidFill>
                            <a:schemeClr val="tx1"/>
                          </a:solidFill>
                          <a:effectLst/>
                          <a:latin typeface="Meiryo UI" panose="020B0604030504040204" pitchFamily="50" charset="-128"/>
                          <a:ea typeface="Meiryo UI" panose="020B0604030504040204" pitchFamily="50" charset="-128"/>
                        </a:rPr>
                        <a:t>どおり実施済</a:t>
                      </a:r>
                      <a:endParaRPr lang="en-US" altLang="ja-JP" sz="1000" kern="100" dirty="0">
                        <a:solidFill>
                          <a:schemeClr val="tx1"/>
                        </a:solidFill>
                        <a:effectLst/>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zh-TW" sz="1000" kern="100" baseline="0" dirty="0">
                          <a:solidFill>
                            <a:schemeClr val="tx1"/>
                          </a:solidFill>
                          <a:effectLst/>
                          <a:latin typeface="Meiryo UI" panose="020B0604030504040204" pitchFamily="50" charset="-128"/>
                          <a:ea typeface="Meiryo UI" panose="020B0604030504040204" pitchFamily="50" charset="-128"/>
                        </a:rPr>
                        <a:t>   </a:t>
                      </a:r>
                      <a:r>
                        <a:rPr lang="en-US" altLang="zh-TW" sz="1000" kern="100" dirty="0">
                          <a:solidFill>
                            <a:schemeClr val="tx1"/>
                          </a:solidFill>
                          <a:effectLst/>
                          <a:latin typeface="Meiryo UI" panose="020B0604030504040204" pitchFamily="50" charset="-128"/>
                          <a:ea typeface="Meiryo UI" panose="020B0604030504040204" pitchFamily="50" charset="-128"/>
                        </a:rPr>
                        <a:t>【</a:t>
                      </a:r>
                      <a:r>
                        <a:rPr lang="zh-TW" altLang="en-US" sz="1000" kern="100" dirty="0">
                          <a:solidFill>
                            <a:schemeClr val="tx1"/>
                          </a:solidFill>
                          <a:effectLst/>
                          <a:latin typeface="Meiryo UI" panose="020B0604030504040204" pitchFamily="50" charset="-128"/>
                          <a:ea typeface="Meiryo UI" panose="020B0604030504040204" pitchFamily="50" charset="-128"/>
                        </a:rPr>
                        <a:t>効果額（</a:t>
                      </a:r>
                      <a:r>
                        <a:rPr lang="ja-JP" altLang="en-US" sz="1000" kern="100" dirty="0">
                          <a:solidFill>
                            <a:schemeClr val="tx1"/>
                          </a:solidFill>
                          <a:effectLst/>
                          <a:latin typeface="Meiryo UI" panose="020B0604030504040204" pitchFamily="50" charset="-128"/>
                          <a:ea typeface="Meiryo UI" panose="020B0604030504040204" pitchFamily="50" charset="-128"/>
                        </a:rPr>
                        <a:t>百万</a:t>
                      </a:r>
                      <a:r>
                        <a:rPr lang="zh-TW" altLang="en-US" sz="1050" dirty="0">
                          <a:solidFill>
                            <a:schemeClr val="tx1"/>
                          </a:solidFill>
                          <a:latin typeface="Meiryo UI" panose="020B0604030504040204" pitchFamily="50" charset="-128"/>
                          <a:ea typeface="Meiryo UI" panose="020B0604030504040204" pitchFamily="50" charset="-128"/>
                        </a:rPr>
                        <a:t>円</a:t>
                      </a:r>
                      <a:r>
                        <a:rPr lang="zh-TW" altLang="en-US" sz="1000" kern="100" dirty="0">
                          <a:solidFill>
                            <a:schemeClr val="tx1"/>
                          </a:solidFill>
                          <a:effectLst/>
                          <a:latin typeface="Meiryo UI" panose="020B0604030504040204" pitchFamily="50" charset="-128"/>
                          <a:ea typeface="Meiryo UI" panose="020B0604030504040204" pitchFamily="50" charset="-128"/>
                        </a:rPr>
                        <a:t>）</a:t>
                      </a:r>
                      <a:r>
                        <a:rPr lang="en-US" altLang="zh-TW" sz="1000" kern="100" dirty="0">
                          <a:solidFill>
                            <a:schemeClr val="tx1"/>
                          </a:solidFill>
                          <a:effectLst/>
                          <a:latin typeface="Meiryo UI" panose="020B0604030504040204" pitchFamily="50" charset="-128"/>
                          <a:ea typeface="Meiryo UI" panose="020B0604030504040204" pitchFamily="50" charset="-128"/>
                        </a:rPr>
                        <a:t>】㉓32</a:t>
                      </a:r>
                      <a:r>
                        <a:rPr lang="zh-TW" altLang="en-US" sz="1000" kern="100" dirty="0">
                          <a:solidFill>
                            <a:schemeClr val="tx1"/>
                          </a:solidFill>
                          <a:effectLst/>
                          <a:latin typeface="Meiryo UI" panose="020B0604030504040204" pitchFamily="50" charset="-128"/>
                          <a:ea typeface="Meiryo UI" panose="020B0604030504040204" pitchFamily="50" charset="-128"/>
                        </a:rPr>
                        <a:t>　㉔</a:t>
                      </a:r>
                      <a:r>
                        <a:rPr lang="en-US" altLang="zh-TW" sz="1000" kern="100" dirty="0">
                          <a:solidFill>
                            <a:schemeClr val="tx1"/>
                          </a:solidFill>
                          <a:effectLst/>
                          <a:latin typeface="Meiryo UI" panose="020B0604030504040204" pitchFamily="50" charset="-128"/>
                          <a:ea typeface="Meiryo UI" panose="020B0604030504040204" pitchFamily="50" charset="-128"/>
                        </a:rPr>
                        <a:t>32</a:t>
                      </a:r>
                      <a:r>
                        <a:rPr lang="zh-TW" altLang="en-US" sz="1000" kern="100" dirty="0">
                          <a:solidFill>
                            <a:schemeClr val="tx1"/>
                          </a:solidFill>
                          <a:effectLst/>
                          <a:latin typeface="Meiryo UI" panose="020B0604030504040204" pitchFamily="50" charset="-128"/>
                          <a:ea typeface="Meiryo UI" panose="020B0604030504040204" pitchFamily="50" charset="-128"/>
                        </a:rPr>
                        <a:t>　㉕</a:t>
                      </a:r>
                      <a:r>
                        <a:rPr lang="en-US" altLang="zh-TW" sz="1000" kern="100" dirty="0">
                          <a:solidFill>
                            <a:schemeClr val="tx1"/>
                          </a:solidFill>
                          <a:effectLst/>
                          <a:latin typeface="Meiryo UI" panose="020B0604030504040204" pitchFamily="50" charset="-128"/>
                          <a:ea typeface="Meiryo UI" panose="020B0604030504040204" pitchFamily="50" charset="-128"/>
                        </a:rPr>
                        <a:t>32</a:t>
                      </a:r>
                      <a:endParaRPr lang="en-US" altLang="ja-JP" sz="1000" strike="sngStrike" kern="100" dirty="0">
                        <a:solidFill>
                          <a:schemeClr val="tx1"/>
                        </a:solidFill>
                        <a:effectLst/>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lang="en-US" altLang="ja-JP" sz="1000" kern="100" dirty="0">
                        <a:solidFill>
                          <a:schemeClr val="tx1"/>
                        </a:solidFill>
                        <a:effectLst/>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b="1" kern="100" dirty="0">
                          <a:solidFill>
                            <a:schemeClr val="tx1"/>
                          </a:solidFill>
                          <a:effectLst/>
                          <a:latin typeface="Meiryo UI" panose="020B0604030504040204" pitchFamily="50" charset="-128"/>
                          <a:ea typeface="Meiryo UI" panose="020B0604030504040204" pitchFamily="50" charset="-128"/>
                        </a:rPr>
                        <a:t>＜病院事業費（負担金）＞</a:t>
                      </a:r>
                      <a:endParaRPr lang="en-US" altLang="ja-JP" sz="1000" b="1" kern="100" dirty="0">
                        <a:solidFill>
                          <a:schemeClr val="tx1"/>
                        </a:solidFill>
                        <a:effectLst/>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kern="100" dirty="0">
                          <a:solidFill>
                            <a:schemeClr val="tx1"/>
                          </a:solidFill>
                          <a:effectLst/>
                          <a:latin typeface="Meiryo UI" panose="020B0604030504040204" pitchFamily="50" charset="-128"/>
                          <a:ea typeface="Meiryo UI" panose="020B0604030504040204" pitchFamily="50" charset="-128"/>
                        </a:rPr>
                        <a:t>   方向性どおり実施済 </a:t>
                      </a:r>
                      <a:endParaRPr lang="en-US" altLang="ja-JP" sz="1000" kern="100" dirty="0">
                        <a:solidFill>
                          <a:schemeClr val="tx1"/>
                        </a:solidFill>
                        <a:effectLst/>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000" kern="100" dirty="0">
                          <a:solidFill>
                            <a:schemeClr val="tx1"/>
                          </a:solidFill>
                          <a:effectLst/>
                          <a:latin typeface="Meiryo UI" panose="020B0604030504040204" pitchFamily="50" charset="-128"/>
                          <a:ea typeface="Meiryo UI" panose="020B0604030504040204" pitchFamily="50" charset="-128"/>
                        </a:rPr>
                        <a:t>  </a:t>
                      </a:r>
                      <a:r>
                        <a:rPr lang="ja-JP" altLang="en-US" sz="1000" kern="100" dirty="0">
                          <a:solidFill>
                            <a:schemeClr val="tx1"/>
                          </a:solidFill>
                          <a:effectLst/>
                          <a:latin typeface="Meiryo UI" panose="020B0604030504040204" pitchFamily="50" charset="-128"/>
                          <a:ea typeface="Meiryo UI" panose="020B0604030504040204" pitchFamily="50" charset="-128"/>
                        </a:rPr>
                        <a:t> </a:t>
                      </a:r>
                      <a:r>
                        <a:rPr lang="en-US" altLang="zh-TW" sz="1000" kern="100" dirty="0">
                          <a:solidFill>
                            <a:schemeClr val="tx1"/>
                          </a:solidFill>
                          <a:effectLst/>
                          <a:latin typeface="Meiryo UI" panose="020B0604030504040204" pitchFamily="50" charset="-128"/>
                          <a:ea typeface="Meiryo UI" panose="020B0604030504040204" pitchFamily="50" charset="-128"/>
                        </a:rPr>
                        <a:t>【</a:t>
                      </a:r>
                      <a:r>
                        <a:rPr lang="zh-TW" altLang="en-US" sz="1000" kern="100" dirty="0">
                          <a:solidFill>
                            <a:schemeClr val="tx1"/>
                          </a:solidFill>
                          <a:effectLst/>
                          <a:latin typeface="Meiryo UI" panose="020B0604030504040204" pitchFamily="50" charset="-128"/>
                          <a:ea typeface="Meiryo UI" panose="020B0604030504040204" pitchFamily="50" charset="-128"/>
                        </a:rPr>
                        <a:t>効果額（</a:t>
                      </a:r>
                      <a:r>
                        <a:rPr lang="ja-JP" altLang="en-US" sz="1000" kern="100" dirty="0">
                          <a:solidFill>
                            <a:schemeClr val="tx1"/>
                          </a:solidFill>
                          <a:effectLst/>
                          <a:latin typeface="Meiryo UI" panose="020B0604030504040204" pitchFamily="50" charset="-128"/>
                          <a:ea typeface="Meiryo UI" panose="020B0604030504040204" pitchFamily="50" charset="-128"/>
                        </a:rPr>
                        <a:t>百万</a:t>
                      </a:r>
                      <a:r>
                        <a:rPr lang="zh-TW" altLang="en-US" sz="1000" dirty="0">
                          <a:solidFill>
                            <a:schemeClr val="tx1"/>
                          </a:solidFill>
                          <a:latin typeface="Meiryo UI" panose="020B0604030504040204" pitchFamily="50" charset="-128"/>
                          <a:ea typeface="Meiryo UI" panose="020B0604030504040204" pitchFamily="50" charset="-128"/>
                        </a:rPr>
                        <a:t>円</a:t>
                      </a:r>
                      <a:r>
                        <a:rPr lang="zh-TW" altLang="en-US" sz="1000" kern="100" dirty="0">
                          <a:solidFill>
                            <a:schemeClr val="tx1"/>
                          </a:solidFill>
                          <a:effectLst/>
                          <a:latin typeface="Meiryo UI" panose="020B0604030504040204" pitchFamily="50" charset="-128"/>
                          <a:ea typeface="Meiryo UI" panose="020B0604030504040204" pitchFamily="50" charset="-128"/>
                        </a:rPr>
                        <a:t>）</a:t>
                      </a:r>
                      <a:r>
                        <a:rPr lang="en-US" altLang="zh-TW" sz="1000" kern="100" dirty="0">
                          <a:solidFill>
                            <a:schemeClr val="tx1"/>
                          </a:solidFill>
                          <a:effectLst/>
                          <a:latin typeface="Meiryo UI" panose="020B0604030504040204" pitchFamily="50" charset="-128"/>
                          <a:ea typeface="Meiryo UI" panose="020B0604030504040204" pitchFamily="50" charset="-128"/>
                        </a:rPr>
                        <a:t>】㉓2,000</a:t>
                      </a:r>
                      <a:r>
                        <a:rPr lang="zh-TW" altLang="en-US" sz="1000" kern="100" dirty="0">
                          <a:solidFill>
                            <a:schemeClr val="tx1"/>
                          </a:solidFill>
                          <a:effectLst/>
                          <a:latin typeface="Meiryo UI" panose="020B0604030504040204" pitchFamily="50" charset="-128"/>
                          <a:ea typeface="Meiryo UI" panose="020B0604030504040204" pitchFamily="50" charset="-128"/>
                        </a:rPr>
                        <a:t>　㉔</a:t>
                      </a:r>
                      <a:r>
                        <a:rPr lang="en-US" altLang="zh-TW" sz="1000" kern="100" dirty="0">
                          <a:solidFill>
                            <a:schemeClr val="tx1"/>
                          </a:solidFill>
                          <a:effectLst/>
                          <a:latin typeface="Meiryo UI" panose="020B0604030504040204" pitchFamily="50" charset="-128"/>
                          <a:ea typeface="Meiryo UI" panose="020B0604030504040204" pitchFamily="50" charset="-128"/>
                        </a:rPr>
                        <a:t>2,000</a:t>
                      </a:r>
                      <a:r>
                        <a:rPr lang="zh-TW" altLang="en-US" sz="1000" kern="100" dirty="0">
                          <a:solidFill>
                            <a:schemeClr val="tx1"/>
                          </a:solidFill>
                          <a:effectLst/>
                          <a:latin typeface="Meiryo UI" panose="020B0604030504040204" pitchFamily="50" charset="-128"/>
                          <a:ea typeface="Meiryo UI" panose="020B0604030504040204" pitchFamily="50" charset="-128"/>
                        </a:rPr>
                        <a:t>　㉕</a:t>
                      </a:r>
                      <a:r>
                        <a:rPr lang="en-US" altLang="zh-TW" sz="1000" kern="100" dirty="0">
                          <a:solidFill>
                            <a:schemeClr val="tx1"/>
                          </a:solidFill>
                          <a:effectLst/>
                          <a:latin typeface="Meiryo UI" panose="020B0604030504040204" pitchFamily="50" charset="-128"/>
                          <a:ea typeface="Meiryo UI" panose="020B0604030504040204" pitchFamily="50" charset="-128"/>
                        </a:rPr>
                        <a:t>2,000</a:t>
                      </a:r>
                      <a:endParaRPr lang="en-US" altLang="ja-JP" sz="1000" strike="sngStrike" kern="100" dirty="0">
                        <a:solidFill>
                          <a:schemeClr val="tx1"/>
                        </a:solidFill>
                        <a:effectLst/>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lang="en-US" altLang="ja-JP" sz="1000" b="1" kern="100" dirty="0">
                        <a:solidFill>
                          <a:schemeClr val="tx1"/>
                        </a:solidFill>
                        <a:effectLst/>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b="1" kern="100" dirty="0">
                          <a:solidFill>
                            <a:schemeClr val="tx1"/>
                          </a:solidFill>
                          <a:effectLst/>
                          <a:latin typeface="Meiryo UI" panose="020B0604030504040204" pitchFamily="50" charset="-128"/>
                          <a:ea typeface="Meiryo UI" panose="020B0604030504040204" pitchFamily="50" charset="-128"/>
                        </a:rPr>
                        <a:t>＜</a:t>
                      </a:r>
                      <a:r>
                        <a:rPr lang="zh-TW" altLang="en-US" sz="1000" b="1" kern="100" dirty="0">
                          <a:solidFill>
                            <a:schemeClr val="tx1"/>
                          </a:solidFill>
                          <a:effectLst/>
                          <a:latin typeface="Meiryo UI" panose="020B0604030504040204" pitchFamily="50" charset="-128"/>
                          <a:ea typeface="Meiryo UI" panose="020B0604030504040204" pitchFamily="50" charset="-128"/>
                        </a:rPr>
                        <a:t>病院事業費（貸付金）</a:t>
                      </a:r>
                      <a:r>
                        <a:rPr lang="ja-JP" altLang="en-US" sz="1000" b="1" kern="100" dirty="0">
                          <a:solidFill>
                            <a:schemeClr val="tx1"/>
                          </a:solidFill>
                          <a:effectLst/>
                          <a:latin typeface="Meiryo UI" panose="020B0604030504040204" pitchFamily="50" charset="-128"/>
                          <a:ea typeface="Meiryo UI" panose="020B0604030504040204" pitchFamily="50" charset="-128"/>
                        </a:rPr>
                        <a:t>＞</a:t>
                      </a: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kern="100" dirty="0">
                          <a:solidFill>
                            <a:schemeClr val="tx1"/>
                          </a:solidFill>
                          <a:effectLst/>
                          <a:latin typeface="Meiryo UI" panose="020B0604030504040204" pitchFamily="50" charset="-128"/>
                          <a:ea typeface="Meiryo UI" panose="020B0604030504040204" pitchFamily="50" charset="-128"/>
                        </a:rPr>
                        <a:t>　</a:t>
                      </a:r>
                      <a:r>
                        <a:rPr lang="ja-JP" altLang="en-US" sz="1000" kern="100" baseline="0" dirty="0">
                          <a:solidFill>
                            <a:schemeClr val="tx1"/>
                          </a:solidFill>
                          <a:effectLst/>
                          <a:latin typeface="Meiryo UI" panose="020B0604030504040204" pitchFamily="50" charset="-128"/>
                          <a:ea typeface="Meiryo UI" panose="020B0604030504040204" pitchFamily="50" charset="-128"/>
                        </a:rPr>
                        <a:t> </a:t>
                      </a:r>
                      <a:r>
                        <a:rPr lang="ja-JP" altLang="en-US" sz="1000" kern="100" dirty="0">
                          <a:solidFill>
                            <a:schemeClr val="tx1"/>
                          </a:solidFill>
                          <a:effectLst/>
                          <a:latin typeface="Meiryo UI" panose="020B0604030504040204" pitchFamily="50" charset="-128"/>
                          <a:ea typeface="Meiryo UI" panose="020B0604030504040204" pitchFamily="50" charset="-128"/>
                        </a:rPr>
                        <a:t>方向性どおり実施済</a:t>
                      </a:r>
                    </a:p>
                  </a:txBody>
                  <a:tcPr marL="72000" marR="72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857535996"/>
                  </a:ext>
                </a:extLst>
              </a:tr>
            </a:tbl>
          </a:graphicData>
        </a:graphic>
      </p:graphicFrame>
      <p:sp>
        <p:nvSpPr>
          <p:cNvPr id="36" name="二等辺三角形 35"/>
          <p:cNvSpPr/>
          <p:nvPr/>
        </p:nvSpPr>
        <p:spPr>
          <a:xfrm rot="5400000">
            <a:off x="4259822" y="3449768"/>
            <a:ext cx="540060" cy="211779"/>
          </a:xfrm>
          <a:prstGeom prst="triangl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pPr algn="ctr"/>
            <a:endParaRPr kumimoji="1"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7" name="正方形/長方形 36"/>
          <p:cNvSpPr/>
          <p:nvPr/>
        </p:nvSpPr>
        <p:spPr>
          <a:xfrm>
            <a:off x="5247075" y="800511"/>
            <a:ext cx="3760646" cy="243224"/>
          </a:xfrm>
          <a:prstGeom prst="rect">
            <a:avLst/>
          </a:prstGeom>
          <a:ln/>
        </p:spPr>
        <p:style>
          <a:lnRef idx="2">
            <a:schemeClr val="accent1"/>
          </a:lnRef>
          <a:fillRef idx="1">
            <a:schemeClr val="lt1"/>
          </a:fillRef>
          <a:effectRef idx="0">
            <a:schemeClr val="accent1"/>
          </a:effectRef>
          <a:fontRef idx="minor">
            <a:schemeClr val="dk1"/>
          </a:fontRef>
        </p:style>
        <p:txBody>
          <a:bodyPr lIns="36000" rIns="0" rtlCol="0" anchor="ctr"/>
          <a:lstStyle/>
          <a:p>
            <a:pPr algn="ctr"/>
            <a:r>
              <a:rPr lang="ja-JP" altLang="en-US" sz="1050" dirty="0">
                <a:solidFill>
                  <a:schemeClr val="tx1"/>
                </a:solidFill>
                <a:latin typeface="Meiryo UI" panose="020B0604030504040204" pitchFamily="50" charset="-128"/>
                <a:ea typeface="Meiryo UI" panose="020B0604030504040204" pitchFamily="50" charset="-128"/>
              </a:rPr>
              <a:t>見直し前額</a:t>
            </a:r>
            <a:r>
              <a:rPr lang="en-US" altLang="ja-JP" sz="1050" dirty="0">
                <a:solidFill>
                  <a:schemeClr val="tx1"/>
                </a:solidFill>
                <a:latin typeface="Meiryo UI" panose="020B0604030504040204" pitchFamily="50" charset="-128"/>
                <a:ea typeface="Meiryo UI" panose="020B0604030504040204" pitchFamily="50" charset="-128"/>
              </a:rPr>
              <a:t> (H20</a:t>
            </a:r>
            <a:r>
              <a:rPr lang="ja-JP" altLang="en-US" sz="1050" dirty="0">
                <a:solidFill>
                  <a:schemeClr val="tx1"/>
                </a:solidFill>
                <a:latin typeface="Meiryo UI" panose="020B0604030504040204" pitchFamily="50" charset="-128"/>
                <a:ea typeface="Meiryo UI" panose="020B0604030504040204" pitchFamily="50" charset="-128"/>
              </a:rPr>
              <a:t>通年ベース</a:t>
            </a:r>
            <a:r>
              <a:rPr lang="en-US" altLang="ja-JP" sz="1050" dirty="0">
                <a:solidFill>
                  <a:schemeClr val="tx1"/>
                </a:solidFill>
                <a:latin typeface="Meiryo UI" panose="020B0604030504040204" pitchFamily="50" charset="-128"/>
                <a:ea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rPr>
              <a:t>：</a:t>
            </a:r>
            <a:r>
              <a:rPr lang="en-US" altLang="ja-JP" sz="1050" dirty="0">
                <a:solidFill>
                  <a:schemeClr val="tx1"/>
                </a:solidFill>
                <a:latin typeface="Meiryo UI" panose="020B0604030504040204" pitchFamily="50" charset="-128"/>
                <a:ea typeface="Meiryo UI" panose="020B0604030504040204" pitchFamily="50" charset="-128"/>
              </a:rPr>
              <a:t>16,339</a:t>
            </a:r>
            <a:r>
              <a:rPr lang="ja-JP" altLang="en-US" sz="1050" dirty="0">
                <a:solidFill>
                  <a:schemeClr val="tx1"/>
                </a:solidFill>
                <a:latin typeface="Meiryo UI" panose="020B0604030504040204" pitchFamily="50" charset="-128"/>
                <a:ea typeface="Meiryo UI" panose="020B0604030504040204" pitchFamily="50" charset="-128"/>
              </a:rPr>
              <a:t>（</a:t>
            </a:r>
            <a:r>
              <a:rPr lang="en-US" altLang="ja-JP" sz="1050" dirty="0">
                <a:solidFill>
                  <a:schemeClr val="tx1"/>
                </a:solidFill>
                <a:latin typeface="Meiryo UI" panose="020B0604030504040204" pitchFamily="50" charset="-128"/>
                <a:ea typeface="Meiryo UI" panose="020B0604030504040204" pitchFamily="50" charset="-128"/>
              </a:rPr>
              <a:t>13,894</a:t>
            </a:r>
            <a:r>
              <a:rPr lang="ja-JP" altLang="en-US" sz="1050" dirty="0">
                <a:solidFill>
                  <a:schemeClr val="tx1"/>
                </a:solidFill>
                <a:latin typeface="Meiryo UI" panose="020B0604030504040204" pitchFamily="50" charset="-128"/>
                <a:ea typeface="Meiryo UI" panose="020B0604030504040204" pitchFamily="50" charset="-128"/>
              </a:rPr>
              <a:t>）百万円</a:t>
            </a:r>
            <a:endPar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7" name="二等辺三角形 6"/>
          <p:cNvSpPr/>
          <p:nvPr/>
        </p:nvSpPr>
        <p:spPr>
          <a:xfrm rot="5400000">
            <a:off x="4277213" y="5569809"/>
            <a:ext cx="484002" cy="184930"/>
          </a:xfrm>
          <a:prstGeom prst="triangl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pPr algn="ctr"/>
            <a:endParaRPr kumimoji="1"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正方形/長方形 8"/>
          <p:cNvSpPr/>
          <p:nvPr/>
        </p:nvSpPr>
        <p:spPr>
          <a:xfrm>
            <a:off x="5337085" y="189943"/>
            <a:ext cx="1935215" cy="208186"/>
          </a:xfrm>
          <a:prstGeom prst="rect">
            <a:avLst/>
          </a:prstGeom>
          <a:ln w="6350"/>
        </p:spPr>
        <p:style>
          <a:lnRef idx="2">
            <a:schemeClr val="accent1"/>
          </a:lnRef>
          <a:fillRef idx="1">
            <a:schemeClr val="lt1"/>
          </a:fillRef>
          <a:effectRef idx="0">
            <a:schemeClr val="accent1"/>
          </a:effectRef>
          <a:fontRef idx="minor">
            <a:schemeClr val="dk1"/>
          </a:fontRef>
        </p:style>
        <p:txBody>
          <a:bodyPr lIns="36000" rIns="36000" rtlCol="0" anchor="ctr"/>
          <a:lstStyle/>
          <a:p>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予算の記載</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）：一般財源</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スライド番号プレースホルダー 4"/>
          <p:cNvSpPr txBox="1">
            <a:spLocks/>
          </p:cNvSpPr>
          <p:nvPr/>
        </p:nvSpPr>
        <p:spPr>
          <a:xfrm>
            <a:off x="7010400" y="6584035"/>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smtClean="0">
                <a:solidFill>
                  <a:schemeClr val="tx1"/>
                </a:solidFill>
                <a:latin typeface="Meiryo UI" panose="020B0604030504040204" pitchFamily="50" charset="-128"/>
                <a:ea typeface="Meiryo UI" panose="020B0604030504040204" pitchFamily="50" charset="-128"/>
              </a:rPr>
              <a:t>56</a:t>
            </a:r>
            <a:endParaRPr lang="ja-JP" altLang="en-US"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0082913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nvGraphicFramePr>
        <p:xfrm>
          <a:off x="70604" y="126766"/>
          <a:ext cx="9003329" cy="415976"/>
        </p:xfrm>
        <a:graphic>
          <a:graphicData uri="http://schemas.openxmlformats.org/drawingml/2006/table">
            <a:tbl>
              <a:tblPr firstRow="1" firstCol="1" bandRow="1">
                <a:tableStyleId>{5C22544A-7EE6-4342-B048-85BDC9FD1C3A}</a:tableStyleId>
              </a:tblPr>
              <a:tblGrid>
                <a:gridCol w="6076571">
                  <a:extLst>
                    <a:ext uri="{9D8B030D-6E8A-4147-A177-3AD203B41FA5}">
                      <a16:colId xmlns:a16="http://schemas.microsoft.com/office/drawing/2014/main" val="1996567682"/>
                    </a:ext>
                  </a:extLst>
                </a:gridCol>
                <a:gridCol w="2926758">
                  <a:extLst>
                    <a:ext uri="{9D8B030D-6E8A-4147-A177-3AD203B41FA5}">
                      <a16:colId xmlns:a16="http://schemas.microsoft.com/office/drawing/2014/main" val="2440904912"/>
                    </a:ext>
                  </a:extLst>
                </a:gridCol>
              </a:tblGrid>
              <a:tr h="41597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100" kern="100" dirty="0">
                          <a:solidFill>
                            <a:schemeClr val="tx1"/>
                          </a:solidFill>
                          <a:effectLst/>
                          <a:latin typeface="Meiryo UI" panose="020B0604030504040204" pitchFamily="50" charset="-128"/>
                          <a:ea typeface="Meiryo UI" panose="020B0604030504040204" pitchFamily="50" charset="-128"/>
                        </a:rPr>
                        <a:t>【</a:t>
                      </a:r>
                      <a:r>
                        <a:rPr lang="ja-JP" altLang="en-US" sz="1100" kern="100" dirty="0">
                          <a:solidFill>
                            <a:schemeClr val="tx1"/>
                          </a:solidFill>
                          <a:effectLst/>
                          <a:latin typeface="Meiryo UI" panose="020B0604030504040204" pitchFamily="50" charset="-128"/>
                          <a:ea typeface="Meiryo UI" panose="020B0604030504040204" pitchFamily="50" charset="-128"/>
                        </a:rPr>
                        <a:t>主要検討事業</a:t>
                      </a:r>
                      <a:r>
                        <a:rPr lang="en-US" altLang="ja-JP" sz="1100" kern="100" dirty="0">
                          <a:solidFill>
                            <a:schemeClr val="tx1"/>
                          </a:solidFill>
                          <a:effectLst/>
                          <a:latin typeface="Meiryo UI" panose="020B0604030504040204" pitchFamily="50" charset="-128"/>
                          <a:ea typeface="Meiryo UI" panose="020B0604030504040204" pitchFamily="50" charset="-128"/>
                        </a:rPr>
                        <a:t>23】</a:t>
                      </a:r>
                      <a:r>
                        <a:rPr lang="ja-JP" altLang="en-US" sz="1000" kern="100" dirty="0">
                          <a:solidFill>
                            <a:schemeClr val="tx1"/>
                          </a:solidFill>
                          <a:effectLst/>
                          <a:latin typeface="Meiryo UI" panose="020B0604030504040204" pitchFamily="50" charset="-128"/>
                          <a:ea typeface="Meiryo UI" panose="020B0604030504040204" pitchFamily="50" charset="-128"/>
                        </a:rPr>
                        <a:t>　</a:t>
                      </a:r>
                      <a:r>
                        <a:rPr lang="ja-JP" altLang="en-US" sz="1400" kern="100" dirty="0">
                          <a:solidFill>
                            <a:schemeClr val="tx1"/>
                          </a:solidFill>
                          <a:effectLst/>
                          <a:latin typeface="Meiryo UI" panose="020B0604030504040204" pitchFamily="50" charset="-128"/>
                          <a:ea typeface="Meiryo UI" panose="020B0604030504040204" pitchFamily="50" charset="-128"/>
                        </a:rPr>
                        <a:t>病院事業費負担金・病院事業貸付金（</a:t>
                      </a:r>
                      <a:r>
                        <a:rPr kumimoji="1" lang="ja-JP" altLang="en-US" sz="1400" u="none" dirty="0">
                          <a:solidFill>
                            <a:schemeClr val="tx1"/>
                          </a:solidFill>
                          <a:latin typeface="Meiryo UI" panose="020B0604030504040204" pitchFamily="50" charset="-128"/>
                          <a:ea typeface="Meiryo UI" panose="020B0604030504040204" pitchFamily="50" charset="-128"/>
                        </a:rPr>
                        <a:t>つづき）</a:t>
                      </a:r>
                      <a:endParaRPr lang="en-US" altLang="ja-JP" sz="12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effectLst/>
                          <a:latin typeface="Meiryo UI" panose="020B0604030504040204" pitchFamily="50" charset="-128"/>
                          <a:ea typeface="Meiryo UI" panose="020B0604030504040204" pitchFamily="50" charset="-128"/>
                        </a:rPr>
                        <a:t>＜健康医療部、福祉部＞</a:t>
                      </a:r>
                      <a:endParaRPr lang="en-US" altLang="ja-JP" sz="1200" kern="100" dirty="0">
                        <a:solidFill>
                          <a:schemeClr val="tx1"/>
                        </a:solidFill>
                        <a:effectLst/>
                        <a:latin typeface="Meiryo UI" panose="020B0604030504040204" pitchFamily="50" charset="-128"/>
                        <a:ea typeface="Meiryo UI" panose="020B0604030504040204" pitchFamily="50" charset="-128"/>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09406796"/>
                  </a:ext>
                </a:extLst>
              </a:tr>
            </a:tbl>
          </a:graphicData>
        </a:graphic>
      </p:graphicFrame>
      <p:graphicFrame>
        <p:nvGraphicFramePr>
          <p:cNvPr id="2" name="表 1"/>
          <p:cNvGraphicFramePr>
            <a:graphicFrameLocks noGrp="1"/>
          </p:cNvGraphicFramePr>
          <p:nvPr>
            <p:extLst>
              <p:ext uri="{D42A27DB-BD31-4B8C-83A1-F6EECF244321}">
                <p14:modId xmlns:p14="http://schemas.microsoft.com/office/powerpoint/2010/main" val="3057787806"/>
              </p:ext>
            </p:extLst>
          </p:nvPr>
        </p:nvGraphicFramePr>
        <p:xfrm>
          <a:off x="81815" y="548680"/>
          <a:ext cx="8980370" cy="6017670"/>
        </p:xfrm>
        <a:graphic>
          <a:graphicData uri="http://schemas.openxmlformats.org/drawingml/2006/table">
            <a:tbl>
              <a:tblPr firstRow="1" firstCol="1" bandRow="1">
                <a:tableStyleId>{BC89EF96-8CEA-46FF-86C4-4CE0E7609802}</a:tableStyleId>
              </a:tblPr>
              <a:tblGrid>
                <a:gridCol w="259200">
                  <a:extLst>
                    <a:ext uri="{9D8B030D-6E8A-4147-A177-3AD203B41FA5}">
                      <a16:colId xmlns:a16="http://schemas.microsoft.com/office/drawing/2014/main" val="9612139"/>
                    </a:ext>
                  </a:extLst>
                </a:gridCol>
                <a:gridCol w="3741322">
                  <a:extLst>
                    <a:ext uri="{9D8B030D-6E8A-4147-A177-3AD203B41FA5}">
                      <a16:colId xmlns:a16="http://schemas.microsoft.com/office/drawing/2014/main" val="4183280094"/>
                    </a:ext>
                  </a:extLst>
                </a:gridCol>
                <a:gridCol w="4979848">
                  <a:extLst>
                    <a:ext uri="{9D8B030D-6E8A-4147-A177-3AD203B41FA5}">
                      <a16:colId xmlns:a16="http://schemas.microsoft.com/office/drawing/2014/main" val="2762432038"/>
                    </a:ext>
                  </a:extLst>
                </a:gridCol>
              </a:tblGrid>
              <a:tr h="0">
                <a:tc rowSpan="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bg1"/>
                          </a:solidFill>
                          <a:latin typeface="Meiryo UI" panose="020B0604030504040204" pitchFamily="50" charset="-128"/>
                          <a:ea typeface="Meiryo UI" panose="020B0604030504040204" pitchFamily="50" charset="-128"/>
                        </a:rPr>
                        <a:t>見直しの経過（つづき）</a:t>
                      </a:r>
                      <a:endParaRPr kumimoji="1" lang="en-US" altLang="ja-JP" sz="1000" dirty="0">
                        <a:solidFill>
                          <a:schemeClr val="bg1"/>
                        </a:solidFill>
                        <a:latin typeface="Meiryo UI" panose="020B0604030504040204" pitchFamily="50" charset="-128"/>
                        <a:ea typeface="Meiryo UI" panose="020B0604030504040204" pitchFamily="50" charset="-128"/>
                      </a:endParaRPr>
                    </a:p>
                  </a:txBody>
                  <a:tcPr marL="72000" marR="72000" marT="36000" marB="36000" vert="eaVert" anchor="ct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solidFill>
                  </a:tcPr>
                </a:tc>
                <a:tc gridSpan="2">
                  <a:txBody>
                    <a:bodyPr/>
                    <a:lstStyle/>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rPr>
                        <a:t>＜平成</a:t>
                      </a:r>
                      <a:r>
                        <a:rPr lang="en-US" altLang="ja-JP" sz="1000" b="1" kern="100" dirty="0">
                          <a:effectLst/>
                          <a:latin typeface="Meiryo UI" panose="020B0604030504040204" pitchFamily="50" charset="-128"/>
                          <a:ea typeface="Meiryo UI" panose="020B0604030504040204" pitchFamily="50" charset="-128"/>
                        </a:rPr>
                        <a:t>26</a:t>
                      </a:r>
                      <a:r>
                        <a:rPr lang="ja-JP" altLang="en-US" sz="1000" b="1" kern="100" dirty="0">
                          <a:effectLst/>
                          <a:latin typeface="Meiryo UI" panose="020B0604030504040204" pitchFamily="50" charset="-128"/>
                          <a:ea typeface="Meiryo UI" panose="020B0604030504040204" pitchFamily="50" charset="-128"/>
                        </a:rPr>
                        <a:t>年度行財政改革の取組みにおける見直し＞</a:t>
                      </a:r>
                      <a:endParaRPr lang="ja-JP" sz="1000" b="1" kern="100" dirty="0">
                        <a:effectLst/>
                        <a:latin typeface="Meiryo UI" panose="020B0604030504040204" pitchFamily="50" charset="-128"/>
                        <a:ea typeface="Meiryo UI" panose="020B0604030504040204" pitchFamily="50" charset="-128"/>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0D8E8"/>
                    </a:solidFill>
                  </a:tcPr>
                </a:tc>
                <a:tc hMerge="1">
                  <a:txBody>
                    <a:bodyPr/>
                    <a:lstStyle/>
                    <a:p>
                      <a:endParaRPr kumimoji="1" lang="ja-JP" altLang="en-US"/>
                    </a:p>
                  </a:txBody>
                  <a:tcPr/>
                </a:tc>
                <a:extLst>
                  <a:ext uri="{0D108BD9-81ED-4DB2-BD59-A6C34878D82A}">
                    <a16:rowId xmlns:a16="http://schemas.microsoft.com/office/drawing/2014/main" val="1650196717"/>
                  </a:ext>
                </a:extLst>
              </a:tr>
              <a:tr h="1080745">
                <a:tc vMerge="1">
                  <a:txBody>
                    <a:bodyPr/>
                    <a:lstStyle/>
                    <a:p>
                      <a:endParaRPr kumimoji="1" lang="ja-JP" altLang="en-US"/>
                    </a:p>
                  </a:txBody>
                  <a:tcPr/>
                </a:tc>
                <a:tc>
                  <a:txBody>
                    <a:bodyPr/>
                    <a:lstStyle/>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rPr>
                        <a:t>○取組方針</a:t>
                      </a:r>
                      <a:endParaRPr lang="en-US" altLang="ja-JP" sz="1000" b="1" kern="100" dirty="0">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rPr>
                        <a:t>＜大阪府立病院機構運営費負担金</a:t>
                      </a:r>
                      <a:r>
                        <a:rPr lang="ja-JP" altLang="en-US" sz="1000" b="0" kern="100" dirty="0">
                          <a:effectLst/>
                          <a:latin typeface="Meiryo UI" panose="020B0604030504040204" pitchFamily="50" charset="-128"/>
                          <a:ea typeface="Meiryo UI" panose="020B0604030504040204" pitchFamily="50" charset="-128"/>
                        </a:rPr>
                        <a:t>＞</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rPr>
                        <a:t>　　　運営費負担金の水準等について検証を行う</a:t>
                      </a:r>
                      <a:endParaRPr lang="en-US" altLang="ja-JP" sz="1000" b="0" kern="100" dirty="0">
                        <a:effectLst/>
                        <a:latin typeface="Meiryo UI" panose="020B0604030504040204" pitchFamily="50" charset="-128"/>
                        <a:ea typeface="Meiryo UI" panose="020B0604030504040204" pitchFamily="50" charset="-128"/>
                      </a:endParaRPr>
                    </a:p>
                    <a:p>
                      <a:pPr marL="133350" indent="-133350"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 </a:t>
                      </a:r>
                      <a:endParaRPr lang="ja-JP" sz="1000" b="0" kern="100" dirty="0">
                        <a:effectLst/>
                        <a:latin typeface="Meiryo UI" panose="020B0604030504040204" pitchFamily="50" charset="-128"/>
                        <a:ea typeface="Meiryo UI" panose="020B0604030504040204" pitchFamily="50" charset="-128"/>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solidFill>
                  </a:tcPr>
                </a:tc>
                <a:tc>
                  <a:txBody>
                    <a:bodyPr/>
                    <a:lstStyle/>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rPr>
                        <a:t>◆見直しの経過（取組実績）</a:t>
                      </a:r>
                      <a:endParaRPr lang="en-US" altLang="ja-JP" sz="1000" b="1" kern="100" dirty="0">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1" kern="100" dirty="0">
                          <a:effectLst/>
                          <a:latin typeface="Meiryo UI" panose="020B0604030504040204" pitchFamily="50" charset="-128"/>
                          <a:ea typeface="Meiryo UI" panose="020B0604030504040204" pitchFamily="50" charset="-128"/>
                        </a:rPr>
                        <a:t>＜大阪府立病院機構運営費負担金＞</a:t>
                      </a:r>
                      <a:endParaRPr lang="en-US" altLang="ja-JP" sz="1000" b="1" kern="100" dirty="0">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kern="100" baseline="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平成</a:t>
                      </a:r>
                      <a:r>
                        <a:rPr lang="en-US" altLang="ja-JP" sz="1000" b="0" kern="100" dirty="0">
                          <a:effectLst/>
                          <a:latin typeface="Meiryo UI" panose="020B0604030504040204" pitchFamily="50" charset="-128"/>
                          <a:ea typeface="Meiryo UI" panose="020B0604030504040204" pitchFamily="50" charset="-128"/>
                        </a:rPr>
                        <a:t>25</a:t>
                      </a:r>
                      <a:r>
                        <a:rPr lang="ja-JP" altLang="en-US" sz="1000" b="0" kern="100" dirty="0">
                          <a:effectLst/>
                          <a:latin typeface="Meiryo UI" panose="020B0604030504040204" pitchFamily="50" charset="-128"/>
                          <a:ea typeface="Meiryo UI" panose="020B0604030504040204" pitchFamily="50" charset="-128"/>
                        </a:rPr>
                        <a:t>年度に実施した調査分析結果を踏まえ、政策医療に充てられる運営費　</a:t>
                      </a:r>
                      <a:endParaRPr lang="en-US" altLang="ja-JP" sz="1000" b="0" kern="100" dirty="0">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rPr>
                        <a:t>　　 負担金の検証を実施（取組効果額）</a:t>
                      </a:r>
                      <a:r>
                        <a:rPr lang="en-US" altLang="ja-JP" sz="1000" b="0" kern="100" dirty="0">
                          <a:effectLst/>
                          <a:latin typeface="Meiryo UI" panose="020B0604030504040204" pitchFamily="50" charset="-128"/>
                          <a:ea typeface="Meiryo UI" panose="020B0604030504040204" pitchFamily="50" charset="-128"/>
                        </a:rPr>
                        <a:t>2,098</a:t>
                      </a:r>
                      <a:r>
                        <a:rPr lang="ja-JP" altLang="en-US" sz="1000" b="0" kern="100" dirty="0">
                          <a:effectLst/>
                          <a:latin typeface="Meiryo UI" panose="020B0604030504040204" pitchFamily="50" charset="-128"/>
                          <a:ea typeface="Meiryo UI" panose="020B0604030504040204" pitchFamily="50" charset="-128"/>
                        </a:rPr>
                        <a:t>百万円 </a:t>
                      </a:r>
                      <a:endParaRPr lang="en-US" altLang="ja-JP" sz="1000" b="0" kern="100" dirty="0">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rPr>
                        <a:t>　 ・これまで、運営費負担金の段階的な縮減に努めてきたが、次年度以降も引き続き検証を行 </a:t>
                      </a:r>
                      <a:endParaRPr lang="en-US" altLang="ja-JP" sz="1000" b="0" kern="100" dirty="0">
                        <a:effectLst/>
                        <a:latin typeface="Meiryo UI" panose="020B0604030504040204" pitchFamily="50" charset="-128"/>
                        <a:ea typeface="Meiryo UI" panose="020B0604030504040204" pitchFamily="50" charset="-128"/>
                      </a:endParaRPr>
                    </a:p>
                    <a:p>
                      <a:pPr marL="133350" indent="-133350"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い、縮減に努める。</a:t>
                      </a:r>
                      <a:endParaRPr lang="ja-JP" sz="1000" b="0" kern="100" dirty="0">
                        <a:effectLst/>
                        <a:latin typeface="Meiryo UI" panose="020B0604030504040204" pitchFamily="50" charset="-128"/>
                        <a:ea typeface="Meiryo UI" panose="020B0604030504040204" pitchFamily="50" charset="-128"/>
                      </a:endParaRPr>
                    </a:p>
                  </a:txBody>
                  <a:tcPr marL="72000" marR="72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solidFill>
                  </a:tcPr>
                </a:tc>
                <a:extLst>
                  <a:ext uri="{0D108BD9-81ED-4DB2-BD59-A6C34878D82A}">
                    <a16:rowId xmlns:a16="http://schemas.microsoft.com/office/drawing/2014/main" val="4205446265"/>
                  </a:ext>
                </a:extLst>
              </a:tr>
              <a:tr h="0">
                <a:tc vMerge="1">
                  <a:txBody>
                    <a:bodyPr/>
                    <a:lstStyle/>
                    <a:p>
                      <a:endParaRPr kumimoji="1" lang="ja-JP" altLang="en-US"/>
                    </a:p>
                  </a:txBody>
                  <a:tcPr/>
                </a:tc>
                <a:tc gridSpan="2">
                  <a:txBody>
                    <a:bodyPr/>
                    <a:lstStyle/>
                    <a:p>
                      <a:pPr marL="133350" marR="0" lvl="0" indent="-133350" algn="just" defTabSz="914400" rtl="0" eaLnBrk="1" fontAlgn="auto" latinLnBrk="0" hangingPunct="1">
                        <a:lnSpc>
                          <a:spcPct val="100000"/>
                        </a:lnSpc>
                        <a:spcBef>
                          <a:spcPts val="0"/>
                        </a:spcBef>
                        <a:spcAft>
                          <a:spcPts val="0"/>
                        </a:spcAft>
                        <a:buClrTx/>
                        <a:buSzTx/>
                        <a:buFontTx/>
                        <a:buNone/>
                        <a:tabLst/>
                        <a:defRPr/>
                      </a:pPr>
                      <a:r>
                        <a:rPr lang="en-US" altLang="ja-JP" sz="1000" kern="100" dirty="0">
                          <a:effectLst/>
                          <a:latin typeface="Meiryo UI" panose="020B0604030504040204" pitchFamily="50" charset="-128"/>
                          <a:ea typeface="Meiryo UI" panose="020B0604030504040204" pitchFamily="50" charset="-128"/>
                        </a:rPr>
                        <a:t> </a:t>
                      </a:r>
                      <a:r>
                        <a:rPr lang="ja-JP" altLang="ja-JP" sz="1000" b="1" kern="100" dirty="0">
                          <a:effectLst/>
                          <a:latin typeface="Meiryo UI" panose="020B0604030504040204" pitchFamily="50" charset="-128"/>
                          <a:ea typeface="Meiryo UI" panose="020B0604030504040204" pitchFamily="50" charset="-128"/>
                        </a:rPr>
                        <a:t>＜</a:t>
                      </a:r>
                      <a:r>
                        <a:rPr lang="ja-JP" altLang="en-US" sz="1000" b="1" kern="100" dirty="0">
                          <a:effectLst/>
                          <a:latin typeface="Meiryo UI" panose="020B0604030504040204" pitchFamily="50" charset="-128"/>
                          <a:ea typeface="Meiryo UI" panose="020B0604030504040204" pitchFamily="50" charset="-128"/>
                        </a:rPr>
                        <a:t>行財政</a:t>
                      </a:r>
                      <a:r>
                        <a:rPr lang="ja-JP" altLang="ja-JP" sz="1000" b="1" kern="100" dirty="0">
                          <a:effectLst/>
                          <a:latin typeface="Meiryo UI" panose="020B0604030504040204" pitchFamily="50" charset="-128"/>
                          <a:ea typeface="Meiryo UI" panose="020B0604030504040204" pitchFamily="50" charset="-128"/>
                        </a:rPr>
                        <a:t>改革推進プラン</a:t>
                      </a:r>
                      <a:r>
                        <a:rPr lang="ja-JP" altLang="en-US" sz="1000" b="1" kern="100" dirty="0">
                          <a:effectLst/>
                          <a:latin typeface="Meiryo UI" panose="020B0604030504040204" pitchFamily="50" charset="-128"/>
                          <a:ea typeface="Meiryo UI" panose="020B0604030504040204" pitchFamily="50" charset="-128"/>
                        </a:rPr>
                        <a:t>（</a:t>
                      </a:r>
                      <a:r>
                        <a:rPr lang="ja-JP" altLang="ja-JP" sz="1000" b="1" kern="100" dirty="0">
                          <a:effectLst/>
                          <a:latin typeface="Meiryo UI" panose="020B0604030504040204" pitchFamily="50" charset="-128"/>
                          <a:ea typeface="Meiryo UI" panose="020B0604030504040204" pitchFamily="50" charset="-128"/>
                        </a:rPr>
                        <a:t>案）</a:t>
                      </a:r>
                      <a:r>
                        <a:rPr lang="ja-JP" altLang="en-US" sz="1000" b="1" kern="100" dirty="0">
                          <a:effectLst/>
                          <a:latin typeface="Meiryo UI" panose="020B0604030504040204" pitchFamily="50" charset="-128"/>
                          <a:ea typeface="Meiryo UI" panose="020B0604030504040204" pitchFamily="50" charset="-128"/>
                        </a:rPr>
                        <a:t>における見直し</a:t>
                      </a:r>
                      <a:r>
                        <a:rPr lang="ja-JP" altLang="ja-JP" sz="1000" b="1" kern="100" dirty="0">
                          <a:effectLst/>
                          <a:latin typeface="Meiryo UI" panose="020B0604030504040204" pitchFamily="50" charset="-128"/>
                          <a:ea typeface="Meiryo UI" panose="020B0604030504040204" pitchFamily="50" charset="-128"/>
                        </a:rPr>
                        <a:t>＞</a:t>
                      </a: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0D8E8"/>
                    </a:solidFill>
                  </a:tcPr>
                </a:tc>
                <a:tc hMerge="1">
                  <a:txBody>
                    <a:bodyPr/>
                    <a:lstStyle/>
                    <a:p>
                      <a:endParaRPr kumimoji="1" lang="ja-JP" altLang="en-US"/>
                    </a:p>
                  </a:txBody>
                  <a:tcPr/>
                </a:tc>
                <a:extLst>
                  <a:ext uri="{0D108BD9-81ED-4DB2-BD59-A6C34878D82A}">
                    <a16:rowId xmlns:a16="http://schemas.microsoft.com/office/drawing/2014/main" val="2932200937"/>
                  </a:ext>
                </a:extLst>
              </a:tr>
              <a:tr h="950065">
                <a:tc vMerge="1">
                  <a:txBody>
                    <a:bodyPr/>
                    <a:lstStyle/>
                    <a:p>
                      <a:endParaRPr kumimoji="1" lang="ja-JP" altLang="en-US"/>
                    </a:p>
                  </a:txBody>
                  <a:tcPr/>
                </a:tc>
                <a:tc>
                  <a:txBody>
                    <a:bodyPr/>
                    <a:lstStyle/>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rPr>
                        <a:t>○見直しの方向性</a:t>
                      </a:r>
                      <a:endParaRPr lang="en-US" altLang="ja-JP" sz="1000" b="1" kern="100" dirty="0">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rPr>
                        <a:t>＜</a:t>
                      </a:r>
                      <a:r>
                        <a:rPr lang="zh-TW" altLang="en-US" sz="1000" b="1" kern="100" dirty="0">
                          <a:effectLst/>
                          <a:latin typeface="Meiryo UI" panose="020B0604030504040204" pitchFamily="50" charset="-128"/>
                          <a:ea typeface="Meiryo UI" panose="020B0604030504040204" pitchFamily="50" charset="-128"/>
                        </a:rPr>
                        <a:t>大阪府立病院機構運営費負担金</a:t>
                      </a:r>
                      <a:r>
                        <a:rPr lang="ja-JP" altLang="en-US" sz="1000" b="1" kern="100" dirty="0">
                          <a:effectLst/>
                          <a:latin typeface="Meiryo UI" panose="020B0604030504040204" pitchFamily="50" charset="-128"/>
                          <a:ea typeface="Meiryo UI" panose="020B0604030504040204" pitchFamily="50" charset="-128"/>
                        </a:rPr>
                        <a:t>＞</a:t>
                      </a:r>
                      <a:endParaRPr lang="en-US" altLang="ja-JP" sz="1000" b="1" kern="100" dirty="0">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kern="100" dirty="0">
                          <a:effectLst/>
                          <a:latin typeface="Meiryo UI" panose="020B0604030504040204" pitchFamily="50" charset="-128"/>
                          <a:ea typeface="Meiryo UI" panose="020B0604030504040204" pitchFamily="50" charset="-128"/>
                        </a:rPr>
                        <a:t>　</a:t>
                      </a:r>
                      <a:r>
                        <a:rPr lang="ja-JP" altLang="en-US" sz="1000" kern="100" baseline="0" dirty="0">
                          <a:effectLst/>
                          <a:latin typeface="Meiryo UI" panose="020B0604030504040204" pitchFamily="50" charset="-128"/>
                          <a:ea typeface="Meiryo UI" panose="020B0604030504040204" pitchFamily="50" charset="-128"/>
                        </a:rPr>
                        <a:t> </a:t>
                      </a:r>
                      <a:r>
                        <a:rPr lang="ja-JP" altLang="en-US" sz="1000" kern="100" dirty="0">
                          <a:effectLst/>
                          <a:latin typeface="Meiryo UI" panose="020B0604030504040204" pitchFamily="50" charset="-128"/>
                          <a:ea typeface="Meiryo UI" panose="020B0604030504040204" pitchFamily="50" charset="-128"/>
                        </a:rPr>
                        <a:t>元利償還金の増加が見込まれる中にあっても、経営改善の効果、政策医療・保健衛生行政経費における内容のさらなる精査を行い、段階的に負担金（運営 費部分）の縮減を図る。 </a:t>
                      </a: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tc>
                  <a:txBody>
                    <a:bodyPr/>
                    <a:lstStyle/>
                    <a:p>
                      <a:pPr algn="just">
                        <a:spcAft>
                          <a:spcPts val="0"/>
                        </a:spcAft>
                      </a:pPr>
                      <a:r>
                        <a:rPr lang="ja-JP" altLang="en-US" sz="1000" b="1" kern="100" dirty="0">
                          <a:effectLst/>
                          <a:latin typeface="Meiryo UI" panose="020B0604030504040204" pitchFamily="50" charset="-128"/>
                          <a:ea typeface="Meiryo UI" panose="020B0604030504040204" pitchFamily="50" charset="-128"/>
                        </a:rPr>
                        <a:t>◆見直しの経過（取組実績）</a:t>
                      </a:r>
                      <a:endParaRPr lang="en-US" altLang="ja-JP" sz="1000" b="1" kern="100" dirty="0">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rPr>
                        <a:t>＜大阪府立病院機構運営費負担金＞</a:t>
                      </a:r>
                      <a:endParaRPr lang="en-US" altLang="ja-JP" sz="1000" b="1" kern="100" dirty="0">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kern="100" dirty="0">
                          <a:effectLst/>
                          <a:latin typeface="Meiryo UI" panose="020B0604030504040204" pitchFamily="50" charset="-128"/>
                          <a:ea typeface="Meiryo UI" panose="020B0604030504040204" pitchFamily="50" charset="-128"/>
                        </a:rPr>
                        <a:t>　 運営費負担金の段階的縮減の取組みとして、平成</a:t>
                      </a:r>
                      <a:r>
                        <a:rPr lang="en-US" altLang="ja-JP" sz="1000" kern="100" dirty="0">
                          <a:effectLst/>
                          <a:latin typeface="Meiryo UI" panose="020B0604030504040204" pitchFamily="50" charset="-128"/>
                          <a:ea typeface="Meiryo UI" panose="020B0604030504040204" pitchFamily="50" charset="-128"/>
                        </a:rPr>
                        <a:t>30</a:t>
                      </a:r>
                      <a:r>
                        <a:rPr lang="ja-JP" altLang="en-US" sz="1000" kern="100" dirty="0">
                          <a:effectLst/>
                          <a:latin typeface="Meiryo UI" panose="020B0604030504040204" pitchFamily="50" charset="-128"/>
                          <a:ea typeface="Meiryo UI" panose="020B0604030504040204" pitchFamily="50" charset="-128"/>
                        </a:rPr>
                        <a:t>年度当初予算において運営費部分の縮減を行う。</a:t>
                      </a:r>
                      <a:endParaRPr lang="en-US" altLang="ja-JP" sz="1000" kern="100" dirty="0">
                        <a:effectLst/>
                        <a:latin typeface="Meiryo UI" panose="020B0604030504040204" pitchFamily="50" charset="-128"/>
                        <a:ea typeface="Meiryo UI" panose="020B0604030504040204" pitchFamily="50" charset="-128"/>
                      </a:endParaRPr>
                    </a:p>
                    <a:p>
                      <a:pPr marL="133350" indent="-133350" algn="just">
                        <a:spcAft>
                          <a:spcPts val="0"/>
                        </a:spcAft>
                      </a:pPr>
                      <a:r>
                        <a:rPr lang="en-US" altLang="ja-JP" sz="1000" kern="100" dirty="0">
                          <a:effectLst/>
                          <a:latin typeface="Meiryo UI" panose="020B0604030504040204" pitchFamily="50" charset="-128"/>
                          <a:ea typeface="Meiryo UI" panose="020B0604030504040204" pitchFamily="50" charset="-128"/>
                        </a:rPr>
                        <a:t>   </a:t>
                      </a:r>
                      <a:r>
                        <a:rPr lang="ja-JP" altLang="en-US" sz="1000" kern="100" dirty="0">
                          <a:effectLst/>
                          <a:latin typeface="Meiryo UI" panose="020B0604030504040204" pitchFamily="50" charset="-128"/>
                          <a:ea typeface="Meiryo UI" panose="020B0604030504040204" pitchFamily="50" charset="-128"/>
                        </a:rPr>
                        <a:t> </a:t>
                      </a:r>
                      <a:r>
                        <a:rPr lang="en-US" altLang="ja-JP" sz="1000" kern="100" dirty="0">
                          <a:effectLst/>
                          <a:latin typeface="Meiryo UI" panose="020B0604030504040204" pitchFamily="50" charset="-128"/>
                          <a:ea typeface="Meiryo UI" panose="020B0604030504040204" pitchFamily="50" charset="-128"/>
                        </a:rPr>
                        <a:t>【</a:t>
                      </a:r>
                      <a:r>
                        <a:rPr lang="ja-JP" altLang="en-US" sz="1000" kern="100" dirty="0">
                          <a:effectLst/>
                          <a:latin typeface="Meiryo UI" panose="020B0604030504040204" pitchFamily="50" charset="-128"/>
                          <a:ea typeface="Meiryo UI" panose="020B0604030504040204" pitchFamily="50" charset="-128"/>
                        </a:rPr>
                        <a:t>運営費部分</a:t>
                      </a:r>
                      <a:r>
                        <a:rPr lang="en-US" altLang="ja-JP" sz="1000" kern="100" dirty="0">
                          <a:effectLst/>
                          <a:latin typeface="Meiryo UI" panose="020B0604030504040204" pitchFamily="50" charset="-128"/>
                          <a:ea typeface="Meiryo UI" panose="020B0604030504040204" pitchFamily="50" charset="-128"/>
                        </a:rPr>
                        <a:t>】  ㉙</a:t>
                      </a:r>
                      <a:r>
                        <a:rPr lang="ja-JP" altLang="en-US" sz="1000" kern="100" dirty="0">
                          <a:effectLst/>
                          <a:latin typeface="Meiryo UI" panose="020B0604030504040204" pitchFamily="50" charset="-128"/>
                          <a:ea typeface="Meiryo UI" panose="020B0604030504040204" pitchFamily="50" charset="-128"/>
                        </a:rPr>
                        <a:t>当初</a:t>
                      </a:r>
                      <a:r>
                        <a:rPr lang="en-US" altLang="ja-JP" sz="1000" kern="100" dirty="0">
                          <a:effectLst/>
                          <a:latin typeface="Meiryo UI" panose="020B0604030504040204" pitchFamily="50" charset="-128"/>
                          <a:ea typeface="Meiryo UI" panose="020B0604030504040204" pitchFamily="50" charset="-128"/>
                        </a:rPr>
                        <a:t>53.7</a:t>
                      </a:r>
                      <a:r>
                        <a:rPr lang="ja-JP" altLang="en-US" sz="1000" kern="100" dirty="0">
                          <a:effectLst/>
                          <a:latin typeface="Meiryo UI" panose="020B0604030504040204" pitchFamily="50" charset="-128"/>
                          <a:ea typeface="Meiryo UI" panose="020B0604030504040204" pitchFamily="50" charset="-128"/>
                        </a:rPr>
                        <a:t>億円⇒㉚当初</a:t>
                      </a:r>
                      <a:r>
                        <a:rPr lang="en-US" altLang="ja-JP" sz="1000" kern="100" dirty="0">
                          <a:effectLst/>
                          <a:latin typeface="Meiryo UI" panose="020B0604030504040204" pitchFamily="50" charset="-128"/>
                          <a:ea typeface="Meiryo UI" panose="020B0604030504040204" pitchFamily="50" charset="-128"/>
                        </a:rPr>
                        <a:t>52.1</a:t>
                      </a:r>
                      <a:r>
                        <a:rPr lang="ja-JP" altLang="en-US" sz="1000" kern="100" dirty="0">
                          <a:effectLst/>
                          <a:latin typeface="Meiryo UI" panose="020B0604030504040204" pitchFamily="50" charset="-128"/>
                          <a:ea typeface="Meiryo UI" panose="020B0604030504040204" pitchFamily="50" charset="-128"/>
                        </a:rPr>
                        <a:t>億円 </a:t>
                      </a:r>
                    </a:p>
                  </a:txBody>
                  <a:tcPr marL="72000" marR="72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73703372"/>
                  </a:ext>
                </a:extLst>
              </a:tr>
              <a:tr h="0">
                <a:tc vMerge="1">
                  <a:txBody>
                    <a:bodyPr/>
                    <a:lstStyle/>
                    <a:p>
                      <a:endParaRPr kumimoji="1" lang="ja-JP" altLang="en-US"/>
                    </a:p>
                  </a:txBody>
                  <a:tcPr/>
                </a:tc>
                <a:tc gridSpan="2">
                  <a:txBody>
                    <a:bodyPr/>
                    <a:lstStyle/>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＜当面の財政運営の取組み（案）における見直し＞</a:t>
                      </a: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0D8E8"/>
                    </a:solidFill>
                  </a:tcPr>
                </a:tc>
                <a:tc hMerge="1">
                  <a:txBody>
                    <a:bodyPr/>
                    <a:lstStyle/>
                    <a:p>
                      <a:endParaRPr kumimoji="1" lang="ja-JP" altLang="en-US"/>
                    </a:p>
                  </a:txBody>
                  <a:tcPr/>
                </a:tc>
                <a:extLst>
                  <a:ext uri="{0D108BD9-81ED-4DB2-BD59-A6C34878D82A}">
                    <a16:rowId xmlns:a16="http://schemas.microsoft.com/office/drawing/2014/main" val="1092690852"/>
                  </a:ext>
                </a:extLst>
              </a:tr>
              <a:tr h="855720">
                <a:tc vMerge="1">
                  <a:txBody>
                    <a:bodyPr/>
                    <a:lstStyle/>
                    <a:p>
                      <a:endParaRPr kumimoji="1" lang="ja-JP" altLang="en-US"/>
                    </a:p>
                  </a:txBody>
                  <a:tcPr/>
                </a:tc>
                <a:tc>
                  <a:txBody>
                    <a:bodyPr/>
                    <a:lstStyle/>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○取組内容</a:t>
                      </a:r>
                      <a:endPar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＜大阪府立病院機構運営費負担金＞</a:t>
                      </a:r>
                      <a:endPar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病院機構の経営改善効果、政策医療などの内容の更なる精査を行い、段階的な負担金（運営費部分）の縮減に努める。</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solidFill>
                  </a:tcPr>
                </a:tc>
                <a:tc>
                  <a:txBody>
                    <a:bodyPr/>
                    <a:lstStyle/>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◆見直しの経過（取組実績）</a:t>
                      </a:r>
                      <a:endPar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＜大阪府立病院機構運営費負担金＞</a:t>
                      </a:r>
                      <a:endPar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5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引き続き運営費負担金の段階的な縮減を実施</a:t>
                      </a:r>
                      <a:endParaRPr lang="en-US" altLang="ja-JP" sz="105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5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05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05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運営費部分</a:t>
                      </a:r>
                      <a:r>
                        <a:rPr lang="en-US" altLang="ja-JP" sz="105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】H31</a:t>
                      </a:r>
                      <a:r>
                        <a:rPr lang="ja-JP" altLang="en-US" sz="105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当初</a:t>
                      </a:r>
                      <a:r>
                        <a:rPr lang="en-US" altLang="ja-JP" sz="105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51.1</a:t>
                      </a:r>
                      <a:r>
                        <a:rPr lang="ja-JP" altLang="en-US" sz="105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億円⇒</a:t>
                      </a:r>
                      <a:r>
                        <a:rPr lang="en-US" altLang="ja-JP" sz="105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R2</a:t>
                      </a:r>
                      <a:r>
                        <a:rPr lang="ja-JP" altLang="en-US" sz="105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当初</a:t>
                      </a:r>
                      <a:r>
                        <a:rPr lang="en-US" altLang="ja-JP" sz="105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50.1</a:t>
                      </a:r>
                      <a:r>
                        <a:rPr lang="ja-JP" altLang="en-US" sz="105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億円</a:t>
                      </a:r>
                      <a:endParaRPr lang="en-US" altLang="ja-JP" sz="105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solidFill>
                  </a:tcPr>
                </a:tc>
                <a:extLst>
                  <a:ext uri="{0D108BD9-81ED-4DB2-BD59-A6C34878D82A}">
                    <a16:rowId xmlns:a16="http://schemas.microsoft.com/office/drawing/2014/main" val="3004680483"/>
                  </a:ext>
                </a:extLst>
              </a:tr>
              <a:tr h="166101">
                <a:tc rowSpan="2">
                  <a:txBody>
                    <a:bodyPr/>
                    <a:lstStyle/>
                    <a:p>
                      <a:pPr algn="ctr"/>
                      <a:r>
                        <a:rPr kumimoji="1" lang="ja-JP" altLang="en-US" sz="1000" dirty="0">
                          <a:solidFill>
                            <a:schemeClr val="bg1"/>
                          </a:solidFill>
                          <a:latin typeface="Meiryo UI" panose="020B0604030504040204" pitchFamily="50" charset="-128"/>
                          <a:ea typeface="Meiryo UI" panose="020B0604030504040204" pitchFamily="50" charset="-128"/>
                        </a:rPr>
                        <a:t>現在の事業</a:t>
                      </a:r>
                      <a:endParaRPr kumimoji="1" lang="ja-JP" altLang="en-US" sz="1000" b="1" dirty="0">
                        <a:solidFill>
                          <a:schemeClr val="bg1"/>
                        </a:solidFill>
                        <a:latin typeface="Meiryo UI" panose="020B0604030504040204" pitchFamily="50" charset="-128"/>
                        <a:ea typeface="Meiryo UI" panose="020B0604030504040204" pitchFamily="50" charset="-128"/>
                      </a:endParaRPr>
                    </a:p>
                  </a:txBody>
                  <a:tcPr marL="72000" marR="72000" marT="36000" marB="36000" vert="eaVert" anchor="ctr">
                    <a:lnL w="12700" cap="flat" cmpd="sng" algn="ctr">
                      <a:solidFill>
                        <a:schemeClr val="accent1"/>
                      </a:solidFill>
                      <a:prstDash val="solid"/>
                      <a:round/>
                      <a:headEnd type="none" w="med" len="med"/>
                      <a:tailEnd type="none" w="med" len="med"/>
                    </a:lnL>
                    <a:lnT w="635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gridSpan="2">
                  <a:txBody>
                    <a:bodyPr/>
                    <a:lstStyle/>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1" i="0" u="none" kern="100" dirty="0">
                          <a:effectLst/>
                          <a:latin typeface="Meiryo UI" panose="020B0604030504040204" pitchFamily="50" charset="-128"/>
                          <a:ea typeface="Meiryo UI" panose="020B0604030504040204" pitchFamily="50" charset="-128"/>
                        </a:rPr>
                        <a:t>＜主な事業（見直し後の事業、新たに取り組んでいる事業等）＞</a:t>
                      </a:r>
                      <a:endPar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0D8E8"/>
                    </a:solidFill>
                  </a:tcPr>
                </a:tc>
                <a:tc hMerge="1">
                  <a:txBody>
                    <a:bodyPr/>
                    <a:lstStyle/>
                    <a:p>
                      <a:endParaRPr kumimoji="1" lang="ja-JP" altLang="en-US"/>
                    </a:p>
                  </a:txBody>
                  <a:tcPr/>
                </a:tc>
                <a:extLst>
                  <a:ext uri="{0D108BD9-81ED-4DB2-BD59-A6C34878D82A}">
                    <a16:rowId xmlns:a16="http://schemas.microsoft.com/office/drawing/2014/main" val="2560349723"/>
                  </a:ext>
                </a:extLst>
              </a:tr>
              <a:tr h="1986720">
                <a:tc vMerge="1">
                  <a:txBody>
                    <a:bodyPr/>
                    <a:lstStyle/>
                    <a:p>
                      <a:endParaRPr kumimoji="1" lang="ja-JP" altLang="en-US"/>
                    </a:p>
                  </a:txBody>
                  <a:tcPr/>
                </a:tc>
                <a:tc gridSpan="2">
                  <a:txBody>
                    <a:bodyPr/>
                    <a:lstStyle/>
                    <a:p>
                      <a:pPr marL="133350" marR="0" lvl="0" indent="-133350" algn="just" defTabSz="914400" rtl="0" eaLnBrk="1" fontAlgn="auto" latinLnBrk="0" hangingPunct="1">
                        <a:lnSpc>
                          <a:spcPts val="400"/>
                        </a:lnSpc>
                        <a:spcBef>
                          <a:spcPts val="0"/>
                        </a:spcBef>
                        <a:spcAft>
                          <a:spcPts val="0"/>
                        </a:spcAft>
                        <a:buClrTx/>
                        <a:buSzTx/>
                        <a:buFontTx/>
                        <a:buNone/>
                        <a:tabLst/>
                        <a:defRPr/>
                      </a:pPr>
                      <a:endParaRPr lang="en-US" altLang="ja-JP" sz="1050" b="1" i="0" u="none" kern="100" dirty="0">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en-US" altLang="ja-JP" sz="1050" b="1" i="0" u="none" kern="100" dirty="0">
                          <a:effectLst/>
                          <a:latin typeface="Meiryo UI" panose="020B0604030504040204" pitchFamily="50" charset="-128"/>
                          <a:ea typeface="Meiryo UI" panose="020B0604030504040204" pitchFamily="50" charset="-128"/>
                        </a:rPr>
                        <a:t>《</a:t>
                      </a:r>
                      <a:r>
                        <a:rPr lang="ja-JP" altLang="en-US" sz="1050" b="1" i="0" u="none" kern="100" dirty="0">
                          <a:effectLst/>
                          <a:latin typeface="Meiryo UI" panose="020B0604030504040204" pitchFamily="50" charset="-128"/>
                          <a:ea typeface="Meiryo UI" panose="020B0604030504040204" pitchFamily="50" charset="-128"/>
                        </a:rPr>
                        <a:t>見直し後の事業</a:t>
                      </a:r>
                      <a:r>
                        <a:rPr lang="en-US" altLang="ja-JP" sz="1050" b="1" i="0" u="none" kern="100" dirty="0">
                          <a:effectLst/>
                          <a:latin typeface="Meiryo UI" panose="020B0604030504040204" pitchFamily="50" charset="-128"/>
                          <a:ea typeface="Meiryo UI" panose="020B0604030504040204" pitchFamily="50" charset="-128"/>
                        </a:rPr>
                        <a:t>》</a:t>
                      </a:r>
                    </a:p>
                    <a:p>
                      <a:pPr marL="133350" marR="0" lvl="0" indent="-133350" algn="just" defTabSz="914400" rtl="0" eaLnBrk="1" fontAlgn="auto" latinLnBrk="0" hangingPunct="1">
                        <a:lnSpc>
                          <a:spcPts val="400"/>
                        </a:lnSpc>
                        <a:spcBef>
                          <a:spcPts val="0"/>
                        </a:spcBef>
                        <a:spcAft>
                          <a:spcPts val="0"/>
                        </a:spcAft>
                        <a:buClrTx/>
                        <a:buSzTx/>
                        <a:buFontTx/>
                        <a:buNone/>
                        <a:tabLst/>
                        <a:defRPr/>
                      </a:pPr>
                      <a:endParaRPr lang="en-US" altLang="ja-JP" sz="1050" b="1" i="0" u="none" kern="100" dirty="0">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50" b="1" i="0" kern="100" dirty="0">
                          <a:effectLst/>
                          <a:latin typeface="Meiryo UI" panose="020B0604030504040204" pitchFamily="50" charset="-128"/>
                          <a:ea typeface="Meiryo UI" panose="020B0604030504040204" pitchFamily="50" charset="-128"/>
                        </a:rPr>
                        <a:t>　◆</a:t>
                      </a:r>
                      <a:r>
                        <a:rPr lang="ja-JP" altLang="en-US" sz="1050" b="1" i="0" u="sng" kern="100" dirty="0">
                          <a:effectLst/>
                          <a:latin typeface="Meiryo UI" panose="020B0604030504040204" pitchFamily="50" charset="-128"/>
                          <a:ea typeface="Meiryo UI" panose="020B0604030504040204" pitchFamily="50" charset="-128"/>
                        </a:rPr>
                        <a:t>大阪府立病院機構運営費負担金</a:t>
                      </a:r>
                      <a:r>
                        <a:rPr lang="ja-JP" altLang="en-US" sz="1050" b="1" i="0" u="none" kern="100" dirty="0">
                          <a:solidFill>
                            <a:schemeClr val="tx1"/>
                          </a:solidFill>
                          <a:effectLst/>
                          <a:latin typeface="Meiryo UI" panose="020B0604030504040204" pitchFamily="50" charset="-128"/>
                          <a:ea typeface="Meiryo UI" panose="020B0604030504040204" pitchFamily="50" charset="-128"/>
                        </a:rPr>
                        <a:t>（</a:t>
                      </a:r>
                      <a:r>
                        <a:rPr lang="en-US" altLang="ja-JP" sz="1050" b="1" i="0" u="none" kern="100" dirty="0">
                          <a:solidFill>
                            <a:schemeClr val="tx1"/>
                          </a:solidFill>
                          <a:effectLst/>
                          <a:latin typeface="Meiryo UI" panose="020B0604030504040204" pitchFamily="50" charset="-128"/>
                          <a:ea typeface="Meiryo UI" panose="020B0604030504040204" pitchFamily="50" charset="-128"/>
                        </a:rPr>
                        <a:t>※</a:t>
                      </a:r>
                      <a:r>
                        <a:rPr lang="ja-JP" altLang="en-US" sz="1050" b="1" i="0" u="none" kern="100" dirty="0">
                          <a:solidFill>
                            <a:schemeClr val="tx1"/>
                          </a:solidFill>
                          <a:effectLst/>
                          <a:latin typeface="Meiryo UI" panose="020B0604030504040204" pitchFamily="50" charset="-128"/>
                          <a:ea typeface="Meiryo UI" panose="020B0604030504040204" pitchFamily="50" charset="-128"/>
                        </a:rPr>
                        <a:t>健康医療部分） </a:t>
                      </a:r>
                      <a:r>
                        <a:rPr lang="en-US" altLang="ja-JP" sz="1050" b="1" i="0" u="none" kern="100" dirty="0">
                          <a:solidFill>
                            <a:schemeClr val="tx1"/>
                          </a:solidFill>
                          <a:effectLst/>
                          <a:latin typeface="Meiryo UI" panose="020B0604030504040204" pitchFamily="50" charset="-128"/>
                          <a:ea typeface="Meiryo UI" panose="020B0604030504040204" pitchFamily="50" charset="-128"/>
                        </a:rPr>
                        <a:t>7,778</a:t>
                      </a:r>
                      <a:r>
                        <a:rPr lang="ja-JP" altLang="en-US" sz="1050" b="1" i="0" u="none" kern="100" dirty="0">
                          <a:solidFill>
                            <a:schemeClr val="tx1"/>
                          </a:solidFill>
                          <a:effectLst/>
                          <a:latin typeface="Meiryo UI" panose="020B0604030504040204" pitchFamily="50" charset="-128"/>
                          <a:ea typeface="Meiryo UI" panose="020B0604030504040204" pitchFamily="50" charset="-128"/>
                        </a:rPr>
                        <a:t>（</a:t>
                      </a:r>
                      <a:r>
                        <a:rPr lang="en-US" altLang="ja-JP" sz="1050" b="1" i="0" u="none" kern="100" dirty="0">
                          <a:solidFill>
                            <a:schemeClr val="tx1"/>
                          </a:solidFill>
                          <a:effectLst/>
                          <a:latin typeface="Meiryo UI" panose="020B0604030504040204" pitchFamily="50" charset="-128"/>
                          <a:ea typeface="Meiryo UI" panose="020B0604030504040204" pitchFamily="50" charset="-128"/>
                        </a:rPr>
                        <a:t>7,778</a:t>
                      </a:r>
                      <a:r>
                        <a:rPr lang="ja-JP" altLang="en-US" sz="1050" b="1" i="0" u="none" kern="100" dirty="0">
                          <a:solidFill>
                            <a:schemeClr val="tx1"/>
                          </a:solidFill>
                          <a:effectLst/>
                          <a:latin typeface="Meiryo UI" panose="020B0604030504040204" pitchFamily="50" charset="-128"/>
                          <a:ea typeface="Meiryo UI" panose="020B0604030504040204" pitchFamily="50" charset="-128"/>
                        </a:rPr>
                        <a:t>）百万円</a:t>
                      </a:r>
                      <a:endParaRPr lang="zh-TW" altLang="en-US" sz="1050" b="1" i="0" u="none" kern="100" dirty="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ts val="500"/>
                        </a:lnSpc>
                        <a:spcBef>
                          <a:spcPts val="0"/>
                        </a:spcBef>
                        <a:spcAft>
                          <a:spcPts val="0"/>
                        </a:spcAft>
                        <a:buClrTx/>
                        <a:buSzTx/>
                        <a:buFontTx/>
                        <a:buNone/>
                        <a:tabLst/>
                        <a:defRPr/>
                      </a:pPr>
                      <a:endParaRPr lang="en-US" altLang="ja-JP" sz="1000" b="1" i="0" u="sng" kern="100" dirty="0">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0" i="0" kern="100" dirty="0">
                          <a:effectLst/>
                          <a:latin typeface="Meiryo UI" panose="020B0604030504040204" pitchFamily="50" charset="-128"/>
                          <a:ea typeface="Meiryo UI" panose="020B0604030504040204" pitchFamily="50" charset="-128"/>
                        </a:rPr>
                        <a:t>　　</a:t>
                      </a:r>
                      <a:r>
                        <a:rPr lang="ja-JP" altLang="en-US" sz="1000" b="1" i="0" kern="100" dirty="0">
                          <a:effectLst/>
                          <a:latin typeface="Meiryo UI" panose="020B0604030504040204" pitchFamily="50" charset="-128"/>
                          <a:ea typeface="Meiryo UI" panose="020B0604030504040204" pitchFamily="50" charset="-128"/>
                        </a:rPr>
                        <a:t>１　事業目的</a:t>
                      </a:r>
                      <a:endParaRPr lang="en-US" altLang="ja-JP" sz="1000" b="1" i="0" kern="100" dirty="0">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0" i="0" kern="100" dirty="0">
                          <a:effectLst/>
                          <a:latin typeface="Meiryo UI" panose="020B0604030504040204" pitchFamily="50" charset="-128"/>
                          <a:ea typeface="Meiryo UI" panose="020B0604030504040204" pitchFamily="50" charset="-128"/>
                        </a:rPr>
                        <a:t>　　　　</a:t>
                      </a:r>
                      <a:r>
                        <a:rPr lang="ja-JP" altLang="en-US" sz="1000" b="0" i="0" kern="100" baseline="0" dirty="0">
                          <a:effectLst/>
                          <a:latin typeface="Meiryo UI" panose="020B0604030504040204" pitchFamily="50" charset="-128"/>
                          <a:ea typeface="Meiryo UI" panose="020B0604030504040204" pitchFamily="50" charset="-128"/>
                        </a:rPr>
                        <a:t> </a:t>
                      </a:r>
                      <a:r>
                        <a:rPr lang="ja-JP" altLang="en-US" sz="1000" b="0" i="0" kern="100" dirty="0">
                          <a:effectLst/>
                          <a:latin typeface="Meiryo UI" panose="020B0604030504040204" pitchFamily="50" charset="-128"/>
                          <a:ea typeface="Meiryo UI" panose="020B0604030504040204" pitchFamily="50" charset="-128"/>
                        </a:rPr>
                        <a:t>府が策定する中期目標に基づき、大阪府立病院機構の各病院が公的使命を果たすために実施する政策医療等にかかる経費の一部について、地方独立行政法人</a:t>
                      </a:r>
                      <a:endParaRPr lang="en-US" altLang="ja-JP" sz="1000" b="0" i="0" kern="100" dirty="0">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0" i="0" kern="100" dirty="0">
                          <a:effectLst/>
                          <a:latin typeface="Meiryo UI" panose="020B0604030504040204" pitchFamily="50" charset="-128"/>
                          <a:ea typeface="Meiryo UI" panose="020B0604030504040204" pitchFamily="50" charset="-128"/>
                        </a:rPr>
                        <a:t>　　　法の規定により府が負担する。</a:t>
                      </a:r>
                      <a:endParaRPr lang="en-US" altLang="ja-JP" sz="1000" b="0" i="0" kern="100" dirty="0">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0" i="0" kern="100" dirty="0">
                          <a:effectLst/>
                          <a:latin typeface="Meiryo UI" panose="020B0604030504040204" pitchFamily="50" charset="-128"/>
                          <a:ea typeface="Meiryo UI" panose="020B0604030504040204" pitchFamily="50" charset="-128"/>
                        </a:rPr>
                        <a:t>　　　根拠法令：地方独立行政法人法第８５条</a:t>
                      </a:r>
                      <a:endParaRPr lang="en-US" altLang="ja-JP" sz="1000" b="0" i="0" kern="100" dirty="0">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0" i="0" kern="100" dirty="0">
                          <a:effectLst/>
                          <a:latin typeface="Meiryo UI" panose="020B0604030504040204" pitchFamily="50" charset="-128"/>
                          <a:ea typeface="Meiryo UI" panose="020B0604030504040204" pitchFamily="50" charset="-128"/>
                        </a:rPr>
                        <a:t>　　</a:t>
                      </a:r>
                      <a:r>
                        <a:rPr lang="ja-JP" altLang="en-US" sz="1000" b="1" i="0" kern="100" dirty="0">
                          <a:effectLst/>
                          <a:latin typeface="Meiryo UI" panose="020B0604030504040204" pitchFamily="50" charset="-128"/>
                          <a:ea typeface="Meiryo UI" panose="020B0604030504040204" pitchFamily="50" charset="-128"/>
                        </a:rPr>
                        <a:t>２　事業内容</a:t>
                      </a:r>
                      <a:endParaRPr lang="en-US" altLang="ja-JP" sz="1000" b="1" i="0" kern="100" dirty="0">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1" i="0" kern="100" dirty="0">
                          <a:effectLst/>
                          <a:latin typeface="Meiryo UI" panose="020B0604030504040204" pitchFamily="50" charset="-128"/>
                          <a:ea typeface="Meiryo UI" panose="020B0604030504040204" pitchFamily="50" charset="-128"/>
                        </a:rPr>
                        <a:t>　　</a:t>
                      </a:r>
                      <a:r>
                        <a:rPr lang="ja-JP" altLang="en-US" sz="1000" b="0" i="0" kern="100" dirty="0">
                          <a:effectLst/>
                          <a:latin typeface="Meiryo UI" panose="020B0604030504040204" pitchFamily="50" charset="-128"/>
                          <a:ea typeface="Meiryo UI" panose="020B0604030504040204" pitchFamily="50" charset="-128"/>
                        </a:rPr>
                        <a:t>　　 大阪府立病院機構の各病院が実施する救急医療や高度医療の確保、精神、結核医療等の政策医療や、建設改良費にかかる経費などについて、地方独立行政</a:t>
                      </a:r>
                      <a:endParaRPr lang="en-US" altLang="ja-JP" sz="1000" b="0" i="0" kern="100" dirty="0">
                        <a:effectLst/>
                        <a:latin typeface="Meiryo UI" panose="020B0604030504040204" pitchFamily="50" charset="-128"/>
                        <a:ea typeface="Meiryo UI" panose="020B0604030504040204" pitchFamily="50" charset="-128"/>
                      </a:endParaRPr>
                    </a:p>
                    <a:p>
                      <a:pPr marL="133350" indent="-133350" algn="just">
                        <a:spcAft>
                          <a:spcPts val="0"/>
                        </a:spcAft>
                      </a:pPr>
                      <a:r>
                        <a:rPr lang="en-US" altLang="ja-JP" sz="1000" b="0" i="0" kern="100" dirty="0">
                          <a:effectLst/>
                          <a:latin typeface="Meiryo UI" panose="020B0604030504040204" pitchFamily="50" charset="-128"/>
                          <a:ea typeface="Meiryo UI" panose="020B0604030504040204" pitchFamily="50" charset="-128"/>
                        </a:rPr>
                        <a:t>      </a:t>
                      </a:r>
                      <a:r>
                        <a:rPr lang="ja-JP" altLang="en-US" sz="1000" b="0" i="0" kern="100" dirty="0">
                          <a:effectLst/>
                          <a:latin typeface="Meiryo UI" panose="020B0604030504040204" pitchFamily="50" charset="-128"/>
                          <a:ea typeface="Meiryo UI" panose="020B0604030504040204" pitchFamily="50" charset="-128"/>
                        </a:rPr>
                        <a:t>法人法等に基づき負担金を支出するもの</a:t>
                      </a:r>
                      <a:r>
                        <a:rPr lang="en-US" altLang="ja-JP" sz="1000" b="0" i="0" kern="100" dirty="0">
                          <a:effectLst/>
                          <a:latin typeface="Meiryo UI" panose="020B0604030504040204" pitchFamily="50" charset="-128"/>
                          <a:ea typeface="Meiryo UI" panose="020B0604030504040204" pitchFamily="50" charset="-128"/>
                        </a:rPr>
                        <a:t>｡</a:t>
                      </a:r>
                      <a:r>
                        <a:rPr lang="ja-JP" altLang="en-US" sz="1000" b="0" i="0" kern="100" dirty="0">
                          <a:effectLst/>
                          <a:latin typeface="Meiryo UI" panose="020B0604030504040204" pitchFamily="50" charset="-128"/>
                          <a:ea typeface="Meiryo UI" panose="020B0604030504040204" pitchFamily="50" charset="-128"/>
                        </a:rPr>
                        <a:t>　　　　　　　　　　　　　　　　　　　　　　　　　　　　　　　　　 </a:t>
                      </a:r>
                    </a:p>
                    <a:p>
                      <a:pPr marL="133350" indent="-133350" algn="just">
                        <a:spcAft>
                          <a:spcPts val="0"/>
                        </a:spcAft>
                      </a:pPr>
                      <a:r>
                        <a:rPr lang="ja-JP" altLang="en-US" sz="1000" b="0" i="0" kern="100" dirty="0">
                          <a:effectLst/>
                          <a:latin typeface="Meiryo UI" panose="020B0604030504040204" pitchFamily="50" charset="-128"/>
                          <a:ea typeface="Meiryo UI" panose="020B0604030504040204" pitchFamily="50" charset="-128"/>
                        </a:rPr>
                        <a:t>　　　</a:t>
                      </a:r>
                      <a:r>
                        <a:rPr lang="en-US" altLang="ja-JP" sz="1000" b="0" i="0" kern="100" dirty="0">
                          <a:effectLst/>
                          <a:latin typeface="Meiryo UI" panose="020B0604030504040204" pitchFamily="50" charset="-128"/>
                          <a:ea typeface="Meiryo UI" panose="020B0604030504040204" pitchFamily="50" charset="-128"/>
                        </a:rPr>
                        <a:t>【</a:t>
                      </a:r>
                      <a:r>
                        <a:rPr lang="ja-JP" altLang="en-US" sz="1000" b="0" i="0" kern="100" dirty="0">
                          <a:effectLst/>
                          <a:latin typeface="Meiryo UI" panose="020B0604030504040204" pitchFamily="50" charset="-128"/>
                          <a:ea typeface="Meiryo UI" panose="020B0604030504040204" pitchFamily="50" charset="-128"/>
                        </a:rPr>
                        <a:t>運営費負担金</a:t>
                      </a:r>
                      <a:r>
                        <a:rPr lang="en-US" altLang="ja-JP" sz="1000" b="0" i="0" kern="100" dirty="0">
                          <a:effectLst/>
                          <a:latin typeface="Meiryo UI" panose="020B0604030504040204" pitchFamily="50" charset="-128"/>
                          <a:ea typeface="Meiryo UI" panose="020B0604030504040204" pitchFamily="50" charset="-128"/>
                        </a:rPr>
                        <a:t>】</a:t>
                      </a:r>
                      <a:r>
                        <a:rPr lang="ja-JP" altLang="en-US" sz="1000" b="0" i="0" kern="100" dirty="0">
                          <a:effectLst/>
                          <a:latin typeface="Meiryo UI" panose="020B0604030504040204" pitchFamily="50" charset="-128"/>
                          <a:ea typeface="Meiryo UI" panose="020B0604030504040204" pitchFamily="50" charset="-128"/>
                        </a:rPr>
                        <a:t>　　　　　　　　　　　　　　　　　　　　　　　　　　　　　　　　　　　　　　　　　　　 </a:t>
                      </a:r>
                    </a:p>
                    <a:p>
                      <a:pPr marL="133350" indent="-133350" algn="just">
                        <a:spcAft>
                          <a:spcPts val="0"/>
                        </a:spcAft>
                      </a:pPr>
                      <a:r>
                        <a:rPr lang="ja-JP" altLang="en-US" sz="1000" b="0" i="0" kern="100" dirty="0">
                          <a:effectLst/>
                          <a:latin typeface="Meiryo UI" panose="020B0604030504040204" pitchFamily="50" charset="-128"/>
                          <a:ea typeface="Meiryo UI" panose="020B0604030504040204" pitchFamily="50" charset="-128"/>
                        </a:rPr>
                        <a:t> 　　  ○運営費分　　・政策医療分、保健衛生行政事務分　　　　　　　　　　　　　　　　　　　　　　　　　　　　　　　　　 </a:t>
                      </a:r>
                    </a:p>
                    <a:p>
                      <a:pPr marL="133350" indent="-133350" algn="just">
                        <a:spcAft>
                          <a:spcPts val="0"/>
                        </a:spcAft>
                      </a:pPr>
                      <a:r>
                        <a:rPr lang="ja-JP" altLang="en-US" sz="1000" b="0" i="0" kern="100" dirty="0">
                          <a:effectLst/>
                          <a:latin typeface="Meiryo UI" panose="020B0604030504040204" pitchFamily="50" charset="-128"/>
                          <a:ea typeface="Meiryo UI" panose="020B0604030504040204" pitchFamily="50" charset="-128"/>
                        </a:rPr>
                        <a:t> 　　  ○建設改良費に係る元利償還金等分　　 ・長期貸付金分、移行前地方債分　　　　　　　　　　　　　　　　　　　　　　　　　　　　　　　　　　 </a:t>
                      </a:r>
                    </a:p>
                    <a:p>
                      <a:pPr marL="133350" indent="-133350" algn="just">
                        <a:spcAft>
                          <a:spcPts val="0"/>
                        </a:spcAft>
                      </a:pPr>
                      <a:r>
                        <a:rPr lang="ja-JP" altLang="en-US" sz="1000" b="0" i="0" kern="100" dirty="0">
                          <a:effectLst/>
                          <a:latin typeface="Meiryo UI" panose="020B0604030504040204" pitchFamily="50" charset="-128"/>
                          <a:ea typeface="Meiryo UI" panose="020B0604030504040204" pitchFamily="50" charset="-128"/>
                        </a:rPr>
                        <a:t> 　  　○プロパー採用元府職員退職金分　　　・府在職期間分　　　　　　 </a:t>
                      </a:r>
                    </a:p>
                  </a:txBody>
                  <a:tcPr marL="72000" marR="72000" marT="36000" marB="36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4234363331"/>
                  </a:ext>
                </a:extLst>
              </a:tr>
            </a:tbl>
          </a:graphicData>
        </a:graphic>
      </p:graphicFrame>
      <p:sp>
        <p:nvSpPr>
          <p:cNvPr id="6" name="二等辺三角形 5">
            <a:extLst>
              <a:ext uri="{FF2B5EF4-FFF2-40B4-BE49-F238E27FC236}">
                <a16:creationId xmlns:a16="http://schemas.microsoft.com/office/drawing/2014/main" id="{82F4E74F-AECC-45F3-968B-63AEA3E09EF3}"/>
              </a:ext>
            </a:extLst>
          </p:cNvPr>
          <p:cNvSpPr/>
          <p:nvPr/>
        </p:nvSpPr>
        <p:spPr>
          <a:xfrm rot="5400000">
            <a:off x="3896144" y="1224536"/>
            <a:ext cx="437762" cy="166171"/>
          </a:xfrm>
          <a:prstGeom prst="triangl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pPr algn="ctr"/>
            <a:endParaRPr kumimoji="1"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二等辺三角形 8">
            <a:extLst>
              <a:ext uri="{FF2B5EF4-FFF2-40B4-BE49-F238E27FC236}">
                <a16:creationId xmlns:a16="http://schemas.microsoft.com/office/drawing/2014/main" id="{A8D86884-E58C-46EC-8FDB-5F4E3D849529}"/>
              </a:ext>
            </a:extLst>
          </p:cNvPr>
          <p:cNvSpPr/>
          <p:nvPr/>
        </p:nvSpPr>
        <p:spPr>
          <a:xfrm rot="5400000">
            <a:off x="3896145" y="3577083"/>
            <a:ext cx="437762" cy="166171"/>
          </a:xfrm>
          <a:prstGeom prst="triangl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pPr algn="ctr"/>
            <a:endParaRPr kumimoji="1"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二等辺三角形 10">
            <a:extLst>
              <a:ext uri="{FF2B5EF4-FFF2-40B4-BE49-F238E27FC236}">
                <a16:creationId xmlns:a16="http://schemas.microsoft.com/office/drawing/2014/main" id="{497F4015-1BF5-4D24-BB51-CA9B62AB5970}"/>
              </a:ext>
            </a:extLst>
          </p:cNvPr>
          <p:cNvSpPr/>
          <p:nvPr/>
        </p:nvSpPr>
        <p:spPr>
          <a:xfrm rot="5400000">
            <a:off x="3896145" y="2406953"/>
            <a:ext cx="437762" cy="166171"/>
          </a:xfrm>
          <a:prstGeom prst="triangl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pPr algn="ctr"/>
            <a:endParaRPr kumimoji="1"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正方形/長方形 11"/>
          <p:cNvSpPr/>
          <p:nvPr/>
        </p:nvSpPr>
        <p:spPr>
          <a:xfrm>
            <a:off x="6192180" y="4554125"/>
            <a:ext cx="2759942" cy="234978"/>
          </a:xfrm>
          <a:prstGeom prst="rect">
            <a:avLst/>
          </a:prstGeom>
          <a:ln/>
        </p:spPr>
        <p:style>
          <a:lnRef idx="2">
            <a:schemeClr val="accent1"/>
          </a:lnRef>
          <a:fillRef idx="1">
            <a:schemeClr val="lt1"/>
          </a:fillRef>
          <a:effectRef idx="0">
            <a:schemeClr val="accent1"/>
          </a:effectRef>
          <a:fontRef idx="minor">
            <a:schemeClr val="dk1"/>
          </a:fontRef>
        </p:style>
        <p:txBody>
          <a:bodyPr lIns="36000" rIns="0" rtlCol="0" anchor="ctr"/>
          <a:lstStyle/>
          <a:p>
            <a:pPr algn="ctr"/>
            <a:r>
              <a:rPr lang="en-US" altLang="ja-JP" sz="1050" dirty="0">
                <a:solidFill>
                  <a:schemeClr val="tx1"/>
                </a:solidFill>
                <a:latin typeface="Meiryo UI" panose="020B0604030504040204" pitchFamily="50" charset="-128"/>
                <a:ea typeface="Meiryo UI" panose="020B0604030504040204" pitchFamily="50" charset="-128"/>
              </a:rPr>
              <a:t>R2</a:t>
            </a:r>
            <a:r>
              <a:rPr lang="ja-JP" altLang="en-US" sz="1050" dirty="0">
                <a:solidFill>
                  <a:schemeClr val="tx1"/>
                </a:solidFill>
                <a:latin typeface="Meiryo UI" panose="020B0604030504040204" pitchFamily="50" charset="-128"/>
                <a:ea typeface="Meiryo UI" panose="020B0604030504040204" pitchFamily="50" charset="-128"/>
              </a:rPr>
              <a:t>当初予算額：</a:t>
            </a:r>
            <a:r>
              <a:rPr lang="en-US" altLang="ja-JP" sz="1050" dirty="0">
                <a:solidFill>
                  <a:schemeClr val="tx1"/>
                </a:solidFill>
                <a:latin typeface="Meiryo UI" panose="020B0604030504040204" pitchFamily="50" charset="-128"/>
                <a:ea typeface="Meiryo UI" panose="020B0604030504040204" pitchFamily="50" charset="-128"/>
              </a:rPr>
              <a:t>10,477</a:t>
            </a:r>
            <a:r>
              <a:rPr lang="ja-JP" altLang="en-US" sz="1050" dirty="0">
                <a:solidFill>
                  <a:schemeClr val="tx1"/>
                </a:solidFill>
                <a:latin typeface="Meiryo UI" panose="020B0604030504040204" pitchFamily="50" charset="-128"/>
                <a:ea typeface="Meiryo UI" panose="020B0604030504040204" pitchFamily="50" charset="-128"/>
              </a:rPr>
              <a:t>（</a:t>
            </a:r>
            <a:r>
              <a:rPr lang="en-US" altLang="ja-JP" sz="1050" dirty="0">
                <a:solidFill>
                  <a:schemeClr val="tx1"/>
                </a:solidFill>
                <a:latin typeface="Meiryo UI" panose="020B0604030504040204" pitchFamily="50" charset="-128"/>
                <a:ea typeface="Meiryo UI" panose="020B0604030504040204" pitchFamily="50" charset="-128"/>
              </a:rPr>
              <a:t>8,227</a:t>
            </a:r>
            <a:r>
              <a:rPr lang="ja-JP" altLang="en-US" sz="1050" dirty="0">
                <a:solidFill>
                  <a:schemeClr val="tx1"/>
                </a:solidFill>
                <a:latin typeface="Meiryo UI" panose="020B0604030504040204" pitchFamily="50" charset="-128"/>
                <a:ea typeface="Meiryo UI" panose="020B0604030504040204" pitchFamily="50" charset="-128"/>
              </a:rPr>
              <a:t>）百万円</a:t>
            </a:r>
            <a:endPar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13" name="正方形/長方形 12"/>
          <p:cNvSpPr/>
          <p:nvPr/>
        </p:nvSpPr>
        <p:spPr>
          <a:xfrm>
            <a:off x="5382090" y="228747"/>
            <a:ext cx="1935215" cy="208186"/>
          </a:xfrm>
          <a:prstGeom prst="rect">
            <a:avLst/>
          </a:prstGeom>
          <a:ln w="6350"/>
        </p:spPr>
        <p:style>
          <a:lnRef idx="2">
            <a:schemeClr val="accent1"/>
          </a:lnRef>
          <a:fillRef idx="1">
            <a:schemeClr val="lt1"/>
          </a:fillRef>
          <a:effectRef idx="0">
            <a:schemeClr val="accent1"/>
          </a:effectRef>
          <a:fontRef idx="minor">
            <a:schemeClr val="dk1"/>
          </a:fontRef>
        </p:style>
        <p:txBody>
          <a:bodyPr lIns="36000" rIns="36000" rtlCol="0" anchor="ctr"/>
          <a:lstStyle/>
          <a:p>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予算の記載</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）：一般財源</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スライド番号プレースホルダー 4"/>
          <p:cNvSpPr txBox="1">
            <a:spLocks/>
          </p:cNvSpPr>
          <p:nvPr/>
        </p:nvSpPr>
        <p:spPr>
          <a:xfrm>
            <a:off x="7010400" y="6584035"/>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smtClean="0">
                <a:solidFill>
                  <a:schemeClr val="tx1"/>
                </a:solidFill>
                <a:latin typeface="Meiryo UI" panose="020B0604030504040204" pitchFamily="50" charset="-128"/>
                <a:ea typeface="Meiryo UI" panose="020B0604030504040204" pitchFamily="50" charset="-128"/>
              </a:rPr>
              <a:t>57</a:t>
            </a:r>
            <a:endParaRPr lang="ja-JP" altLang="en-US"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5627401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nvGraphicFramePr>
        <p:xfrm>
          <a:off x="114176" y="126766"/>
          <a:ext cx="9003329" cy="415976"/>
        </p:xfrm>
        <a:graphic>
          <a:graphicData uri="http://schemas.openxmlformats.org/drawingml/2006/table">
            <a:tbl>
              <a:tblPr firstRow="1" firstCol="1" bandRow="1">
                <a:tableStyleId>{5C22544A-7EE6-4342-B048-85BDC9FD1C3A}</a:tableStyleId>
              </a:tblPr>
              <a:tblGrid>
                <a:gridCol w="318753">
                  <a:extLst>
                    <a:ext uri="{9D8B030D-6E8A-4147-A177-3AD203B41FA5}">
                      <a16:colId xmlns:a16="http://schemas.microsoft.com/office/drawing/2014/main" val="1996567682"/>
                    </a:ext>
                  </a:extLst>
                </a:gridCol>
                <a:gridCol w="4325931">
                  <a:extLst>
                    <a:ext uri="{9D8B030D-6E8A-4147-A177-3AD203B41FA5}">
                      <a16:colId xmlns:a16="http://schemas.microsoft.com/office/drawing/2014/main" val="1743959686"/>
                    </a:ext>
                  </a:extLst>
                </a:gridCol>
                <a:gridCol w="2466024">
                  <a:extLst>
                    <a:ext uri="{9D8B030D-6E8A-4147-A177-3AD203B41FA5}">
                      <a16:colId xmlns:a16="http://schemas.microsoft.com/office/drawing/2014/main" val="4142861234"/>
                    </a:ext>
                  </a:extLst>
                </a:gridCol>
                <a:gridCol w="1892621">
                  <a:extLst>
                    <a:ext uri="{9D8B030D-6E8A-4147-A177-3AD203B41FA5}">
                      <a16:colId xmlns:a16="http://schemas.microsoft.com/office/drawing/2014/main" val="2440904912"/>
                    </a:ext>
                  </a:extLst>
                </a:gridCol>
              </a:tblGrid>
              <a:tr h="415976">
                <a:tc gridSpan="3">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100" kern="100" dirty="0">
                          <a:solidFill>
                            <a:schemeClr val="tx1"/>
                          </a:solidFill>
                          <a:effectLst/>
                          <a:latin typeface="Meiryo UI" panose="020B0604030504040204" pitchFamily="50" charset="-128"/>
                          <a:ea typeface="Meiryo UI" panose="020B0604030504040204" pitchFamily="50" charset="-128"/>
                        </a:rPr>
                        <a:t>【</a:t>
                      </a:r>
                      <a:r>
                        <a:rPr lang="ja-JP" altLang="en-US" sz="1100" kern="100" dirty="0">
                          <a:solidFill>
                            <a:schemeClr val="tx1"/>
                          </a:solidFill>
                          <a:effectLst/>
                          <a:latin typeface="Meiryo UI" panose="020B0604030504040204" pitchFamily="50" charset="-128"/>
                          <a:ea typeface="Meiryo UI" panose="020B0604030504040204" pitchFamily="50" charset="-128"/>
                        </a:rPr>
                        <a:t>主要検討事業２</a:t>
                      </a:r>
                      <a:r>
                        <a:rPr lang="en-US" altLang="ja-JP" sz="1100" kern="100" dirty="0">
                          <a:solidFill>
                            <a:schemeClr val="tx1"/>
                          </a:solidFill>
                          <a:effectLst/>
                          <a:latin typeface="Meiryo UI" panose="020B0604030504040204" pitchFamily="50" charset="-128"/>
                          <a:ea typeface="Meiryo UI" panose="020B0604030504040204" pitchFamily="50" charset="-128"/>
                        </a:rPr>
                        <a:t>】</a:t>
                      </a:r>
                      <a:r>
                        <a:rPr lang="ja-JP" altLang="en-US" sz="1400" kern="100" dirty="0">
                          <a:solidFill>
                            <a:schemeClr val="tx1"/>
                          </a:solidFill>
                          <a:effectLst/>
                          <a:latin typeface="Meiryo UI" panose="020B0604030504040204" pitchFamily="50" charset="-128"/>
                          <a:ea typeface="Meiryo UI" panose="020B0604030504040204" pitchFamily="50" charset="-128"/>
                        </a:rPr>
                        <a:t>　人権相談推進事業費補助金（</a:t>
                      </a:r>
                      <a:r>
                        <a:rPr kumimoji="1" lang="ja-JP" altLang="en-US" sz="1400" u="none" dirty="0">
                          <a:solidFill>
                            <a:schemeClr val="tx1"/>
                          </a:solidFill>
                          <a:latin typeface="Meiryo UI" panose="020B0604030504040204" pitchFamily="50" charset="-128"/>
                          <a:ea typeface="Meiryo UI" panose="020B0604030504040204" pitchFamily="50" charset="-128"/>
                        </a:rPr>
                        <a:t>つづき）</a:t>
                      </a:r>
                      <a:endParaRPr lang="en-US" altLang="ja-JP" sz="12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spcAft>
                          <a:spcPts val="0"/>
                        </a:spcAft>
                      </a:pPr>
                      <a:endParaRPr 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tc>
                <a:tc hMerge="1">
                  <a:txBody>
                    <a:bodyPr/>
                    <a:lstStyle/>
                    <a:p>
                      <a:endParaRPr kumimoji="1" lang="ja-JP" altLang="en-US"/>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effectLst/>
                          <a:latin typeface="Meiryo UI" panose="020B0604030504040204" pitchFamily="50" charset="-128"/>
                          <a:ea typeface="Meiryo UI" panose="020B0604030504040204" pitchFamily="50" charset="-128"/>
                        </a:rPr>
                        <a:t>＜府民文化部＞</a:t>
                      </a:r>
                      <a:endParaRPr lang="ja-JP" alt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09406796"/>
                  </a:ext>
                </a:extLst>
              </a:tr>
            </a:tbl>
          </a:graphicData>
        </a:graphic>
      </p:graphicFrame>
      <p:graphicFrame>
        <p:nvGraphicFramePr>
          <p:cNvPr id="2" name="表 1"/>
          <p:cNvGraphicFramePr>
            <a:graphicFrameLocks noGrp="1"/>
          </p:cNvGraphicFramePr>
          <p:nvPr>
            <p:extLst>
              <p:ext uri="{D42A27DB-BD31-4B8C-83A1-F6EECF244321}">
                <p14:modId xmlns:p14="http://schemas.microsoft.com/office/powerpoint/2010/main" val="4173459243"/>
              </p:ext>
            </p:extLst>
          </p:nvPr>
        </p:nvGraphicFramePr>
        <p:xfrm>
          <a:off x="81815" y="548680"/>
          <a:ext cx="8980370" cy="3604450"/>
        </p:xfrm>
        <a:graphic>
          <a:graphicData uri="http://schemas.openxmlformats.org/drawingml/2006/table">
            <a:tbl>
              <a:tblPr firstRow="1" firstCol="1" bandRow="1">
                <a:tableStyleId>{BC89EF96-8CEA-46FF-86C4-4CE0E7609802}</a:tableStyleId>
              </a:tblPr>
              <a:tblGrid>
                <a:gridCol w="259200">
                  <a:extLst>
                    <a:ext uri="{9D8B030D-6E8A-4147-A177-3AD203B41FA5}">
                      <a16:colId xmlns:a16="http://schemas.microsoft.com/office/drawing/2014/main" val="9612139"/>
                    </a:ext>
                  </a:extLst>
                </a:gridCol>
                <a:gridCol w="4280177">
                  <a:extLst>
                    <a:ext uri="{9D8B030D-6E8A-4147-A177-3AD203B41FA5}">
                      <a16:colId xmlns:a16="http://schemas.microsoft.com/office/drawing/2014/main" val="4183280094"/>
                    </a:ext>
                  </a:extLst>
                </a:gridCol>
                <a:gridCol w="4440993">
                  <a:extLst>
                    <a:ext uri="{9D8B030D-6E8A-4147-A177-3AD203B41FA5}">
                      <a16:colId xmlns:a16="http://schemas.microsoft.com/office/drawing/2014/main" val="1950329690"/>
                    </a:ext>
                  </a:extLst>
                </a:gridCol>
              </a:tblGrid>
              <a:tr h="199091">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bg1"/>
                          </a:solidFill>
                          <a:latin typeface="Meiryo UI" panose="020B0604030504040204" pitchFamily="50" charset="-128"/>
                          <a:ea typeface="Meiryo UI" panose="020B0604030504040204" pitchFamily="50" charset="-128"/>
                        </a:rPr>
                        <a:t>見直しの経過（つづき）</a:t>
                      </a:r>
                      <a:endParaRPr kumimoji="1" lang="en-US" altLang="ja-JP" sz="1000" dirty="0">
                        <a:solidFill>
                          <a:schemeClr val="bg1"/>
                        </a:solidFill>
                        <a:latin typeface="Meiryo UI" panose="020B0604030504040204" pitchFamily="50" charset="-128"/>
                        <a:ea typeface="Meiryo UI" panose="020B0604030504040204" pitchFamily="50" charset="-128"/>
                      </a:endParaRPr>
                    </a:p>
                  </a:txBody>
                  <a:tcPr marL="72000" marR="72000" marT="36000" marB="36000" vert="eaVert" anchor="ctr">
                    <a:lnB w="12700" cap="flat" cmpd="sng" algn="ctr">
                      <a:solidFill>
                        <a:srgbClr val="D0D8E8"/>
                      </a:solidFill>
                      <a:prstDash val="solid"/>
                      <a:round/>
                      <a:headEnd type="none" w="med" len="med"/>
                      <a:tailEnd type="none" w="med" len="med"/>
                    </a:lnB>
                    <a:solidFill>
                      <a:schemeClr val="accent1"/>
                    </a:solidFill>
                  </a:tcPr>
                </a:tc>
                <a:tc gridSpan="2">
                  <a:txBody>
                    <a:bodyPr/>
                    <a:lstStyle/>
                    <a:p>
                      <a:pPr marL="133350" indent="-133350" algn="just">
                        <a:spcAft>
                          <a:spcPts val="0"/>
                        </a:spcAft>
                      </a:pPr>
                      <a:r>
                        <a:rPr lang="en-US" sz="1000" kern="100" dirty="0">
                          <a:effectLst/>
                          <a:latin typeface="Meiryo UI" panose="020B0604030504040204" pitchFamily="50" charset="-128"/>
                          <a:ea typeface="Meiryo UI" panose="020B0604030504040204" pitchFamily="50" charset="-128"/>
                        </a:rPr>
                        <a:t> </a:t>
                      </a:r>
                      <a:r>
                        <a:rPr lang="ja-JP" sz="1000" kern="100" dirty="0">
                          <a:effectLst/>
                          <a:latin typeface="Meiryo UI" panose="020B0604030504040204" pitchFamily="50" charset="-128"/>
                          <a:ea typeface="Meiryo UI" panose="020B0604030504040204" pitchFamily="50" charset="-128"/>
                        </a:rPr>
                        <a:t>＜</a:t>
                      </a:r>
                      <a:r>
                        <a:rPr lang="ja-JP" altLang="en-US" sz="1000" kern="100" dirty="0">
                          <a:effectLst/>
                          <a:latin typeface="Meiryo UI" panose="020B0604030504040204" pitchFamily="50" charset="-128"/>
                          <a:ea typeface="Meiryo UI" panose="020B0604030504040204" pitchFamily="50" charset="-128"/>
                        </a:rPr>
                        <a:t>行財政</a:t>
                      </a:r>
                      <a:r>
                        <a:rPr lang="ja-JP" sz="1000" kern="100" dirty="0">
                          <a:effectLst/>
                          <a:latin typeface="Meiryo UI" panose="020B0604030504040204" pitchFamily="50" charset="-128"/>
                          <a:ea typeface="Meiryo UI" panose="020B0604030504040204" pitchFamily="50" charset="-128"/>
                        </a:rPr>
                        <a:t>改革推進プラン</a:t>
                      </a:r>
                      <a:r>
                        <a:rPr lang="ja-JP" altLang="en-US" sz="1000" kern="100" dirty="0">
                          <a:effectLst/>
                          <a:latin typeface="Meiryo UI" panose="020B0604030504040204" pitchFamily="50" charset="-128"/>
                          <a:ea typeface="Meiryo UI" panose="020B0604030504040204" pitchFamily="50" charset="-128"/>
                        </a:rPr>
                        <a:t>（</a:t>
                      </a:r>
                      <a:r>
                        <a:rPr lang="ja-JP" sz="1000" kern="100" dirty="0">
                          <a:effectLst/>
                          <a:latin typeface="Meiryo UI" panose="020B0604030504040204" pitchFamily="50" charset="-128"/>
                          <a:ea typeface="Meiryo UI" panose="020B0604030504040204" pitchFamily="50" charset="-128"/>
                        </a:rPr>
                        <a:t>案）</a:t>
                      </a:r>
                      <a:r>
                        <a:rPr lang="ja-JP" altLang="en-US" sz="1000" kern="100" dirty="0">
                          <a:effectLst/>
                          <a:latin typeface="Meiryo UI" panose="020B0604030504040204" pitchFamily="50" charset="-128"/>
                          <a:ea typeface="Meiryo UI" panose="020B0604030504040204" pitchFamily="50" charset="-128"/>
                        </a:rPr>
                        <a:t>における見直し</a:t>
                      </a:r>
                      <a:r>
                        <a:rPr lang="ja-JP" sz="1000" kern="100" dirty="0">
                          <a:effectLst/>
                          <a:latin typeface="Meiryo UI" panose="020B0604030504040204" pitchFamily="50" charset="-128"/>
                          <a:ea typeface="Meiryo UI" panose="020B0604030504040204" pitchFamily="50" charset="-128"/>
                        </a:rPr>
                        <a:t>＞</a:t>
                      </a:r>
                      <a:endParaRPr lang="ja-JP" sz="1000" b="1" kern="100" dirty="0">
                        <a:effectLst/>
                        <a:latin typeface="Meiryo UI" panose="020B0604030504040204" pitchFamily="50" charset="-128"/>
                        <a:ea typeface="Meiryo UI" panose="020B0604030504040204" pitchFamily="50" charset="-128"/>
                      </a:endParaRPr>
                    </a:p>
                  </a:txBody>
                  <a:tcPr marL="72000" marR="72000" marT="36000" marB="36000">
                    <a:lnB w="6350" cap="flat" cmpd="sng" algn="ctr">
                      <a:solidFill>
                        <a:schemeClr val="accent1"/>
                      </a:solidFill>
                      <a:prstDash val="solid"/>
                      <a:round/>
                      <a:headEnd type="none" w="med" len="med"/>
                      <a:tailEnd type="none" w="med" len="med"/>
                    </a:lnB>
                    <a:solidFill>
                      <a:srgbClr val="D0D8E8"/>
                    </a:solidFill>
                  </a:tcPr>
                </a:tc>
                <a:tc hMerge="1">
                  <a:txBody>
                    <a:bodyPr/>
                    <a:lstStyle/>
                    <a:p>
                      <a:endParaRPr kumimoji="1" lang="ja-JP" altLang="en-US"/>
                    </a:p>
                  </a:txBody>
                  <a:tcPr/>
                </a:tc>
                <a:extLst>
                  <a:ext uri="{0D108BD9-81ED-4DB2-BD59-A6C34878D82A}">
                    <a16:rowId xmlns:a16="http://schemas.microsoft.com/office/drawing/2014/main" val="1650196717"/>
                  </a:ext>
                </a:extLst>
              </a:tr>
              <a:tr h="1395780">
                <a:tc vMerge="1">
                  <a:txBody>
                    <a:bodyPr/>
                    <a:lstStyle/>
                    <a:p>
                      <a:endParaRPr kumimoji="1" lang="ja-JP" altLang="en-US"/>
                    </a:p>
                  </a:txBody>
                  <a:tcPr/>
                </a:tc>
                <a:tc>
                  <a:txBody>
                    <a:bodyPr/>
                    <a:lstStyle/>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rPr>
                        <a:t>○見直しの方向性</a:t>
                      </a:r>
                      <a:endParaRPr lang="en-US" altLang="ja-JP" sz="1000" b="1" kern="100" dirty="0">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rPr>
                        <a:t>＜総合相談事業交付金＞</a:t>
                      </a:r>
                      <a:endParaRPr lang="en-US" altLang="ja-JP" sz="1000" b="1" kern="100" dirty="0">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kern="100" dirty="0">
                          <a:effectLst/>
                          <a:latin typeface="Meiryo UI" panose="020B0604030504040204" pitchFamily="50" charset="-128"/>
                          <a:ea typeface="Meiryo UI" panose="020B0604030504040204" pitchFamily="50" charset="-128"/>
                        </a:rPr>
                        <a:t>　 各市町村の実情や自主性を尊重しつつ、平成</a:t>
                      </a:r>
                      <a:r>
                        <a:rPr lang="en-US" altLang="ja-JP" sz="1000" kern="100" dirty="0">
                          <a:effectLst/>
                          <a:latin typeface="Meiryo UI" panose="020B0604030504040204" pitchFamily="50" charset="-128"/>
                          <a:ea typeface="Meiryo UI" panose="020B0604030504040204" pitchFamily="50" charset="-128"/>
                        </a:rPr>
                        <a:t>24</a:t>
                      </a:r>
                      <a:r>
                        <a:rPr lang="ja-JP" altLang="en-US" sz="1000" kern="100" dirty="0">
                          <a:effectLst/>
                          <a:latin typeface="Meiryo UI" panose="020B0604030504040204" pitchFamily="50" charset="-128"/>
                          <a:ea typeface="Meiryo UI" panose="020B0604030504040204" pitchFamily="50" charset="-128"/>
                        </a:rPr>
                        <a:t>年度以降の配分基準見直しを含めた交付金化後の市町村での取組実績による効果検証を行い、より効果的に事業目的の実現に寄与する制度をめざす。</a:t>
                      </a:r>
                    </a:p>
                    <a:p>
                      <a:pPr marL="133350" indent="-133350" algn="just">
                        <a:spcAft>
                          <a:spcPts val="0"/>
                        </a:spcAft>
                      </a:pPr>
                      <a:r>
                        <a:rPr lang="ja-JP" altLang="en-US" sz="1000" kern="100" dirty="0">
                          <a:effectLst/>
                          <a:latin typeface="Meiryo UI" panose="020B0604030504040204" pitchFamily="50" charset="-128"/>
                          <a:ea typeface="Meiryo UI" panose="020B0604030504040204" pitchFamily="50" charset="-128"/>
                        </a:rPr>
                        <a:t>　</a:t>
                      </a:r>
                      <a:endPar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R w="12700" cap="flat" cmpd="sng" algn="ctr">
                      <a:solidFill>
                        <a:schemeClr val="accent1"/>
                      </a:solidFill>
                      <a:prstDash val="solid"/>
                      <a:round/>
                      <a:headEnd type="none" w="med" len="med"/>
                      <a:tailEnd type="none" w="med" len="med"/>
                    </a:lnR>
                    <a:lnT w="6350" cap="flat" cmpd="sng" algn="ctr">
                      <a:solidFill>
                        <a:schemeClr val="accent1"/>
                      </a:solidFill>
                      <a:prstDash val="solid"/>
                      <a:round/>
                      <a:headEnd type="none" w="med" len="med"/>
                      <a:tailEnd type="none" w="med" len="med"/>
                    </a:lnT>
                    <a:solidFill>
                      <a:schemeClr val="bg1">
                        <a:alpha val="20000"/>
                      </a:schemeClr>
                    </a:solidFill>
                  </a:tcPr>
                </a:tc>
                <a:tc>
                  <a:txBody>
                    <a:bodyPr/>
                    <a:lstStyle/>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rPr>
                        <a:t>◆見直しの経過（取組実績）</a:t>
                      </a:r>
                      <a:endParaRPr lang="en-US" altLang="ja-JP" sz="1000" b="1" kern="100" dirty="0">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rPr>
                        <a:t>＜総合相談事業交付金＞</a:t>
                      </a:r>
                      <a:endParaRPr lang="en-US" altLang="ja-JP" sz="1000" b="1"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baseline="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  市町村の協力を得て、コスト関係調査及びヒアリング等を実施するなど効果検証を</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行った。検証結果や市町村の意見等を踏まえ、より効果的な制度となるよう要綱改</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正を行い平成</a:t>
                      </a:r>
                      <a:r>
                        <a:rPr lang="en-US" altLang="ja-JP" sz="1000" b="0" kern="100" dirty="0">
                          <a:effectLst/>
                          <a:latin typeface="Meiryo UI" panose="020B0604030504040204" pitchFamily="50" charset="-128"/>
                          <a:ea typeface="Meiryo UI" panose="020B0604030504040204" pitchFamily="50" charset="-128"/>
                        </a:rPr>
                        <a:t>29</a:t>
                      </a:r>
                      <a:r>
                        <a:rPr lang="ja-JP" altLang="en-US" sz="1000" b="0" kern="100" dirty="0">
                          <a:effectLst/>
                          <a:latin typeface="Meiryo UI" panose="020B0604030504040204" pitchFamily="50" charset="-128"/>
                          <a:ea typeface="Meiryo UI" panose="020B0604030504040204" pitchFamily="50" charset="-128"/>
                        </a:rPr>
                        <a:t>年度から適用した。</a:t>
                      </a:r>
                    </a:p>
                  </a:txBody>
                  <a:tcPr marL="72000" marR="72000" marT="36000" marB="36000">
                    <a:lnL w="12700" cap="flat" cmpd="sng" algn="ctr">
                      <a:solidFill>
                        <a:schemeClr val="accent1"/>
                      </a:solidFill>
                      <a:prstDash val="solid"/>
                      <a:round/>
                      <a:headEnd type="none" w="med" len="med"/>
                      <a:tailEnd type="none" w="med" len="med"/>
                    </a:lnL>
                    <a:lnT w="6350" cap="flat" cmpd="sng" algn="ctr">
                      <a:solidFill>
                        <a:schemeClr val="accent1"/>
                      </a:solidFill>
                      <a:prstDash val="solid"/>
                      <a:round/>
                      <a:headEnd type="none" w="med" len="med"/>
                      <a:tailEnd type="none" w="med" len="med"/>
                    </a:lnT>
                    <a:solidFill>
                      <a:schemeClr val="bg1">
                        <a:alpha val="20000"/>
                      </a:schemeClr>
                    </a:solidFill>
                  </a:tcPr>
                </a:tc>
                <a:extLst>
                  <a:ext uri="{0D108BD9-81ED-4DB2-BD59-A6C34878D82A}">
                    <a16:rowId xmlns:a16="http://schemas.microsoft.com/office/drawing/2014/main" val="73703372"/>
                  </a:ext>
                </a:extLst>
              </a:tr>
              <a:tr h="198777">
                <a:tc rowSpan="2">
                  <a:txBody>
                    <a:bodyPr/>
                    <a:lstStyle/>
                    <a:p>
                      <a:pPr algn="ctr"/>
                      <a:r>
                        <a:rPr kumimoji="1" lang="ja-JP" altLang="en-US" sz="1000" dirty="0">
                          <a:solidFill>
                            <a:schemeClr val="bg1"/>
                          </a:solidFill>
                          <a:latin typeface="Meiryo UI" panose="020B0604030504040204" pitchFamily="50" charset="-128"/>
                          <a:ea typeface="Meiryo UI" panose="020B0604030504040204" pitchFamily="50" charset="-128"/>
                        </a:rPr>
                        <a:t>現在の事業</a:t>
                      </a:r>
                      <a:endParaRPr kumimoji="1" lang="ja-JP" altLang="en-US" sz="1000" b="1" dirty="0">
                        <a:solidFill>
                          <a:schemeClr val="bg1"/>
                        </a:solidFill>
                        <a:latin typeface="Meiryo UI" panose="020B0604030504040204" pitchFamily="50" charset="-128"/>
                        <a:ea typeface="Meiryo UI" panose="020B0604030504040204" pitchFamily="50" charset="-128"/>
                      </a:endParaRPr>
                    </a:p>
                  </a:txBody>
                  <a:tcPr marL="72000" marR="72000" marT="36000" marB="36000" vert="eaVert" anchor="ctr">
                    <a:lnT w="12700" cap="flat" cmpd="sng" algn="ctr">
                      <a:solidFill>
                        <a:srgbClr val="D0D8E8"/>
                      </a:solidFill>
                      <a:prstDash val="solid"/>
                      <a:round/>
                      <a:headEnd type="none" w="med" len="med"/>
                      <a:tailEnd type="none" w="med" len="med"/>
                    </a:lnT>
                    <a:solidFill>
                      <a:schemeClr val="accent1"/>
                    </a:solidFill>
                  </a:tcPr>
                </a:tc>
                <a:tc gridSpan="2">
                  <a:txBody>
                    <a:bodyPr/>
                    <a:lstStyle/>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1" i="0" u="none" kern="100" dirty="0">
                          <a:effectLst/>
                          <a:latin typeface="Meiryo UI" panose="020B0604030504040204" pitchFamily="50" charset="-128"/>
                          <a:ea typeface="Meiryo UI" panose="020B0604030504040204" pitchFamily="50" charset="-128"/>
                        </a:rPr>
                        <a:t>＜主な事業（見直し後の事業、新たに取り組んでいる事業等）＞</a:t>
                      </a:r>
                      <a:endPar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solidFill>
                      <a:srgbClr val="D0D8E8"/>
                    </a:solidFill>
                  </a:tcPr>
                </a:tc>
                <a:tc hMerge="1">
                  <a:txBody>
                    <a:bodyPr/>
                    <a:lstStyle/>
                    <a:p>
                      <a:endParaRPr kumimoji="1" lang="ja-JP" altLang="en-US"/>
                    </a:p>
                  </a:txBody>
                  <a:tcPr/>
                </a:tc>
                <a:extLst>
                  <a:ext uri="{0D108BD9-81ED-4DB2-BD59-A6C34878D82A}">
                    <a16:rowId xmlns:a16="http://schemas.microsoft.com/office/drawing/2014/main" val="2560349723"/>
                  </a:ext>
                </a:extLst>
              </a:tr>
              <a:tr h="1759870">
                <a:tc vMerge="1">
                  <a:txBody>
                    <a:bodyPr/>
                    <a:lstStyle/>
                    <a:p>
                      <a:endParaRPr kumimoji="1" lang="ja-JP" altLang="en-US"/>
                    </a:p>
                  </a:txBody>
                  <a:tcPr/>
                </a:tc>
                <a:tc gridSpan="2">
                  <a:txBody>
                    <a:bodyPr/>
                    <a:lstStyle/>
                    <a:p>
                      <a:pPr marL="133350" marR="0" lvl="0" indent="-133350" algn="just" defTabSz="914400" rtl="0" eaLnBrk="1" fontAlgn="auto" latinLnBrk="0" hangingPunct="1">
                        <a:lnSpc>
                          <a:spcPts val="400"/>
                        </a:lnSpc>
                        <a:spcBef>
                          <a:spcPts val="0"/>
                        </a:spcBef>
                        <a:spcAft>
                          <a:spcPts val="0"/>
                        </a:spcAft>
                        <a:buClrTx/>
                        <a:buSzTx/>
                        <a:buFontTx/>
                        <a:buNone/>
                        <a:tabLst/>
                        <a:defRPr/>
                      </a:pPr>
                      <a:endParaRPr lang="en-US" altLang="ja-JP" sz="1050" b="1" i="0" u="none" kern="100" dirty="0">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en-US" altLang="ja-JP" sz="1050" b="1" i="0" u="none" kern="100" dirty="0">
                          <a:effectLst/>
                          <a:latin typeface="Meiryo UI" panose="020B0604030504040204" pitchFamily="50" charset="-128"/>
                          <a:ea typeface="Meiryo UI" panose="020B0604030504040204" pitchFamily="50" charset="-128"/>
                        </a:rPr>
                        <a:t>《</a:t>
                      </a:r>
                      <a:r>
                        <a:rPr lang="ja-JP" altLang="en-US" sz="1050" b="1" i="0" u="none" kern="100" dirty="0">
                          <a:effectLst/>
                          <a:latin typeface="Meiryo UI" panose="020B0604030504040204" pitchFamily="50" charset="-128"/>
                          <a:ea typeface="Meiryo UI" panose="020B0604030504040204" pitchFamily="50" charset="-128"/>
                        </a:rPr>
                        <a:t>見直し後の事業</a:t>
                      </a:r>
                      <a:r>
                        <a:rPr lang="en-US" altLang="ja-JP" sz="1050" b="1" i="0" u="none" kern="100" dirty="0">
                          <a:effectLst/>
                          <a:latin typeface="Meiryo UI" panose="020B0604030504040204" pitchFamily="50" charset="-128"/>
                          <a:ea typeface="Meiryo UI" panose="020B0604030504040204" pitchFamily="50" charset="-128"/>
                        </a:rPr>
                        <a:t>》</a:t>
                      </a:r>
                    </a:p>
                    <a:p>
                      <a:pPr marL="133350" marR="0" lvl="0" indent="-133350" algn="just" defTabSz="914400" rtl="0" eaLnBrk="1" fontAlgn="auto" latinLnBrk="0" hangingPunct="1">
                        <a:lnSpc>
                          <a:spcPts val="400"/>
                        </a:lnSpc>
                        <a:spcBef>
                          <a:spcPts val="0"/>
                        </a:spcBef>
                        <a:spcAft>
                          <a:spcPts val="0"/>
                        </a:spcAft>
                        <a:buClrTx/>
                        <a:buSzTx/>
                        <a:buFontTx/>
                        <a:buNone/>
                        <a:tabLst/>
                        <a:defRPr/>
                      </a:pPr>
                      <a:endParaRPr lang="en-US" altLang="ja-JP" sz="1050" b="1" i="0" u="none" kern="100" dirty="0">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50" b="1" i="0" kern="100" dirty="0">
                          <a:effectLst/>
                          <a:latin typeface="Meiryo UI" panose="020B0604030504040204" pitchFamily="50" charset="-128"/>
                          <a:ea typeface="Meiryo UI" panose="020B0604030504040204" pitchFamily="50" charset="-128"/>
                        </a:rPr>
                        <a:t>　◆</a:t>
                      </a:r>
                      <a:r>
                        <a:rPr lang="zh-TW" altLang="en-US" sz="1050" b="1" i="0" u="sng" kern="100" dirty="0">
                          <a:effectLst/>
                          <a:latin typeface="Meiryo UI" panose="020B0604030504040204" pitchFamily="50" charset="-128"/>
                          <a:ea typeface="Meiryo UI" panose="020B0604030504040204" pitchFamily="50" charset="-128"/>
                        </a:rPr>
                        <a:t>総合相談事業交付金</a:t>
                      </a:r>
                      <a:endParaRPr lang="zh-TW" altLang="en-US" sz="1050" b="1" i="0" u="none" strike="sngStrike" kern="100" dirty="0">
                        <a:solidFill>
                          <a:srgbClr val="0000FF"/>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1" i="0" kern="100" dirty="0">
                          <a:effectLst/>
                          <a:latin typeface="Meiryo UI" panose="020B0604030504040204" pitchFamily="50" charset="-128"/>
                          <a:ea typeface="Meiryo UI" panose="020B0604030504040204" pitchFamily="50" charset="-128"/>
                        </a:rPr>
                        <a:t>　　１　事業目的</a:t>
                      </a:r>
                    </a:p>
                    <a:p>
                      <a:pPr marL="133350" indent="-133350" algn="just">
                        <a:spcAft>
                          <a:spcPts val="0"/>
                        </a:spcAft>
                      </a:pPr>
                      <a:r>
                        <a:rPr lang="ja-JP" altLang="en-US" sz="1000" b="1" i="0" kern="100" dirty="0">
                          <a:effectLst/>
                          <a:latin typeface="Meiryo UI" panose="020B0604030504040204" pitchFamily="50" charset="-128"/>
                          <a:ea typeface="Meiryo UI" panose="020B0604030504040204" pitchFamily="50" charset="-128"/>
                        </a:rPr>
                        <a:t>　　　　 </a:t>
                      </a:r>
                      <a:r>
                        <a:rPr lang="ja-JP" altLang="en-US" sz="1000" b="0" i="0" kern="100" dirty="0">
                          <a:effectLst/>
                          <a:latin typeface="Meiryo UI" panose="020B0604030504040204" pitchFamily="50" charset="-128"/>
                          <a:ea typeface="Meiryo UI" panose="020B0604030504040204" pitchFamily="50" charset="-128"/>
                        </a:rPr>
                        <a:t>住民の自立支援及び福祉の向上等に資することを目的に市町村が地域の実情に沿って取り組む相談事業を支援及び促進する。　</a:t>
                      </a:r>
                    </a:p>
                    <a:p>
                      <a:pPr marL="133350" indent="-133350" algn="just">
                        <a:spcAft>
                          <a:spcPts val="0"/>
                        </a:spcAft>
                      </a:pPr>
                      <a:r>
                        <a:rPr lang="ja-JP" altLang="en-US" sz="1000" b="0" i="0" kern="100" dirty="0">
                          <a:effectLst/>
                          <a:latin typeface="Meiryo UI" panose="020B0604030504040204" pitchFamily="50" charset="-128"/>
                          <a:ea typeface="Meiryo UI" panose="020B0604030504040204" pitchFamily="50" charset="-128"/>
                        </a:rPr>
                        <a:t>　　　　 開始終了年度：</a:t>
                      </a:r>
                      <a:r>
                        <a:rPr lang="ja-JP" altLang="en-US" sz="1000" b="0" i="0" kern="100" dirty="0" smtClean="0">
                          <a:effectLst/>
                          <a:latin typeface="Meiryo UI" panose="020B0604030504040204" pitchFamily="50" charset="-128"/>
                          <a:ea typeface="Meiryo UI" panose="020B0604030504040204" pitchFamily="50" charset="-128"/>
                        </a:rPr>
                        <a:t>平成</a:t>
                      </a:r>
                      <a:r>
                        <a:rPr lang="en-US" altLang="ja-JP" sz="1000" b="0" i="0" kern="100" dirty="0" smtClean="0">
                          <a:effectLst/>
                          <a:latin typeface="Meiryo UI" panose="020B0604030504040204" pitchFamily="50" charset="-128"/>
                          <a:ea typeface="Meiryo UI" panose="020B0604030504040204" pitchFamily="50" charset="-128"/>
                        </a:rPr>
                        <a:t>20</a:t>
                      </a:r>
                      <a:r>
                        <a:rPr lang="ja-JP" altLang="en-US" sz="1000" b="0" i="0" kern="100" dirty="0" smtClean="0">
                          <a:effectLst/>
                          <a:latin typeface="Meiryo UI" panose="020B0604030504040204" pitchFamily="50" charset="-128"/>
                          <a:ea typeface="Meiryo UI" panose="020B0604030504040204" pitchFamily="50" charset="-128"/>
                        </a:rPr>
                        <a:t>年度</a:t>
                      </a:r>
                      <a:r>
                        <a:rPr lang="ja-JP" altLang="en-US" sz="1000" b="0" i="0" kern="100" dirty="0">
                          <a:effectLst/>
                          <a:latin typeface="Meiryo UI" panose="020B0604030504040204" pitchFamily="50" charset="-128"/>
                          <a:ea typeface="Meiryo UI" panose="020B0604030504040204" pitchFamily="50" charset="-128"/>
                        </a:rPr>
                        <a:t>～　　　　　　根拠法令：大阪府総合相談事業交付金交付要綱　</a:t>
                      </a:r>
                    </a:p>
                    <a:p>
                      <a:pPr marL="133350" indent="-133350" algn="just">
                        <a:spcAft>
                          <a:spcPts val="0"/>
                        </a:spcAft>
                      </a:pPr>
                      <a:r>
                        <a:rPr lang="ja-JP" altLang="en-US" sz="1000" b="1" i="0" kern="100" dirty="0">
                          <a:effectLst/>
                          <a:latin typeface="Meiryo UI" panose="020B0604030504040204" pitchFamily="50" charset="-128"/>
                          <a:ea typeface="Meiryo UI" panose="020B0604030504040204" pitchFamily="50" charset="-128"/>
                        </a:rPr>
                        <a:t>　　２　事業内容</a:t>
                      </a:r>
                    </a:p>
                    <a:p>
                      <a:pPr marL="133350" indent="-133350" algn="just">
                        <a:spcAft>
                          <a:spcPts val="0"/>
                        </a:spcAft>
                      </a:pPr>
                      <a:r>
                        <a:rPr lang="ja-JP" altLang="en-US" sz="1000" b="1" i="0" kern="100" dirty="0">
                          <a:effectLst/>
                          <a:latin typeface="Meiryo UI" panose="020B0604030504040204" pitchFamily="50" charset="-128"/>
                          <a:ea typeface="Meiryo UI" panose="020B0604030504040204" pitchFamily="50" charset="-128"/>
                        </a:rPr>
                        <a:t>　　　</a:t>
                      </a:r>
                      <a:r>
                        <a:rPr lang="ja-JP" altLang="en-US" sz="1000" b="0" i="0" kern="100" dirty="0">
                          <a:effectLst/>
                          <a:latin typeface="Meiryo UI" panose="020B0604030504040204" pitchFamily="50" charset="-128"/>
                          <a:ea typeface="Meiryo UI" panose="020B0604030504040204" pitchFamily="50" charset="-128"/>
                        </a:rPr>
                        <a:t>○対象事業　　</a:t>
                      </a:r>
                      <a:r>
                        <a:rPr lang="ja-JP" altLang="en-US" sz="1000" b="0" i="0" kern="100" baseline="0" dirty="0">
                          <a:effectLst/>
                          <a:latin typeface="Meiryo UI" panose="020B0604030504040204" pitchFamily="50" charset="-128"/>
                          <a:ea typeface="Meiryo UI" panose="020B0604030504040204" pitchFamily="50" charset="-128"/>
                        </a:rPr>
                        <a:t> </a:t>
                      </a:r>
                      <a:r>
                        <a:rPr lang="ja-JP" altLang="en-US" sz="1000" b="0" i="0" kern="100" dirty="0">
                          <a:effectLst/>
                          <a:latin typeface="Meiryo UI" panose="020B0604030504040204" pitchFamily="50" charset="-128"/>
                          <a:ea typeface="Meiryo UI" panose="020B0604030504040204" pitchFamily="50" charset="-128"/>
                        </a:rPr>
                        <a:t>市町村が地域の実情に沿って取り組む相談事業　</a:t>
                      </a:r>
                      <a:r>
                        <a:rPr lang="ja-JP" altLang="en-US" sz="1000" b="0" i="0" kern="100" baseline="0" dirty="0">
                          <a:effectLst/>
                          <a:latin typeface="Meiryo UI" panose="020B0604030504040204" pitchFamily="50" charset="-128"/>
                          <a:ea typeface="Meiryo UI" panose="020B0604030504040204" pitchFamily="50" charset="-128"/>
                        </a:rPr>
                        <a:t>      </a:t>
                      </a:r>
                      <a:r>
                        <a:rPr lang="ja-JP" altLang="en-US" sz="1000" b="0" i="0" kern="100" dirty="0">
                          <a:effectLst/>
                          <a:latin typeface="Meiryo UI" panose="020B0604030504040204" pitchFamily="50" charset="-128"/>
                          <a:ea typeface="Meiryo UI" panose="020B0604030504040204" pitchFamily="50" charset="-128"/>
                        </a:rPr>
                        <a:t>○交付市町村　全市町村　　　　　　　　　　　　　　　　　　　　　　　　　　　　　　　　　　　　　　　　　　　　　 </a:t>
                      </a:r>
                    </a:p>
                    <a:p>
                      <a:pPr marL="133350" indent="-133350" algn="just">
                        <a:spcAft>
                          <a:spcPts val="0"/>
                        </a:spcAft>
                      </a:pPr>
                      <a:r>
                        <a:rPr lang="ja-JP" altLang="en-US" sz="1000" b="0" i="0" kern="100" dirty="0">
                          <a:effectLst/>
                          <a:latin typeface="Meiryo UI" panose="020B0604030504040204" pitchFamily="50" charset="-128"/>
                          <a:ea typeface="Meiryo UI" panose="020B0604030504040204" pitchFamily="50" charset="-128"/>
                        </a:rPr>
                        <a:t>　　　</a:t>
                      </a:r>
                      <a:endPar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solidFill>
                      <a:schemeClr val="bg1"/>
                    </a:solidFill>
                  </a:tcPr>
                </a:tc>
                <a:tc hMerge="1">
                  <a:txBody>
                    <a:bodyPr/>
                    <a:lstStyle/>
                    <a:p>
                      <a:endParaRPr kumimoji="1" lang="ja-JP" altLang="en-US"/>
                    </a:p>
                  </a:txBody>
                  <a:tcPr/>
                </a:tc>
                <a:extLst>
                  <a:ext uri="{0D108BD9-81ED-4DB2-BD59-A6C34878D82A}">
                    <a16:rowId xmlns:a16="http://schemas.microsoft.com/office/drawing/2014/main" val="4234363331"/>
                  </a:ext>
                </a:extLst>
              </a:tr>
            </a:tbl>
          </a:graphicData>
        </a:graphic>
      </p:graphicFrame>
      <p:sp>
        <p:nvSpPr>
          <p:cNvPr id="12" name="二等辺三角形 11"/>
          <p:cNvSpPr/>
          <p:nvPr/>
        </p:nvSpPr>
        <p:spPr>
          <a:xfrm rot="5400000">
            <a:off x="4436985" y="1268761"/>
            <a:ext cx="495056" cy="225025"/>
          </a:xfrm>
          <a:prstGeom prst="triangl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pPr algn="ctr"/>
            <a:endParaRPr kumimoji="1"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正方形/長方形 18"/>
          <p:cNvSpPr/>
          <p:nvPr/>
        </p:nvSpPr>
        <p:spPr>
          <a:xfrm>
            <a:off x="6057165" y="2646371"/>
            <a:ext cx="2866008" cy="270030"/>
          </a:xfrm>
          <a:prstGeom prst="rect">
            <a:avLst/>
          </a:prstGeom>
          <a:ln/>
        </p:spPr>
        <p:style>
          <a:lnRef idx="2">
            <a:schemeClr val="accent1"/>
          </a:lnRef>
          <a:fillRef idx="1">
            <a:schemeClr val="lt1"/>
          </a:fillRef>
          <a:effectRef idx="0">
            <a:schemeClr val="accent1"/>
          </a:effectRef>
          <a:fontRef idx="minor">
            <a:schemeClr val="dk1"/>
          </a:fontRef>
        </p:style>
        <p:txBody>
          <a:bodyPr lIns="36000" rIns="0" rtlCol="0" anchor="ctr"/>
          <a:lstStyle/>
          <a:p>
            <a:pPr algn="ctr"/>
            <a:r>
              <a:rPr lang="en-US" altLang="ja-JP" sz="1050" dirty="0">
                <a:solidFill>
                  <a:schemeClr val="tx1"/>
                </a:solidFill>
                <a:latin typeface="Meiryo UI" panose="020B0604030504040204" pitchFamily="50" charset="-128"/>
                <a:ea typeface="Meiryo UI" panose="020B0604030504040204" pitchFamily="50" charset="-128"/>
              </a:rPr>
              <a:t>R2</a:t>
            </a:r>
            <a:r>
              <a:rPr lang="ja-JP" altLang="en-US" sz="1050" dirty="0">
                <a:solidFill>
                  <a:schemeClr val="tx1"/>
                </a:solidFill>
                <a:latin typeface="Meiryo UI" panose="020B0604030504040204" pitchFamily="50" charset="-128"/>
                <a:ea typeface="Meiryo UI" panose="020B0604030504040204" pitchFamily="50" charset="-128"/>
              </a:rPr>
              <a:t>当初予算額：</a:t>
            </a:r>
            <a:r>
              <a:rPr lang="en-US" altLang="ja-JP" sz="1050" dirty="0">
                <a:solidFill>
                  <a:schemeClr val="tx1"/>
                </a:solidFill>
                <a:latin typeface="Meiryo UI" panose="020B0604030504040204" pitchFamily="50" charset="-128"/>
                <a:ea typeface="Meiryo UI" panose="020B0604030504040204" pitchFamily="50" charset="-128"/>
              </a:rPr>
              <a:t>263</a:t>
            </a:r>
            <a:r>
              <a:rPr lang="ja-JP" altLang="en-US" sz="1050" dirty="0">
                <a:solidFill>
                  <a:schemeClr val="tx1"/>
                </a:solidFill>
                <a:latin typeface="Meiryo UI" panose="020B0604030504040204" pitchFamily="50" charset="-128"/>
                <a:ea typeface="Meiryo UI" panose="020B0604030504040204" pitchFamily="50" charset="-128"/>
              </a:rPr>
              <a:t>（</a:t>
            </a:r>
            <a:r>
              <a:rPr lang="en-US" altLang="ja-JP" sz="1050" dirty="0">
                <a:solidFill>
                  <a:schemeClr val="tx1"/>
                </a:solidFill>
                <a:latin typeface="Meiryo UI" panose="020B0604030504040204" pitchFamily="50" charset="-128"/>
                <a:ea typeface="Meiryo UI" panose="020B0604030504040204" pitchFamily="50" charset="-128"/>
              </a:rPr>
              <a:t>263</a:t>
            </a:r>
            <a:r>
              <a:rPr lang="ja-JP" altLang="en-US" sz="1050" dirty="0">
                <a:solidFill>
                  <a:schemeClr val="tx1"/>
                </a:solidFill>
                <a:latin typeface="Meiryo UI" panose="020B0604030504040204" pitchFamily="50" charset="-128"/>
                <a:ea typeface="Meiryo UI" panose="020B0604030504040204" pitchFamily="50" charset="-128"/>
              </a:rPr>
              <a:t>）百万円</a:t>
            </a:r>
            <a:endParaRPr lang="en-US" altLang="ja-JP" sz="1050" strike="sngStrike"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7" name="正方形/長方形 6"/>
          <p:cNvSpPr/>
          <p:nvPr/>
        </p:nvSpPr>
        <p:spPr>
          <a:xfrm>
            <a:off x="5742130" y="278650"/>
            <a:ext cx="1935215" cy="208186"/>
          </a:xfrm>
          <a:prstGeom prst="rect">
            <a:avLst/>
          </a:prstGeom>
          <a:ln w="6350"/>
        </p:spPr>
        <p:style>
          <a:lnRef idx="2">
            <a:schemeClr val="accent1"/>
          </a:lnRef>
          <a:fillRef idx="1">
            <a:schemeClr val="lt1"/>
          </a:fillRef>
          <a:effectRef idx="0">
            <a:schemeClr val="accent1"/>
          </a:effectRef>
          <a:fontRef idx="minor">
            <a:schemeClr val="dk1"/>
          </a:fontRef>
        </p:style>
        <p:txBody>
          <a:bodyPr lIns="36000" rIns="36000" rtlCol="0" anchor="ctr"/>
          <a:lstStyle/>
          <a:p>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予算の記載</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）：一般財源</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スライド番号プレースホルダー 4"/>
          <p:cNvSpPr txBox="1">
            <a:spLocks/>
          </p:cNvSpPr>
          <p:nvPr/>
        </p:nvSpPr>
        <p:spPr>
          <a:xfrm>
            <a:off x="7010400" y="6584035"/>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smtClean="0">
                <a:solidFill>
                  <a:schemeClr val="tx1"/>
                </a:solidFill>
                <a:latin typeface="Meiryo UI" panose="020B0604030504040204" pitchFamily="50" charset="-128"/>
                <a:ea typeface="Meiryo UI" panose="020B0604030504040204" pitchFamily="50" charset="-128"/>
              </a:rPr>
              <a:t>4</a:t>
            </a:r>
            <a:endParaRPr lang="ja-JP" altLang="en-US"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0114851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extLst>
              <p:ext uri="{D42A27DB-BD31-4B8C-83A1-F6EECF244321}">
                <p14:modId xmlns:p14="http://schemas.microsoft.com/office/powerpoint/2010/main" val="969185555"/>
              </p:ext>
            </p:extLst>
          </p:nvPr>
        </p:nvGraphicFramePr>
        <p:xfrm>
          <a:off x="70604" y="126766"/>
          <a:ext cx="9003329" cy="415976"/>
        </p:xfrm>
        <a:graphic>
          <a:graphicData uri="http://schemas.openxmlformats.org/drawingml/2006/table">
            <a:tbl>
              <a:tblPr firstRow="1" firstCol="1" bandRow="1">
                <a:tableStyleId>{5C22544A-7EE6-4342-B048-85BDC9FD1C3A}</a:tableStyleId>
              </a:tblPr>
              <a:tblGrid>
                <a:gridCol w="5986561">
                  <a:extLst>
                    <a:ext uri="{9D8B030D-6E8A-4147-A177-3AD203B41FA5}">
                      <a16:colId xmlns:a16="http://schemas.microsoft.com/office/drawing/2014/main" val="1996567682"/>
                    </a:ext>
                  </a:extLst>
                </a:gridCol>
                <a:gridCol w="3016768">
                  <a:extLst>
                    <a:ext uri="{9D8B030D-6E8A-4147-A177-3AD203B41FA5}">
                      <a16:colId xmlns:a16="http://schemas.microsoft.com/office/drawing/2014/main" val="2440904912"/>
                    </a:ext>
                  </a:extLst>
                </a:gridCol>
              </a:tblGrid>
              <a:tr h="41597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100" kern="100" dirty="0">
                          <a:solidFill>
                            <a:schemeClr val="tx1"/>
                          </a:solidFill>
                          <a:effectLst/>
                          <a:latin typeface="Meiryo UI" panose="020B0604030504040204" pitchFamily="50" charset="-128"/>
                          <a:ea typeface="Meiryo UI" panose="020B0604030504040204" pitchFamily="50" charset="-128"/>
                        </a:rPr>
                        <a:t>【</a:t>
                      </a:r>
                      <a:r>
                        <a:rPr lang="ja-JP" altLang="en-US" sz="1100" kern="100" dirty="0">
                          <a:solidFill>
                            <a:schemeClr val="tx1"/>
                          </a:solidFill>
                          <a:effectLst/>
                          <a:latin typeface="Meiryo UI" panose="020B0604030504040204" pitchFamily="50" charset="-128"/>
                          <a:ea typeface="Meiryo UI" panose="020B0604030504040204" pitchFamily="50" charset="-128"/>
                        </a:rPr>
                        <a:t>主要検討事業</a:t>
                      </a:r>
                      <a:r>
                        <a:rPr lang="en-US" altLang="ja-JP" sz="1100" kern="100" dirty="0">
                          <a:solidFill>
                            <a:schemeClr val="tx1"/>
                          </a:solidFill>
                          <a:effectLst/>
                          <a:latin typeface="Meiryo UI" panose="020B0604030504040204" pitchFamily="50" charset="-128"/>
                          <a:ea typeface="Meiryo UI" panose="020B0604030504040204" pitchFamily="50" charset="-128"/>
                        </a:rPr>
                        <a:t>23】</a:t>
                      </a:r>
                      <a:r>
                        <a:rPr lang="ja-JP" altLang="en-US" sz="1000" kern="100" dirty="0">
                          <a:solidFill>
                            <a:schemeClr val="tx1"/>
                          </a:solidFill>
                          <a:effectLst/>
                          <a:latin typeface="Meiryo UI" panose="020B0604030504040204" pitchFamily="50" charset="-128"/>
                          <a:ea typeface="Meiryo UI" panose="020B0604030504040204" pitchFamily="50" charset="-128"/>
                        </a:rPr>
                        <a:t>　</a:t>
                      </a:r>
                      <a:r>
                        <a:rPr lang="ja-JP" altLang="en-US" sz="1400" kern="100" dirty="0">
                          <a:solidFill>
                            <a:schemeClr val="tx1"/>
                          </a:solidFill>
                          <a:effectLst/>
                          <a:latin typeface="Meiryo UI" panose="020B0604030504040204" pitchFamily="50" charset="-128"/>
                          <a:ea typeface="Meiryo UI" panose="020B0604030504040204" pitchFamily="50" charset="-128"/>
                        </a:rPr>
                        <a:t>病院事業費負担金・病院事業貸付金（</a:t>
                      </a:r>
                      <a:r>
                        <a:rPr kumimoji="1" lang="ja-JP" altLang="en-US" sz="1400" u="none" dirty="0">
                          <a:solidFill>
                            <a:schemeClr val="tx1"/>
                          </a:solidFill>
                          <a:latin typeface="Meiryo UI" panose="020B0604030504040204" pitchFamily="50" charset="-128"/>
                          <a:ea typeface="Meiryo UI" panose="020B0604030504040204" pitchFamily="50" charset="-128"/>
                        </a:rPr>
                        <a:t>つづき）</a:t>
                      </a:r>
                      <a:endParaRPr lang="en-US" altLang="ja-JP" sz="12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effectLst/>
                          <a:latin typeface="Meiryo UI" panose="020B0604030504040204" pitchFamily="50" charset="-128"/>
                          <a:ea typeface="Meiryo UI" panose="020B0604030504040204" pitchFamily="50" charset="-128"/>
                        </a:rPr>
                        <a:t>＜健康医療部、福祉部＞</a:t>
                      </a:r>
                      <a:endParaRPr lang="en-US" altLang="ja-JP" sz="1200" kern="100" dirty="0">
                        <a:solidFill>
                          <a:schemeClr val="tx1"/>
                        </a:solidFill>
                        <a:effectLst/>
                        <a:latin typeface="Meiryo UI" panose="020B0604030504040204" pitchFamily="50" charset="-128"/>
                        <a:ea typeface="Meiryo UI" panose="020B0604030504040204" pitchFamily="50" charset="-128"/>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09406796"/>
                  </a:ext>
                </a:extLst>
              </a:tr>
            </a:tbl>
          </a:graphicData>
        </a:graphic>
      </p:graphicFrame>
      <p:graphicFrame>
        <p:nvGraphicFramePr>
          <p:cNvPr id="2" name="表 1"/>
          <p:cNvGraphicFramePr>
            <a:graphicFrameLocks noGrp="1"/>
          </p:cNvGraphicFramePr>
          <p:nvPr>
            <p:extLst>
              <p:ext uri="{D42A27DB-BD31-4B8C-83A1-F6EECF244321}">
                <p14:modId xmlns:p14="http://schemas.microsoft.com/office/powerpoint/2010/main" val="3948093268"/>
              </p:ext>
            </p:extLst>
          </p:nvPr>
        </p:nvGraphicFramePr>
        <p:xfrm>
          <a:off x="81815" y="548680"/>
          <a:ext cx="8980370" cy="3443460"/>
        </p:xfrm>
        <a:graphic>
          <a:graphicData uri="http://schemas.openxmlformats.org/drawingml/2006/table">
            <a:tbl>
              <a:tblPr firstRow="1" firstCol="1" bandRow="1">
                <a:tableStyleId>{BC89EF96-8CEA-46FF-86C4-4CE0E7609802}</a:tableStyleId>
              </a:tblPr>
              <a:tblGrid>
                <a:gridCol w="259200">
                  <a:extLst>
                    <a:ext uri="{9D8B030D-6E8A-4147-A177-3AD203B41FA5}">
                      <a16:colId xmlns:a16="http://schemas.microsoft.com/office/drawing/2014/main" val="9612139"/>
                    </a:ext>
                  </a:extLst>
                </a:gridCol>
                <a:gridCol w="8721170">
                  <a:extLst>
                    <a:ext uri="{9D8B030D-6E8A-4147-A177-3AD203B41FA5}">
                      <a16:colId xmlns:a16="http://schemas.microsoft.com/office/drawing/2014/main" val="4183280094"/>
                    </a:ext>
                  </a:extLst>
                </a:gridCol>
              </a:tblGrid>
              <a:tr h="166101">
                <a:tc rowSpan="2">
                  <a:txBody>
                    <a:bodyPr/>
                    <a:lstStyle/>
                    <a:p>
                      <a:pPr algn="ctr"/>
                      <a:r>
                        <a:rPr kumimoji="1" lang="ja-JP" altLang="en-US" sz="1000" dirty="0">
                          <a:solidFill>
                            <a:schemeClr val="bg1"/>
                          </a:solidFill>
                          <a:latin typeface="Meiryo UI" panose="020B0604030504040204" pitchFamily="50" charset="-128"/>
                          <a:ea typeface="Meiryo UI" panose="020B0604030504040204" pitchFamily="50" charset="-128"/>
                        </a:rPr>
                        <a:t>現在の事業（つづき）</a:t>
                      </a:r>
                      <a:endParaRPr kumimoji="1" lang="ja-JP" altLang="en-US" sz="1000" b="1" dirty="0">
                        <a:solidFill>
                          <a:schemeClr val="bg1"/>
                        </a:solidFill>
                        <a:latin typeface="Meiryo UI" panose="020B0604030504040204" pitchFamily="50" charset="-128"/>
                        <a:ea typeface="Meiryo UI" panose="020B0604030504040204" pitchFamily="50" charset="-128"/>
                      </a:endParaRPr>
                    </a:p>
                  </a:txBody>
                  <a:tcPr marL="72000" marR="72000" marT="36000" marB="36000" vert="eaVert" anchor="ct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a:txBody>
                    <a:bodyPr/>
                    <a:lstStyle/>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1" i="0" u="none" kern="100" dirty="0">
                          <a:effectLst/>
                          <a:latin typeface="Meiryo UI" panose="020B0604030504040204" pitchFamily="50" charset="-128"/>
                          <a:ea typeface="Meiryo UI" panose="020B0604030504040204" pitchFamily="50" charset="-128"/>
                        </a:rPr>
                        <a:t>＜主な事業（見直し後の事業、新たに取り組んでいる事業等）＞</a:t>
                      </a:r>
                      <a:endPar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0D8E8"/>
                    </a:solidFill>
                  </a:tcPr>
                </a:tc>
                <a:extLst>
                  <a:ext uri="{0D108BD9-81ED-4DB2-BD59-A6C34878D82A}">
                    <a16:rowId xmlns:a16="http://schemas.microsoft.com/office/drawing/2014/main" val="2560349723"/>
                  </a:ext>
                </a:extLst>
              </a:tr>
              <a:tr h="1986720">
                <a:tc vMerge="1">
                  <a:txBody>
                    <a:bodyPr/>
                    <a:lstStyle/>
                    <a:p>
                      <a:endParaRPr kumimoji="1" lang="ja-JP" altLang="en-US"/>
                    </a:p>
                  </a:txBody>
                  <a:tcPr/>
                </a:tc>
                <a:tc>
                  <a:txBody>
                    <a:bodyPr/>
                    <a:lstStyle/>
                    <a:p>
                      <a:pPr marL="133350" marR="0" lvl="0" indent="-133350" algn="just" defTabSz="914400" rtl="0" eaLnBrk="1" fontAlgn="auto" latinLnBrk="0" hangingPunct="1">
                        <a:lnSpc>
                          <a:spcPts val="400"/>
                        </a:lnSpc>
                        <a:spcBef>
                          <a:spcPts val="0"/>
                        </a:spcBef>
                        <a:spcAft>
                          <a:spcPts val="0"/>
                        </a:spcAft>
                        <a:buClrTx/>
                        <a:buSzTx/>
                        <a:buFontTx/>
                        <a:buNone/>
                        <a:tabLst/>
                        <a:defRPr/>
                      </a:pPr>
                      <a:endParaRPr lang="en-US" altLang="ja-JP" sz="1050" b="1" i="0" u="none" kern="100" dirty="0">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en-US" altLang="ja-JP" sz="1050" b="1" i="0" u="none" kern="100" dirty="0">
                          <a:effectLst/>
                          <a:latin typeface="Meiryo UI" panose="020B0604030504040204" pitchFamily="50" charset="-128"/>
                          <a:ea typeface="Meiryo UI" panose="020B0604030504040204" pitchFamily="50" charset="-128"/>
                        </a:rPr>
                        <a:t>《</a:t>
                      </a:r>
                      <a:r>
                        <a:rPr lang="ja-JP" altLang="en-US" sz="1050" b="1" i="0" u="none" kern="100" dirty="0">
                          <a:effectLst/>
                          <a:latin typeface="Meiryo UI" panose="020B0604030504040204" pitchFamily="50" charset="-128"/>
                          <a:ea typeface="Meiryo UI" panose="020B0604030504040204" pitchFamily="50" charset="-128"/>
                        </a:rPr>
                        <a:t>見直し後の事業（主なもの）</a:t>
                      </a:r>
                      <a:r>
                        <a:rPr lang="en-US" altLang="ja-JP" sz="1050" b="1" i="0" u="none" kern="100" dirty="0">
                          <a:effectLst/>
                          <a:latin typeface="Meiryo UI" panose="020B0604030504040204" pitchFamily="50" charset="-128"/>
                          <a:ea typeface="Meiryo UI" panose="020B0604030504040204" pitchFamily="50" charset="-128"/>
                        </a:rPr>
                        <a:t>》 </a:t>
                      </a:r>
                      <a:r>
                        <a:rPr lang="ja-JP" altLang="en-US" sz="1050" b="1" i="0" u="none" kern="100" dirty="0">
                          <a:effectLst/>
                          <a:latin typeface="Meiryo UI" panose="020B0604030504040204" pitchFamily="50" charset="-128"/>
                          <a:ea typeface="Meiryo UI" panose="020B0604030504040204" pitchFamily="50" charset="-128"/>
                        </a:rPr>
                        <a:t>（つづき）</a:t>
                      </a:r>
                      <a:endParaRPr lang="en-US" altLang="ja-JP" sz="1050" b="1" i="0" u="none" kern="100" dirty="0">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ts val="400"/>
                        </a:lnSpc>
                        <a:spcBef>
                          <a:spcPts val="0"/>
                        </a:spcBef>
                        <a:spcAft>
                          <a:spcPts val="0"/>
                        </a:spcAft>
                        <a:buClrTx/>
                        <a:buSzTx/>
                        <a:buFontTx/>
                        <a:buNone/>
                        <a:tabLst/>
                        <a:defRPr/>
                      </a:pPr>
                      <a:endParaRPr lang="en-US" altLang="ja-JP" sz="1050" b="1" i="0" u="none" kern="100" dirty="0">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50" b="1" i="0" kern="100" dirty="0">
                          <a:effectLst/>
                          <a:latin typeface="Meiryo UI" panose="020B0604030504040204" pitchFamily="50" charset="-128"/>
                          <a:ea typeface="Meiryo UI" panose="020B0604030504040204" pitchFamily="50" charset="-128"/>
                        </a:rPr>
                        <a:t>　◆</a:t>
                      </a:r>
                      <a:r>
                        <a:rPr lang="ja-JP" altLang="en-US" sz="1050" b="1" i="0" u="sng" kern="100" dirty="0">
                          <a:effectLst/>
                          <a:latin typeface="Meiryo UI" panose="020B0604030504040204" pitchFamily="50" charset="-128"/>
                          <a:ea typeface="Meiryo UI" panose="020B0604030504040204" pitchFamily="50" charset="-128"/>
                        </a:rPr>
                        <a:t>大阪府立病院機構</a:t>
                      </a:r>
                      <a:r>
                        <a:rPr lang="ja-JP" altLang="en-US" sz="1050" b="1" i="0" u="sng" kern="100" dirty="0">
                          <a:solidFill>
                            <a:schemeClr val="tx1"/>
                          </a:solidFill>
                          <a:effectLst/>
                          <a:latin typeface="Meiryo UI" panose="020B0604030504040204" pitchFamily="50" charset="-128"/>
                          <a:ea typeface="Meiryo UI" panose="020B0604030504040204" pitchFamily="50" charset="-128"/>
                        </a:rPr>
                        <a:t>運営費負担金</a:t>
                      </a:r>
                      <a:r>
                        <a:rPr lang="ja-JP" altLang="en-US" sz="1050" b="1" i="0" u="none" kern="100" dirty="0">
                          <a:solidFill>
                            <a:schemeClr val="tx1"/>
                          </a:solidFill>
                          <a:effectLst/>
                          <a:latin typeface="Meiryo UI" panose="020B0604030504040204" pitchFamily="50" charset="-128"/>
                          <a:ea typeface="Meiryo UI" panose="020B0604030504040204" pitchFamily="50" charset="-128"/>
                        </a:rPr>
                        <a:t>（</a:t>
                      </a:r>
                      <a:r>
                        <a:rPr lang="en-US" altLang="ja-JP" sz="1050" b="1" i="0" u="none" kern="100" dirty="0">
                          <a:solidFill>
                            <a:schemeClr val="tx1"/>
                          </a:solidFill>
                          <a:effectLst/>
                          <a:latin typeface="Meiryo UI" panose="020B0604030504040204" pitchFamily="50" charset="-128"/>
                          <a:ea typeface="Meiryo UI" panose="020B0604030504040204" pitchFamily="50" charset="-128"/>
                        </a:rPr>
                        <a:t>※</a:t>
                      </a:r>
                      <a:r>
                        <a:rPr lang="ja-JP" altLang="en-US" sz="1050" b="1" i="0" u="none" kern="100" dirty="0">
                          <a:solidFill>
                            <a:schemeClr val="tx1"/>
                          </a:solidFill>
                          <a:effectLst/>
                          <a:latin typeface="Meiryo UI" panose="020B0604030504040204" pitchFamily="50" charset="-128"/>
                          <a:ea typeface="Meiryo UI" panose="020B0604030504040204" pitchFamily="50" charset="-128"/>
                        </a:rPr>
                        <a:t>福祉部分） </a:t>
                      </a:r>
                      <a:r>
                        <a:rPr lang="en-US" altLang="ja-JP" sz="1050" b="1" i="0" u="none" kern="100" dirty="0">
                          <a:solidFill>
                            <a:schemeClr val="tx1"/>
                          </a:solidFill>
                          <a:effectLst/>
                          <a:latin typeface="Meiryo UI" panose="020B0604030504040204" pitchFamily="50" charset="-128"/>
                          <a:ea typeface="Meiryo UI" panose="020B0604030504040204" pitchFamily="50" charset="-128"/>
                        </a:rPr>
                        <a:t>449</a:t>
                      </a:r>
                      <a:r>
                        <a:rPr lang="ja-JP" altLang="en-US" sz="1050" b="1" i="0" u="none" kern="100" dirty="0">
                          <a:solidFill>
                            <a:schemeClr val="tx1"/>
                          </a:solidFill>
                          <a:effectLst/>
                          <a:latin typeface="Meiryo UI" panose="020B0604030504040204" pitchFamily="50" charset="-128"/>
                          <a:ea typeface="Meiryo UI" panose="020B0604030504040204" pitchFamily="50" charset="-128"/>
                        </a:rPr>
                        <a:t>（</a:t>
                      </a:r>
                      <a:r>
                        <a:rPr lang="en-US" altLang="ja-JP" sz="1050" b="1" i="0" u="none" kern="100" dirty="0">
                          <a:solidFill>
                            <a:schemeClr val="tx1"/>
                          </a:solidFill>
                          <a:effectLst/>
                          <a:latin typeface="Meiryo UI" panose="020B0604030504040204" pitchFamily="50" charset="-128"/>
                          <a:ea typeface="Meiryo UI" panose="020B0604030504040204" pitchFamily="50" charset="-128"/>
                        </a:rPr>
                        <a:t>449</a:t>
                      </a:r>
                      <a:r>
                        <a:rPr lang="ja-JP" altLang="en-US" sz="1050" b="1" i="0" u="none" kern="100" dirty="0">
                          <a:solidFill>
                            <a:schemeClr val="tx1"/>
                          </a:solidFill>
                          <a:effectLst/>
                          <a:latin typeface="Meiryo UI" panose="020B0604030504040204" pitchFamily="50" charset="-128"/>
                          <a:ea typeface="Meiryo UI" panose="020B0604030504040204" pitchFamily="50" charset="-128"/>
                        </a:rPr>
                        <a:t>）百万円</a:t>
                      </a:r>
                      <a:endParaRPr lang="zh-TW" altLang="en-US" sz="1050" b="1" i="0" u="none" kern="100" dirty="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ts val="500"/>
                        </a:lnSpc>
                        <a:spcBef>
                          <a:spcPts val="0"/>
                        </a:spcBef>
                        <a:spcAft>
                          <a:spcPts val="0"/>
                        </a:spcAft>
                        <a:buClrTx/>
                        <a:buSzTx/>
                        <a:buFontTx/>
                        <a:buNone/>
                        <a:tabLst/>
                        <a:defRPr/>
                      </a:pPr>
                      <a:endParaRPr lang="en-US" altLang="ja-JP" sz="1000" b="1" i="0" u="sng"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0" i="0" kern="100" dirty="0">
                          <a:solidFill>
                            <a:schemeClr val="tx1"/>
                          </a:solidFill>
                          <a:effectLst/>
                          <a:latin typeface="Meiryo UI" panose="020B0604030504040204" pitchFamily="50" charset="-128"/>
                          <a:ea typeface="Meiryo UI" panose="020B0604030504040204" pitchFamily="50" charset="-128"/>
                        </a:rPr>
                        <a:t>     </a:t>
                      </a:r>
                      <a:r>
                        <a:rPr lang="ja-JP" altLang="en-US" sz="1000" b="1" i="0" kern="100" dirty="0">
                          <a:solidFill>
                            <a:schemeClr val="tx1"/>
                          </a:solidFill>
                          <a:effectLst/>
                          <a:latin typeface="Meiryo UI" panose="020B0604030504040204" pitchFamily="50" charset="-128"/>
                          <a:ea typeface="Meiryo UI" panose="020B0604030504040204" pitchFamily="50" charset="-128"/>
                        </a:rPr>
                        <a:t>１　事業目的</a:t>
                      </a:r>
                      <a:r>
                        <a:rPr lang="ja-JP" altLang="en-US" sz="1000" b="0" i="0" kern="100" dirty="0">
                          <a:solidFill>
                            <a:schemeClr val="tx1"/>
                          </a:solidFill>
                          <a:effectLst/>
                          <a:latin typeface="Meiryo UI" panose="020B0604030504040204" pitchFamily="50" charset="-128"/>
                          <a:ea typeface="Meiryo UI" panose="020B0604030504040204" pitchFamily="50" charset="-128"/>
                        </a:rPr>
                        <a:t>　　　</a:t>
                      </a:r>
                      <a:endParaRPr lang="en-US" altLang="ja-JP" sz="1000" b="0" i="0"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0" i="0" kern="100" dirty="0">
                          <a:solidFill>
                            <a:schemeClr val="tx1"/>
                          </a:solidFill>
                          <a:effectLst/>
                          <a:latin typeface="Meiryo UI" panose="020B0604030504040204" pitchFamily="50" charset="-128"/>
                          <a:ea typeface="Meiryo UI" panose="020B0604030504040204" pitchFamily="50" charset="-128"/>
                        </a:rPr>
                        <a:t>　　　　　</a:t>
                      </a:r>
                      <a:r>
                        <a:rPr lang="ja-JP" altLang="en-US" sz="1000" b="0" i="0" kern="100" dirty="0" err="1">
                          <a:solidFill>
                            <a:schemeClr val="tx1"/>
                          </a:solidFill>
                          <a:effectLst/>
                          <a:latin typeface="Meiryo UI" panose="020B0604030504040204" pitchFamily="50" charset="-128"/>
                          <a:ea typeface="Meiryo UI" panose="020B0604030504040204" pitchFamily="50" charset="-128"/>
                        </a:rPr>
                        <a:t>障がい</a:t>
                      </a:r>
                      <a:r>
                        <a:rPr lang="ja-JP" altLang="en-US" sz="1000" b="0" i="0" kern="100" dirty="0">
                          <a:solidFill>
                            <a:schemeClr val="tx1"/>
                          </a:solidFill>
                          <a:effectLst/>
                          <a:latin typeface="Meiryo UI" panose="020B0604030504040204" pitchFamily="50" charset="-128"/>
                          <a:ea typeface="Meiryo UI" panose="020B0604030504040204" pitchFamily="50" charset="-128"/>
                        </a:rPr>
                        <a:t>者に対する専門的な診療機能を確保する。　　　　　　　　　　　　　　　　　　　　　　　　　　　　　　　　　　　　　 </a:t>
                      </a:r>
                    </a:p>
                    <a:p>
                      <a:pPr marL="133350" indent="-133350" algn="just">
                        <a:spcAft>
                          <a:spcPts val="0"/>
                        </a:spcAft>
                      </a:pPr>
                      <a:r>
                        <a:rPr lang="ja-JP" altLang="en-US" sz="1000" b="0" i="0" kern="100" dirty="0">
                          <a:solidFill>
                            <a:schemeClr val="tx1"/>
                          </a:solidFill>
                          <a:effectLst/>
                          <a:latin typeface="Meiryo UI" panose="020B0604030504040204" pitchFamily="50" charset="-128"/>
                          <a:ea typeface="Meiryo UI" panose="020B0604030504040204" pitchFamily="50" charset="-128"/>
                        </a:rPr>
                        <a:t>　　　　　開始終了年度：平成１９年度～　　　　根拠法令：地方独立行政法人法</a:t>
                      </a:r>
                      <a:endParaRPr lang="en-US" altLang="ja-JP" sz="1000" b="0" i="0"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0" i="0" kern="100" dirty="0">
                          <a:solidFill>
                            <a:schemeClr val="tx1"/>
                          </a:solidFill>
                          <a:effectLst/>
                          <a:latin typeface="Meiryo UI" panose="020B0604030504040204" pitchFamily="50" charset="-128"/>
                          <a:ea typeface="Meiryo UI" panose="020B0604030504040204" pitchFamily="50" charset="-128"/>
                        </a:rPr>
                        <a:t>　</a:t>
                      </a:r>
                      <a:r>
                        <a:rPr lang="ja-JP" altLang="en-US" sz="1000" b="1" i="0" kern="100" dirty="0">
                          <a:solidFill>
                            <a:schemeClr val="tx1"/>
                          </a:solidFill>
                          <a:effectLst/>
                          <a:latin typeface="Meiryo UI" panose="020B0604030504040204" pitchFamily="50" charset="-128"/>
                          <a:ea typeface="Meiryo UI" panose="020B0604030504040204" pitchFamily="50" charset="-128"/>
                        </a:rPr>
                        <a:t>   ２　事業内容</a:t>
                      </a:r>
                      <a:endParaRPr lang="en-US" altLang="ja-JP" sz="1000" b="1" i="0"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en-US" altLang="ja-JP" sz="1000" b="0" i="0" kern="100" baseline="0" dirty="0">
                          <a:solidFill>
                            <a:schemeClr val="tx1"/>
                          </a:solidFill>
                          <a:effectLst/>
                          <a:latin typeface="Meiryo UI" panose="020B0604030504040204" pitchFamily="50" charset="-128"/>
                          <a:ea typeface="Meiryo UI" panose="020B0604030504040204" pitchFamily="50" charset="-128"/>
                        </a:rPr>
                        <a:t>          </a:t>
                      </a:r>
                      <a:r>
                        <a:rPr lang="ja-JP" altLang="en-US" sz="1000" b="0" i="0" kern="100" dirty="0">
                          <a:solidFill>
                            <a:schemeClr val="tx1"/>
                          </a:solidFill>
                          <a:effectLst/>
                          <a:latin typeface="Meiryo UI" panose="020B0604030504040204" pitchFamily="50" charset="-128"/>
                          <a:ea typeface="Meiryo UI" panose="020B0604030504040204" pitchFamily="50" charset="-128"/>
                        </a:rPr>
                        <a:t>幅広い診療科との連携の下、</a:t>
                      </a:r>
                      <a:r>
                        <a:rPr lang="ja-JP" altLang="en-US" sz="1000" b="0" i="0" kern="100" dirty="0" err="1">
                          <a:solidFill>
                            <a:schemeClr val="tx1"/>
                          </a:solidFill>
                          <a:effectLst/>
                          <a:latin typeface="Meiryo UI" panose="020B0604030504040204" pitchFamily="50" charset="-128"/>
                          <a:ea typeface="Meiryo UI" panose="020B0604030504040204" pitchFamily="50" charset="-128"/>
                        </a:rPr>
                        <a:t>障がい</a:t>
                      </a:r>
                      <a:r>
                        <a:rPr lang="ja-JP" altLang="en-US" sz="1000" b="0" i="0" kern="100" dirty="0">
                          <a:solidFill>
                            <a:schemeClr val="tx1"/>
                          </a:solidFill>
                          <a:effectLst/>
                          <a:latin typeface="Meiryo UI" panose="020B0604030504040204" pitchFamily="50" charset="-128"/>
                          <a:ea typeface="Meiryo UI" panose="020B0604030504040204" pitchFamily="50" charset="-128"/>
                        </a:rPr>
                        <a:t>者に対する専門的な診療及びリハビリテーション医療を行う障がい者医療リハビリテーション医療部門を設置、運営する大阪府立</a:t>
                      </a:r>
                      <a:endParaRPr lang="en-US" altLang="ja-JP" sz="1000" b="0" i="0"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en-US" altLang="ja-JP" sz="1000" b="0" i="0" kern="100" dirty="0">
                          <a:solidFill>
                            <a:schemeClr val="tx1"/>
                          </a:solidFill>
                          <a:effectLst/>
                          <a:latin typeface="Meiryo UI" panose="020B0604030504040204" pitchFamily="50" charset="-128"/>
                          <a:ea typeface="Meiryo UI" panose="020B0604030504040204" pitchFamily="50" charset="-128"/>
                        </a:rPr>
                        <a:t>       </a:t>
                      </a:r>
                      <a:r>
                        <a:rPr lang="ja-JP" altLang="en-US" sz="1000" b="0" i="0" kern="100" dirty="0">
                          <a:solidFill>
                            <a:schemeClr val="tx1"/>
                          </a:solidFill>
                          <a:effectLst/>
                          <a:latin typeface="Meiryo UI" panose="020B0604030504040204" pitchFamily="50" charset="-128"/>
                          <a:ea typeface="Meiryo UI" panose="020B0604030504040204" pitchFamily="50" charset="-128"/>
                        </a:rPr>
                        <a:t>病院機構に対し、運営費の一部を負担する。　　　 </a:t>
                      </a:r>
                      <a:endParaRPr lang="en-US" altLang="ja-JP" sz="1000" b="0" i="0"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endParaRPr lang="en-US" altLang="ja-JP" sz="1000" b="0" i="0"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50" b="1" i="0" kern="100" dirty="0">
                          <a:solidFill>
                            <a:schemeClr val="tx1"/>
                          </a:solidFill>
                          <a:effectLst/>
                          <a:latin typeface="Meiryo UI" panose="020B0604030504040204" pitchFamily="50" charset="-128"/>
                          <a:ea typeface="Meiryo UI" panose="020B0604030504040204" pitchFamily="50" charset="-128"/>
                        </a:rPr>
                        <a:t>　◆</a:t>
                      </a:r>
                      <a:r>
                        <a:rPr lang="zh-TW" altLang="en-US" sz="1050" b="1" i="0" u="sng" kern="100" dirty="0">
                          <a:solidFill>
                            <a:schemeClr val="tx1"/>
                          </a:solidFill>
                          <a:effectLst/>
                          <a:latin typeface="Meiryo UI" panose="020B0604030504040204" pitchFamily="50" charset="-128"/>
                          <a:ea typeface="Meiryo UI" panose="020B0604030504040204" pitchFamily="50" charset="-128"/>
                        </a:rPr>
                        <a:t>大阪府立病院機構建設改良資金貸付金</a:t>
                      </a:r>
                      <a:r>
                        <a:rPr lang="zh-TW" altLang="en-US" sz="1050" b="1" i="0" u="none" kern="100" dirty="0">
                          <a:solidFill>
                            <a:schemeClr val="tx1"/>
                          </a:solidFill>
                          <a:effectLst/>
                          <a:latin typeface="Meiryo UI" panose="020B0604030504040204" pitchFamily="50" charset="-128"/>
                          <a:ea typeface="Meiryo UI" panose="020B0604030504040204" pitchFamily="50" charset="-128"/>
                        </a:rPr>
                        <a:t>  </a:t>
                      </a:r>
                      <a:r>
                        <a:rPr lang="en-US" altLang="ja-JP" sz="1050" b="1" i="0" u="none" kern="100" dirty="0">
                          <a:solidFill>
                            <a:schemeClr val="tx1"/>
                          </a:solidFill>
                          <a:effectLst/>
                          <a:latin typeface="Meiryo UI" panose="020B0604030504040204" pitchFamily="50" charset="-128"/>
                          <a:ea typeface="Meiryo UI" panose="020B0604030504040204" pitchFamily="50" charset="-128"/>
                        </a:rPr>
                        <a:t>2,250</a:t>
                      </a:r>
                      <a:r>
                        <a:rPr lang="ja-JP" altLang="en-US" sz="1050" b="1" i="0" u="none" kern="100" dirty="0">
                          <a:solidFill>
                            <a:schemeClr val="tx1"/>
                          </a:solidFill>
                          <a:effectLst/>
                          <a:latin typeface="Meiryo UI" panose="020B0604030504040204" pitchFamily="50" charset="-128"/>
                          <a:ea typeface="Meiryo UI" panose="020B0604030504040204" pitchFamily="50" charset="-128"/>
                        </a:rPr>
                        <a:t>（</a:t>
                      </a:r>
                      <a:r>
                        <a:rPr lang="en-US" altLang="ja-JP" sz="1050" b="1" i="0" u="none" kern="100" dirty="0">
                          <a:solidFill>
                            <a:schemeClr val="tx1"/>
                          </a:solidFill>
                          <a:effectLst/>
                          <a:latin typeface="Meiryo UI" panose="020B0604030504040204" pitchFamily="50" charset="-128"/>
                          <a:ea typeface="Meiryo UI" panose="020B0604030504040204" pitchFamily="50" charset="-128"/>
                        </a:rPr>
                        <a:t>0</a:t>
                      </a:r>
                      <a:r>
                        <a:rPr lang="ja-JP" altLang="en-US" sz="1050" b="1" i="0" u="none" kern="100" dirty="0">
                          <a:solidFill>
                            <a:schemeClr val="tx1"/>
                          </a:solidFill>
                          <a:effectLst/>
                          <a:latin typeface="Meiryo UI" panose="020B0604030504040204" pitchFamily="50" charset="-128"/>
                          <a:ea typeface="Meiryo UI" panose="020B0604030504040204" pitchFamily="50" charset="-128"/>
                        </a:rPr>
                        <a:t>）百万円</a:t>
                      </a:r>
                      <a:endParaRPr lang="en-US" altLang="ja-JP" sz="1050" b="0" i="0" u="none" kern="100" dirty="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ts val="500"/>
                        </a:lnSpc>
                        <a:spcBef>
                          <a:spcPts val="0"/>
                        </a:spcBef>
                        <a:spcAft>
                          <a:spcPts val="0"/>
                        </a:spcAft>
                        <a:buClrTx/>
                        <a:buSzTx/>
                        <a:buFontTx/>
                        <a:buNone/>
                        <a:tabLst/>
                        <a:defRPr/>
                      </a:pPr>
                      <a:r>
                        <a:rPr lang="ja-JP" altLang="en-US" sz="1000" b="0" i="0" kern="100" dirty="0">
                          <a:solidFill>
                            <a:schemeClr val="tx1"/>
                          </a:solidFill>
                          <a:effectLst/>
                          <a:latin typeface="Meiryo UI" panose="020B0604030504040204" pitchFamily="50" charset="-128"/>
                          <a:ea typeface="Meiryo UI" panose="020B0604030504040204" pitchFamily="50" charset="-128"/>
                        </a:rPr>
                        <a:t>　</a:t>
                      </a:r>
                      <a:endParaRPr lang="en-US" altLang="ja-JP" sz="1000" b="1" i="0" u="sng"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0" i="0" kern="100" dirty="0">
                          <a:effectLst/>
                          <a:latin typeface="Meiryo UI" panose="020B0604030504040204" pitchFamily="50" charset="-128"/>
                          <a:ea typeface="Meiryo UI" panose="020B0604030504040204" pitchFamily="50" charset="-128"/>
                        </a:rPr>
                        <a:t> 　  </a:t>
                      </a:r>
                      <a:r>
                        <a:rPr lang="ja-JP" altLang="en-US" sz="1000" b="1" i="0" kern="100" dirty="0">
                          <a:effectLst/>
                          <a:latin typeface="Meiryo UI" panose="020B0604030504040204" pitchFamily="50" charset="-128"/>
                          <a:ea typeface="Meiryo UI" panose="020B0604030504040204" pitchFamily="50" charset="-128"/>
                        </a:rPr>
                        <a:t>１　事業目的</a:t>
                      </a:r>
                      <a:endParaRPr lang="en-US" altLang="ja-JP" sz="1000" b="0" i="0" kern="100" dirty="0">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0" i="0" kern="100" dirty="0">
                          <a:effectLst/>
                          <a:latin typeface="Meiryo UI" panose="020B0604030504040204" pitchFamily="50" charset="-128"/>
                          <a:ea typeface="Meiryo UI" panose="020B0604030504040204" pitchFamily="50" charset="-128"/>
                        </a:rPr>
                        <a:t>　　　　　府が策定する中期目標に基づき、大阪府立病院機構の各病院が公的使命を果たすために、政策医療等を実施する上で必要な建設改良資金について、地方独</a:t>
                      </a:r>
                      <a:endParaRPr lang="en-US" altLang="ja-JP" sz="1000" b="0" i="0" kern="100" dirty="0">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0" i="0" kern="100" dirty="0">
                          <a:effectLst/>
                          <a:latin typeface="Meiryo UI" panose="020B0604030504040204" pitchFamily="50" charset="-128"/>
                          <a:ea typeface="Meiryo UI" panose="020B0604030504040204" pitchFamily="50" charset="-128"/>
                        </a:rPr>
                        <a:t>　　　</a:t>
                      </a:r>
                      <a:r>
                        <a:rPr lang="ja-JP" altLang="en-US" sz="1000" b="0" i="0" kern="100" baseline="0" dirty="0">
                          <a:effectLst/>
                          <a:latin typeface="Meiryo UI" panose="020B0604030504040204" pitchFamily="50" charset="-128"/>
                          <a:ea typeface="Meiryo UI" panose="020B0604030504040204" pitchFamily="50" charset="-128"/>
                        </a:rPr>
                        <a:t> </a:t>
                      </a:r>
                      <a:r>
                        <a:rPr lang="ja-JP" altLang="en-US" sz="1000" b="0" i="0" kern="100" dirty="0">
                          <a:effectLst/>
                          <a:latin typeface="Meiryo UI" panose="020B0604030504040204" pitchFamily="50" charset="-128"/>
                          <a:ea typeface="Meiryo UI" panose="020B0604030504040204" pitchFamily="50" charset="-128"/>
                        </a:rPr>
                        <a:t>立行政法人法の規定により府が貸付を行う。</a:t>
                      </a:r>
                      <a:endParaRPr lang="en-US" altLang="ja-JP" sz="1000" b="0" i="0" kern="100" dirty="0">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0" i="0" kern="100" dirty="0">
                          <a:effectLst/>
                          <a:latin typeface="Meiryo UI" panose="020B0604030504040204" pitchFamily="50" charset="-128"/>
                          <a:ea typeface="Meiryo UI" panose="020B0604030504040204" pitchFamily="50" charset="-128"/>
                        </a:rPr>
                        <a:t>       根拠法令：地方独立行政法人法第４１条</a:t>
                      </a:r>
                      <a:endParaRPr lang="en-US" altLang="ja-JP" sz="1000" b="0" i="0" kern="100" dirty="0">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0" i="0" kern="100" dirty="0">
                          <a:effectLst/>
                          <a:latin typeface="Meiryo UI" panose="020B0604030504040204" pitchFamily="50" charset="-128"/>
                          <a:ea typeface="Meiryo UI" panose="020B0604030504040204" pitchFamily="50" charset="-128"/>
                        </a:rPr>
                        <a:t>　　 </a:t>
                      </a:r>
                      <a:r>
                        <a:rPr lang="ja-JP" altLang="en-US" sz="1000" b="1" i="0" kern="100" dirty="0">
                          <a:effectLst/>
                          <a:latin typeface="Meiryo UI" panose="020B0604030504040204" pitchFamily="50" charset="-128"/>
                          <a:ea typeface="Meiryo UI" panose="020B0604030504040204" pitchFamily="50" charset="-128"/>
                        </a:rPr>
                        <a:t>２　事業内容</a:t>
                      </a:r>
                      <a:endParaRPr lang="en-US" altLang="ja-JP" sz="1000" b="1" i="0" kern="100" dirty="0">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1" i="0" kern="100" dirty="0">
                          <a:effectLst/>
                          <a:latin typeface="Meiryo UI" panose="020B0604030504040204" pitchFamily="50" charset="-128"/>
                          <a:ea typeface="Meiryo UI" panose="020B0604030504040204" pitchFamily="50" charset="-128"/>
                        </a:rPr>
                        <a:t>　　　</a:t>
                      </a:r>
                      <a:r>
                        <a:rPr lang="ja-JP" altLang="en-US" sz="1000" b="0" i="0" kern="100" dirty="0">
                          <a:effectLst/>
                          <a:latin typeface="Meiryo UI" panose="020B0604030504040204" pitchFamily="50" charset="-128"/>
                          <a:ea typeface="Meiryo UI" panose="020B0604030504040204" pitchFamily="50" charset="-128"/>
                        </a:rPr>
                        <a:t>　　</a:t>
                      </a:r>
                      <a:r>
                        <a:rPr lang="ja-JP" altLang="en-US" sz="1000" b="0" i="0" kern="100" baseline="0" dirty="0">
                          <a:effectLst/>
                          <a:latin typeface="Meiryo UI" panose="020B0604030504040204" pitchFamily="50" charset="-128"/>
                          <a:ea typeface="Meiryo UI" panose="020B0604030504040204" pitchFamily="50" charset="-128"/>
                        </a:rPr>
                        <a:t> </a:t>
                      </a:r>
                      <a:r>
                        <a:rPr lang="ja-JP" altLang="en-US" sz="1000" b="0" i="0" kern="100" dirty="0">
                          <a:effectLst/>
                          <a:latin typeface="Meiryo UI" panose="020B0604030504040204" pitchFamily="50" charset="-128"/>
                          <a:ea typeface="Meiryo UI" panose="020B0604030504040204" pitchFamily="50" charset="-128"/>
                        </a:rPr>
                        <a:t>大阪府立病院機構の各病院が、公的使命を果たしていくために必要な医療機器の更新や施設の改修に要する経費に対して、地方独立行政法人法の規定に基</a:t>
                      </a:r>
                      <a:endParaRPr lang="en-US" altLang="ja-JP" sz="1000" b="0" i="0" kern="100" dirty="0">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0" i="0" kern="100" dirty="0">
                          <a:effectLst/>
                          <a:latin typeface="Meiryo UI" panose="020B0604030504040204" pitchFamily="50" charset="-128"/>
                          <a:ea typeface="Meiryo UI" panose="020B0604030504040204" pitchFamily="50" charset="-128"/>
                        </a:rPr>
                        <a:t>　　　　</a:t>
                      </a:r>
                      <a:r>
                        <a:rPr lang="ja-JP" altLang="en-US" sz="1000" b="0" i="0" kern="100" dirty="0" err="1">
                          <a:effectLst/>
                          <a:latin typeface="Meiryo UI" panose="020B0604030504040204" pitchFamily="50" charset="-128"/>
                          <a:ea typeface="Meiryo UI" panose="020B0604030504040204" pitchFamily="50" charset="-128"/>
                        </a:rPr>
                        <a:t>づ</a:t>
                      </a:r>
                      <a:r>
                        <a:rPr lang="ja-JP" altLang="en-US" sz="1000" b="0" i="0" kern="100" dirty="0">
                          <a:effectLst/>
                          <a:latin typeface="Meiryo UI" panose="020B0604030504040204" pitchFamily="50" charset="-128"/>
                          <a:ea typeface="Meiryo UI" panose="020B0604030504040204" pitchFamily="50" charset="-128"/>
                        </a:rPr>
                        <a:t>いて所要額の貸付を行うもの。　</a:t>
                      </a:r>
                      <a:endParaRPr lang="en-US" altLang="ja-JP" sz="1000" b="0" i="0" kern="100" dirty="0">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0" i="0" kern="100" dirty="0">
                          <a:effectLst/>
                          <a:latin typeface="Meiryo UI" panose="020B0604030504040204" pitchFamily="50" charset="-128"/>
                          <a:ea typeface="Meiryo UI" panose="020B0604030504040204" pitchFamily="50" charset="-128"/>
                        </a:rPr>
                        <a:t>　　　　○長期貸付金（内容）　・資産購入費　　　・増改築工事費　　 </a:t>
                      </a:r>
                    </a:p>
                    <a:p>
                      <a:pPr marL="133350" indent="-133350" algn="just">
                        <a:spcAft>
                          <a:spcPts val="0"/>
                        </a:spcAft>
                      </a:pPr>
                      <a:endParaRPr lang="ja-JP" altLang="en-US" sz="1000" b="0" i="0" kern="100" dirty="0">
                        <a:effectLst/>
                        <a:latin typeface="Meiryo UI" panose="020B0604030504040204" pitchFamily="50" charset="-128"/>
                        <a:ea typeface="Meiryo UI" panose="020B0604030504040204" pitchFamily="50" charset="-128"/>
                      </a:endParaRPr>
                    </a:p>
                  </a:txBody>
                  <a:tcPr marL="72000" marR="72000" marT="36000" marB="36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solidFill>
                  </a:tcPr>
                </a:tc>
                <a:extLst>
                  <a:ext uri="{0D108BD9-81ED-4DB2-BD59-A6C34878D82A}">
                    <a16:rowId xmlns:a16="http://schemas.microsoft.com/office/drawing/2014/main" val="4234363331"/>
                  </a:ext>
                </a:extLst>
              </a:tr>
            </a:tbl>
          </a:graphicData>
        </a:graphic>
      </p:graphicFrame>
      <p:sp>
        <p:nvSpPr>
          <p:cNvPr id="5" name="正方形/長方形 4"/>
          <p:cNvSpPr/>
          <p:nvPr/>
        </p:nvSpPr>
        <p:spPr>
          <a:xfrm>
            <a:off x="5337085" y="230661"/>
            <a:ext cx="1935215" cy="208186"/>
          </a:xfrm>
          <a:prstGeom prst="rect">
            <a:avLst/>
          </a:prstGeom>
          <a:ln w="6350"/>
        </p:spPr>
        <p:style>
          <a:lnRef idx="2">
            <a:schemeClr val="accent1"/>
          </a:lnRef>
          <a:fillRef idx="1">
            <a:schemeClr val="lt1"/>
          </a:fillRef>
          <a:effectRef idx="0">
            <a:schemeClr val="accent1"/>
          </a:effectRef>
          <a:fontRef idx="minor">
            <a:schemeClr val="dk1"/>
          </a:fontRef>
        </p:style>
        <p:txBody>
          <a:bodyPr lIns="36000" rIns="36000" rtlCol="0" anchor="ctr"/>
          <a:lstStyle/>
          <a:p>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予算の記載</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）：一般財源</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スライド番号プレースホルダー 4"/>
          <p:cNvSpPr txBox="1">
            <a:spLocks/>
          </p:cNvSpPr>
          <p:nvPr/>
        </p:nvSpPr>
        <p:spPr>
          <a:xfrm>
            <a:off x="7010400" y="6584035"/>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smtClean="0">
                <a:solidFill>
                  <a:schemeClr val="tx1"/>
                </a:solidFill>
                <a:latin typeface="Meiryo UI" panose="020B0604030504040204" pitchFamily="50" charset="-128"/>
                <a:ea typeface="Meiryo UI" panose="020B0604030504040204" pitchFamily="50" charset="-128"/>
              </a:rPr>
              <a:t>58</a:t>
            </a:r>
            <a:endParaRPr lang="ja-JP" altLang="en-US"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03715645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表 24"/>
          <p:cNvGraphicFramePr>
            <a:graphicFrameLocks noGrp="1"/>
          </p:cNvGraphicFramePr>
          <p:nvPr/>
        </p:nvGraphicFramePr>
        <p:xfrm>
          <a:off x="83583" y="121490"/>
          <a:ext cx="9003329" cy="415976"/>
        </p:xfrm>
        <a:graphic>
          <a:graphicData uri="http://schemas.openxmlformats.org/drawingml/2006/table">
            <a:tbl>
              <a:tblPr firstRow="1" firstCol="1" bandRow="1">
                <a:tableStyleId>{5C22544A-7EE6-4342-B048-85BDC9FD1C3A}</a:tableStyleId>
              </a:tblPr>
              <a:tblGrid>
                <a:gridCol w="6288617">
                  <a:extLst>
                    <a:ext uri="{9D8B030D-6E8A-4147-A177-3AD203B41FA5}">
                      <a16:colId xmlns:a16="http://schemas.microsoft.com/office/drawing/2014/main" val="1996567682"/>
                    </a:ext>
                  </a:extLst>
                </a:gridCol>
                <a:gridCol w="2714712">
                  <a:extLst>
                    <a:ext uri="{9D8B030D-6E8A-4147-A177-3AD203B41FA5}">
                      <a16:colId xmlns:a16="http://schemas.microsoft.com/office/drawing/2014/main" val="2440904912"/>
                    </a:ext>
                  </a:extLst>
                </a:gridCol>
              </a:tblGrid>
              <a:tr h="41597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100" kern="100" dirty="0">
                          <a:solidFill>
                            <a:schemeClr val="tx1"/>
                          </a:solidFill>
                          <a:effectLst/>
                          <a:latin typeface="Meiryo UI" panose="020B0604030504040204" pitchFamily="50" charset="-128"/>
                          <a:ea typeface="Meiryo UI" panose="020B0604030504040204" pitchFamily="50" charset="-128"/>
                        </a:rPr>
                        <a:t>【</a:t>
                      </a:r>
                      <a:r>
                        <a:rPr lang="ja-JP" altLang="en-US" sz="1100" kern="100" dirty="0">
                          <a:solidFill>
                            <a:schemeClr val="tx1"/>
                          </a:solidFill>
                          <a:effectLst/>
                          <a:latin typeface="Meiryo UI" panose="020B0604030504040204" pitchFamily="50" charset="-128"/>
                          <a:ea typeface="Meiryo UI" panose="020B0604030504040204" pitchFamily="50" charset="-128"/>
                        </a:rPr>
                        <a:t>主要検討事業</a:t>
                      </a:r>
                      <a:r>
                        <a:rPr lang="en-US" altLang="ja-JP" sz="1100" kern="100" dirty="0">
                          <a:solidFill>
                            <a:schemeClr val="tx1"/>
                          </a:solidFill>
                          <a:effectLst/>
                          <a:latin typeface="Meiryo UI" panose="020B0604030504040204" pitchFamily="50" charset="-128"/>
                          <a:ea typeface="Meiryo UI" panose="020B0604030504040204" pitchFamily="50" charset="-128"/>
                        </a:rPr>
                        <a:t>24】</a:t>
                      </a:r>
                      <a:r>
                        <a:rPr lang="ja-JP" altLang="en-US" sz="1100" kern="100" dirty="0">
                          <a:solidFill>
                            <a:schemeClr val="tx1"/>
                          </a:solidFill>
                          <a:effectLst/>
                          <a:latin typeface="Meiryo UI" panose="020B0604030504040204" pitchFamily="50" charset="-128"/>
                          <a:ea typeface="Meiryo UI" panose="020B0604030504040204" pitchFamily="50" charset="-128"/>
                        </a:rPr>
                        <a:t>　</a:t>
                      </a:r>
                      <a:r>
                        <a:rPr lang="ja-JP" altLang="en-US" sz="1400" kern="100" dirty="0">
                          <a:solidFill>
                            <a:schemeClr val="tx1"/>
                          </a:solidFill>
                          <a:effectLst/>
                          <a:latin typeface="Meiryo UI" panose="020B0604030504040204" pitchFamily="50" charset="-128"/>
                          <a:ea typeface="Meiryo UI" panose="020B0604030504040204" pitchFamily="50" charset="-128"/>
                        </a:rPr>
                        <a:t>地域就労支援事業　</a:t>
                      </a:r>
                      <a:r>
                        <a:rPr lang="ja-JP" altLang="en-US" sz="1000" kern="100" dirty="0">
                          <a:solidFill>
                            <a:schemeClr val="tx1"/>
                          </a:solidFill>
                          <a:effectLst/>
                          <a:latin typeface="Meiryo UI" panose="020B0604030504040204" pitchFamily="50" charset="-128"/>
                          <a:ea typeface="Meiryo UI" panose="020B0604030504040204" pitchFamily="50" charset="-128"/>
                        </a:rPr>
                        <a:t>　</a:t>
                      </a:r>
                      <a:endParaRPr lang="en-US" altLang="ja-JP" sz="10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effectLst/>
                          <a:latin typeface="Meiryo UI" panose="020B0604030504040204" pitchFamily="50" charset="-128"/>
                          <a:ea typeface="Meiryo UI" panose="020B0604030504040204" pitchFamily="50" charset="-128"/>
                        </a:rPr>
                        <a:t>＜商工労働部・府民文化部＞</a:t>
                      </a:r>
                      <a:endParaRPr lang="ja-JP" alt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09406796"/>
                  </a:ext>
                </a:extLst>
              </a:tr>
            </a:tbl>
          </a:graphicData>
        </a:graphic>
      </p:graphicFrame>
      <p:graphicFrame>
        <p:nvGraphicFramePr>
          <p:cNvPr id="2" name="表 1"/>
          <p:cNvGraphicFramePr>
            <a:graphicFrameLocks noGrp="1"/>
          </p:cNvGraphicFramePr>
          <p:nvPr>
            <p:extLst>
              <p:ext uri="{D42A27DB-BD31-4B8C-83A1-F6EECF244321}">
                <p14:modId xmlns:p14="http://schemas.microsoft.com/office/powerpoint/2010/main" val="2209585521"/>
              </p:ext>
            </p:extLst>
          </p:nvPr>
        </p:nvGraphicFramePr>
        <p:xfrm>
          <a:off x="41792" y="559809"/>
          <a:ext cx="9060417" cy="6223200"/>
        </p:xfrm>
        <a:graphic>
          <a:graphicData uri="http://schemas.openxmlformats.org/drawingml/2006/table">
            <a:tbl>
              <a:tblPr firstRow="1" firstCol="1" bandRow="1">
                <a:tableStyleId>{BC89EF96-8CEA-46FF-86C4-4CE0E7609802}</a:tableStyleId>
              </a:tblPr>
              <a:tblGrid>
                <a:gridCol w="257947">
                  <a:extLst>
                    <a:ext uri="{9D8B030D-6E8A-4147-A177-3AD203B41FA5}">
                      <a16:colId xmlns:a16="http://schemas.microsoft.com/office/drawing/2014/main" val="9612139"/>
                    </a:ext>
                  </a:extLst>
                </a:gridCol>
                <a:gridCol w="4416188">
                  <a:extLst>
                    <a:ext uri="{9D8B030D-6E8A-4147-A177-3AD203B41FA5}">
                      <a16:colId xmlns:a16="http://schemas.microsoft.com/office/drawing/2014/main" val="4183280094"/>
                    </a:ext>
                  </a:extLst>
                </a:gridCol>
                <a:gridCol w="4386282">
                  <a:extLst>
                    <a:ext uri="{9D8B030D-6E8A-4147-A177-3AD203B41FA5}">
                      <a16:colId xmlns:a16="http://schemas.microsoft.com/office/drawing/2014/main" val="3479956490"/>
                    </a:ext>
                  </a:extLst>
                </a:gridCol>
              </a:tblGrid>
              <a:tr h="207432">
                <a:tc rowSpan="2">
                  <a:txBody>
                    <a:bodyPr/>
                    <a:lstStyle/>
                    <a:p>
                      <a:pPr algn="ctr">
                        <a:spcAft>
                          <a:spcPts val="0"/>
                        </a:spcAft>
                      </a:pPr>
                      <a:r>
                        <a:rPr lang="ja-JP" altLang="en-US" sz="1000" kern="100" dirty="0">
                          <a:solidFill>
                            <a:schemeClr val="bg1"/>
                          </a:solidFill>
                          <a:effectLst/>
                          <a:latin typeface="Meiryo UI" panose="020B0604030504040204" pitchFamily="50" charset="-128"/>
                          <a:ea typeface="Meiryo UI" panose="020B0604030504040204" pitchFamily="50" charset="-128"/>
                        </a:rPr>
                        <a:t>当時の事業概要</a:t>
                      </a:r>
                      <a:endParaRPr lang="en-US" altLang="ja-JP" sz="1000"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vert="eaVert" anchor="ct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solidFill>
                  </a:tcPr>
                </a:tc>
                <a:tc grid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rPr>
                        <a:t>＜財政再建プログラム（案）策定当時＞</a:t>
                      </a:r>
                      <a:endParaRPr lang="en-US" altLang="ja-JP"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0D8E8"/>
                    </a:solidFill>
                  </a:tcPr>
                </a:tc>
                <a:tc hMerge="1">
                  <a:txBody>
                    <a:bodyPr/>
                    <a:lstStyle/>
                    <a:p>
                      <a:endParaRPr kumimoji="1" lang="ja-JP" altLang="en-US"/>
                    </a:p>
                  </a:txBody>
                  <a:tcPr/>
                </a:tc>
                <a:extLst>
                  <a:ext uri="{0D108BD9-81ED-4DB2-BD59-A6C34878D82A}">
                    <a16:rowId xmlns:a16="http://schemas.microsoft.com/office/drawing/2014/main" val="1809098311"/>
                  </a:ext>
                </a:extLst>
              </a:tr>
              <a:tr h="2554781">
                <a:tc vMerge="1">
                  <a:txBody>
                    <a:bodyPr/>
                    <a:lstStyle/>
                    <a:p>
                      <a:endParaRPr kumimoji="1" lang="ja-JP" altLang="en-US"/>
                    </a:p>
                  </a:txBody>
                  <a:tcPr/>
                </a:tc>
                <a:tc gridSpan="2">
                  <a:txBody>
                    <a:bodyPr/>
                    <a:lstStyle/>
                    <a:p>
                      <a:pPr algn="just">
                        <a:spcAft>
                          <a:spcPts val="0"/>
                        </a:spcAft>
                      </a:pPr>
                      <a:endParaRPr lang="en-US" altLang="ja-JP" sz="1000" b="1"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effectLst/>
                          <a:latin typeface="Meiryo UI" panose="020B0604030504040204" pitchFamily="50" charset="-128"/>
                          <a:ea typeface="Meiryo UI" panose="020B0604030504040204" pitchFamily="50" charset="-128"/>
                        </a:rPr>
                        <a:t>１ 事業目的</a:t>
                      </a:r>
                      <a:endParaRPr lang="en-US" altLang="ja-JP" sz="1000" b="1"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   </a:t>
                      </a:r>
                      <a:r>
                        <a:rPr lang="ja-JP" altLang="en-US" sz="1000" b="0" kern="100" dirty="0" err="1">
                          <a:effectLst/>
                          <a:latin typeface="Meiryo UI" panose="020B0604030504040204" pitchFamily="50" charset="-128"/>
                          <a:ea typeface="Meiryo UI" panose="020B0604030504040204" pitchFamily="50" charset="-128"/>
                        </a:rPr>
                        <a:t>障がい</a:t>
                      </a:r>
                      <a:r>
                        <a:rPr lang="ja-JP" altLang="en-US" sz="1000" b="0" kern="100" dirty="0">
                          <a:effectLst/>
                          <a:latin typeface="Meiryo UI" panose="020B0604030504040204" pitchFamily="50" charset="-128"/>
                          <a:ea typeface="Meiryo UI" panose="020B0604030504040204" pitchFamily="50" charset="-128"/>
                        </a:rPr>
                        <a:t>者、母子家庭の母親、中高年齢者等、働く意欲がありながら様々な就労阻害要因のために就労できない就職困難者に対する就労支援事業を実施する市町村に</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対し補助等を行う。 </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a:t>
                      </a:r>
                    </a:p>
                    <a:p>
                      <a:pPr algn="just">
                        <a:spcAft>
                          <a:spcPts val="0"/>
                        </a:spcAft>
                      </a:pPr>
                      <a:r>
                        <a:rPr lang="ja-JP" altLang="en-US" sz="1000" b="1" kern="100" dirty="0">
                          <a:effectLst/>
                          <a:latin typeface="Meiryo UI" panose="020B0604030504040204" pitchFamily="50" charset="-128"/>
                          <a:ea typeface="Meiryo UI" panose="020B0604030504040204" pitchFamily="50" charset="-128"/>
                        </a:rPr>
                        <a:t>２ 事業内容</a:t>
                      </a:r>
                      <a:endParaRPr lang="en-US" altLang="ja-JP" sz="1000" b="1"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○地域就労支援事業費補助金 </a:t>
                      </a:r>
                      <a:r>
                        <a:rPr lang="en-US" altLang="ja-JP" sz="1000" b="0" kern="100" dirty="0">
                          <a:effectLst/>
                          <a:latin typeface="Meiryo UI" panose="020B0604030504040204" pitchFamily="50" charset="-128"/>
                          <a:ea typeface="Meiryo UI" panose="020B0604030504040204" pitchFamily="50" charset="-128"/>
                        </a:rPr>
                        <a:t>90,618</a:t>
                      </a:r>
                      <a:r>
                        <a:rPr lang="ja-JP" altLang="en-US" sz="1000" b="0" kern="100" dirty="0">
                          <a:effectLst/>
                          <a:latin typeface="Meiryo UI" panose="020B0604030504040204" pitchFamily="50" charset="-128"/>
                          <a:ea typeface="Meiryo UI" panose="020B0604030504040204" pitchFamily="50" charset="-128"/>
                        </a:rPr>
                        <a:t>千円</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 </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事業内容</a:t>
                      </a: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・地域就労活性化事業（講習・講座、事業広報等）</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・広域連携事業（複数市町村による共同事業等）</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 ・ｺｰﾃﾞｨﾈｰﾀｰ活動推進事業（ｺｰﾃﾞｨﾈｰﾀｰ設置経費）</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 </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事業主体</a:t>
                      </a: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・実施主体 市町村 </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政令市を除く（</a:t>
                      </a:r>
                      <a:r>
                        <a:rPr lang="en-US" altLang="ja-JP" sz="1000" b="0" kern="100" dirty="0">
                          <a:effectLst/>
                          <a:latin typeface="Meiryo UI" panose="020B0604030504040204" pitchFamily="50" charset="-128"/>
                          <a:ea typeface="Meiryo UI" panose="020B0604030504040204" pitchFamily="50" charset="-128"/>
                        </a:rPr>
                        <a:t>19</a:t>
                      </a:r>
                      <a:r>
                        <a:rPr lang="ja-JP" altLang="en-US" sz="1000" b="0" kern="100" dirty="0">
                          <a:effectLst/>
                          <a:latin typeface="Meiryo UI" panose="020B0604030504040204" pitchFamily="50" charset="-128"/>
                          <a:ea typeface="Meiryo UI" panose="020B0604030504040204" pitchFamily="50" charset="-128"/>
                        </a:rPr>
                        <a:t>年度 </a:t>
                      </a:r>
                      <a:r>
                        <a:rPr lang="en-US" altLang="ja-JP" sz="1000" b="0" kern="100" dirty="0">
                          <a:effectLst/>
                          <a:latin typeface="Meiryo UI" panose="020B0604030504040204" pitchFamily="50" charset="-128"/>
                          <a:ea typeface="Meiryo UI" panose="020B0604030504040204" pitchFamily="50" charset="-128"/>
                        </a:rPr>
                        <a:t>41</a:t>
                      </a:r>
                      <a:r>
                        <a:rPr lang="ja-JP" altLang="en-US" sz="1000" b="0" kern="100" dirty="0">
                          <a:effectLst/>
                          <a:latin typeface="Meiryo UI" panose="020B0604030504040204" pitchFamily="50" charset="-128"/>
                          <a:ea typeface="Meiryo UI" panose="020B0604030504040204" pitchFamily="50" charset="-128"/>
                        </a:rPr>
                        <a:t>市町村、</a:t>
                      </a:r>
                      <a:r>
                        <a:rPr lang="en-US" altLang="ja-JP" sz="1000" b="0" kern="100" dirty="0">
                          <a:effectLst/>
                          <a:latin typeface="Meiryo UI" panose="020B0604030504040204" pitchFamily="50" charset="-128"/>
                          <a:ea typeface="Meiryo UI" panose="020B0604030504040204" pitchFamily="50" charset="-128"/>
                        </a:rPr>
                        <a:t>63</a:t>
                      </a:r>
                      <a:r>
                        <a:rPr lang="ja-JP" altLang="en-US" sz="1000" b="0" kern="100" dirty="0">
                          <a:effectLst/>
                          <a:latin typeface="Meiryo UI" panose="020B0604030504040204" pitchFamily="50" charset="-128"/>
                          <a:ea typeface="Meiryo UI" panose="020B0604030504040204" pitchFamily="50" charset="-128"/>
                        </a:rPr>
                        <a:t>地域就労支援センター）</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補助の考え方</a:t>
                      </a: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・補助率 </a:t>
                      </a:r>
                      <a:r>
                        <a:rPr lang="en-US" altLang="ja-JP" sz="1000" b="0" kern="100" dirty="0">
                          <a:effectLst/>
                          <a:latin typeface="Meiryo UI" panose="020B0604030504040204" pitchFamily="50" charset="-128"/>
                          <a:ea typeface="Meiryo UI" panose="020B0604030504040204" pitchFamily="50" charset="-128"/>
                        </a:rPr>
                        <a:t>1/2 </a:t>
                      </a:r>
                      <a:r>
                        <a:rPr lang="ja-JP" altLang="en-US" sz="1000" b="0" kern="100" dirty="0">
                          <a:effectLst/>
                          <a:latin typeface="Meiryo UI" panose="020B0604030504040204" pitchFamily="50" charset="-128"/>
                          <a:ea typeface="Meiryo UI" panose="020B0604030504040204" pitchFamily="50" charset="-128"/>
                        </a:rPr>
                        <a:t>・補助限度額 １市町村あたり５百万円（基本）</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○地域就労支援ｺｰﾃﾞｨﾈｰﾀｰ養成研修委託 </a:t>
                      </a:r>
                      <a:r>
                        <a:rPr lang="en-US" altLang="ja-JP" sz="1000" b="0" kern="100" dirty="0">
                          <a:effectLst/>
                          <a:latin typeface="Meiryo UI" panose="020B0604030504040204" pitchFamily="50" charset="-128"/>
                          <a:ea typeface="Meiryo UI" panose="020B0604030504040204" pitchFamily="50" charset="-128"/>
                        </a:rPr>
                        <a:t>1,270</a:t>
                      </a:r>
                      <a:r>
                        <a:rPr lang="ja-JP" altLang="en-US" sz="1000" b="0" kern="100" dirty="0">
                          <a:effectLst/>
                          <a:latin typeface="Meiryo UI" panose="020B0604030504040204" pitchFamily="50" charset="-128"/>
                          <a:ea typeface="Meiryo UI" panose="020B0604030504040204" pitchFamily="50" charset="-128"/>
                        </a:rPr>
                        <a:t>千円 ：養成講座の企画・実施</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○地域就労支援促進事業 </a:t>
                      </a:r>
                      <a:r>
                        <a:rPr lang="en-US" altLang="ja-JP" sz="1000" b="0" kern="100" dirty="0">
                          <a:effectLst/>
                          <a:latin typeface="Meiryo UI" panose="020B0604030504040204" pitchFamily="50" charset="-128"/>
                          <a:ea typeface="Meiryo UI" panose="020B0604030504040204" pitchFamily="50" charset="-128"/>
                        </a:rPr>
                        <a:t>1,053</a:t>
                      </a:r>
                      <a:r>
                        <a:rPr lang="ja-JP" altLang="en-US" sz="1000" b="0" kern="100" dirty="0">
                          <a:effectLst/>
                          <a:latin typeface="Meiryo UI" panose="020B0604030504040204" pitchFamily="50" charset="-128"/>
                          <a:ea typeface="Meiryo UI" panose="020B0604030504040204" pitchFamily="50" charset="-128"/>
                        </a:rPr>
                        <a:t>千円   ：事業実施に伴う新たな課題等の検討調査 </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a:t>
                      </a:r>
                    </a:p>
                    <a:p>
                      <a:pPr algn="just">
                        <a:spcAft>
                          <a:spcPts val="0"/>
                        </a:spcAft>
                      </a:pPr>
                      <a:r>
                        <a:rPr lang="ja-JP" altLang="en-US" sz="1000" b="1" kern="100" dirty="0">
                          <a:effectLst/>
                          <a:latin typeface="Meiryo UI" panose="020B0604030504040204" pitchFamily="50" charset="-128"/>
                          <a:ea typeface="Meiryo UI" panose="020B0604030504040204" pitchFamily="50" charset="-128"/>
                        </a:rPr>
                        <a:t>３ 事業開始年度 </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平成</a:t>
                      </a:r>
                      <a:r>
                        <a:rPr lang="en-US" altLang="ja-JP" sz="1000" b="0" kern="100" dirty="0">
                          <a:effectLst/>
                          <a:latin typeface="Meiryo UI" panose="020B0604030504040204" pitchFamily="50" charset="-128"/>
                          <a:ea typeface="Meiryo UI" panose="020B0604030504040204" pitchFamily="50" charset="-128"/>
                        </a:rPr>
                        <a:t>14</a:t>
                      </a:r>
                      <a:r>
                        <a:rPr lang="ja-JP" altLang="en-US" sz="1000" b="0" kern="100" dirty="0">
                          <a:effectLst/>
                          <a:latin typeface="Meiryo UI" panose="020B0604030504040204" pitchFamily="50" charset="-128"/>
                          <a:ea typeface="Meiryo UI" panose="020B0604030504040204" pitchFamily="50" charset="-128"/>
                        </a:rPr>
                        <a:t>年度</a:t>
                      </a: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tc hMerge="1">
                  <a:txBody>
                    <a:bodyPr/>
                    <a:lstStyle/>
                    <a:p>
                      <a:endParaRPr kumimoji="1" lang="ja-JP" altLang="en-US"/>
                    </a:p>
                  </a:txBody>
                  <a:tcPr/>
                </a:tc>
                <a:extLst>
                  <a:ext uri="{0D108BD9-81ED-4DB2-BD59-A6C34878D82A}">
                    <a16:rowId xmlns:a16="http://schemas.microsoft.com/office/drawing/2014/main" val="584442172"/>
                  </a:ext>
                </a:extLst>
              </a:tr>
              <a:tr h="207432">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bg1"/>
                          </a:solidFill>
                          <a:latin typeface="Meiryo UI" panose="020B0604030504040204" pitchFamily="50" charset="-128"/>
                          <a:ea typeface="Meiryo UI" panose="020B0604030504040204" pitchFamily="50" charset="-128"/>
                        </a:rPr>
                        <a:t>見直しの経過</a:t>
                      </a:r>
                      <a:endParaRPr kumimoji="1" lang="ja-JP" altLang="en-US" dirty="0">
                        <a:solidFill>
                          <a:schemeClr val="bg1"/>
                        </a:solidFill>
                        <a:latin typeface="Meiryo UI" panose="020B0604030504040204" pitchFamily="50" charset="-128"/>
                        <a:ea typeface="Meiryo UI" panose="020B0604030504040204" pitchFamily="50" charset="-128"/>
                      </a:endParaRPr>
                    </a:p>
                  </a:txBody>
                  <a:tcPr marL="72000" marR="72000" marT="36000" marB="36000" vert="eaVert" anchor="ctr">
                    <a:lnL w="12700" cap="flat" cmpd="sng" algn="ctr">
                      <a:solidFill>
                        <a:schemeClr val="accent1"/>
                      </a:solidFill>
                      <a:prstDash val="solid"/>
                      <a:round/>
                      <a:headEnd type="none" w="med" len="med"/>
                      <a:tailEnd type="none" w="med" len="med"/>
                    </a:lnL>
                    <a:lnT w="635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grid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ja-JP" sz="1000" b="1" kern="100" dirty="0">
                          <a:effectLst/>
                          <a:latin typeface="Meiryo UI" panose="020B0604030504040204" pitchFamily="50" charset="-128"/>
                          <a:ea typeface="Meiryo UI" panose="020B0604030504040204" pitchFamily="50" charset="-128"/>
                        </a:rPr>
                        <a:t>＜財政再建プログラム（案）</a:t>
                      </a:r>
                      <a:r>
                        <a:rPr lang="ja-JP" altLang="en-US" sz="1000" b="1" kern="100" dirty="0">
                          <a:effectLst/>
                          <a:latin typeface="Meiryo UI" panose="020B0604030504040204" pitchFamily="50" charset="-128"/>
                          <a:ea typeface="Meiryo UI" panose="020B0604030504040204" pitchFamily="50" charset="-128"/>
                        </a:rPr>
                        <a:t>における見直し</a:t>
                      </a:r>
                      <a:r>
                        <a:rPr lang="ja-JP" altLang="ja-JP" sz="1000" b="1" kern="100" dirty="0">
                          <a:effectLst/>
                          <a:latin typeface="Meiryo UI" panose="020B0604030504040204" pitchFamily="50" charset="-128"/>
                          <a:ea typeface="Meiryo UI" panose="020B0604030504040204" pitchFamily="50" charset="-128"/>
                        </a:rPr>
                        <a:t>＞</a:t>
                      </a:r>
                      <a:endParaRPr lang="ja-JP"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0D8E8"/>
                    </a:solidFill>
                  </a:tcPr>
                </a:tc>
                <a:tc hMerge="1">
                  <a:txBody>
                    <a:bodyPr/>
                    <a:lstStyle/>
                    <a:p>
                      <a:endParaRPr kumimoji="1" lang="ja-JP" altLang="en-US"/>
                    </a:p>
                  </a:txBody>
                  <a:tcPr/>
                </a:tc>
                <a:extLst>
                  <a:ext uri="{0D108BD9-81ED-4DB2-BD59-A6C34878D82A}">
                    <a16:rowId xmlns:a16="http://schemas.microsoft.com/office/drawing/2014/main" val="652200874"/>
                  </a:ext>
                </a:extLst>
              </a:tr>
              <a:tr h="1831760">
                <a:tc vMerge="1">
                  <a:txBody>
                    <a:bodyPr/>
                    <a:lstStyle/>
                    <a:p>
                      <a:endParaRPr kumimoji="1" lang="ja-JP" altLang="en-US" dirty="0"/>
                    </a:p>
                  </a:txBody>
                  <a:tcPr marL="72000" marR="72000" marT="36000" marB="36000" vert="eaVert">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just">
                        <a:spcAft>
                          <a:spcPts val="0"/>
                        </a:spcAft>
                      </a:pPr>
                      <a:r>
                        <a:rPr lang="ja-JP" altLang="en-US" sz="1000" b="1" kern="100" dirty="0">
                          <a:effectLst/>
                          <a:latin typeface="Meiryo UI" panose="020B0604030504040204" pitchFamily="50" charset="-128"/>
                          <a:ea typeface="Meiryo UI" panose="020B0604030504040204" pitchFamily="50" charset="-128"/>
                        </a:rPr>
                        <a:t>１ 見直しの考え方</a:t>
                      </a:r>
                      <a:endParaRPr lang="en-US" altLang="ja-JP" sz="1000" b="1"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 平成</a:t>
                      </a:r>
                      <a:r>
                        <a:rPr lang="en-US" altLang="ja-JP" sz="1000" b="0" kern="100" dirty="0">
                          <a:effectLst/>
                          <a:latin typeface="Meiryo UI" panose="020B0604030504040204" pitchFamily="50" charset="-128"/>
                          <a:ea typeface="Meiryo UI" panose="020B0604030504040204" pitchFamily="50" charset="-128"/>
                        </a:rPr>
                        <a:t>14</a:t>
                      </a:r>
                      <a:r>
                        <a:rPr lang="ja-JP" altLang="en-US" sz="1000" b="0" kern="100" dirty="0">
                          <a:effectLst/>
                          <a:latin typeface="Meiryo UI" panose="020B0604030504040204" pitchFamily="50" charset="-128"/>
                          <a:ea typeface="Meiryo UI" panose="020B0604030504040204" pitchFamily="50" charset="-128"/>
                        </a:rPr>
                        <a:t>年度の制度導入後、既に６年を経過しているが、相談人数あたりの補助</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コストが約</a:t>
                      </a:r>
                      <a:r>
                        <a:rPr lang="en-US" altLang="ja-JP" sz="1000" b="0" kern="100" dirty="0">
                          <a:effectLst/>
                          <a:latin typeface="Meiryo UI" panose="020B0604030504040204" pitchFamily="50" charset="-128"/>
                          <a:ea typeface="Meiryo UI" panose="020B0604030504040204" pitchFamily="50" charset="-128"/>
                        </a:rPr>
                        <a:t>2.8</a:t>
                      </a:r>
                      <a:r>
                        <a:rPr lang="ja-JP" altLang="en-US" sz="1000" b="0" kern="100" dirty="0">
                          <a:effectLst/>
                          <a:latin typeface="Meiryo UI" panose="020B0604030504040204" pitchFamily="50" charset="-128"/>
                          <a:ea typeface="Meiryo UI" panose="020B0604030504040204" pitchFamily="50" charset="-128"/>
                        </a:rPr>
                        <a:t>万円／件 </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err="1">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就労者あたりの補助コストが約</a:t>
                      </a:r>
                      <a:r>
                        <a:rPr lang="en-US" altLang="ja-JP" sz="1000" b="0" kern="100" dirty="0">
                          <a:effectLst/>
                          <a:latin typeface="Meiryo UI" panose="020B0604030504040204" pitchFamily="50" charset="-128"/>
                          <a:ea typeface="Meiryo UI" panose="020B0604030504040204" pitchFamily="50" charset="-128"/>
                        </a:rPr>
                        <a:t>13</a:t>
                      </a:r>
                      <a:r>
                        <a:rPr lang="ja-JP" altLang="en-US" sz="1000" b="0" kern="100" dirty="0">
                          <a:effectLst/>
                          <a:latin typeface="Meiryo UI" panose="020B0604030504040204" pitchFamily="50" charset="-128"/>
                          <a:ea typeface="Meiryo UI" panose="020B0604030504040204" pitchFamily="50" charset="-128"/>
                        </a:rPr>
                        <a:t>万円／人</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と割高</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であり、廃止を求める。 </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コストは、</a:t>
                      </a:r>
                      <a:r>
                        <a:rPr lang="en-US" altLang="ja-JP" sz="1000" b="0" kern="100" dirty="0">
                          <a:effectLst/>
                          <a:latin typeface="Meiryo UI" panose="020B0604030504040204" pitchFamily="50" charset="-128"/>
                          <a:ea typeface="Meiryo UI" panose="020B0604030504040204" pitchFamily="50" charset="-128"/>
                        </a:rPr>
                        <a:t>H20</a:t>
                      </a:r>
                      <a:r>
                        <a:rPr lang="ja-JP" altLang="en-US" sz="1000" b="0" kern="100" dirty="0">
                          <a:effectLst/>
                          <a:latin typeface="Meiryo UI" panose="020B0604030504040204" pitchFamily="50" charset="-128"/>
                          <a:ea typeface="Meiryo UI" panose="020B0604030504040204" pitchFamily="50" charset="-128"/>
                        </a:rPr>
                        <a:t>通年見込額を⑱相談実人数、就労者で除したもの） </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a:t>
                      </a:r>
                    </a:p>
                    <a:p>
                      <a:pPr algn="just">
                        <a:spcAft>
                          <a:spcPts val="0"/>
                        </a:spcAft>
                      </a:pPr>
                      <a:r>
                        <a:rPr lang="ja-JP" altLang="en-US" sz="1000" b="1" kern="100" dirty="0">
                          <a:effectLst/>
                          <a:latin typeface="Meiryo UI" panose="020B0604030504040204" pitchFamily="50" charset="-128"/>
                          <a:ea typeface="Meiryo UI" panose="020B0604030504040204" pitchFamily="50" charset="-128"/>
                        </a:rPr>
                        <a:t>２ 見直し内容 </a:t>
                      </a:r>
                    </a:p>
                    <a:p>
                      <a:pPr algn="just">
                        <a:spcAft>
                          <a:spcPts val="0"/>
                        </a:spcAft>
                      </a:pPr>
                      <a:r>
                        <a:rPr lang="en-US" altLang="ja-JP" sz="1000" b="0" kern="100" baseline="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本補助金としては廃止し、他の市町村向けの相談事業補助金と併せて交付金制</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度を創設。市町村の担当者に対する人材養成事業は別途実施 </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a:t>
                      </a:r>
                    </a:p>
                    <a:p>
                      <a:pPr algn="just">
                        <a:spcAft>
                          <a:spcPts val="0"/>
                        </a:spcAft>
                      </a:pPr>
                      <a:r>
                        <a:rPr lang="ja-JP" altLang="en-US" sz="1000" b="1" kern="100" dirty="0">
                          <a:effectLst/>
                          <a:latin typeface="Meiryo UI" panose="020B0604030504040204" pitchFamily="50" charset="-128"/>
                          <a:ea typeface="Meiryo UI" panose="020B0604030504040204" pitchFamily="50" charset="-128"/>
                        </a:rPr>
                        <a:t>３ 実施時期 </a:t>
                      </a:r>
                    </a:p>
                    <a:p>
                      <a:pPr algn="just">
                        <a:spcAft>
                          <a:spcPts val="0"/>
                        </a:spcAft>
                      </a:pPr>
                      <a:r>
                        <a:rPr lang="ja-JP" altLang="en-US" sz="1000" b="1"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 平成</a:t>
                      </a:r>
                      <a:r>
                        <a:rPr lang="en-US" altLang="ja-JP" sz="1000" b="0" kern="100" dirty="0">
                          <a:effectLst/>
                          <a:latin typeface="Meiryo UI" panose="020B0604030504040204" pitchFamily="50" charset="-128"/>
                          <a:ea typeface="Meiryo UI" panose="020B0604030504040204" pitchFamily="50" charset="-128"/>
                        </a:rPr>
                        <a:t>20</a:t>
                      </a:r>
                      <a:r>
                        <a:rPr lang="ja-JP" altLang="en-US" sz="1000" b="0" kern="100" dirty="0">
                          <a:effectLst/>
                          <a:latin typeface="Meiryo UI" panose="020B0604030504040204" pitchFamily="50" charset="-128"/>
                          <a:ea typeface="Meiryo UI" panose="020B0604030504040204" pitchFamily="50" charset="-128"/>
                        </a:rPr>
                        <a:t>年</a:t>
                      </a:r>
                      <a:r>
                        <a:rPr lang="en-US" altLang="ja-JP" sz="1000" b="0" kern="100" dirty="0">
                          <a:effectLst/>
                          <a:latin typeface="Meiryo UI" panose="020B0604030504040204" pitchFamily="50" charset="-128"/>
                          <a:ea typeface="Meiryo UI" panose="020B0604030504040204" pitchFamily="50" charset="-128"/>
                        </a:rPr>
                        <a:t>8</a:t>
                      </a:r>
                      <a:r>
                        <a:rPr lang="ja-JP" altLang="en-US" sz="1000" b="0" kern="100" dirty="0">
                          <a:effectLst/>
                          <a:latin typeface="Meiryo UI" panose="020B0604030504040204" pitchFamily="50" charset="-128"/>
                          <a:ea typeface="Meiryo UI" panose="020B0604030504040204" pitchFamily="50" charset="-128"/>
                        </a:rPr>
                        <a:t>月 </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tc>
                  <a:txBody>
                    <a:bodyPr/>
                    <a:lstStyle/>
                    <a:p>
                      <a:pPr algn="just">
                        <a:spcAft>
                          <a:spcPts val="0"/>
                        </a:spcAft>
                      </a:pPr>
                      <a:r>
                        <a:rPr lang="ja-JP" altLang="en-US" sz="1000" b="1" u="none" strike="noStrike" baseline="0" dirty="0">
                          <a:latin typeface="Meiryo UI" panose="020B0604030504040204" pitchFamily="50" charset="-128"/>
                          <a:ea typeface="Meiryo UI" panose="020B0604030504040204" pitchFamily="50" charset="-128"/>
                        </a:rPr>
                        <a:t>◆見直しの経過（改革工程表）</a:t>
                      </a:r>
                      <a:endParaRPr lang="en-US" altLang="ja-JP" sz="1000" b="1" u="none" strike="noStrike" baseline="0" dirty="0">
                        <a:latin typeface="Meiryo UI" panose="020B0604030504040204" pitchFamily="50" charset="-128"/>
                        <a:ea typeface="Meiryo UI" panose="020B0604030504040204" pitchFamily="50" charset="-128"/>
                      </a:endParaRPr>
                    </a:p>
                    <a:p>
                      <a:pPr algn="just">
                        <a:spcAft>
                          <a:spcPts val="0"/>
                        </a:spcAft>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20</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9</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月）</a:t>
                      </a:r>
                    </a:p>
                    <a:p>
                      <a:pPr marL="108000" algn="just">
                        <a:spcAft>
                          <a:spcPts val="0"/>
                        </a:spcAft>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地域就労支援事業をはじめとする</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4</a:t>
                      </a:r>
                      <a:r>
                        <a:rPr lang="ja-JP" altLang="en-US" sz="1000" b="0" i="0" u="none" strike="noStrike" baseline="0" dirty="0" err="1">
                          <a:solidFill>
                            <a:srgbClr val="000000"/>
                          </a:solidFill>
                          <a:latin typeface="Meiryo UI" panose="020B0604030504040204" pitchFamily="50" charset="-128"/>
                          <a:ea typeface="Meiryo UI" panose="020B0604030504040204" pitchFamily="50" charset="-128"/>
                        </a:rPr>
                        <a:t>つの</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相談事業について、個々の相談事業としては廃止し、市町村が地域の実情と住民ニーズに沿った取組ができるよう、要綱を制定し、交付金化を実施</a:t>
                      </a: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algn="just">
                        <a:spcAft>
                          <a:spcPts val="0"/>
                        </a:spcAft>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20</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12</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月）</a:t>
                      </a:r>
                    </a:p>
                    <a:p>
                      <a:pPr marL="108000" algn="just">
                        <a:spcAft>
                          <a:spcPts val="0"/>
                        </a:spcAft>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平成</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21</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年度以降の同交付金制度のあり方等について検討し、結果について市町村向け説明会を開催</a:t>
                      </a: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algn="just">
                        <a:spcAft>
                          <a:spcPts val="0"/>
                        </a:spcAft>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21</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4</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月）</a:t>
                      </a:r>
                    </a:p>
                    <a:p>
                      <a:pPr marL="108000" algn="just">
                        <a:spcAft>
                          <a:spcPts val="0"/>
                        </a:spcAft>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新交付金要綱の制定及び施行</a:t>
                      </a: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marL="0" algn="just">
                        <a:spcAft>
                          <a:spcPts val="0"/>
                        </a:spcAft>
                      </a:pPr>
                      <a:endParaRPr lang="en-US" altLang="zh-TW" sz="1000" b="0" i="0" u="none" strike="noStrike" baseline="0" dirty="0">
                        <a:solidFill>
                          <a:srgbClr val="000000"/>
                        </a:solidFill>
                        <a:latin typeface="Meiryo UI" panose="020B0604030504040204" pitchFamily="50" charset="-128"/>
                        <a:ea typeface="Meiryo UI" panose="020B0604030504040204" pitchFamily="50" charset="-128"/>
                      </a:endParaRPr>
                    </a:p>
                    <a:p>
                      <a:pPr marL="0" algn="just">
                        <a:spcAft>
                          <a:spcPts val="0"/>
                        </a:spcAft>
                      </a:pPr>
                      <a:r>
                        <a:rPr lang="en-US" altLang="zh-TW" sz="1000" b="0" i="0" u="none" strike="noStrike" baseline="0" dirty="0">
                          <a:solidFill>
                            <a:srgbClr val="000000"/>
                          </a:solidFill>
                          <a:latin typeface="Meiryo UI" panose="020B0604030504040204" pitchFamily="50" charset="-128"/>
                          <a:ea typeface="Meiryo UI" panose="020B0604030504040204" pitchFamily="50" charset="-128"/>
                        </a:rPr>
                        <a:t>  【</a:t>
                      </a:r>
                      <a:r>
                        <a:rPr lang="zh-TW" altLang="en-US" sz="1000" b="0" i="0" u="none" strike="noStrike" baseline="0" dirty="0">
                          <a:solidFill>
                            <a:srgbClr val="000000"/>
                          </a:solidFill>
                          <a:latin typeface="Meiryo UI" panose="020B0604030504040204" pitchFamily="50" charset="-128"/>
                          <a:ea typeface="Meiryo UI" panose="020B0604030504040204" pitchFamily="50" charset="-128"/>
                        </a:rPr>
                        <a:t>効果額（百万円）</a:t>
                      </a:r>
                      <a:r>
                        <a:rPr lang="en-US" altLang="zh-TW" sz="1000" b="0" i="0" u="none" strike="noStrike" baseline="0" dirty="0">
                          <a:solidFill>
                            <a:srgbClr val="000000"/>
                          </a:solidFill>
                          <a:latin typeface="Meiryo UI" panose="020B0604030504040204" pitchFamily="50" charset="-128"/>
                          <a:ea typeface="Meiryo UI" panose="020B0604030504040204" pitchFamily="50" charset="-128"/>
                        </a:rPr>
                        <a:t>】⑳93</a:t>
                      </a:r>
                      <a:r>
                        <a:rPr lang="zh-TW" altLang="en-US" sz="1000" b="0" i="0" u="none" strike="noStrike" baseline="0" dirty="0">
                          <a:solidFill>
                            <a:srgbClr val="000000"/>
                          </a:solidFill>
                          <a:latin typeface="Meiryo UI" panose="020B0604030504040204" pitchFamily="50" charset="-128"/>
                          <a:ea typeface="Meiryo UI" panose="020B0604030504040204" pitchFamily="50" charset="-128"/>
                        </a:rPr>
                        <a:t>　㉑</a:t>
                      </a:r>
                      <a:r>
                        <a:rPr lang="en-US" altLang="zh-TW" sz="1000" b="0" i="0" u="none" strike="noStrike" baseline="0" dirty="0">
                          <a:solidFill>
                            <a:srgbClr val="000000"/>
                          </a:solidFill>
                          <a:latin typeface="Meiryo UI" panose="020B0604030504040204" pitchFamily="50" charset="-128"/>
                          <a:ea typeface="Meiryo UI" panose="020B0604030504040204" pitchFamily="50" charset="-128"/>
                        </a:rPr>
                        <a:t>93</a:t>
                      </a:r>
                      <a:r>
                        <a:rPr lang="zh-TW" altLang="en-US" sz="1000" b="0" i="0" u="none" strike="noStrike" baseline="0" dirty="0">
                          <a:solidFill>
                            <a:srgbClr val="000000"/>
                          </a:solidFill>
                          <a:latin typeface="Meiryo UI" panose="020B0604030504040204" pitchFamily="50" charset="-128"/>
                          <a:ea typeface="Meiryo UI" panose="020B0604030504040204" pitchFamily="50" charset="-128"/>
                        </a:rPr>
                        <a:t>　㉒</a:t>
                      </a:r>
                      <a:r>
                        <a:rPr lang="en-US" altLang="zh-TW" sz="1000" b="0" i="0" u="none" strike="noStrike" baseline="0" dirty="0">
                          <a:solidFill>
                            <a:srgbClr val="000000"/>
                          </a:solidFill>
                          <a:latin typeface="Meiryo UI" panose="020B0604030504040204" pitchFamily="50" charset="-128"/>
                          <a:ea typeface="Meiryo UI" panose="020B0604030504040204" pitchFamily="50" charset="-128"/>
                        </a:rPr>
                        <a:t>93</a:t>
                      </a:r>
                      <a:endParaRPr lang="ja-JP" altLang="en-US" sz="1000" b="0" i="0" u="none" strike="noStrike" baseline="0" dirty="0">
                        <a:solidFill>
                          <a:srgbClr val="000000"/>
                        </a:solidFill>
                        <a:latin typeface="Meiryo UI" panose="020B0604030504040204" pitchFamily="50" charset="-128"/>
                        <a:ea typeface="Meiryo UI" panose="020B0604030504040204" pitchFamily="50" charset="-128"/>
                      </a:endParaRPr>
                    </a:p>
                  </a:txBody>
                  <a:tcPr marL="72000" marR="72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2089765108"/>
                  </a:ext>
                </a:extLst>
              </a:tr>
              <a:tr h="207432">
                <a:tc vMerge="1">
                  <a:txBody>
                    <a:bodyPr/>
                    <a:lstStyle/>
                    <a:p>
                      <a:endParaRPr kumimoji="1" lang="ja-JP" altLang="en-US"/>
                    </a:p>
                  </a:txBody>
                  <a:tcPr/>
                </a:tc>
                <a:tc grid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ja-JP" sz="1000" b="1" kern="100" dirty="0">
                          <a:effectLst/>
                          <a:latin typeface="Meiryo UI" panose="020B0604030504040204" pitchFamily="50" charset="-128"/>
                          <a:ea typeface="Meiryo UI" panose="020B0604030504040204" pitchFamily="50" charset="-128"/>
                        </a:rPr>
                        <a:t>＜</a:t>
                      </a:r>
                      <a:r>
                        <a:rPr lang="ja-JP" altLang="en-US" sz="1000" b="1" kern="100" dirty="0">
                          <a:effectLst/>
                          <a:latin typeface="Meiryo UI" panose="020B0604030504040204" pitchFamily="50" charset="-128"/>
                          <a:ea typeface="Meiryo UI" panose="020B0604030504040204" pitchFamily="50" charset="-128"/>
                        </a:rPr>
                        <a:t>財政構造改革プラン（</a:t>
                      </a:r>
                      <a:r>
                        <a:rPr lang="ja-JP" altLang="ja-JP" sz="1000" b="1" kern="100" dirty="0">
                          <a:effectLst/>
                          <a:latin typeface="Meiryo UI" panose="020B0604030504040204" pitchFamily="50" charset="-128"/>
                          <a:ea typeface="Meiryo UI" panose="020B0604030504040204" pitchFamily="50" charset="-128"/>
                        </a:rPr>
                        <a:t>案）</a:t>
                      </a:r>
                      <a:r>
                        <a:rPr lang="ja-JP" altLang="en-US" sz="1000" b="1" kern="100" dirty="0">
                          <a:effectLst/>
                          <a:latin typeface="Meiryo UI" panose="020B0604030504040204" pitchFamily="50" charset="-128"/>
                          <a:ea typeface="Meiryo UI" panose="020B0604030504040204" pitchFamily="50" charset="-128"/>
                        </a:rPr>
                        <a:t>における見直し</a:t>
                      </a:r>
                      <a:r>
                        <a:rPr lang="ja-JP" altLang="ja-JP" sz="1000" b="1" kern="100" dirty="0">
                          <a:effectLst/>
                          <a:latin typeface="Meiryo UI" panose="020B0604030504040204" pitchFamily="50" charset="-128"/>
                          <a:ea typeface="Meiryo UI" panose="020B0604030504040204" pitchFamily="50" charset="-128"/>
                        </a:rPr>
                        <a:t>＞</a:t>
                      </a: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alpha val="20000"/>
                      </a:schemeClr>
                    </a:solidFill>
                  </a:tcPr>
                </a:tc>
                <a:tc hMerge="1">
                  <a:txBody>
                    <a:bodyPr/>
                    <a:lstStyle/>
                    <a:p>
                      <a:pPr algn="just">
                        <a:spcAft>
                          <a:spcPts val="0"/>
                        </a:spcAft>
                      </a:pP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solidFill>
                      <a:schemeClr val="bg1">
                        <a:alpha val="20000"/>
                      </a:schemeClr>
                    </a:solidFill>
                  </a:tcPr>
                </a:tc>
                <a:extLst>
                  <a:ext uri="{0D108BD9-81ED-4DB2-BD59-A6C34878D82A}">
                    <a16:rowId xmlns:a16="http://schemas.microsoft.com/office/drawing/2014/main" val="2975287079"/>
                  </a:ext>
                </a:extLst>
              </a:tr>
              <a:tr h="738129">
                <a:tc vMerge="1">
                  <a:txBody>
                    <a:bodyPr/>
                    <a:lstStyle/>
                    <a:p>
                      <a:endParaRPr kumimoji="1" lang="ja-JP" altLang="en-US"/>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b="1" kern="100" dirty="0">
                          <a:effectLst/>
                          <a:latin typeface="Meiryo UI" panose="020B0604030504040204" pitchFamily="50" charset="-128"/>
                          <a:ea typeface="Meiryo UI" panose="020B0604030504040204" pitchFamily="50" charset="-128"/>
                        </a:rPr>
                        <a:t>○見直し方向性</a:t>
                      </a:r>
                      <a:endParaRPr lang="en-US" altLang="ja-JP" sz="1000" b="1" kern="100" dirty="0">
                        <a:effectLst/>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b="1" kern="100" dirty="0">
                          <a:effectLst/>
                          <a:latin typeface="Meiryo UI" panose="020B0604030504040204" pitchFamily="50" charset="-128"/>
                          <a:ea typeface="Meiryo UI" panose="020B0604030504040204" pitchFamily="50" charset="-128"/>
                        </a:rPr>
                        <a:t>＜総合相談事業交付金＞</a:t>
                      </a:r>
                      <a:endParaRPr lang="en-US" altLang="ja-JP" sz="1000" b="1" kern="100" dirty="0">
                        <a:effectLst/>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rPr>
                        <a:t>　 </a:t>
                      </a:r>
                      <a:r>
                        <a:rPr lang="en-US" altLang="ja-JP" sz="1000" kern="100" dirty="0">
                          <a:effectLst/>
                          <a:latin typeface="Meiryo UI" panose="020B0604030504040204" pitchFamily="50" charset="-128"/>
                          <a:ea typeface="Meiryo UI" panose="020B0604030504040204" pitchFamily="50" charset="-128"/>
                        </a:rPr>
                        <a:t>23</a:t>
                      </a:r>
                      <a:r>
                        <a:rPr lang="ja-JP" altLang="en-US" sz="1000" kern="100" dirty="0">
                          <a:effectLst/>
                          <a:latin typeface="Meiryo UI" panose="020B0604030504040204" pitchFamily="50" charset="-128"/>
                          <a:ea typeface="Meiryo UI" panose="020B0604030504040204" pitchFamily="50" charset="-128"/>
                        </a:rPr>
                        <a:t>年度までは継続、</a:t>
                      </a:r>
                      <a:r>
                        <a:rPr lang="en-US" altLang="ja-JP" sz="1000" kern="100" dirty="0">
                          <a:effectLst/>
                          <a:latin typeface="Meiryo UI" panose="020B0604030504040204" pitchFamily="50" charset="-128"/>
                          <a:ea typeface="Meiryo UI" panose="020B0604030504040204" pitchFamily="50" charset="-128"/>
                        </a:rPr>
                        <a:t>24</a:t>
                      </a:r>
                      <a:r>
                        <a:rPr lang="ja-JP" altLang="en-US" sz="1000" kern="100" dirty="0">
                          <a:effectLst/>
                          <a:latin typeface="Meiryo UI" panose="020B0604030504040204" pitchFamily="50" charset="-128"/>
                          <a:ea typeface="Meiryo UI" panose="020B0604030504040204" pitchFamily="50" charset="-128"/>
                        </a:rPr>
                        <a:t>年度以降については、本事業の成果や効果を検証し、市</a:t>
                      </a:r>
                      <a:endParaRPr lang="en-US" altLang="ja-JP" sz="1000" kern="100" dirty="0">
                        <a:effectLst/>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rPr>
                        <a:t>　 町村とともに本交付金のあり方を検討</a:t>
                      </a:r>
                      <a:endParaRPr lang="en-US" altLang="ja-JP" sz="1000" kern="100" dirty="0">
                        <a:effectLst/>
                        <a:latin typeface="Meiryo UI" panose="020B0604030504040204" pitchFamily="50" charset="-128"/>
                        <a:ea typeface="Meiryo UI" panose="020B0604030504040204" pitchFamily="50" charset="-128"/>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b="1" kern="100" dirty="0">
                          <a:effectLst/>
                          <a:latin typeface="Meiryo UI" panose="020B0604030504040204" pitchFamily="50" charset="-128"/>
                          <a:ea typeface="Meiryo UI" panose="020B0604030504040204" pitchFamily="50" charset="-128"/>
                        </a:rPr>
                        <a:t>◆見直しの経過（改革工程表）</a:t>
                      </a:r>
                      <a:endParaRPr lang="en-US" altLang="ja-JP" sz="1000" b="1" kern="100" dirty="0">
                        <a:effectLst/>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b="1" kern="100" dirty="0">
                          <a:effectLst/>
                          <a:latin typeface="Meiryo UI" panose="020B0604030504040204" pitchFamily="50" charset="-128"/>
                          <a:ea typeface="Meiryo UI" panose="020B0604030504040204" pitchFamily="50" charset="-128"/>
                        </a:rPr>
                        <a:t>＜総合相談事業交付金＞</a:t>
                      </a:r>
                      <a:endParaRPr lang="en-US" altLang="ja-JP" sz="1000" b="1" kern="100" dirty="0">
                        <a:effectLst/>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rPr>
                        <a:t>　</a:t>
                      </a:r>
                      <a:r>
                        <a:rPr lang="ja-JP" altLang="en-US" sz="1000" kern="100" baseline="0" dirty="0">
                          <a:effectLst/>
                          <a:latin typeface="Meiryo UI" panose="020B0604030504040204" pitchFamily="50" charset="-128"/>
                          <a:ea typeface="Meiryo UI" panose="020B0604030504040204" pitchFamily="50" charset="-128"/>
                        </a:rPr>
                        <a:t> </a:t>
                      </a:r>
                      <a:r>
                        <a:rPr lang="ja-JP" altLang="en-US" sz="1000" kern="100" dirty="0">
                          <a:effectLst/>
                          <a:latin typeface="Meiryo UI" panose="020B0604030504040204" pitchFamily="50" charset="-128"/>
                          <a:ea typeface="Meiryo UI" panose="020B0604030504040204" pitchFamily="50" charset="-128"/>
                        </a:rPr>
                        <a:t>方向性どおり実施済</a:t>
                      </a:r>
                      <a:endParaRPr lang="en-US" altLang="ja-JP" sz="1000" kern="100" dirty="0">
                        <a:effectLst/>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rPr>
                        <a:t>　</a:t>
                      </a:r>
                      <a:r>
                        <a:rPr lang="ja-JP" altLang="en-US" sz="1000" kern="100" dirty="0">
                          <a:solidFill>
                            <a:schemeClr val="tx1"/>
                          </a:solidFill>
                          <a:effectLst/>
                          <a:latin typeface="Meiryo UI" panose="020B0604030504040204" pitchFamily="50" charset="-128"/>
                          <a:ea typeface="Meiryo UI" panose="020B0604030504040204" pitchFamily="50" charset="-128"/>
                        </a:rPr>
                        <a:t>（相談件数や相談体制、創意工夫の取組みをポイント化し、実績をより重視した</a:t>
                      </a:r>
                      <a:endParaRPr lang="en-US" altLang="ja-JP" sz="1000" kern="100" dirty="0">
                        <a:solidFill>
                          <a:schemeClr val="tx1"/>
                        </a:solidFill>
                        <a:effectLst/>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kern="100" dirty="0">
                          <a:solidFill>
                            <a:schemeClr val="tx1"/>
                          </a:solidFill>
                          <a:effectLst/>
                          <a:latin typeface="Meiryo UI" panose="020B0604030504040204" pitchFamily="50" charset="-128"/>
                          <a:ea typeface="Meiryo UI" panose="020B0604030504040204" pitchFamily="50" charset="-128"/>
                        </a:rPr>
                        <a:t>　　 配分区分に再構築し、市町村の相談事業の一層の機能強化を支援） </a:t>
                      </a:r>
                    </a:p>
                  </a:txBody>
                  <a:tcPr marL="72000" marR="72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857535996"/>
                  </a:ext>
                </a:extLst>
              </a:tr>
            </a:tbl>
          </a:graphicData>
        </a:graphic>
      </p:graphicFrame>
      <p:sp>
        <p:nvSpPr>
          <p:cNvPr id="36" name="二等辺三角形 35"/>
          <p:cNvSpPr/>
          <p:nvPr/>
        </p:nvSpPr>
        <p:spPr>
          <a:xfrm rot="5400000">
            <a:off x="4466110" y="4673261"/>
            <a:ext cx="540060" cy="211779"/>
          </a:xfrm>
          <a:prstGeom prst="triangl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pPr algn="ctr"/>
            <a:endParaRPr kumimoji="1"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7" name="正方形/長方形 36"/>
          <p:cNvSpPr/>
          <p:nvPr/>
        </p:nvSpPr>
        <p:spPr>
          <a:xfrm>
            <a:off x="5742130" y="858296"/>
            <a:ext cx="3281430" cy="234978"/>
          </a:xfrm>
          <a:prstGeom prst="rect">
            <a:avLst/>
          </a:prstGeom>
          <a:ln/>
        </p:spPr>
        <p:style>
          <a:lnRef idx="2">
            <a:schemeClr val="accent1"/>
          </a:lnRef>
          <a:fillRef idx="1">
            <a:schemeClr val="lt1"/>
          </a:fillRef>
          <a:effectRef idx="0">
            <a:schemeClr val="accent1"/>
          </a:effectRef>
          <a:fontRef idx="minor">
            <a:schemeClr val="dk1"/>
          </a:fontRef>
        </p:style>
        <p:txBody>
          <a:bodyPr lIns="36000" rIns="0" rtlCol="0" anchor="ctr"/>
          <a:lstStyle/>
          <a:p>
            <a:pPr algn="ctr"/>
            <a:r>
              <a:rPr lang="ja-JP" altLang="en-US" sz="1050" dirty="0">
                <a:solidFill>
                  <a:schemeClr val="tx1"/>
                </a:solidFill>
                <a:latin typeface="Meiryo UI" panose="020B0604030504040204" pitchFamily="50" charset="-128"/>
                <a:ea typeface="Meiryo UI" panose="020B0604030504040204" pitchFamily="50" charset="-128"/>
              </a:rPr>
              <a:t>見直し前額</a:t>
            </a:r>
            <a:r>
              <a:rPr lang="en-US" altLang="ja-JP" sz="1050" dirty="0">
                <a:solidFill>
                  <a:schemeClr val="tx1"/>
                </a:solidFill>
                <a:latin typeface="Meiryo UI" panose="020B0604030504040204" pitchFamily="50" charset="-128"/>
                <a:ea typeface="Meiryo UI" panose="020B0604030504040204" pitchFamily="50" charset="-128"/>
              </a:rPr>
              <a:t> (H20</a:t>
            </a:r>
            <a:r>
              <a:rPr lang="ja-JP" altLang="en-US" sz="1050" dirty="0">
                <a:solidFill>
                  <a:schemeClr val="tx1"/>
                </a:solidFill>
                <a:latin typeface="Meiryo UI" panose="020B0604030504040204" pitchFamily="50" charset="-128"/>
                <a:ea typeface="Meiryo UI" panose="020B0604030504040204" pitchFamily="50" charset="-128"/>
              </a:rPr>
              <a:t>通年ベース</a:t>
            </a:r>
            <a:r>
              <a:rPr lang="en-US" altLang="ja-JP" sz="1050" dirty="0">
                <a:solidFill>
                  <a:schemeClr val="tx1"/>
                </a:solidFill>
                <a:latin typeface="Meiryo UI" panose="020B0604030504040204" pitchFamily="50" charset="-128"/>
                <a:ea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rPr>
              <a:t>：</a:t>
            </a:r>
            <a:r>
              <a:rPr lang="en-US" altLang="ja-JP" sz="1050" dirty="0">
                <a:solidFill>
                  <a:schemeClr val="tx1"/>
                </a:solidFill>
                <a:latin typeface="Meiryo UI" panose="020B0604030504040204" pitchFamily="50" charset="-128"/>
                <a:ea typeface="Meiryo UI" panose="020B0604030504040204" pitchFamily="50" charset="-128"/>
              </a:rPr>
              <a:t>93</a:t>
            </a:r>
            <a:r>
              <a:rPr lang="ja-JP" altLang="en-US" sz="1050" dirty="0">
                <a:solidFill>
                  <a:schemeClr val="tx1"/>
                </a:solidFill>
                <a:latin typeface="Meiryo UI" panose="020B0604030504040204" pitchFamily="50" charset="-128"/>
                <a:ea typeface="Meiryo UI" panose="020B0604030504040204" pitchFamily="50" charset="-128"/>
              </a:rPr>
              <a:t>（</a:t>
            </a:r>
            <a:r>
              <a:rPr lang="en-US" altLang="ja-JP" sz="1050" dirty="0">
                <a:solidFill>
                  <a:schemeClr val="tx1"/>
                </a:solidFill>
                <a:latin typeface="Meiryo UI" panose="020B0604030504040204" pitchFamily="50" charset="-128"/>
                <a:ea typeface="Meiryo UI" panose="020B0604030504040204" pitchFamily="50" charset="-128"/>
              </a:rPr>
              <a:t>93</a:t>
            </a:r>
            <a:r>
              <a:rPr lang="ja-JP" altLang="en-US" sz="1050" dirty="0">
                <a:solidFill>
                  <a:schemeClr val="tx1"/>
                </a:solidFill>
                <a:latin typeface="Meiryo UI" panose="020B0604030504040204" pitchFamily="50" charset="-128"/>
                <a:ea typeface="Meiryo UI" panose="020B0604030504040204" pitchFamily="50" charset="-128"/>
              </a:rPr>
              <a:t>）百万円</a:t>
            </a:r>
            <a:endPar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7" name="二等辺三角形 6"/>
          <p:cNvSpPr/>
          <p:nvPr/>
        </p:nvSpPr>
        <p:spPr>
          <a:xfrm rot="5400000">
            <a:off x="4480714" y="6307534"/>
            <a:ext cx="484002" cy="184930"/>
          </a:xfrm>
          <a:prstGeom prst="triangl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pPr algn="ctr"/>
            <a:endParaRPr kumimoji="1"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正方形/長方形 8"/>
          <p:cNvSpPr/>
          <p:nvPr/>
        </p:nvSpPr>
        <p:spPr>
          <a:xfrm>
            <a:off x="4932040" y="234418"/>
            <a:ext cx="1935215" cy="208186"/>
          </a:xfrm>
          <a:prstGeom prst="rect">
            <a:avLst/>
          </a:prstGeom>
          <a:ln w="6350"/>
        </p:spPr>
        <p:style>
          <a:lnRef idx="2">
            <a:schemeClr val="accent1"/>
          </a:lnRef>
          <a:fillRef idx="1">
            <a:schemeClr val="lt1"/>
          </a:fillRef>
          <a:effectRef idx="0">
            <a:schemeClr val="accent1"/>
          </a:effectRef>
          <a:fontRef idx="minor">
            <a:schemeClr val="dk1"/>
          </a:fontRef>
        </p:style>
        <p:txBody>
          <a:bodyPr lIns="36000" rIns="36000" rtlCol="0" anchor="ctr"/>
          <a:lstStyle/>
          <a:p>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予算の記載</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）：一般財源</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スライド番号プレースホルダー 4"/>
          <p:cNvSpPr txBox="1">
            <a:spLocks/>
          </p:cNvSpPr>
          <p:nvPr/>
        </p:nvSpPr>
        <p:spPr>
          <a:xfrm>
            <a:off x="7010400" y="6484255"/>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smtClean="0">
                <a:solidFill>
                  <a:schemeClr val="tx1"/>
                </a:solidFill>
                <a:latin typeface="Meiryo UI" panose="020B0604030504040204" pitchFamily="50" charset="-128"/>
                <a:ea typeface="Meiryo UI" panose="020B0604030504040204" pitchFamily="50" charset="-128"/>
              </a:rPr>
              <a:t>59</a:t>
            </a:r>
            <a:endParaRPr lang="ja-JP" altLang="en-US"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141090665"/>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nvGraphicFramePr>
        <p:xfrm>
          <a:off x="70604" y="126766"/>
          <a:ext cx="9003329" cy="415976"/>
        </p:xfrm>
        <a:graphic>
          <a:graphicData uri="http://schemas.openxmlformats.org/drawingml/2006/table">
            <a:tbl>
              <a:tblPr firstRow="1" firstCol="1" bandRow="1">
                <a:tableStyleId>{5C22544A-7EE6-4342-B048-85BDC9FD1C3A}</a:tableStyleId>
              </a:tblPr>
              <a:tblGrid>
                <a:gridCol w="6391606">
                  <a:extLst>
                    <a:ext uri="{9D8B030D-6E8A-4147-A177-3AD203B41FA5}">
                      <a16:colId xmlns:a16="http://schemas.microsoft.com/office/drawing/2014/main" val="1996567682"/>
                    </a:ext>
                  </a:extLst>
                </a:gridCol>
                <a:gridCol w="2611723">
                  <a:extLst>
                    <a:ext uri="{9D8B030D-6E8A-4147-A177-3AD203B41FA5}">
                      <a16:colId xmlns:a16="http://schemas.microsoft.com/office/drawing/2014/main" val="2440904912"/>
                    </a:ext>
                  </a:extLst>
                </a:gridCol>
              </a:tblGrid>
              <a:tr h="41597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100" kern="100" dirty="0">
                          <a:solidFill>
                            <a:schemeClr val="tx1"/>
                          </a:solidFill>
                          <a:effectLst/>
                          <a:latin typeface="Meiryo UI" panose="020B0604030504040204" pitchFamily="50" charset="-128"/>
                          <a:ea typeface="Meiryo UI" panose="020B0604030504040204" pitchFamily="50" charset="-128"/>
                        </a:rPr>
                        <a:t>【</a:t>
                      </a:r>
                      <a:r>
                        <a:rPr lang="ja-JP" altLang="en-US" sz="1100" kern="100" dirty="0">
                          <a:solidFill>
                            <a:schemeClr val="tx1"/>
                          </a:solidFill>
                          <a:effectLst/>
                          <a:latin typeface="Meiryo UI" panose="020B0604030504040204" pitchFamily="50" charset="-128"/>
                          <a:ea typeface="Meiryo UI" panose="020B0604030504040204" pitchFamily="50" charset="-128"/>
                        </a:rPr>
                        <a:t>主要検討事業</a:t>
                      </a:r>
                      <a:r>
                        <a:rPr lang="en-US" altLang="ja-JP" sz="1100" kern="100" dirty="0">
                          <a:solidFill>
                            <a:schemeClr val="tx1"/>
                          </a:solidFill>
                          <a:effectLst/>
                          <a:latin typeface="Meiryo UI" panose="020B0604030504040204" pitchFamily="50" charset="-128"/>
                          <a:ea typeface="Meiryo UI" panose="020B0604030504040204" pitchFamily="50" charset="-128"/>
                        </a:rPr>
                        <a:t>24】</a:t>
                      </a:r>
                      <a:r>
                        <a:rPr lang="ja-JP" altLang="en-US" sz="1400" kern="100" dirty="0">
                          <a:solidFill>
                            <a:schemeClr val="tx1"/>
                          </a:solidFill>
                          <a:effectLst/>
                          <a:latin typeface="Meiryo UI" panose="020B0604030504040204" pitchFamily="50" charset="-128"/>
                          <a:ea typeface="Meiryo UI" panose="020B0604030504040204" pitchFamily="50" charset="-128"/>
                        </a:rPr>
                        <a:t>　地域就労支援事業（</a:t>
                      </a:r>
                      <a:r>
                        <a:rPr kumimoji="1" lang="ja-JP" altLang="en-US" sz="1400" u="none" dirty="0">
                          <a:solidFill>
                            <a:schemeClr val="tx1"/>
                          </a:solidFill>
                          <a:latin typeface="Meiryo UI" panose="020B0604030504040204" pitchFamily="50" charset="-128"/>
                          <a:ea typeface="Meiryo UI" panose="020B0604030504040204" pitchFamily="50" charset="-128"/>
                        </a:rPr>
                        <a:t>つづき）</a:t>
                      </a:r>
                      <a:endParaRPr lang="en-US" altLang="ja-JP" sz="12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effectLst/>
                          <a:latin typeface="Meiryo UI" panose="020B0604030504040204" pitchFamily="50" charset="-128"/>
                          <a:ea typeface="Meiryo UI" panose="020B0604030504040204" pitchFamily="50" charset="-128"/>
                        </a:rPr>
                        <a:t>＜商工労働部・府民文化部＞</a:t>
                      </a:r>
                      <a:endParaRPr lang="ja-JP" alt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09406796"/>
                  </a:ext>
                </a:extLst>
              </a:tr>
            </a:tbl>
          </a:graphicData>
        </a:graphic>
      </p:graphicFrame>
      <p:graphicFrame>
        <p:nvGraphicFramePr>
          <p:cNvPr id="2" name="表 1"/>
          <p:cNvGraphicFramePr>
            <a:graphicFrameLocks noGrp="1"/>
          </p:cNvGraphicFramePr>
          <p:nvPr>
            <p:extLst>
              <p:ext uri="{D42A27DB-BD31-4B8C-83A1-F6EECF244321}">
                <p14:modId xmlns:p14="http://schemas.microsoft.com/office/powerpoint/2010/main" val="2355909084"/>
              </p:ext>
            </p:extLst>
          </p:nvPr>
        </p:nvGraphicFramePr>
        <p:xfrm>
          <a:off x="81815" y="548680"/>
          <a:ext cx="8980370" cy="5328515"/>
        </p:xfrm>
        <a:graphic>
          <a:graphicData uri="http://schemas.openxmlformats.org/drawingml/2006/table">
            <a:tbl>
              <a:tblPr firstRow="1" firstCol="1" bandRow="1">
                <a:tableStyleId>{BC89EF96-8CEA-46FF-86C4-4CE0E7609802}</a:tableStyleId>
              </a:tblPr>
              <a:tblGrid>
                <a:gridCol w="259200">
                  <a:extLst>
                    <a:ext uri="{9D8B030D-6E8A-4147-A177-3AD203B41FA5}">
                      <a16:colId xmlns:a16="http://schemas.microsoft.com/office/drawing/2014/main" val="9612139"/>
                    </a:ext>
                  </a:extLst>
                </a:gridCol>
                <a:gridCol w="4280177">
                  <a:extLst>
                    <a:ext uri="{9D8B030D-6E8A-4147-A177-3AD203B41FA5}">
                      <a16:colId xmlns:a16="http://schemas.microsoft.com/office/drawing/2014/main" val="4183280094"/>
                    </a:ext>
                  </a:extLst>
                </a:gridCol>
                <a:gridCol w="4440993">
                  <a:extLst>
                    <a:ext uri="{9D8B030D-6E8A-4147-A177-3AD203B41FA5}">
                      <a16:colId xmlns:a16="http://schemas.microsoft.com/office/drawing/2014/main" val="1950329690"/>
                    </a:ext>
                  </a:extLst>
                </a:gridCol>
              </a:tblGrid>
              <a:tr h="224754">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bg1"/>
                          </a:solidFill>
                          <a:latin typeface="Meiryo UI" panose="020B0604030504040204" pitchFamily="50" charset="-128"/>
                          <a:ea typeface="Meiryo UI" panose="020B0604030504040204" pitchFamily="50" charset="-128"/>
                        </a:rPr>
                        <a:t>見直しの経過（つづき）</a:t>
                      </a:r>
                      <a:endParaRPr kumimoji="1" lang="en-US" altLang="ja-JP" sz="1000" dirty="0">
                        <a:solidFill>
                          <a:schemeClr val="bg1"/>
                        </a:solidFill>
                        <a:latin typeface="Meiryo UI" panose="020B0604030504040204" pitchFamily="50" charset="-128"/>
                        <a:ea typeface="Meiryo UI" panose="020B0604030504040204" pitchFamily="50" charset="-128"/>
                      </a:endParaRPr>
                    </a:p>
                  </a:txBody>
                  <a:tcPr marL="72000" marR="72000" marT="36000" marB="36000" vert="eaVert" anchor="ct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solidFill>
                  </a:tcPr>
                </a:tc>
                <a:tc gridSpan="2">
                  <a:txBody>
                    <a:bodyPr/>
                    <a:lstStyle/>
                    <a:p>
                      <a:pPr marL="133350" indent="-133350" algn="just">
                        <a:spcAft>
                          <a:spcPts val="0"/>
                        </a:spcAft>
                      </a:pPr>
                      <a:r>
                        <a:rPr lang="en-US" sz="1000" kern="100" dirty="0">
                          <a:effectLst/>
                          <a:latin typeface="Meiryo UI" panose="020B0604030504040204" pitchFamily="50" charset="-128"/>
                          <a:ea typeface="Meiryo UI" panose="020B0604030504040204" pitchFamily="50" charset="-128"/>
                        </a:rPr>
                        <a:t> </a:t>
                      </a:r>
                      <a:r>
                        <a:rPr lang="ja-JP" sz="1000" kern="100" dirty="0">
                          <a:effectLst/>
                          <a:latin typeface="Meiryo UI" panose="020B0604030504040204" pitchFamily="50" charset="-128"/>
                          <a:ea typeface="Meiryo UI" panose="020B0604030504040204" pitchFamily="50" charset="-128"/>
                        </a:rPr>
                        <a:t>＜</a:t>
                      </a:r>
                      <a:r>
                        <a:rPr lang="ja-JP" altLang="en-US" sz="1000" kern="100" dirty="0">
                          <a:effectLst/>
                          <a:latin typeface="Meiryo UI" panose="020B0604030504040204" pitchFamily="50" charset="-128"/>
                          <a:ea typeface="Meiryo UI" panose="020B0604030504040204" pitchFamily="50" charset="-128"/>
                        </a:rPr>
                        <a:t>行財政</a:t>
                      </a:r>
                      <a:r>
                        <a:rPr lang="ja-JP" sz="1000" kern="100" dirty="0">
                          <a:effectLst/>
                          <a:latin typeface="Meiryo UI" panose="020B0604030504040204" pitchFamily="50" charset="-128"/>
                          <a:ea typeface="Meiryo UI" panose="020B0604030504040204" pitchFamily="50" charset="-128"/>
                        </a:rPr>
                        <a:t>改革推進プラン</a:t>
                      </a:r>
                      <a:r>
                        <a:rPr lang="ja-JP" altLang="en-US" sz="1000" kern="100" dirty="0">
                          <a:effectLst/>
                          <a:latin typeface="Meiryo UI" panose="020B0604030504040204" pitchFamily="50" charset="-128"/>
                          <a:ea typeface="Meiryo UI" panose="020B0604030504040204" pitchFamily="50" charset="-128"/>
                        </a:rPr>
                        <a:t>（</a:t>
                      </a:r>
                      <a:r>
                        <a:rPr lang="ja-JP" sz="1000" kern="100" dirty="0">
                          <a:effectLst/>
                          <a:latin typeface="Meiryo UI" panose="020B0604030504040204" pitchFamily="50" charset="-128"/>
                          <a:ea typeface="Meiryo UI" panose="020B0604030504040204" pitchFamily="50" charset="-128"/>
                        </a:rPr>
                        <a:t>案）</a:t>
                      </a:r>
                      <a:r>
                        <a:rPr lang="ja-JP" altLang="en-US" sz="1000" kern="100" dirty="0">
                          <a:effectLst/>
                          <a:latin typeface="Meiryo UI" panose="020B0604030504040204" pitchFamily="50" charset="-128"/>
                          <a:ea typeface="Meiryo UI" panose="020B0604030504040204" pitchFamily="50" charset="-128"/>
                        </a:rPr>
                        <a:t>における見直し</a:t>
                      </a:r>
                      <a:r>
                        <a:rPr lang="ja-JP" sz="1000" kern="100" dirty="0">
                          <a:effectLst/>
                          <a:latin typeface="Meiryo UI" panose="020B0604030504040204" pitchFamily="50" charset="-128"/>
                          <a:ea typeface="Meiryo UI" panose="020B0604030504040204" pitchFamily="50" charset="-128"/>
                        </a:rPr>
                        <a:t>＞</a:t>
                      </a:r>
                      <a:endParaRPr lang="ja-JP" sz="1000" b="1" kern="100" dirty="0">
                        <a:effectLst/>
                        <a:latin typeface="Meiryo UI" panose="020B0604030504040204" pitchFamily="50" charset="-128"/>
                        <a:ea typeface="Meiryo UI" panose="020B0604030504040204" pitchFamily="50" charset="-128"/>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0D8E8"/>
                    </a:solidFill>
                  </a:tcPr>
                </a:tc>
                <a:tc hMerge="1">
                  <a:txBody>
                    <a:bodyPr/>
                    <a:lstStyle/>
                    <a:p>
                      <a:endParaRPr kumimoji="1" lang="ja-JP" altLang="en-US"/>
                    </a:p>
                  </a:txBody>
                  <a:tcPr/>
                </a:tc>
                <a:extLst>
                  <a:ext uri="{0D108BD9-81ED-4DB2-BD59-A6C34878D82A}">
                    <a16:rowId xmlns:a16="http://schemas.microsoft.com/office/drawing/2014/main" val="1650196717"/>
                  </a:ext>
                </a:extLst>
              </a:tr>
              <a:tr h="1350421">
                <a:tc vMerge="1">
                  <a:txBody>
                    <a:bodyPr/>
                    <a:lstStyle/>
                    <a:p>
                      <a:endParaRPr kumimoji="1" lang="ja-JP" altLang="en-US"/>
                    </a:p>
                  </a:txBody>
                  <a:tcPr/>
                </a:tc>
                <a:tc>
                  <a:txBody>
                    <a:bodyPr/>
                    <a:lstStyle/>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rPr>
                        <a:t>○見直しの方向性</a:t>
                      </a:r>
                      <a:endParaRPr lang="en-US" altLang="ja-JP" sz="1000" b="1" kern="100" dirty="0">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rPr>
                        <a:t>＜総合相談事業交付金＞</a:t>
                      </a:r>
                      <a:endParaRPr lang="en-US" altLang="ja-JP" sz="1000" b="1" kern="100" dirty="0">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kern="100" dirty="0">
                          <a:effectLst/>
                          <a:latin typeface="Meiryo UI" panose="020B0604030504040204" pitchFamily="50" charset="-128"/>
                          <a:ea typeface="Meiryo UI" panose="020B0604030504040204" pitchFamily="50" charset="-128"/>
                        </a:rPr>
                        <a:t>　 各市町村の実情や自主性を尊重しつつ、平成</a:t>
                      </a:r>
                      <a:r>
                        <a:rPr lang="en-US" altLang="ja-JP" sz="1000" kern="100" dirty="0">
                          <a:effectLst/>
                          <a:latin typeface="Meiryo UI" panose="020B0604030504040204" pitchFamily="50" charset="-128"/>
                          <a:ea typeface="Meiryo UI" panose="020B0604030504040204" pitchFamily="50" charset="-128"/>
                        </a:rPr>
                        <a:t>24</a:t>
                      </a:r>
                      <a:r>
                        <a:rPr lang="ja-JP" altLang="en-US" sz="1000" kern="100" dirty="0">
                          <a:effectLst/>
                          <a:latin typeface="Meiryo UI" panose="020B0604030504040204" pitchFamily="50" charset="-128"/>
                          <a:ea typeface="Meiryo UI" panose="020B0604030504040204" pitchFamily="50" charset="-128"/>
                        </a:rPr>
                        <a:t>年度以降の配分基準見直しを含めた交付金化後の市町村での取組実績による効果検証を行い、より効果的に事業目的の実現に寄与する制度をめざす。</a:t>
                      </a: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tc>
                  <a:txBody>
                    <a:bodyPr/>
                    <a:lstStyle/>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rPr>
                        <a:t> </a:t>
                      </a:r>
                      <a:r>
                        <a:rPr lang="ja-JP" altLang="en-US" sz="1000" b="1" kern="100" dirty="0">
                          <a:effectLst/>
                          <a:latin typeface="Meiryo UI" panose="020B0604030504040204" pitchFamily="50" charset="-128"/>
                          <a:ea typeface="Meiryo UI" panose="020B0604030504040204" pitchFamily="50" charset="-128"/>
                        </a:rPr>
                        <a:t>◆見直しの経過（取組実績）</a:t>
                      </a:r>
                      <a:endParaRPr lang="en-US" altLang="ja-JP" sz="1000" b="1" kern="100" dirty="0">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rPr>
                        <a:t>＜総合相談事業交付金＞</a:t>
                      </a:r>
                      <a:endParaRPr lang="en-US" altLang="ja-JP" sz="1000" b="1"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市町村の協力を得て、コスト関係調査及びヒアリング等を実施するなど効果検証を</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行った。検証結果や市町村の意見等を踏まえ、より効果的な制度となるよう要綱改</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正を行い平成</a:t>
                      </a:r>
                      <a:r>
                        <a:rPr lang="en-US" altLang="ja-JP" sz="1000" b="0" kern="100" dirty="0">
                          <a:effectLst/>
                          <a:latin typeface="Meiryo UI" panose="020B0604030504040204" pitchFamily="50" charset="-128"/>
                          <a:ea typeface="Meiryo UI" panose="020B0604030504040204" pitchFamily="50" charset="-128"/>
                        </a:rPr>
                        <a:t>29</a:t>
                      </a:r>
                      <a:r>
                        <a:rPr lang="ja-JP" altLang="en-US" sz="1000" b="0" kern="100" dirty="0">
                          <a:effectLst/>
                          <a:latin typeface="Meiryo UI" panose="020B0604030504040204" pitchFamily="50" charset="-128"/>
                          <a:ea typeface="Meiryo UI" panose="020B0604030504040204" pitchFamily="50" charset="-128"/>
                        </a:rPr>
                        <a:t>年度から適用した。</a:t>
                      </a:r>
                    </a:p>
                  </a:txBody>
                  <a:tcPr marL="72000" marR="72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73703372"/>
                  </a:ext>
                </a:extLst>
              </a:tr>
              <a:tr h="166101">
                <a:tc rowSpan="2">
                  <a:txBody>
                    <a:bodyPr/>
                    <a:lstStyle/>
                    <a:p>
                      <a:pPr algn="ctr"/>
                      <a:r>
                        <a:rPr kumimoji="1" lang="ja-JP" altLang="en-US" sz="1000" dirty="0">
                          <a:solidFill>
                            <a:schemeClr val="bg1"/>
                          </a:solidFill>
                          <a:latin typeface="Meiryo UI" panose="020B0604030504040204" pitchFamily="50" charset="-128"/>
                          <a:ea typeface="Meiryo UI" panose="020B0604030504040204" pitchFamily="50" charset="-128"/>
                        </a:rPr>
                        <a:t>現在の事業</a:t>
                      </a:r>
                      <a:endParaRPr kumimoji="1" lang="ja-JP" altLang="en-US" sz="1000" b="1" dirty="0">
                        <a:solidFill>
                          <a:schemeClr val="bg1"/>
                        </a:solidFill>
                        <a:latin typeface="Meiryo UI" panose="020B0604030504040204" pitchFamily="50" charset="-128"/>
                        <a:ea typeface="Meiryo UI" panose="020B0604030504040204" pitchFamily="50" charset="-128"/>
                      </a:endParaRPr>
                    </a:p>
                  </a:txBody>
                  <a:tcPr marL="72000" marR="72000" marT="36000" marB="36000" vert="eaVert" anchor="ctr">
                    <a:lnL w="12700" cap="flat" cmpd="sng" algn="ctr">
                      <a:solidFill>
                        <a:schemeClr val="accent1"/>
                      </a:solidFill>
                      <a:prstDash val="solid"/>
                      <a:round/>
                      <a:headEnd type="none" w="med" len="med"/>
                      <a:tailEnd type="none" w="med" len="med"/>
                    </a:lnL>
                    <a:lnT w="635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gridSpan="2">
                  <a:txBody>
                    <a:bodyPr/>
                    <a:lstStyle/>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1" i="0" u="none" kern="100" dirty="0">
                          <a:effectLst/>
                          <a:latin typeface="Meiryo UI" panose="020B0604030504040204" pitchFamily="50" charset="-128"/>
                          <a:ea typeface="Meiryo UI" panose="020B0604030504040204" pitchFamily="50" charset="-128"/>
                        </a:rPr>
                        <a:t>＜主な事業（見直し後の事業、新たに取り組んでいる事業等）＞</a:t>
                      </a:r>
                      <a:endPar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0D8E8"/>
                    </a:solidFill>
                  </a:tcPr>
                </a:tc>
                <a:tc hMerge="1">
                  <a:txBody>
                    <a:bodyPr/>
                    <a:lstStyle/>
                    <a:p>
                      <a:endParaRPr kumimoji="1" lang="ja-JP" altLang="en-US"/>
                    </a:p>
                  </a:txBody>
                  <a:tcPr/>
                </a:tc>
                <a:extLst>
                  <a:ext uri="{0D108BD9-81ED-4DB2-BD59-A6C34878D82A}">
                    <a16:rowId xmlns:a16="http://schemas.microsoft.com/office/drawing/2014/main" val="2560349723"/>
                  </a:ext>
                </a:extLst>
              </a:tr>
              <a:tr h="1986720">
                <a:tc vMerge="1">
                  <a:txBody>
                    <a:bodyPr/>
                    <a:lstStyle/>
                    <a:p>
                      <a:endParaRPr kumimoji="1" lang="ja-JP" altLang="en-US"/>
                    </a:p>
                  </a:txBody>
                  <a:tcPr/>
                </a:tc>
                <a:tc gridSpan="2">
                  <a:txBody>
                    <a:bodyPr/>
                    <a:lstStyle/>
                    <a:p>
                      <a:pPr marL="133350" marR="0" lvl="0" indent="-133350" algn="just" defTabSz="914400" rtl="0" eaLnBrk="1" fontAlgn="auto" latinLnBrk="0" hangingPunct="1">
                        <a:lnSpc>
                          <a:spcPts val="400"/>
                        </a:lnSpc>
                        <a:spcBef>
                          <a:spcPts val="0"/>
                        </a:spcBef>
                        <a:spcAft>
                          <a:spcPts val="0"/>
                        </a:spcAft>
                        <a:buClrTx/>
                        <a:buSzTx/>
                        <a:buFontTx/>
                        <a:buNone/>
                        <a:tabLst/>
                        <a:defRPr/>
                      </a:pPr>
                      <a:endParaRPr lang="en-US" altLang="ja-JP" sz="1050" b="1" i="0" u="none" kern="100" dirty="0">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en-US" altLang="ja-JP" sz="1050" b="1" i="0" u="none" kern="100" dirty="0">
                          <a:effectLst/>
                          <a:latin typeface="Meiryo UI" panose="020B0604030504040204" pitchFamily="50" charset="-128"/>
                          <a:ea typeface="Meiryo UI" panose="020B0604030504040204" pitchFamily="50" charset="-128"/>
                        </a:rPr>
                        <a:t>《</a:t>
                      </a:r>
                      <a:r>
                        <a:rPr lang="ja-JP" altLang="en-US" sz="1050" b="1" i="0" u="none" kern="100" dirty="0">
                          <a:effectLst/>
                          <a:latin typeface="Meiryo UI" panose="020B0604030504040204" pitchFamily="50" charset="-128"/>
                          <a:ea typeface="Meiryo UI" panose="020B0604030504040204" pitchFamily="50" charset="-128"/>
                        </a:rPr>
                        <a:t>見直し後の事業</a:t>
                      </a:r>
                      <a:r>
                        <a:rPr lang="en-US" altLang="ja-JP" sz="1050" b="1" i="0" u="none" kern="100" dirty="0">
                          <a:effectLst/>
                          <a:latin typeface="Meiryo UI" panose="020B0604030504040204" pitchFamily="50" charset="-128"/>
                          <a:ea typeface="Meiryo UI" panose="020B0604030504040204" pitchFamily="50" charset="-128"/>
                        </a:rPr>
                        <a:t>》</a:t>
                      </a:r>
                    </a:p>
                    <a:p>
                      <a:pPr marL="133350" marR="0" lvl="0" indent="-133350" algn="just" defTabSz="914400" rtl="0" eaLnBrk="1" fontAlgn="auto" latinLnBrk="0" hangingPunct="1">
                        <a:lnSpc>
                          <a:spcPts val="400"/>
                        </a:lnSpc>
                        <a:spcBef>
                          <a:spcPts val="0"/>
                        </a:spcBef>
                        <a:spcAft>
                          <a:spcPts val="0"/>
                        </a:spcAft>
                        <a:buClrTx/>
                        <a:buSzTx/>
                        <a:buFontTx/>
                        <a:buNone/>
                        <a:tabLst/>
                        <a:defRPr/>
                      </a:pPr>
                      <a:endParaRPr lang="en-US" altLang="ja-JP" sz="1050" b="1" i="0" u="none" kern="100" dirty="0">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50" b="1" i="0" kern="100" dirty="0">
                          <a:effectLst/>
                          <a:latin typeface="Meiryo UI" panose="020B0604030504040204" pitchFamily="50" charset="-128"/>
                          <a:ea typeface="Meiryo UI" panose="020B0604030504040204" pitchFamily="50" charset="-128"/>
                        </a:rPr>
                        <a:t>　◆</a:t>
                      </a:r>
                      <a:r>
                        <a:rPr lang="zh-TW" altLang="en-US" sz="1050" b="1" i="0" u="sng" kern="100" dirty="0">
                          <a:effectLst/>
                          <a:latin typeface="Meiryo UI" panose="020B0604030504040204" pitchFamily="50" charset="-128"/>
                          <a:ea typeface="Meiryo UI" panose="020B0604030504040204" pitchFamily="50" charset="-128"/>
                        </a:rPr>
                        <a:t>総合相談事業交付</a:t>
                      </a:r>
                      <a:r>
                        <a:rPr lang="zh-TW" altLang="en-US" sz="1050" b="1" i="0" u="sng" kern="100" dirty="0">
                          <a:solidFill>
                            <a:schemeClr val="tx1"/>
                          </a:solidFill>
                          <a:effectLst/>
                          <a:latin typeface="Meiryo UI" panose="020B0604030504040204" pitchFamily="50" charset="-128"/>
                          <a:ea typeface="Meiryo UI" panose="020B0604030504040204" pitchFamily="50" charset="-128"/>
                        </a:rPr>
                        <a:t>金</a:t>
                      </a:r>
                      <a:r>
                        <a:rPr lang="ja-JP" altLang="en-US" sz="1050" b="1" i="0" u="none" kern="100" dirty="0">
                          <a:solidFill>
                            <a:schemeClr val="tx1"/>
                          </a:solidFill>
                          <a:effectLst/>
                          <a:latin typeface="Meiryo UI" panose="020B0604030504040204" pitchFamily="50" charset="-128"/>
                          <a:ea typeface="Meiryo UI" panose="020B0604030504040204" pitchFamily="50" charset="-128"/>
                        </a:rPr>
                        <a:t>　</a:t>
                      </a:r>
                      <a:r>
                        <a:rPr lang="en-US" altLang="ja-JP" sz="1050" b="1" i="0" u="none" kern="100" dirty="0">
                          <a:solidFill>
                            <a:schemeClr val="tx1"/>
                          </a:solidFill>
                          <a:effectLst/>
                          <a:latin typeface="Meiryo UI" panose="020B0604030504040204" pitchFamily="50" charset="-128"/>
                          <a:ea typeface="Meiryo UI" panose="020B0604030504040204" pitchFamily="50" charset="-128"/>
                        </a:rPr>
                        <a:t>263</a:t>
                      </a:r>
                      <a:r>
                        <a:rPr lang="ja-JP" altLang="en-US" sz="1050" b="1" i="0" u="none" kern="100" dirty="0">
                          <a:solidFill>
                            <a:schemeClr val="tx1"/>
                          </a:solidFill>
                          <a:effectLst/>
                          <a:latin typeface="Meiryo UI" panose="020B0604030504040204" pitchFamily="50" charset="-128"/>
                          <a:ea typeface="Meiryo UI" panose="020B0604030504040204" pitchFamily="50" charset="-128"/>
                        </a:rPr>
                        <a:t>（</a:t>
                      </a:r>
                      <a:r>
                        <a:rPr lang="en-US" altLang="ja-JP" sz="1050" b="1" i="0" u="none" kern="100" dirty="0">
                          <a:solidFill>
                            <a:schemeClr val="tx1"/>
                          </a:solidFill>
                          <a:effectLst/>
                          <a:latin typeface="Meiryo UI" panose="020B0604030504040204" pitchFamily="50" charset="-128"/>
                          <a:ea typeface="Meiryo UI" panose="020B0604030504040204" pitchFamily="50" charset="-128"/>
                        </a:rPr>
                        <a:t>263</a:t>
                      </a:r>
                      <a:r>
                        <a:rPr lang="ja-JP" altLang="en-US" sz="1050" b="1" i="0" u="none" kern="100" dirty="0">
                          <a:solidFill>
                            <a:schemeClr val="tx1"/>
                          </a:solidFill>
                          <a:effectLst/>
                          <a:latin typeface="Meiryo UI" panose="020B0604030504040204" pitchFamily="50" charset="-128"/>
                          <a:ea typeface="Meiryo UI" panose="020B0604030504040204" pitchFamily="50" charset="-128"/>
                        </a:rPr>
                        <a:t>）百万円</a:t>
                      </a:r>
                      <a:endParaRPr lang="zh-TW" altLang="en-US" sz="1050" b="1" i="0" u="none"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1" i="0" kern="100" dirty="0">
                          <a:solidFill>
                            <a:schemeClr val="tx1"/>
                          </a:solidFill>
                          <a:effectLst/>
                          <a:latin typeface="Meiryo UI" panose="020B0604030504040204" pitchFamily="50" charset="-128"/>
                          <a:ea typeface="Meiryo UI" panose="020B0604030504040204" pitchFamily="50" charset="-128"/>
                        </a:rPr>
                        <a:t>　　１　目的</a:t>
                      </a:r>
                    </a:p>
                    <a:p>
                      <a:pPr marL="133350" indent="-133350" algn="just">
                        <a:spcAft>
                          <a:spcPts val="0"/>
                        </a:spcAft>
                      </a:pPr>
                      <a:r>
                        <a:rPr lang="ja-JP" altLang="en-US" sz="1000" b="1" i="0" kern="100" dirty="0">
                          <a:solidFill>
                            <a:schemeClr val="tx1"/>
                          </a:solidFill>
                          <a:effectLst/>
                          <a:latin typeface="Meiryo UI" panose="020B0604030504040204" pitchFamily="50" charset="-128"/>
                          <a:ea typeface="Meiryo UI" panose="020B0604030504040204" pitchFamily="50" charset="-128"/>
                        </a:rPr>
                        <a:t>　　　　  </a:t>
                      </a:r>
                      <a:r>
                        <a:rPr lang="ja-JP" altLang="en-US" sz="1000" b="0" i="0" kern="100" dirty="0">
                          <a:solidFill>
                            <a:schemeClr val="tx1"/>
                          </a:solidFill>
                          <a:effectLst/>
                          <a:latin typeface="Meiryo UI" panose="020B0604030504040204" pitchFamily="50" charset="-128"/>
                          <a:ea typeface="Meiryo UI" panose="020B0604030504040204" pitchFamily="50" charset="-128"/>
                        </a:rPr>
                        <a:t>住民の自立支援及び福祉の向上等に資することを目的に市町村が地域の実情に沿って取り組む相談事業を支援及び促進する。　</a:t>
                      </a:r>
                    </a:p>
                    <a:p>
                      <a:pPr marL="133350" indent="-133350" algn="just">
                        <a:spcAft>
                          <a:spcPts val="0"/>
                        </a:spcAft>
                      </a:pPr>
                      <a:r>
                        <a:rPr lang="ja-JP" altLang="en-US" sz="1000" b="0" i="0" kern="100" dirty="0">
                          <a:solidFill>
                            <a:schemeClr val="tx1"/>
                          </a:solidFill>
                          <a:effectLst/>
                          <a:latin typeface="Meiryo UI" panose="020B0604030504040204" pitchFamily="50" charset="-128"/>
                          <a:ea typeface="Meiryo UI" panose="020B0604030504040204" pitchFamily="50" charset="-128"/>
                        </a:rPr>
                        <a:t>　　　　　開始終了年度：平成２０年度～　　　　　　根拠法令：大阪府総合相談事業交付金交付要綱　</a:t>
                      </a:r>
                    </a:p>
                    <a:p>
                      <a:pPr marL="133350" indent="-133350" algn="just">
                        <a:spcAft>
                          <a:spcPts val="0"/>
                        </a:spcAft>
                      </a:pPr>
                      <a:r>
                        <a:rPr lang="ja-JP" altLang="en-US" sz="1000" b="1" i="0" kern="100" dirty="0">
                          <a:solidFill>
                            <a:schemeClr val="tx1"/>
                          </a:solidFill>
                          <a:effectLst/>
                          <a:latin typeface="Meiryo UI" panose="020B0604030504040204" pitchFamily="50" charset="-128"/>
                          <a:ea typeface="Meiryo UI" panose="020B0604030504040204" pitchFamily="50" charset="-128"/>
                        </a:rPr>
                        <a:t>　　２　内容</a:t>
                      </a:r>
                    </a:p>
                    <a:p>
                      <a:pPr marL="133350" indent="-133350" algn="just">
                        <a:spcAft>
                          <a:spcPts val="0"/>
                        </a:spcAft>
                      </a:pPr>
                      <a:r>
                        <a:rPr lang="ja-JP" altLang="en-US" sz="1000" b="1" i="0" kern="100" dirty="0">
                          <a:solidFill>
                            <a:schemeClr val="tx1"/>
                          </a:solidFill>
                          <a:effectLst/>
                          <a:latin typeface="Meiryo UI" panose="020B0604030504040204" pitchFamily="50" charset="-128"/>
                          <a:ea typeface="Meiryo UI" panose="020B0604030504040204" pitchFamily="50" charset="-128"/>
                        </a:rPr>
                        <a:t>　　　　</a:t>
                      </a:r>
                      <a:r>
                        <a:rPr lang="ja-JP" altLang="en-US" sz="1000" b="0" i="0" kern="100" dirty="0">
                          <a:solidFill>
                            <a:schemeClr val="tx1"/>
                          </a:solidFill>
                          <a:effectLst/>
                          <a:latin typeface="Meiryo UI" panose="020B0604030504040204" pitchFamily="50" charset="-128"/>
                          <a:ea typeface="Meiryo UI" panose="020B0604030504040204" pitchFamily="50" charset="-128"/>
                        </a:rPr>
                        <a:t>○対象事業　　</a:t>
                      </a:r>
                      <a:r>
                        <a:rPr lang="ja-JP" altLang="en-US" sz="1000" b="0" i="0" kern="100" baseline="0" dirty="0">
                          <a:solidFill>
                            <a:schemeClr val="tx1"/>
                          </a:solidFill>
                          <a:effectLst/>
                          <a:latin typeface="Meiryo UI" panose="020B0604030504040204" pitchFamily="50" charset="-128"/>
                          <a:ea typeface="Meiryo UI" panose="020B0604030504040204" pitchFamily="50" charset="-128"/>
                        </a:rPr>
                        <a:t> </a:t>
                      </a:r>
                      <a:r>
                        <a:rPr lang="ja-JP" altLang="en-US" sz="1000" b="0" i="0" kern="100" dirty="0">
                          <a:solidFill>
                            <a:schemeClr val="tx1"/>
                          </a:solidFill>
                          <a:effectLst/>
                          <a:latin typeface="Meiryo UI" panose="020B0604030504040204" pitchFamily="50" charset="-128"/>
                          <a:ea typeface="Meiryo UI" panose="020B0604030504040204" pitchFamily="50" charset="-128"/>
                        </a:rPr>
                        <a:t>市町村が地域の実情に沿って取り組む相談事業　</a:t>
                      </a:r>
                      <a:r>
                        <a:rPr lang="ja-JP" altLang="en-US" sz="1000" b="0" i="0" kern="100" baseline="0" dirty="0">
                          <a:solidFill>
                            <a:schemeClr val="tx1"/>
                          </a:solidFill>
                          <a:effectLst/>
                          <a:latin typeface="Meiryo UI" panose="020B0604030504040204" pitchFamily="50" charset="-128"/>
                          <a:ea typeface="Meiryo UI" panose="020B0604030504040204" pitchFamily="50" charset="-128"/>
                        </a:rPr>
                        <a:t>    </a:t>
                      </a:r>
                      <a:r>
                        <a:rPr lang="ja-JP" altLang="en-US" sz="1000" b="0" i="0" kern="100" dirty="0">
                          <a:solidFill>
                            <a:schemeClr val="tx1"/>
                          </a:solidFill>
                          <a:effectLst/>
                          <a:latin typeface="Meiryo UI" panose="020B0604030504040204" pitchFamily="50" charset="-128"/>
                          <a:ea typeface="Meiryo UI" panose="020B0604030504040204" pitchFamily="50" charset="-128"/>
                        </a:rPr>
                        <a:t>○交付市町村　全市町村　　　　　　　　　　　　　　　　　　　　　　　　　　　　　　　　　　　　　　　　　　 </a:t>
                      </a:r>
                    </a:p>
                    <a:p>
                      <a:pPr marL="133350" indent="-133350" algn="just">
                        <a:spcAft>
                          <a:spcPts val="0"/>
                        </a:spcAft>
                      </a:pPr>
                      <a:r>
                        <a:rPr lang="ja-JP" altLang="en-US" sz="1000" b="0" i="0" kern="100" dirty="0">
                          <a:solidFill>
                            <a:schemeClr val="tx1"/>
                          </a:solidFill>
                          <a:effectLst/>
                          <a:latin typeface="Meiryo UI" panose="020B0604030504040204" pitchFamily="50" charset="-128"/>
                          <a:ea typeface="Meiryo UI" panose="020B0604030504040204" pitchFamily="50" charset="-128"/>
                        </a:rPr>
                        <a:t>　　　　≪手法の妥当性≫　　　　　　　　　　　　　　　　　　　　　　　　　　　　　　　　　　　　　　　　　　　 </a:t>
                      </a:r>
                    </a:p>
                    <a:p>
                      <a:pPr marL="133350" indent="-133350" algn="just">
                        <a:spcAft>
                          <a:spcPts val="0"/>
                        </a:spcAft>
                      </a:pPr>
                      <a:r>
                        <a:rPr lang="ja-JP" altLang="en-US" sz="1000" b="0" i="0" kern="100" dirty="0">
                          <a:solidFill>
                            <a:schemeClr val="tx1"/>
                          </a:solidFill>
                          <a:effectLst/>
                          <a:latin typeface="Meiryo UI" panose="020B0604030504040204" pitchFamily="50" charset="-128"/>
                          <a:ea typeface="Meiryo UI" panose="020B0604030504040204" pitchFamily="50" charset="-128"/>
                        </a:rPr>
                        <a:t>　　　　　市町村が地域の実情に沿って取り組む相談事業を支援及び促進するため、大阪府補助金規則及び総合相談事業交付金交付要綱に基づき、市町村に対し交</a:t>
                      </a:r>
                      <a:endParaRPr lang="en-US" altLang="ja-JP" sz="1000" b="0" i="0"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0" i="0" kern="100" dirty="0">
                          <a:solidFill>
                            <a:schemeClr val="tx1"/>
                          </a:solidFill>
                          <a:effectLst/>
                          <a:latin typeface="Meiryo UI" panose="020B0604030504040204" pitchFamily="50" charset="-128"/>
                          <a:ea typeface="Meiryo UI" panose="020B0604030504040204" pitchFamily="50" charset="-128"/>
                        </a:rPr>
                        <a:t>　　　　　付金を交付する。平成</a:t>
                      </a:r>
                      <a:r>
                        <a:rPr lang="en-US" altLang="ja-JP" sz="1000" b="0" i="0" kern="100" dirty="0">
                          <a:solidFill>
                            <a:schemeClr val="tx1"/>
                          </a:solidFill>
                          <a:effectLst/>
                          <a:latin typeface="Meiryo UI" panose="020B0604030504040204" pitchFamily="50" charset="-128"/>
                          <a:ea typeface="Meiryo UI" panose="020B0604030504040204" pitchFamily="50" charset="-128"/>
                        </a:rPr>
                        <a:t>24</a:t>
                      </a:r>
                      <a:r>
                        <a:rPr lang="ja-JP" altLang="en-US" sz="1000" b="0" i="0" kern="100" dirty="0">
                          <a:solidFill>
                            <a:schemeClr val="tx1"/>
                          </a:solidFill>
                          <a:effectLst/>
                          <a:latin typeface="Meiryo UI" panose="020B0604030504040204" pitchFamily="50" charset="-128"/>
                          <a:ea typeface="Meiryo UI" panose="020B0604030504040204" pitchFamily="50" charset="-128"/>
                        </a:rPr>
                        <a:t>年度から相談件数や相談体制、創意工夫の取組みをポイント化し、実績をより重視した配分区分に再構築し、市町村の相談事業の</a:t>
                      </a:r>
                      <a:endParaRPr lang="en-US" altLang="ja-JP" sz="1000" b="0" i="0"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0" i="0" kern="100" dirty="0">
                          <a:solidFill>
                            <a:schemeClr val="tx1"/>
                          </a:solidFill>
                          <a:effectLst/>
                          <a:latin typeface="Meiryo UI" panose="020B0604030504040204" pitchFamily="50" charset="-128"/>
                          <a:ea typeface="Meiryo UI" panose="020B0604030504040204" pitchFamily="50" charset="-128"/>
                        </a:rPr>
                        <a:t>　　　　　一層の機能強化を支援している。 </a:t>
                      </a:r>
                      <a:endParaRPr lang="en-US" altLang="ja-JP" sz="1000" b="0" i="0"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endParaRPr lang="en-US" altLang="ja-JP" sz="1000" b="0" i="0" kern="100" dirty="0">
                        <a:solidFill>
                          <a:schemeClr val="tx1"/>
                        </a:solidFill>
                        <a:effectLst/>
                        <a:latin typeface="Meiryo UI" panose="020B0604030504040204" pitchFamily="50" charset="-128"/>
                        <a:ea typeface="Meiryo UI" panose="020B0604030504040204" pitchFamily="50" charset="-128"/>
                        <a:cs typeface="+mn-cs"/>
                      </a:endParaRPr>
                    </a:p>
                    <a:p>
                      <a:pPr marL="133350" indent="-133350" algn="just">
                        <a:spcAft>
                          <a:spcPts val="0"/>
                        </a:spcAft>
                      </a:pPr>
                      <a:r>
                        <a:rPr lang="ja-JP" altLang="en-US" sz="1100" b="1" kern="100" dirty="0">
                          <a:solidFill>
                            <a:schemeClr val="tx1"/>
                          </a:solidFill>
                          <a:effectLst/>
                          <a:latin typeface="Meiryo UI" panose="020B0604030504040204" pitchFamily="50" charset="-128"/>
                          <a:ea typeface="Meiryo UI" panose="020B0604030504040204" pitchFamily="50" charset="-128"/>
                        </a:rPr>
                        <a:t>　</a:t>
                      </a:r>
                      <a:r>
                        <a:rPr lang="ja-JP" altLang="en-US" sz="1050" b="1" kern="100" dirty="0">
                          <a:solidFill>
                            <a:schemeClr val="tx1"/>
                          </a:solidFill>
                          <a:effectLst/>
                          <a:latin typeface="Meiryo UI" panose="020B0604030504040204" pitchFamily="50" charset="-128"/>
                          <a:ea typeface="Meiryo UI" panose="020B0604030504040204" pitchFamily="50" charset="-128"/>
                        </a:rPr>
                        <a:t>◆</a:t>
                      </a:r>
                      <a:r>
                        <a:rPr lang="ja-JP" altLang="en-US" sz="1050" b="1" u="sng" kern="100" dirty="0">
                          <a:solidFill>
                            <a:schemeClr val="tx1"/>
                          </a:solidFill>
                          <a:effectLst/>
                          <a:latin typeface="Meiryo UI" panose="020B0604030504040204" pitchFamily="50" charset="-128"/>
                          <a:ea typeface="Meiryo UI" panose="020B0604030504040204" pitchFamily="50" charset="-128"/>
                        </a:rPr>
                        <a:t>市町村就職困難者就労支援推進事業</a:t>
                      </a:r>
                      <a:r>
                        <a:rPr lang="ja-JP" altLang="en-US" sz="1050" b="1" u="none" kern="100" dirty="0">
                          <a:solidFill>
                            <a:schemeClr val="tx1"/>
                          </a:solidFill>
                          <a:effectLst/>
                          <a:latin typeface="Meiryo UI" panose="020B0604030504040204" pitchFamily="50" charset="-128"/>
                          <a:ea typeface="Meiryo UI" panose="020B0604030504040204" pitchFamily="50" charset="-128"/>
                        </a:rPr>
                        <a:t>　</a:t>
                      </a:r>
                      <a:r>
                        <a:rPr lang="en-US" altLang="ja-JP" sz="1050" b="1" u="none" kern="100" dirty="0">
                          <a:solidFill>
                            <a:schemeClr val="tx1"/>
                          </a:solidFill>
                          <a:effectLst/>
                          <a:latin typeface="Meiryo UI" panose="020B0604030504040204" pitchFamily="50" charset="-128"/>
                          <a:ea typeface="Meiryo UI" panose="020B0604030504040204" pitchFamily="50" charset="-128"/>
                        </a:rPr>
                        <a:t>272</a:t>
                      </a:r>
                      <a:r>
                        <a:rPr lang="ja-JP" altLang="en-US" sz="1050" b="1" u="none" kern="100" dirty="0">
                          <a:solidFill>
                            <a:schemeClr val="tx1"/>
                          </a:solidFill>
                          <a:effectLst/>
                          <a:latin typeface="Meiryo UI" panose="020B0604030504040204" pitchFamily="50" charset="-128"/>
                          <a:ea typeface="Meiryo UI" panose="020B0604030504040204" pitchFamily="50" charset="-128"/>
                        </a:rPr>
                        <a:t>（</a:t>
                      </a:r>
                      <a:r>
                        <a:rPr lang="en-US" altLang="ja-JP" sz="1050" b="1" u="none" kern="100" dirty="0">
                          <a:solidFill>
                            <a:schemeClr val="tx1"/>
                          </a:solidFill>
                          <a:effectLst/>
                          <a:latin typeface="Meiryo UI" panose="020B0604030504040204" pitchFamily="50" charset="-128"/>
                          <a:ea typeface="Meiryo UI" panose="020B0604030504040204" pitchFamily="50" charset="-128"/>
                        </a:rPr>
                        <a:t>272</a:t>
                      </a:r>
                      <a:r>
                        <a:rPr lang="ja-JP" altLang="en-US" sz="1050" b="1" u="none" kern="100" dirty="0">
                          <a:solidFill>
                            <a:schemeClr val="tx1"/>
                          </a:solidFill>
                          <a:effectLst/>
                          <a:latin typeface="Meiryo UI" panose="020B0604030504040204" pitchFamily="50" charset="-128"/>
                          <a:ea typeface="Meiryo UI" panose="020B0604030504040204" pitchFamily="50" charset="-128"/>
                        </a:rPr>
                        <a:t>）千円</a:t>
                      </a:r>
                      <a:endParaRPr lang="en-US" altLang="ja-JP" sz="1050" b="1" u="none" kern="100" dirty="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ts val="500"/>
                        </a:lnSpc>
                        <a:spcBef>
                          <a:spcPts val="0"/>
                        </a:spcBef>
                        <a:spcAft>
                          <a:spcPts val="0"/>
                        </a:spcAft>
                        <a:buClrTx/>
                        <a:buSzTx/>
                        <a:buFontTx/>
                        <a:buNone/>
                        <a:tabLst/>
                        <a:defRPr/>
                      </a:pPr>
                      <a:r>
                        <a:rPr lang="ja-JP" altLang="en-US" sz="1050" b="1" i="0" u="sng" kern="100" dirty="0">
                          <a:solidFill>
                            <a:schemeClr val="tx1"/>
                          </a:solidFill>
                          <a:effectLst/>
                          <a:latin typeface="Meiryo UI" panose="020B0604030504040204" pitchFamily="50" charset="-128"/>
                          <a:ea typeface="Meiryo UI" panose="020B0604030504040204" pitchFamily="50" charset="-128"/>
                        </a:rPr>
                        <a:t>　</a:t>
                      </a:r>
                      <a:endParaRPr lang="en-US" altLang="ja-JP" sz="1050" b="1" i="0" u="sng"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50" b="1" kern="100" dirty="0">
                          <a:solidFill>
                            <a:schemeClr val="tx1"/>
                          </a:solidFill>
                          <a:effectLst/>
                          <a:latin typeface="Meiryo UI" panose="020B0604030504040204" pitchFamily="50" charset="-128"/>
                          <a:ea typeface="Meiryo UI" panose="020B0604030504040204" pitchFamily="50" charset="-128"/>
                        </a:rPr>
                        <a:t>　　１　事業目的</a:t>
                      </a:r>
                      <a:endParaRPr lang="en-US" altLang="ja-JP" sz="1050" b="1" kern="100" dirty="0">
                        <a:solidFill>
                          <a:schemeClr val="tx1"/>
                        </a:solidFill>
                        <a:effectLst/>
                        <a:latin typeface="Meiryo UI" panose="020B0604030504040204" pitchFamily="50" charset="-128"/>
                        <a:ea typeface="Meiryo UI" panose="020B0604030504040204" pitchFamily="50" charset="-128"/>
                      </a:endParaRPr>
                    </a:p>
                    <a:p>
                      <a:pPr marL="133350" indent="-133350" algn="l">
                        <a:spcAft>
                          <a:spcPts val="0"/>
                        </a:spcAft>
                      </a:pPr>
                      <a:r>
                        <a:rPr lang="ja-JP" altLang="en-US" sz="1050" kern="100" dirty="0">
                          <a:solidFill>
                            <a:schemeClr val="tx1"/>
                          </a:solidFill>
                          <a:effectLst/>
                          <a:latin typeface="Meiryo UI" panose="020B0604030504040204" pitchFamily="50" charset="-128"/>
                          <a:ea typeface="Meiryo UI" panose="020B0604030504040204" pitchFamily="50" charset="-128"/>
                        </a:rPr>
                        <a:t>　　　　　様々な阻害要因を抱え、なかなか就職に結びつかない就職困難者を支援する市町村をバックアップするため、市町村就職困難者就労支援担当職員</a:t>
                      </a:r>
                      <a:r>
                        <a:rPr lang="en-US" altLang="ja-JP" sz="1050" kern="100" dirty="0">
                          <a:solidFill>
                            <a:schemeClr val="tx1"/>
                          </a:solidFill>
                          <a:effectLst/>
                          <a:latin typeface="Meiryo UI" panose="020B0604030504040204" pitchFamily="50" charset="-128"/>
                          <a:ea typeface="Meiryo UI" panose="020B0604030504040204" pitchFamily="50" charset="-128"/>
                        </a:rPr>
                        <a:t/>
                      </a:r>
                      <a:br>
                        <a:rPr lang="en-US" altLang="ja-JP" sz="1050" kern="100" dirty="0">
                          <a:solidFill>
                            <a:schemeClr val="tx1"/>
                          </a:solidFill>
                          <a:effectLst/>
                          <a:latin typeface="Meiryo UI" panose="020B0604030504040204" pitchFamily="50" charset="-128"/>
                          <a:ea typeface="Meiryo UI" panose="020B0604030504040204" pitchFamily="50" charset="-128"/>
                        </a:rPr>
                      </a:br>
                      <a:r>
                        <a:rPr lang="ja-JP" altLang="en-US" sz="1050" kern="100" dirty="0">
                          <a:solidFill>
                            <a:schemeClr val="tx1"/>
                          </a:solidFill>
                          <a:effectLst/>
                          <a:latin typeface="Meiryo UI" panose="020B0604030504040204" pitchFamily="50" charset="-128"/>
                          <a:ea typeface="Meiryo UI" panose="020B0604030504040204" pitchFamily="50" charset="-128"/>
                        </a:rPr>
                        <a:t>　　（就労支援コーディネーター）等の育成・資質向上に向けた事業等を実施する。</a:t>
                      </a:r>
                      <a:endParaRPr lang="en-US" altLang="ja-JP" sz="1050" kern="100" dirty="0">
                        <a:solidFill>
                          <a:schemeClr val="tx1"/>
                        </a:solidFill>
                        <a:effectLst/>
                        <a:latin typeface="Meiryo UI" panose="020B0604030504040204" pitchFamily="50" charset="-128"/>
                        <a:ea typeface="Meiryo UI" panose="020B0604030504040204" pitchFamily="50" charset="-128"/>
                      </a:endParaRPr>
                    </a:p>
                    <a:p>
                      <a:r>
                        <a:rPr kumimoji="1" lang="ja-JP" altLang="en-US" sz="1050" b="1" dirty="0">
                          <a:solidFill>
                            <a:schemeClr val="tx1"/>
                          </a:solidFill>
                          <a:latin typeface="Meiryo UI" panose="020B0604030504040204" pitchFamily="50" charset="-128"/>
                          <a:ea typeface="Meiryo UI" panose="020B0604030504040204" pitchFamily="50" charset="-128"/>
                        </a:rPr>
                        <a:t>　　２　事業内容</a:t>
                      </a:r>
                      <a:endParaRPr kumimoji="1" lang="en-US" altLang="ja-JP" sz="1050" b="1" dirty="0">
                        <a:solidFill>
                          <a:schemeClr val="tx1"/>
                        </a:solidFill>
                        <a:latin typeface="Meiryo UI" panose="020B0604030504040204" pitchFamily="50" charset="-128"/>
                        <a:ea typeface="Meiryo UI" panose="020B0604030504040204" pitchFamily="50" charset="-128"/>
                      </a:endParaRPr>
                    </a:p>
                    <a:p>
                      <a:r>
                        <a:rPr kumimoji="1" lang="ja-JP" altLang="en-US" sz="1050" dirty="0">
                          <a:solidFill>
                            <a:schemeClr val="tx1"/>
                          </a:solidFill>
                          <a:latin typeface="Meiryo UI" panose="020B0604030504040204" pitchFamily="50" charset="-128"/>
                          <a:ea typeface="Meiryo UI" panose="020B0604030504040204" pitchFamily="50" charset="-128"/>
                        </a:rPr>
                        <a:t>　　　　　〇困難ケース検討連絡協議会運営事業（市町村が地域内で解決することが困難なケース等について、協議・調整を行う）</a:t>
                      </a:r>
                      <a:endParaRPr kumimoji="1" lang="en-US" altLang="ja-JP" sz="1050" dirty="0">
                        <a:solidFill>
                          <a:schemeClr val="tx1"/>
                        </a:solidFill>
                        <a:latin typeface="Meiryo UI" panose="020B0604030504040204" pitchFamily="50" charset="-128"/>
                        <a:ea typeface="Meiryo UI" panose="020B0604030504040204" pitchFamily="50" charset="-128"/>
                      </a:endParaRPr>
                    </a:p>
                    <a:p>
                      <a:r>
                        <a:rPr kumimoji="1" lang="ja-JP" altLang="en-US" sz="1050" dirty="0">
                          <a:solidFill>
                            <a:schemeClr val="tx1"/>
                          </a:solidFill>
                          <a:latin typeface="Meiryo UI" panose="020B0604030504040204" pitchFamily="50" charset="-128"/>
                          <a:ea typeface="Meiryo UI" panose="020B0604030504040204" pitchFamily="50" charset="-128"/>
                        </a:rPr>
                        <a:t>　　　　　〇就労支援事業推進協議会運営事業（大阪府・市町村就労支援推進協議会の設置・運営による諸課題の整理、問題点の解決、情報交換等）</a:t>
                      </a:r>
                      <a:endParaRPr kumimoji="1" lang="en-US" altLang="ja-JP" sz="1050" dirty="0">
                        <a:solidFill>
                          <a:schemeClr val="tx1"/>
                        </a:solidFill>
                        <a:latin typeface="Meiryo UI" panose="020B0604030504040204" pitchFamily="50" charset="-128"/>
                        <a:ea typeface="Meiryo UI" panose="020B0604030504040204" pitchFamily="50" charset="-128"/>
                      </a:endParaRPr>
                    </a:p>
                    <a:p>
                      <a:r>
                        <a:rPr kumimoji="1" lang="ja-JP" altLang="en-US" sz="1050" dirty="0">
                          <a:solidFill>
                            <a:schemeClr val="tx1"/>
                          </a:solidFill>
                          <a:latin typeface="Meiryo UI" panose="020B0604030504040204" pitchFamily="50" charset="-128"/>
                          <a:ea typeface="Meiryo UI" panose="020B0604030504040204" pitchFamily="50" charset="-128"/>
                        </a:rPr>
                        <a:t>　　　　　〇市町村就職困難者支援担当職員育成事業（新任就職困難者支援担当職員養成講座、就職困難者支援担当職員スキルアップ研修会の実施）</a:t>
                      </a:r>
                      <a:endParaRPr lang="en-US" altLang="ja-JP" sz="105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endParaRPr lang="en-US" altLang="ja-JP" sz="1050" b="0" i="0" kern="100" dirty="0">
                        <a:solidFill>
                          <a:schemeClr val="tx1"/>
                        </a:solidFill>
                        <a:effectLst/>
                        <a:latin typeface="Meiryo UI" panose="020B0604030504040204" pitchFamily="50" charset="-128"/>
                        <a:ea typeface="Meiryo UI" panose="020B0604030504040204" pitchFamily="50" charset="-128"/>
                        <a:cs typeface="+mn-cs"/>
                      </a:endParaRPr>
                    </a:p>
                  </a:txBody>
                  <a:tcPr marL="72000" marR="72000" marT="36000" marB="36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4234363331"/>
                  </a:ext>
                </a:extLst>
              </a:tr>
            </a:tbl>
          </a:graphicData>
        </a:graphic>
      </p:graphicFrame>
      <p:sp>
        <p:nvSpPr>
          <p:cNvPr id="12" name="二等辺三角形 11"/>
          <p:cNvSpPr/>
          <p:nvPr/>
        </p:nvSpPr>
        <p:spPr>
          <a:xfrm rot="5400000">
            <a:off x="4440961" y="1174774"/>
            <a:ext cx="384589" cy="122511"/>
          </a:xfrm>
          <a:prstGeom prst="triangl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pPr algn="ctr"/>
            <a:endParaRPr kumimoji="1"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正方形/長方形 18"/>
          <p:cNvSpPr/>
          <p:nvPr/>
        </p:nvSpPr>
        <p:spPr>
          <a:xfrm>
            <a:off x="6372200" y="2438890"/>
            <a:ext cx="2460963" cy="202124"/>
          </a:xfrm>
          <a:prstGeom prst="rect">
            <a:avLst/>
          </a:prstGeom>
          <a:ln/>
        </p:spPr>
        <p:style>
          <a:lnRef idx="2">
            <a:schemeClr val="accent1"/>
          </a:lnRef>
          <a:fillRef idx="1">
            <a:schemeClr val="lt1"/>
          </a:fillRef>
          <a:effectRef idx="0">
            <a:schemeClr val="accent1"/>
          </a:effectRef>
          <a:fontRef idx="minor">
            <a:schemeClr val="dk1"/>
          </a:fontRef>
        </p:style>
        <p:txBody>
          <a:bodyPr lIns="36000" rIns="0" rtlCol="0" anchor="ctr"/>
          <a:lstStyle/>
          <a:p>
            <a:pPr algn="ctr"/>
            <a:r>
              <a:rPr lang="en-US" altLang="ja-JP" sz="1050" dirty="0">
                <a:solidFill>
                  <a:schemeClr val="tx1"/>
                </a:solidFill>
                <a:latin typeface="Meiryo UI" panose="020B0604030504040204" pitchFamily="50" charset="-128"/>
                <a:ea typeface="Meiryo UI" panose="020B0604030504040204" pitchFamily="50" charset="-128"/>
              </a:rPr>
              <a:t>R2</a:t>
            </a:r>
            <a:r>
              <a:rPr lang="ja-JP" altLang="en-US" sz="1050" dirty="0">
                <a:solidFill>
                  <a:schemeClr val="tx1"/>
                </a:solidFill>
                <a:latin typeface="Meiryo UI" panose="020B0604030504040204" pitchFamily="50" charset="-128"/>
                <a:ea typeface="Meiryo UI" panose="020B0604030504040204" pitchFamily="50" charset="-128"/>
              </a:rPr>
              <a:t>当初予算額：</a:t>
            </a:r>
            <a:r>
              <a:rPr lang="en-US" altLang="ja-JP" sz="1050" dirty="0">
                <a:solidFill>
                  <a:schemeClr val="tx1"/>
                </a:solidFill>
                <a:latin typeface="Meiryo UI" panose="020B0604030504040204" pitchFamily="50" charset="-128"/>
                <a:ea typeface="Meiryo UI" panose="020B0604030504040204" pitchFamily="50" charset="-128"/>
              </a:rPr>
              <a:t>263</a:t>
            </a:r>
            <a:r>
              <a:rPr lang="ja-JP" altLang="en-US" sz="1050" dirty="0">
                <a:solidFill>
                  <a:schemeClr val="tx1"/>
                </a:solidFill>
                <a:latin typeface="Meiryo UI" panose="020B0604030504040204" pitchFamily="50" charset="-128"/>
                <a:ea typeface="Meiryo UI" panose="020B0604030504040204" pitchFamily="50" charset="-128"/>
              </a:rPr>
              <a:t>（</a:t>
            </a:r>
            <a:r>
              <a:rPr lang="en-US" altLang="ja-JP" sz="1050" dirty="0">
                <a:solidFill>
                  <a:schemeClr val="tx1"/>
                </a:solidFill>
                <a:latin typeface="Meiryo UI" panose="020B0604030504040204" pitchFamily="50" charset="-128"/>
                <a:ea typeface="Meiryo UI" panose="020B0604030504040204" pitchFamily="50" charset="-128"/>
              </a:rPr>
              <a:t>263</a:t>
            </a:r>
            <a:r>
              <a:rPr lang="ja-JP" altLang="en-US" sz="1050" dirty="0">
                <a:solidFill>
                  <a:schemeClr val="tx1"/>
                </a:solidFill>
                <a:latin typeface="Meiryo UI" panose="020B0604030504040204" pitchFamily="50" charset="-128"/>
                <a:ea typeface="Meiryo UI" panose="020B0604030504040204" pitchFamily="50" charset="-128"/>
              </a:rPr>
              <a:t>）百万円</a:t>
            </a:r>
            <a:endPar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8" name="正方形/長方形 7"/>
          <p:cNvSpPr/>
          <p:nvPr/>
        </p:nvSpPr>
        <p:spPr>
          <a:xfrm>
            <a:off x="5075185" y="222236"/>
            <a:ext cx="1935215" cy="208186"/>
          </a:xfrm>
          <a:prstGeom prst="rect">
            <a:avLst/>
          </a:prstGeom>
          <a:ln w="6350"/>
        </p:spPr>
        <p:style>
          <a:lnRef idx="2">
            <a:schemeClr val="accent1"/>
          </a:lnRef>
          <a:fillRef idx="1">
            <a:schemeClr val="lt1"/>
          </a:fillRef>
          <a:effectRef idx="0">
            <a:schemeClr val="accent1"/>
          </a:effectRef>
          <a:fontRef idx="minor">
            <a:schemeClr val="dk1"/>
          </a:fontRef>
        </p:style>
        <p:txBody>
          <a:bodyPr lIns="36000" rIns="36000" rtlCol="0" anchor="ctr"/>
          <a:lstStyle/>
          <a:p>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予算の記載</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）：一般財源</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スライド番号プレースホルダー 4"/>
          <p:cNvSpPr txBox="1">
            <a:spLocks/>
          </p:cNvSpPr>
          <p:nvPr/>
        </p:nvSpPr>
        <p:spPr>
          <a:xfrm>
            <a:off x="7010400" y="6584035"/>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smtClean="0">
                <a:solidFill>
                  <a:schemeClr val="tx1"/>
                </a:solidFill>
                <a:latin typeface="Meiryo UI" panose="020B0604030504040204" pitchFamily="50" charset="-128"/>
                <a:ea typeface="Meiryo UI" panose="020B0604030504040204" pitchFamily="50" charset="-128"/>
              </a:rPr>
              <a:t>60</a:t>
            </a:r>
            <a:endParaRPr lang="ja-JP" altLang="en-US"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178137960"/>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表 24"/>
          <p:cNvGraphicFramePr>
            <a:graphicFrameLocks noGrp="1"/>
          </p:cNvGraphicFramePr>
          <p:nvPr/>
        </p:nvGraphicFramePr>
        <p:xfrm>
          <a:off x="83583" y="63188"/>
          <a:ext cx="9003329" cy="415976"/>
        </p:xfrm>
        <a:graphic>
          <a:graphicData uri="http://schemas.openxmlformats.org/drawingml/2006/table">
            <a:tbl>
              <a:tblPr firstRow="1" firstCol="1" bandRow="1">
                <a:tableStyleId>{5C22544A-7EE6-4342-B048-85BDC9FD1C3A}</a:tableStyleId>
              </a:tblPr>
              <a:tblGrid>
                <a:gridCol w="6783672">
                  <a:extLst>
                    <a:ext uri="{9D8B030D-6E8A-4147-A177-3AD203B41FA5}">
                      <a16:colId xmlns:a16="http://schemas.microsoft.com/office/drawing/2014/main" val="1996567682"/>
                    </a:ext>
                  </a:extLst>
                </a:gridCol>
                <a:gridCol w="2219657">
                  <a:extLst>
                    <a:ext uri="{9D8B030D-6E8A-4147-A177-3AD203B41FA5}">
                      <a16:colId xmlns:a16="http://schemas.microsoft.com/office/drawing/2014/main" val="2440904912"/>
                    </a:ext>
                  </a:extLst>
                </a:gridCol>
              </a:tblGrid>
              <a:tr h="41597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100" kern="100" dirty="0">
                          <a:solidFill>
                            <a:schemeClr val="tx1"/>
                          </a:solidFill>
                          <a:effectLst/>
                          <a:latin typeface="Meiryo UI" panose="020B0604030504040204" pitchFamily="50" charset="-128"/>
                          <a:ea typeface="Meiryo UI" panose="020B0604030504040204" pitchFamily="50" charset="-128"/>
                        </a:rPr>
                        <a:t>【</a:t>
                      </a:r>
                      <a:r>
                        <a:rPr lang="ja-JP" altLang="en-US" sz="1100" kern="100" dirty="0">
                          <a:solidFill>
                            <a:schemeClr val="tx1"/>
                          </a:solidFill>
                          <a:effectLst/>
                          <a:latin typeface="Meiryo UI" panose="020B0604030504040204" pitchFamily="50" charset="-128"/>
                          <a:ea typeface="Meiryo UI" panose="020B0604030504040204" pitchFamily="50" charset="-128"/>
                        </a:rPr>
                        <a:t>主要検討事業</a:t>
                      </a:r>
                      <a:r>
                        <a:rPr lang="en-US" altLang="ja-JP" sz="1100" kern="100" dirty="0">
                          <a:solidFill>
                            <a:schemeClr val="tx1"/>
                          </a:solidFill>
                          <a:effectLst/>
                          <a:latin typeface="Meiryo UI" panose="020B0604030504040204" pitchFamily="50" charset="-128"/>
                          <a:ea typeface="Meiryo UI" panose="020B0604030504040204" pitchFamily="50" charset="-128"/>
                        </a:rPr>
                        <a:t>25】</a:t>
                      </a:r>
                      <a:r>
                        <a:rPr lang="ja-JP" altLang="en-US" sz="1100" kern="100" dirty="0">
                          <a:solidFill>
                            <a:schemeClr val="tx1"/>
                          </a:solidFill>
                          <a:effectLst/>
                          <a:latin typeface="Meiryo UI" panose="020B0604030504040204" pitchFamily="50" charset="-128"/>
                          <a:ea typeface="Meiryo UI" panose="020B0604030504040204" pitchFamily="50" charset="-128"/>
                        </a:rPr>
                        <a:t>　</a:t>
                      </a:r>
                      <a:r>
                        <a:rPr lang="zh-TW" altLang="en-US" sz="1400" kern="100" dirty="0">
                          <a:solidFill>
                            <a:schemeClr val="tx1"/>
                          </a:solidFill>
                          <a:effectLst/>
                          <a:latin typeface="Meiryo UI" panose="020B0604030504040204" pitchFamily="50" charset="-128"/>
                          <a:ea typeface="Meiryo UI" panose="020B0604030504040204" pitchFamily="50" charset="-128"/>
                        </a:rPr>
                        <a:t>小規模事業経営支援事業費補助金 </a:t>
                      </a:r>
                      <a:r>
                        <a:rPr lang="ja-JP" altLang="en-US" sz="1400" kern="100" dirty="0">
                          <a:solidFill>
                            <a:schemeClr val="tx1"/>
                          </a:solidFill>
                          <a:effectLst/>
                          <a:latin typeface="Meiryo UI" panose="020B0604030504040204" pitchFamily="50" charset="-128"/>
                          <a:ea typeface="Meiryo UI" panose="020B0604030504040204" pitchFamily="50" charset="-128"/>
                        </a:rPr>
                        <a:t>　</a:t>
                      </a:r>
                      <a:r>
                        <a:rPr lang="ja-JP" altLang="en-US" sz="1000" kern="100" dirty="0">
                          <a:solidFill>
                            <a:schemeClr val="tx1"/>
                          </a:solidFill>
                          <a:effectLst/>
                          <a:latin typeface="Meiryo UI" panose="020B0604030504040204" pitchFamily="50" charset="-128"/>
                          <a:ea typeface="Meiryo UI" panose="020B0604030504040204" pitchFamily="50" charset="-128"/>
                        </a:rPr>
                        <a:t>　</a:t>
                      </a:r>
                      <a:endParaRPr lang="en-US" altLang="ja-JP" sz="10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effectLst/>
                          <a:latin typeface="Meiryo UI" panose="020B0604030504040204" pitchFamily="50" charset="-128"/>
                          <a:ea typeface="Meiryo UI" panose="020B0604030504040204" pitchFamily="50" charset="-128"/>
                        </a:rPr>
                        <a:t>＜商工労働部＞</a:t>
                      </a:r>
                      <a:endParaRPr lang="en-US" altLang="ja-JP" sz="1200" kern="100" dirty="0">
                        <a:solidFill>
                          <a:schemeClr val="tx1"/>
                        </a:solidFill>
                        <a:effectLst/>
                        <a:latin typeface="Meiryo UI" panose="020B0604030504040204" pitchFamily="50" charset="-128"/>
                        <a:ea typeface="Meiryo UI" panose="020B0604030504040204" pitchFamily="50" charset="-128"/>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09406796"/>
                  </a:ext>
                </a:extLst>
              </a:tr>
            </a:tbl>
          </a:graphicData>
        </a:graphic>
      </p:graphicFrame>
      <p:graphicFrame>
        <p:nvGraphicFramePr>
          <p:cNvPr id="2" name="表 1"/>
          <p:cNvGraphicFramePr>
            <a:graphicFrameLocks noGrp="1"/>
          </p:cNvGraphicFramePr>
          <p:nvPr>
            <p:extLst>
              <p:ext uri="{D42A27DB-BD31-4B8C-83A1-F6EECF244321}">
                <p14:modId xmlns:p14="http://schemas.microsoft.com/office/powerpoint/2010/main" val="126246908"/>
              </p:ext>
            </p:extLst>
          </p:nvPr>
        </p:nvGraphicFramePr>
        <p:xfrm>
          <a:off x="41792" y="502024"/>
          <a:ext cx="9060417" cy="6325580"/>
        </p:xfrm>
        <a:graphic>
          <a:graphicData uri="http://schemas.openxmlformats.org/drawingml/2006/table">
            <a:tbl>
              <a:tblPr firstRow="1" firstCol="1" bandRow="1">
                <a:tableStyleId>{BC89EF96-8CEA-46FF-86C4-4CE0E7609802}</a:tableStyleId>
              </a:tblPr>
              <a:tblGrid>
                <a:gridCol w="257947">
                  <a:extLst>
                    <a:ext uri="{9D8B030D-6E8A-4147-A177-3AD203B41FA5}">
                      <a16:colId xmlns:a16="http://schemas.microsoft.com/office/drawing/2014/main" val="9612139"/>
                    </a:ext>
                  </a:extLst>
                </a:gridCol>
                <a:gridCol w="4242553">
                  <a:extLst>
                    <a:ext uri="{9D8B030D-6E8A-4147-A177-3AD203B41FA5}">
                      <a16:colId xmlns:a16="http://schemas.microsoft.com/office/drawing/2014/main" val="4183280094"/>
                    </a:ext>
                  </a:extLst>
                </a:gridCol>
                <a:gridCol w="4559917">
                  <a:extLst>
                    <a:ext uri="{9D8B030D-6E8A-4147-A177-3AD203B41FA5}">
                      <a16:colId xmlns:a16="http://schemas.microsoft.com/office/drawing/2014/main" val="2315497615"/>
                    </a:ext>
                  </a:extLst>
                </a:gridCol>
              </a:tblGrid>
              <a:tr h="207432">
                <a:tc rowSpan="2">
                  <a:txBody>
                    <a:bodyPr/>
                    <a:lstStyle/>
                    <a:p>
                      <a:pPr algn="ctr">
                        <a:spcAft>
                          <a:spcPts val="0"/>
                        </a:spcAft>
                      </a:pPr>
                      <a:r>
                        <a:rPr lang="ja-JP" altLang="en-US" sz="1000" kern="100" dirty="0">
                          <a:solidFill>
                            <a:schemeClr val="bg1"/>
                          </a:solidFill>
                          <a:effectLst/>
                          <a:latin typeface="Meiryo UI" panose="020B0604030504040204" pitchFamily="50" charset="-128"/>
                          <a:ea typeface="Meiryo UI" panose="020B0604030504040204" pitchFamily="50" charset="-128"/>
                        </a:rPr>
                        <a:t>当時の事業概要</a:t>
                      </a:r>
                      <a:endParaRPr lang="en-US" altLang="ja-JP" sz="1000"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vert="eaVert" anchor="ct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solidFill>
                  </a:tcPr>
                </a:tc>
                <a:tc grid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rPr>
                        <a:t>＜財政再建プログラム（案）策定当時＞</a:t>
                      </a:r>
                      <a:endParaRPr lang="en-US" altLang="ja-JP"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0D8E8"/>
                    </a:solidFill>
                  </a:tcPr>
                </a:tc>
                <a:tc hMerge="1">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en-US" altLang="ja-JP"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B w="6350" cap="flat" cmpd="sng" algn="ctr">
                      <a:solidFill>
                        <a:schemeClr val="accent1"/>
                      </a:solidFill>
                      <a:prstDash val="solid"/>
                      <a:round/>
                      <a:headEnd type="none" w="med" len="med"/>
                      <a:tailEnd type="none" w="med" len="med"/>
                    </a:lnB>
                    <a:solidFill>
                      <a:srgbClr val="D0D8E8"/>
                    </a:solidFill>
                  </a:tcPr>
                </a:tc>
                <a:extLst>
                  <a:ext uri="{0D108BD9-81ED-4DB2-BD59-A6C34878D82A}">
                    <a16:rowId xmlns:a16="http://schemas.microsoft.com/office/drawing/2014/main" val="1809098311"/>
                  </a:ext>
                </a:extLst>
              </a:tr>
              <a:tr h="1854407">
                <a:tc vMerge="1">
                  <a:txBody>
                    <a:bodyPr/>
                    <a:lstStyle/>
                    <a:p>
                      <a:endParaRPr kumimoji="1" lang="ja-JP" altLang="en-US"/>
                    </a:p>
                  </a:txBody>
                  <a:tcPr/>
                </a:tc>
                <a:tc gridSpan="2">
                  <a:txBody>
                    <a:bodyPr/>
                    <a:lstStyle/>
                    <a:p>
                      <a:pPr algn="just">
                        <a:spcAft>
                          <a:spcPts val="0"/>
                        </a:spcAft>
                      </a:pPr>
                      <a:endParaRPr lang="en-US" altLang="ja-JP" sz="600" b="1"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effectLst/>
                          <a:latin typeface="Meiryo UI" panose="020B0604030504040204" pitchFamily="50" charset="-128"/>
                          <a:ea typeface="Meiryo UI" panose="020B0604030504040204" pitchFamily="50" charset="-128"/>
                        </a:rPr>
                        <a:t>１ 事業目的</a:t>
                      </a:r>
                      <a:endParaRPr lang="en-US" altLang="ja-JP" sz="1000" b="1"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b="1"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  小規模事業者等の振興を図るため、府内商工会・商工会議所及び大阪府商工会連合会が行う経営改善普及事業等に対して補助を行う。 </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a:t>
                      </a:r>
                    </a:p>
                    <a:p>
                      <a:pPr algn="just">
                        <a:spcAft>
                          <a:spcPts val="0"/>
                        </a:spcAft>
                      </a:pPr>
                      <a:r>
                        <a:rPr lang="ja-JP" altLang="en-US" sz="1000" b="1" kern="100" dirty="0">
                          <a:effectLst/>
                          <a:latin typeface="Meiryo UI" panose="020B0604030504040204" pitchFamily="50" charset="-128"/>
                          <a:ea typeface="Meiryo UI" panose="020B0604030504040204" pitchFamily="50" charset="-128"/>
                        </a:rPr>
                        <a:t>２ 事業内容</a:t>
                      </a:r>
                      <a:endParaRPr lang="en-US" altLang="ja-JP" sz="1000" b="1"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○商工会・商工会議所・商工会連合会等に対する補助</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２，２５８百万円</a:t>
                      </a:r>
                      <a:r>
                        <a:rPr lang="en-US" altLang="ja-JP" sz="1000" b="0" kern="100" dirty="0">
                          <a:effectLst/>
                          <a:latin typeface="Meiryo UI" panose="020B0604030504040204" pitchFamily="50" charset="-128"/>
                          <a:ea typeface="Meiryo UI" panose="020B0604030504040204" pitchFamily="50" charset="-128"/>
                        </a:rPr>
                        <a:t>】</a:t>
                      </a: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（補助内容） ・人件費（経営指導員等</a:t>
                      </a:r>
                      <a:r>
                        <a:rPr lang="en-US" altLang="ja-JP" sz="1000" b="0" kern="100" dirty="0">
                          <a:effectLst/>
                          <a:latin typeface="Meiryo UI" panose="020B0604030504040204" pitchFamily="50" charset="-128"/>
                          <a:ea typeface="Meiryo UI" panose="020B0604030504040204" pitchFamily="50" charset="-128"/>
                        </a:rPr>
                        <a:t>372</a:t>
                      </a:r>
                      <a:r>
                        <a:rPr lang="ja-JP" altLang="en-US" sz="1000" b="0" kern="100" dirty="0">
                          <a:effectLst/>
                          <a:latin typeface="Meiryo UI" panose="020B0604030504040204" pitchFamily="50" charset="-128"/>
                          <a:ea typeface="Meiryo UI" panose="020B0604030504040204" pitchFamily="50" charset="-128"/>
                        </a:rPr>
                        <a:t>人） ・事業費（ｾﾐﾅｰ・講習会開催、記帳指導、普及啓発 等） ・事務費（経営指導に要する旅費、調査研究費 等）</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○商工会議所及び商工会連合会で共同設置している地域貢献型企業経営サポートセンターに対する補助 </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１７４百万円</a:t>
                      </a:r>
                      <a:r>
                        <a:rPr lang="en-US" altLang="ja-JP" sz="1000" b="0" kern="100" dirty="0">
                          <a:effectLst/>
                          <a:latin typeface="Meiryo UI" panose="020B0604030504040204" pitchFamily="50" charset="-128"/>
                          <a:ea typeface="Meiryo UI" panose="020B0604030504040204" pitchFamily="50" charset="-128"/>
                        </a:rPr>
                        <a:t>】</a:t>
                      </a: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（補助内容） ・人件費（経営指導員等</a:t>
                      </a:r>
                      <a:r>
                        <a:rPr lang="en-US" altLang="ja-JP" sz="1000" b="0" kern="100" dirty="0">
                          <a:effectLst/>
                          <a:latin typeface="Meiryo UI" panose="020B0604030504040204" pitchFamily="50" charset="-128"/>
                          <a:ea typeface="Meiryo UI" panose="020B0604030504040204" pitchFamily="50" charset="-128"/>
                        </a:rPr>
                        <a:t>16</a:t>
                      </a:r>
                      <a:r>
                        <a:rPr lang="ja-JP" altLang="en-US" sz="1000" b="0" kern="100" dirty="0">
                          <a:effectLst/>
                          <a:latin typeface="Meiryo UI" panose="020B0604030504040204" pitchFamily="50" charset="-128"/>
                          <a:ea typeface="Meiryo UI" panose="020B0604030504040204" pitchFamily="50" charset="-128"/>
                        </a:rPr>
                        <a:t>人） ・事業費（ｾﾐﾅｰ・講習会開催、嘱託専門指導員 等） ・事務費（経営指導に要する旅費、調査研究費 等） </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a:t>
                      </a:r>
                    </a:p>
                    <a:p>
                      <a:pPr algn="just">
                        <a:spcAft>
                          <a:spcPts val="0"/>
                        </a:spcAft>
                      </a:pPr>
                      <a:r>
                        <a:rPr lang="ja-JP" altLang="en-US" sz="1000" b="1" kern="100" dirty="0">
                          <a:effectLst/>
                          <a:latin typeface="Meiryo UI" panose="020B0604030504040204" pitchFamily="50" charset="-128"/>
                          <a:ea typeface="Meiryo UI" panose="020B0604030504040204" pitchFamily="50" charset="-128"/>
                        </a:rPr>
                        <a:t>３ 事業開始年度</a:t>
                      </a:r>
                      <a:endParaRPr lang="en-US" altLang="ja-JP" sz="1000" b="1"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昭和</a:t>
                      </a:r>
                      <a:r>
                        <a:rPr lang="en-US" altLang="ja-JP" sz="1000" b="0" kern="100" dirty="0">
                          <a:effectLst/>
                          <a:latin typeface="Meiryo UI" panose="020B0604030504040204" pitchFamily="50" charset="-128"/>
                          <a:ea typeface="Meiryo UI" panose="020B0604030504040204" pitchFamily="50" charset="-128"/>
                        </a:rPr>
                        <a:t>35</a:t>
                      </a:r>
                      <a:r>
                        <a:rPr lang="ja-JP" altLang="en-US" sz="1000" b="0" kern="100" dirty="0">
                          <a:effectLst/>
                          <a:latin typeface="Meiryo UI" panose="020B0604030504040204" pitchFamily="50" charset="-128"/>
                          <a:ea typeface="Meiryo UI" panose="020B0604030504040204" pitchFamily="50" charset="-128"/>
                        </a:rPr>
                        <a:t>年度 </a:t>
                      </a:r>
                    </a:p>
                    <a:p>
                      <a:pPr algn="just">
                        <a:spcAft>
                          <a:spcPts val="0"/>
                        </a:spcAft>
                      </a:pP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参考</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経営指導員の相談指導件数の推移</a:t>
                      </a:r>
                      <a:r>
                        <a:rPr lang="en-US" altLang="ja-JP" sz="1000" b="0" kern="100" dirty="0">
                          <a:effectLst/>
                          <a:latin typeface="Meiryo UI" panose="020B0604030504040204" pitchFamily="50" charset="-128"/>
                          <a:ea typeface="Meiryo UI" panose="020B0604030504040204" pitchFamily="50" charset="-128"/>
                        </a:rPr>
                        <a:t>】 ⑯ </a:t>
                      </a:r>
                      <a:r>
                        <a:rPr lang="ja-JP" altLang="en-US" sz="1000" b="0" kern="100" dirty="0">
                          <a:effectLst/>
                          <a:latin typeface="Meiryo UI" panose="020B0604030504040204" pitchFamily="50" charset="-128"/>
                          <a:ea typeface="Meiryo UI" panose="020B0604030504040204" pitchFamily="50" charset="-128"/>
                        </a:rPr>
                        <a:t>１２４，０１９件    ⑰ １２４，７７９件    ⑱ １４５，６７８件 </a:t>
                      </a:r>
                    </a:p>
                    <a:p>
                      <a:pPr algn="just">
                        <a:spcAft>
                          <a:spcPts val="0"/>
                        </a:spcAft>
                      </a:pPr>
                      <a:r>
                        <a:rPr lang="ja-JP" altLang="en-US" sz="600" b="0" kern="100" dirty="0">
                          <a:effectLst/>
                          <a:latin typeface="Meiryo UI" panose="020B0604030504040204" pitchFamily="50" charset="-128"/>
                          <a:ea typeface="Meiryo UI" panose="020B0604030504040204" pitchFamily="50" charset="-128"/>
                        </a:rPr>
                        <a:t> </a:t>
                      </a:r>
                      <a:endParaRPr lang="en-US" altLang="ja-JP" sz="600" b="0" kern="100" dirty="0">
                        <a:effectLst/>
                        <a:latin typeface="Meiryo UI" panose="020B0604030504040204" pitchFamily="50" charset="-128"/>
                        <a:ea typeface="Meiryo UI" panose="020B0604030504040204" pitchFamily="50" charset="-128"/>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tc hMerge="1">
                  <a:txBody>
                    <a:bodyPr/>
                    <a:lstStyle/>
                    <a:p>
                      <a:pPr algn="just">
                        <a:spcAft>
                          <a:spcPts val="0"/>
                        </a:spcAft>
                      </a:pPr>
                      <a:endParaRPr lang="en-US" altLang="ja-JP" sz="1000" b="0" kern="100" dirty="0">
                        <a:effectLst/>
                        <a:latin typeface="Meiryo UI" panose="020B0604030504040204" pitchFamily="50" charset="-128"/>
                        <a:ea typeface="Meiryo UI" panose="020B0604030504040204" pitchFamily="50" charset="-128"/>
                      </a:endParaRPr>
                    </a:p>
                  </a:txBody>
                  <a:tcPr marL="72000" marR="72000" marT="36000" marB="36000">
                    <a:lnT w="6350" cap="flat" cmpd="sng" algn="ctr">
                      <a:solidFill>
                        <a:schemeClr val="accent1"/>
                      </a:solidFill>
                      <a:prstDash val="solid"/>
                      <a:round/>
                      <a:headEnd type="none" w="med" len="med"/>
                      <a:tailEnd type="none" w="med" len="med"/>
                    </a:lnT>
                    <a:solidFill>
                      <a:schemeClr val="bg1">
                        <a:alpha val="20000"/>
                      </a:schemeClr>
                    </a:solidFill>
                  </a:tcPr>
                </a:tc>
                <a:extLst>
                  <a:ext uri="{0D108BD9-81ED-4DB2-BD59-A6C34878D82A}">
                    <a16:rowId xmlns:a16="http://schemas.microsoft.com/office/drawing/2014/main" val="584442172"/>
                  </a:ext>
                </a:extLst>
              </a:tr>
              <a:tr h="207432">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bg1"/>
                          </a:solidFill>
                          <a:latin typeface="Meiryo UI" panose="020B0604030504040204" pitchFamily="50" charset="-128"/>
                          <a:ea typeface="Meiryo UI" panose="020B0604030504040204" pitchFamily="50" charset="-128"/>
                        </a:rPr>
                        <a:t>見直しの経過</a:t>
                      </a:r>
                      <a:endParaRPr kumimoji="1" lang="ja-JP" altLang="en-US" dirty="0">
                        <a:solidFill>
                          <a:schemeClr val="bg1"/>
                        </a:solidFill>
                        <a:latin typeface="Meiryo UI" panose="020B0604030504040204" pitchFamily="50" charset="-128"/>
                        <a:ea typeface="Meiryo UI" panose="020B0604030504040204" pitchFamily="50" charset="-128"/>
                      </a:endParaRPr>
                    </a:p>
                  </a:txBody>
                  <a:tcPr marL="72000" marR="72000" marT="36000" marB="36000" vert="eaVert" anchor="ctr">
                    <a:lnL w="12700" cap="flat" cmpd="sng" algn="ctr">
                      <a:solidFill>
                        <a:schemeClr val="accent1"/>
                      </a:solidFill>
                      <a:prstDash val="solid"/>
                      <a:round/>
                      <a:headEnd type="none" w="med" len="med"/>
                      <a:tailEnd type="none" w="med" len="med"/>
                    </a:lnL>
                    <a:lnT w="635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grid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ja-JP" sz="1000" b="1" kern="100" dirty="0">
                          <a:effectLst/>
                          <a:latin typeface="Meiryo UI" panose="020B0604030504040204" pitchFamily="50" charset="-128"/>
                          <a:ea typeface="Meiryo UI" panose="020B0604030504040204" pitchFamily="50" charset="-128"/>
                        </a:rPr>
                        <a:t>＜財政再建プログラム（案）</a:t>
                      </a:r>
                      <a:r>
                        <a:rPr lang="ja-JP" altLang="en-US" sz="1000" b="1" kern="100" dirty="0">
                          <a:effectLst/>
                          <a:latin typeface="Meiryo UI" panose="020B0604030504040204" pitchFamily="50" charset="-128"/>
                          <a:ea typeface="Meiryo UI" panose="020B0604030504040204" pitchFamily="50" charset="-128"/>
                        </a:rPr>
                        <a:t>における見直し</a:t>
                      </a:r>
                      <a:r>
                        <a:rPr lang="ja-JP" altLang="ja-JP" sz="1000" b="1" kern="100" dirty="0">
                          <a:effectLst/>
                          <a:latin typeface="Meiryo UI" panose="020B0604030504040204" pitchFamily="50" charset="-128"/>
                          <a:ea typeface="Meiryo UI" panose="020B0604030504040204" pitchFamily="50" charset="-128"/>
                        </a:rPr>
                        <a:t>＞</a:t>
                      </a:r>
                      <a:endParaRPr lang="ja-JP"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0D8E8"/>
                    </a:solidFill>
                  </a:tcPr>
                </a:tc>
                <a:tc hMerge="1">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ja-JP"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solidFill>
                      <a:srgbClr val="D0D8E8"/>
                    </a:solidFill>
                  </a:tcPr>
                </a:tc>
                <a:extLst>
                  <a:ext uri="{0D108BD9-81ED-4DB2-BD59-A6C34878D82A}">
                    <a16:rowId xmlns:a16="http://schemas.microsoft.com/office/drawing/2014/main" val="652200874"/>
                  </a:ext>
                </a:extLst>
              </a:tr>
              <a:tr h="1097506">
                <a:tc vMerge="1">
                  <a:txBody>
                    <a:bodyPr/>
                    <a:lstStyle/>
                    <a:p>
                      <a:endParaRPr kumimoji="1" lang="ja-JP" altLang="en-US" dirty="0"/>
                    </a:p>
                  </a:txBody>
                  <a:tcPr marL="72000" marR="72000" marT="36000" marB="36000" vert="eaVert">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just">
                        <a:spcAft>
                          <a:spcPts val="0"/>
                        </a:spcAft>
                      </a:pPr>
                      <a:r>
                        <a:rPr lang="ja-JP" altLang="en-US" sz="1000" b="1" kern="100" dirty="0">
                          <a:effectLst/>
                          <a:latin typeface="Meiryo UI" panose="020B0604030504040204" pitchFamily="50" charset="-128"/>
                          <a:ea typeface="Meiryo UI" panose="020B0604030504040204" pitchFamily="50" charset="-128"/>
                        </a:rPr>
                        <a:t>１ 見直しの考え方</a:t>
                      </a:r>
                      <a:endParaRPr lang="en-US" altLang="ja-JP" sz="1000" b="1"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 相談件数に対する補助コストが高く（約</a:t>
                      </a:r>
                      <a:r>
                        <a:rPr lang="en-US" altLang="ja-JP" sz="1000" b="0" kern="100" dirty="0">
                          <a:effectLst/>
                          <a:latin typeface="Meiryo UI" panose="020B0604030504040204" pitchFamily="50" charset="-128"/>
                          <a:ea typeface="Meiryo UI" panose="020B0604030504040204" pitchFamily="50" charset="-128"/>
                        </a:rPr>
                        <a:t>1.7</a:t>
                      </a:r>
                      <a:r>
                        <a:rPr lang="ja-JP" altLang="en-US" sz="1000" b="0" kern="100" dirty="0">
                          <a:effectLst/>
                          <a:latin typeface="Meiryo UI" panose="020B0604030504040204" pitchFamily="50" charset="-128"/>
                          <a:ea typeface="Meiryo UI" panose="020B0604030504040204" pitchFamily="50" charset="-128"/>
                        </a:rPr>
                        <a:t>万円／件</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）、また、人件費補</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助中心となっている現状を踏まえ、補助制度を事業費補助に抜本的に見直し、</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小規模事業者等のニーズを踏まえた事業として再構築を行う。 </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コストは、</a:t>
                      </a:r>
                      <a:r>
                        <a:rPr lang="en-US" altLang="ja-JP" sz="1000" b="0" kern="100" dirty="0">
                          <a:effectLst/>
                          <a:latin typeface="Meiryo UI" panose="020B0604030504040204" pitchFamily="50" charset="-128"/>
                          <a:ea typeface="Meiryo UI" panose="020B0604030504040204" pitchFamily="50" charset="-128"/>
                        </a:rPr>
                        <a:t>H20</a:t>
                      </a:r>
                      <a:r>
                        <a:rPr lang="ja-JP" altLang="en-US" sz="1000" b="0" kern="100" dirty="0">
                          <a:effectLst/>
                          <a:latin typeface="Meiryo UI" panose="020B0604030504040204" pitchFamily="50" charset="-128"/>
                          <a:ea typeface="Meiryo UI" panose="020B0604030504040204" pitchFamily="50" charset="-128"/>
                        </a:rPr>
                        <a:t>通年見込額を⑱相談指導件数で除したもの） </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a:t>
                      </a:r>
                    </a:p>
                    <a:p>
                      <a:pPr algn="just">
                        <a:spcAft>
                          <a:spcPts val="0"/>
                        </a:spcAft>
                      </a:pPr>
                      <a:r>
                        <a:rPr lang="ja-JP" altLang="en-US" sz="1000" b="1" kern="100" dirty="0">
                          <a:effectLst/>
                          <a:latin typeface="Meiryo UI" panose="020B0604030504040204" pitchFamily="50" charset="-128"/>
                          <a:ea typeface="Meiryo UI" panose="020B0604030504040204" pitchFamily="50" charset="-128"/>
                        </a:rPr>
                        <a:t>２ 見直し内容</a:t>
                      </a:r>
                      <a:endParaRPr lang="en-US" altLang="ja-JP" sz="1000" b="1"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○補助制度の見直しを行うことにより、事業費の縮減を図る。</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baseline="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・平成</a:t>
                      </a:r>
                      <a:r>
                        <a:rPr lang="en-US" altLang="ja-JP" sz="1000" b="0" kern="100" dirty="0">
                          <a:effectLst/>
                          <a:latin typeface="Meiryo UI" panose="020B0604030504040204" pitchFamily="50" charset="-128"/>
                          <a:ea typeface="Meiryo UI" panose="020B0604030504040204" pitchFamily="50" charset="-128"/>
                        </a:rPr>
                        <a:t>20</a:t>
                      </a:r>
                      <a:r>
                        <a:rPr lang="ja-JP" altLang="en-US" sz="1000" b="0" kern="100" dirty="0">
                          <a:effectLst/>
                          <a:latin typeface="Meiryo UI" panose="020B0604030504040204" pitchFamily="50" charset="-128"/>
                          <a:ea typeface="Meiryo UI" panose="020B0604030504040204" pitchFamily="50" charset="-128"/>
                        </a:rPr>
                        <a:t>年度は人件費▲</a:t>
                      </a:r>
                      <a:r>
                        <a:rPr lang="en-US" altLang="ja-JP" sz="1000" b="0" kern="100" dirty="0">
                          <a:effectLst/>
                          <a:latin typeface="Meiryo UI" panose="020B0604030504040204" pitchFamily="50" charset="-128"/>
                          <a:ea typeface="Meiryo UI" panose="020B0604030504040204" pitchFamily="50" charset="-128"/>
                        </a:rPr>
                        <a:t>12</a:t>
                      </a:r>
                      <a:r>
                        <a:rPr lang="ja-JP" altLang="en-US" sz="1000" b="0" kern="100" dirty="0">
                          <a:effectLst/>
                          <a:latin typeface="Meiryo UI" panose="020B0604030504040204" pitchFamily="50" charset="-128"/>
                          <a:ea typeface="Meiryo UI" panose="020B0604030504040204" pitchFamily="50" charset="-128"/>
                        </a:rPr>
                        <a:t>％、事業費▲</a:t>
                      </a:r>
                      <a:r>
                        <a:rPr lang="en-US" altLang="ja-JP" sz="1000" b="0" kern="100" dirty="0">
                          <a:effectLst/>
                          <a:latin typeface="Meiryo UI" panose="020B0604030504040204" pitchFamily="50" charset="-128"/>
                          <a:ea typeface="Meiryo UI" panose="020B0604030504040204" pitchFamily="50" charset="-128"/>
                        </a:rPr>
                        <a:t>20</a:t>
                      </a:r>
                      <a:r>
                        <a:rPr lang="ja-JP" altLang="en-US" sz="1000" b="0" kern="100" dirty="0">
                          <a:effectLst/>
                          <a:latin typeface="Meiryo UI" panose="020B0604030504040204" pitchFamily="50" charset="-128"/>
                          <a:ea typeface="Meiryo UI" panose="020B0604030504040204" pitchFamily="50" charset="-128"/>
                        </a:rPr>
                        <a:t>％</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平成</a:t>
                      </a:r>
                      <a:r>
                        <a:rPr lang="en-US" altLang="ja-JP" sz="1000" b="0" kern="100" dirty="0">
                          <a:effectLst/>
                          <a:latin typeface="Meiryo UI" panose="020B0604030504040204" pitchFamily="50" charset="-128"/>
                          <a:ea typeface="Meiryo UI" panose="020B0604030504040204" pitchFamily="50" charset="-128"/>
                        </a:rPr>
                        <a:t>21</a:t>
                      </a:r>
                      <a:r>
                        <a:rPr lang="ja-JP" altLang="en-US" sz="1000" b="0" kern="100" dirty="0">
                          <a:effectLst/>
                          <a:latin typeface="Meiryo UI" panose="020B0604030504040204" pitchFamily="50" charset="-128"/>
                          <a:ea typeface="Meiryo UI" panose="020B0604030504040204" pitchFamily="50" charset="-128"/>
                        </a:rPr>
                        <a:t>年度は▲</a:t>
                      </a:r>
                      <a:r>
                        <a:rPr lang="en-US" altLang="ja-JP" sz="1000" b="0" kern="100" dirty="0">
                          <a:effectLst/>
                          <a:latin typeface="Meiryo UI" panose="020B0604030504040204" pitchFamily="50" charset="-128"/>
                          <a:ea typeface="Meiryo UI" panose="020B0604030504040204" pitchFamily="50" charset="-128"/>
                        </a:rPr>
                        <a:t>20</a:t>
                      </a:r>
                      <a:r>
                        <a:rPr lang="ja-JP" altLang="en-US" sz="1000" b="0" kern="100" dirty="0">
                          <a:effectLst/>
                          <a:latin typeface="Meiryo UI" panose="020B0604030504040204" pitchFamily="50" charset="-128"/>
                          <a:ea typeface="Meiryo UI" panose="020B0604030504040204" pitchFamily="50" charset="-128"/>
                        </a:rPr>
                        <a:t>％</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○補助制度の抜本的見直し </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・人件費補助から事業費補助に転換</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・事業目標の設定と評価の仕組みの導入（第三者評価委員会の設置、ＰＤ</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ＣＡサイクルの導入）</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⇒実績に応じた補助に </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a:t>
                      </a:r>
                    </a:p>
                    <a:p>
                      <a:pPr algn="just">
                        <a:spcAft>
                          <a:spcPts val="0"/>
                        </a:spcAft>
                      </a:pPr>
                      <a:r>
                        <a:rPr lang="ja-JP" altLang="en-US" sz="1000" b="1" kern="100" dirty="0">
                          <a:effectLst/>
                          <a:latin typeface="Meiryo UI" panose="020B0604030504040204" pitchFamily="50" charset="-128"/>
                          <a:ea typeface="Meiryo UI" panose="020B0604030504040204" pitchFamily="50" charset="-128"/>
                        </a:rPr>
                        <a:t>３ 実施時期</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平成</a:t>
                      </a:r>
                      <a:r>
                        <a:rPr lang="en-US" altLang="ja-JP" sz="1000" b="0" kern="100" dirty="0">
                          <a:effectLst/>
                          <a:latin typeface="Meiryo UI" panose="020B0604030504040204" pitchFamily="50" charset="-128"/>
                          <a:ea typeface="Meiryo UI" panose="020B0604030504040204" pitchFamily="50" charset="-128"/>
                        </a:rPr>
                        <a:t>20</a:t>
                      </a:r>
                      <a:r>
                        <a:rPr lang="ja-JP" altLang="en-US" sz="1000" b="0" kern="100" dirty="0">
                          <a:effectLst/>
                          <a:latin typeface="Meiryo UI" panose="020B0604030504040204" pitchFamily="50" charset="-128"/>
                          <a:ea typeface="Meiryo UI" panose="020B0604030504040204" pitchFamily="50" charset="-128"/>
                        </a:rPr>
                        <a:t>年</a:t>
                      </a:r>
                      <a:r>
                        <a:rPr lang="en-US" altLang="ja-JP" sz="1000" b="0" kern="100" dirty="0">
                          <a:effectLst/>
                          <a:latin typeface="Meiryo UI" panose="020B0604030504040204" pitchFamily="50" charset="-128"/>
                          <a:ea typeface="Meiryo UI" panose="020B0604030504040204" pitchFamily="50" charset="-128"/>
                        </a:rPr>
                        <a:t>8</a:t>
                      </a:r>
                      <a:r>
                        <a:rPr lang="ja-JP" altLang="en-US" sz="1000" b="0" kern="100" dirty="0">
                          <a:effectLst/>
                          <a:latin typeface="Meiryo UI" panose="020B0604030504040204" pitchFamily="50" charset="-128"/>
                          <a:ea typeface="Meiryo UI" panose="020B0604030504040204" pitchFamily="50" charset="-128"/>
                        </a:rPr>
                        <a:t>月  </a:t>
                      </a: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tc>
                  <a:txBody>
                    <a:bodyPr/>
                    <a:lstStyle/>
                    <a:p>
                      <a:pPr algn="just">
                        <a:spcAft>
                          <a:spcPts val="0"/>
                        </a:spcAft>
                      </a:pPr>
                      <a:r>
                        <a:rPr lang="ja-JP" altLang="en-US" sz="1000" b="1" u="none" strike="noStrike" baseline="0" dirty="0">
                          <a:latin typeface="Meiryo UI" panose="020B0604030504040204" pitchFamily="50" charset="-128"/>
                          <a:ea typeface="Meiryo UI" panose="020B0604030504040204" pitchFamily="50" charset="-128"/>
                        </a:rPr>
                        <a:t>◆見直しの経過（改革工程表）</a:t>
                      </a:r>
                      <a:endParaRPr lang="en-US" altLang="ja-JP" sz="1000" b="1" u="none" strike="noStrike" baseline="0" dirty="0">
                        <a:latin typeface="Meiryo UI" panose="020B0604030504040204" pitchFamily="50" charset="-128"/>
                        <a:ea typeface="Meiryo UI" panose="020B0604030504040204" pitchFamily="50" charset="-128"/>
                      </a:endParaRPr>
                    </a:p>
                    <a:p>
                      <a:pPr algn="l" rtl="0">
                        <a:lnSpc>
                          <a:spcPts val="1100"/>
                        </a:lnSpc>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（補助制度の抜本的見直し）</a:t>
                      </a:r>
                    </a:p>
                    <a:p>
                      <a:pPr algn="l" rtl="0">
                        <a:lnSpc>
                          <a:spcPts val="1100"/>
                        </a:lnSpc>
                        <a:defRPr sz="1000"/>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20</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8</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月～</a:t>
                      </a: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algn="l" rtl="0">
                        <a:lnSpc>
                          <a:spcPts val="1100"/>
                        </a:lnSpc>
                        <a:defRPr sz="1000"/>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・新しい補助制度による事業実施</a:t>
                      </a:r>
                    </a:p>
                    <a:p>
                      <a:pPr algn="l" rtl="0">
                        <a:lnSpc>
                          <a:spcPts val="1100"/>
                        </a:lnSpc>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・人件費補助から事業費補助に転換</a:t>
                      </a:r>
                    </a:p>
                    <a:p>
                      <a:pPr algn="l" rtl="0">
                        <a:lnSpc>
                          <a:spcPts val="1100"/>
                        </a:lnSpc>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・事業目標を設定し、第三者委員会を設置して</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PDCA</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サイクルを導入</a:t>
                      </a:r>
                    </a:p>
                    <a:p>
                      <a:pPr algn="l" rtl="0">
                        <a:lnSpc>
                          <a:spcPts val="1100"/>
                        </a:lnSpc>
                        <a:defRPr sz="1000"/>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22</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4</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月～＜見直しの加速＞</a:t>
                      </a: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algn="l" rtl="0">
                        <a:lnSpc>
                          <a:spcPts val="1100"/>
                        </a:lnSpc>
                        <a:defRPr sz="1000"/>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・民間専門家による「経営力向上緊急支援事業」を新設し、同一の条件下でエン</a:t>
                      </a: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algn="l" rtl="0">
                        <a:lnSpc>
                          <a:spcPts val="1100"/>
                        </a:lnSpc>
                        <a:defRPr sz="1000"/>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ドユーザー（小規模事業者等）が商工会等と民間専門家を選べるようにする </a:t>
                      </a:r>
                    </a:p>
                    <a:p>
                      <a:pPr algn="l" rtl="0">
                        <a:lnSpc>
                          <a:spcPts val="1100"/>
                        </a:lnSpc>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・カルテ方式を導入し、支援対象事業者毎に、①課題把握⇒②具体的支援メ</a:t>
                      </a: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algn="l" rtl="0">
                        <a:lnSpc>
                          <a:spcPts val="1100"/>
                        </a:lnSpc>
                        <a:defRPr sz="1000"/>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ニューの実施⇒③支援結果の把握までの支援過程の記録を行い、支援実績や成</a:t>
                      </a: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algn="l" rtl="0">
                        <a:lnSpc>
                          <a:spcPts val="1100"/>
                        </a:lnSpc>
                        <a:defRPr sz="1000"/>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果を</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見える化</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a:t>
                      </a:r>
                    </a:p>
                    <a:p>
                      <a:pPr algn="l" rtl="0">
                        <a:lnSpc>
                          <a:spcPts val="1100"/>
                        </a:lnSpc>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・支援メニューを標準化し、その単価を設定する</a:t>
                      </a: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algn="l" rtl="0">
                        <a:lnSpc>
                          <a:spcPts val="1100"/>
                        </a:lnSpc>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（補助制度の改善及び事後の事業評価）</a:t>
                      </a:r>
                    </a:p>
                    <a:p>
                      <a:pPr marL="0" marR="0" indent="0" algn="l" defTabSz="914400" rtl="0" eaLnBrk="1" fontAlgn="auto" latinLnBrk="0" hangingPunct="1">
                        <a:lnSpc>
                          <a:spcPts val="1200"/>
                        </a:lnSpc>
                        <a:spcBef>
                          <a:spcPts val="0"/>
                        </a:spcBef>
                        <a:spcAft>
                          <a:spcPts val="0"/>
                        </a:spcAft>
                        <a:buClrTx/>
                        <a:buSzTx/>
                        <a:buFontTx/>
                        <a:buNone/>
                        <a:tabLst/>
                        <a:defRPr sz="1000"/>
                      </a:pPr>
                      <a:r>
                        <a:rPr lang="en-US" altLang="ja-JP" sz="1000" b="0" i="0" baseline="0" dirty="0">
                          <a:effectLst/>
                          <a:latin typeface="Meiryo UI" panose="020B0604030504040204" pitchFamily="50" charset="-128"/>
                          <a:ea typeface="Meiryo UI" panose="020B0604030504040204" pitchFamily="50" charset="-128"/>
                          <a:cs typeface="+mn-cs"/>
                        </a:rPr>
                        <a:t>   20</a:t>
                      </a:r>
                      <a:r>
                        <a:rPr lang="ja-JP" altLang="ja-JP" sz="1000" b="0" i="0" baseline="0" dirty="0">
                          <a:effectLst/>
                          <a:latin typeface="Meiryo UI" panose="020B0604030504040204" pitchFamily="50" charset="-128"/>
                          <a:ea typeface="Meiryo UI" panose="020B0604030504040204" pitchFamily="50" charset="-128"/>
                          <a:cs typeface="+mn-cs"/>
                        </a:rPr>
                        <a:t>年</a:t>
                      </a:r>
                      <a:r>
                        <a:rPr lang="en-US" altLang="ja-JP" sz="1000" b="0" i="0" baseline="0" dirty="0">
                          <a:effectLst/>
                          <a:latin typeface="Meiryo UI" panose="020B0604030504040204" pitchFamily="50" charset="-128"/>
                          <a:ea typeface="Meiryo UI" panose="020B0604030504040204" pitchFamily="50" charset="-128"/>
                          <a:cs typeface="+mn-cs"/>
                        </a:rPr>
                        <a:t>8</a:t>
                      </a:r>
                      <a:r>
                        <a:rPr lang="ja-JP" altLang="ja-JP" sz="1000" b="0" i="0" baseline="0" dirty="0">
                          <a:effectLst/>
                          <a:latin typeface="Meiryo UI" panose="020B0604030504040204" pitchFamily="50" charset="-128"/>
                          <a:ea typeface="Meiryo UI" panose="020B0604030504040204" pitchFamily="50" charset="-128"/>
                          <a:cs typeface="+mn-cs"/>
                        </a:rPr>
                        <a:t>月・</a:t>
                      </a:r>
                      <a:r>
                        <a:rPr lang="en-US" altLang="ja-JP" sz="1000" b="0" i="0" baseline="0" dirty="0">
                          <a:effectLst/>
                          <a:latin typeface="Meiryo UI" panose="020B0604030504040204" pitchFamily="50" charset="-128"/>
                          <a:ea typeface="Meiryo UI" panose="020B0604030504040204" pitchFamily="50" charset="-128"/>
                          <a:cs typeface="+mn-cs"/>
                        </a:rPr>
                        <a:t>3</a:t>
                      </a:r>
                      <a:r>
                        <a:rPr lang="ja-JP" altLang="ja-JP" sz="1000" b="0" i="0" baseline="0" dirty="0">
                          <a:effectLst/>
                          <a:latin typeface="Meiryo UI" panose="020B0604030504040204" pitchFamily="50" charset="-128"/>
                          <a:ea typeface="Meiryo UI" panose="020B0604030504040204" pitchFamily="50" charset="-128"/>
                          <a:cs typeface="+mn-cs"/>
                        </a:rPr>
                        <a:t>月　事業者ニーズ調査等を実施</a:t>
                      </a:r>
                      <a:endParaRPr lang="ja-JP" altLang="ja-JP" dirty="0">
                        <a:effectLst/>
                        <a:latin typeface="Meiryo UI" panose="020B0604030504040204" pitchFamily="50" charset="-128"/>
                        <a:ea typeface="Meiryo UI" panose="020B0604030504040204" pitchFamily="50" charset="-128"/>
                      </a:endParaRPr>
                    </a:p>
                    <a:p>
                      <a:pPr algn="l" rtl="0">
                        <a:lnSpc>
                          <a:spcPts val="1200"/>
                        </a:lnSpc>
                        <a:defRPr sz="1000"/>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20</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12</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月　評価委員会を開催（中間報告）</a:t>
                      </a: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algn="l" rtl="0">
                        <a:lnSpc>
                          <a:spcPts val="1200"/>
                        </a:lnSpc>
                        <a:defRPr sz="1000"/>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21</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5</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月・</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12</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月　評価委員会を開催（</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20</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年度事業報告分の事業評価及び中間</a:t>
                      </a: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algn="l" rtl="0">
                        <a:lnSpc>
                          <a:spcPts val="1200"/>
                        </a:lnSpc>
                        <a:defRPr sz="1000"/>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報告）</a:t>
                      </a: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algn="l" rtl="0">
                        <a:lnSpc>
                          <a:spcPts val="1100"/>
                        </a:lnSpc>
                        <a:defRPr sz="1000"/>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21</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8</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月　事業者ニーズ調査等を実施</a:t>
                      </a: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rtl="0"/>
                      <a:r>
                        <a:rPr lang="en-US" altLang="ja-JP" sz="1000" b="0" i="0" baseline="0" dirty="0">
                          <a:effectLst/>
                          <a:latin typeface="Meiryo UI" panose="020B0604030504040204" pitchFamily="50" charset="-128"/>
                          <a:ea typeface="Meiryo UI" panose="020B0604030504040204" pitchFamily="50" charset="-128"/>
                          <a:cs typeface="+mn-cs"/>
                        </a:rPr>
                        <a:t>   22</a:t>
                      </a:r>
                      <a:r>
                        <a:rPr lang="ja-JP" altLang="ja-JP" sz="1000" b="0" i="0" baseline="0" dirty="0">
                          <a:effectLst/>
                          <a:latin typeface="Meiryo UI" panose="020B0604030504040204" pitchFamily="50" charset="-128"/>
                          <a:ea typeface="Meiryo UI" panose="020B0604030504040204" pitchFamily="50" charset="-128"/>
                          <a:cs typeface="+mn-cs"/>
                        </a:rPr>
                        <a:t>年</a:t>
                      </a:r>
                      <a:r>
                        <a:rPr lang="en-US" altLang="ja-JP" sz="1000" b="0" i="0" baseline="0" dirty="0">
                          <a:effectLst/>
                          <a:latin typeface="Meiryo UI" panose="020B0604030504040204" pitchFamily="50" charset="-128"/>
                          <a:ea typeface="Meiryo UI" panose="020B0604030504040204" pitchFamily="50" charset="-128"/>
                          <a:cs typeface="+mn-cs"/>
                        </a:rPr>
                        <a:t>7</a:t>
                      </a:r>
                      <a:r>
                        <a:rPr lang="ja-JP" altLang="en-US" sz="1000" b="0" i="0" baseline="0" dirty="0">
                          <a:effectLst/>
                          <a:latin typeface="Meiryo UI" panose="020B0604030504040204" pitchFamily="50" charset="-128"/>
                          <a:ea typeface="Meiryo UI" panose="020B0604030504040204" pitchFamily="50" charset="-128"/>
                          <a:cs typeface="+mn-cs"/>
                        </a:rPr>
                        <a:t>月</a:t>
                      </a:r>
                      <a:r>
                        <a:rPr lang="ja-JP" altLang="ja-JP" sz="1000" b="0" i="0" baseline="0" dirty="0">
                          <a:effectLst/>
                          <a:latin typeface="Meiryo UI" panose="020B0604030504040204" pitchFamily="50" charset="-128"/>
                          <a:ea typeface="Meiryo UI" panose="020B0604030504040204" pitchFamily="50" charset="-128"/>
                          <a:cs typeface="+mn-cs"/>
                        </a:rPr>
                        <a:t>　評価委員会を開催（</a:t>
                      </a:r>
                      <a:r>
                        <a:rPr lang="en-US" altLang="ja-JP" sz="1000" b="0" i="0" baseline="0" dirty="0">
                          <a:effectLst/>
                          <a:latin typeface="Meiryo UI" panose="020B0604030504040204" pitchFamily="50" charset="-128"/>
                          <a:ea typeface="Meiryo UI" panose="020B0604030504040204" pitchFamily="50" charset="-128"/>
                          <a:cs typeface="+mn-cs"/>
                        </a:rPr>
                        <a:t>21</a:t>
                      </a:r>
                      <a:r>
                        <a:rPr lang="ja-JP" altLang="ja-JP" sz="1000" b="0" i="0" baseline="0" dirty="0">
                          <a:effectLst/>
                          <a:latin typeface="Meiryo UI" panose="020B0604030504040204" pitchFamily="50" charset="-128"/>
                          <a:ea typeface="Meiryo UI" panose="020B0604030504040204" pitchFamily="50" charset="-128"/>
                          <a:cs typeface="+mn-cs"/>
                        </a:rPr>
                        <a:t>年度事業報告分の事業評価）</a:t>
                      </a:r>
                      <a:endParaRPr lang="ja-JP" altLang="ja-JP" sz="1000" dirty="0">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100"/>
                        </a:lnSpc>
                        <a:spcBef>
                          <a:spcPts val="0"/>
                        </a:spcBef>
                        <a:spcAft>
                          <a:spcPts val="0"/>
                        </a:spcAft>
                        <a:buClrTx/>
                        <a:buSzTx/>
                        <a:buFontTx/>
                        <a:buNone/>
                        <a:tabLst/>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（事業費の縮減）</a:t>
                      </a:r>
                    </a:p>
                    <a:p>
                      <a:pPr algn="l" rtl="0">
                        <a:lnSpc>
                          <a:spcPts val="1100"/>
                        </a:lnSpc>
                        <a:defRPr sz="1000"/>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20</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年度は、人件費</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12</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％、事業費</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20</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％縮減</a:t>
                      </a:r>
                    </a:p>
                    <a:p>
                      <a:pPr algn="l" rtl="0">
                        <a:lnSpc>
                          <a:spcPts val="1100"/>
                        </a:lnSpc>
                        <a:defRPr sz="1000"/>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21</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年度は、全事業費の</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15</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％縮減（</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H20</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比）</a:t>
                      </a:r>
                    </a:p>
                    <a:p>
                      <a:pPr algn="l" rtl="0">
                        <a:lnSpc>
                          <a:spcPts val="1100"/>
                        </a:lnSpc>
                        <a:defRPr sz="1000"/>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22</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年度は、全事業費の</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5</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％削減（</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H21</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比）</a:t>
                      </a: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algn="l" rtl="0">
                        <a:lnSpc>
                          <a:spcPts val="1100"/>
                        </a:lnSpc>
                        <a:defRPr sz="1000"/>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a:t>
                      </a:r>
                      <a:r>
                        <a:rPr lang="en-US" altLang="zh-TW" sz="1000" b="0" i="0" u="none" strike="noStrike" baseline="0" dirty="0">
                          <a:solidFill>
                            <a:srgbClr val="000000"/>
                          </a:solidFill>
                          <a:latin typeface="Meiryo UI" panose="020B0604030504040204" pitchFamily="50" charset="-128"/>
                          <a:ea typeface="Meiryo UI" panose="020B0604030504040204" pitchFamily="50" charset="-128"/>
                        </a:rPr>
                        <a:t>【</a:t>
                      </a:r>
                      <a:r>
                        <a:rPr lang="zh-TW" altLang="en-US" sz="1000" b="0" i="0" u="none" strike="noStrike" baseline="0" dirty="0">
                          <a:solidFill>
                            <a:srgbClr val="000000"/>
                          </a:solidFill>
                          <a:latin typeface="Meiryo UI" panose="020B0604030504040204" pitchFamily="50" charset="-128"/>
                          <a:ea typeface="Meiryo UI" panose="020B0604030504040204" pitchFamily="50" charset="-128"/>
                        </a:rPr>
                        <a:t>効果額（百万円）</a:t>
                      </a:r>
                      <a:r>
                        <a:rPr lang="en-US" altLang="zh-TW" sz="1000" b="0" i="0" u="none" strike="noStrike" baseline="0" dirty="0">
                          <a:solidFill>
                            <a:srgbClr val="000000"/>
                          </a:solidFill>
                          <a:latin typeface="Meiryo UI" panose="020B0604030504040204" pitchFamily="50" charset="-128"/>
                          <a:ea typeface="Meiryo UI" panose="020B0604030504040204" pitchFamily="50" charset="-128"/>
                        </a:rPr>
                        <a:t>】⑳217</a:t>
                      </a:r>
                      <a:r>
                        <a:rPr lang="zh-TW" altLang="en-US" sz="1000" b="0" i="0" u="none" strike="noStrike" baseline="0" dirty="0">
                          <a:solidFill>
                            <a:srgbClr val="000000"/>
                          </a:solidFill>
                          <a:latin typeface="Meiryo UI" panose="020B0604030504040204" pitchFamily="50" charset="-128"/>
                          <a:ea typeface="Meiryo UI" panose="020B0604030504040204" pitchFamily="50" charset="-128"/>
                        </a:rPr>
                        <a:t>　㉑</a:t>
                      </a:r>
                      <a:r>
                        <a:rPr lang="en-US" altLang="zh-TW" sz="1000" b="0" i="0" u="none" strike="noStrike" baseline="0" dirty="0">
                          <a:solidFill>
                            <a:srgbClr val="000000"/>
                          </a:solidFill>
                          <a:latin typeface="Meiryo UI" panose="020B0604030504040204" pitchFamily="50" charset="-128"/>
                          <a:ea typeface="Meiryo UI" panose="020B0604030504040204" pitchFamily="50" charset="-128"/>
                        </a:rPr>
                        <a:t>365</a:t>
                      </a:r>
                      <a:r>
                        <a:rPr lang="zh-TW" altLang="en-US" sz="1000" b="0" i="0" u="none" strike="noStrike" baseline="0" dirty="0">
                          <a:solidFill>
                            <a:srgbClr val="000000"/>
                          </a:solidFill>
                          <a:latin typeface="Meiryo UI" panose="020B0604030504040204" pitchFamily="50" charset="-128"/>
                          <a:ea typeface="Meiryo UI" panose="020B0604030504040204" pitchFamily="50" charset="-128"/>
                        </a:rPr>
                        <a:t>　㉒</a:t>
                      </a:r>
                      <a:r>
                        <a:rPr lang="en-US" altLang="zh-TW" sz="1000" b="0" i="0" u="none" strike="noStrike" baseline="0" dirty="0">
                          <a:solidFill>
                            <a:srgbClr val="000000"/>
                          </a:solidFill>
                          <a:latin typeface="Meiryo UI" panose="020B0604030504040204" pitchFamily="50" charset="-128"/>
                          <a:ea typeface="Meiryo UI" panose="020B0604030504040204" pitchFamily="50" charset="-128"/>
                        </a:rPr>
                        <a:t>469</a:t>
                      </a: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txBody>
                  <a:tcPr marL="72000" marR="72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2089765108"/>
                  </a:ext>
                </a:extLst>
              </a:tr>
            </a:tbl>
          </a:graphicData>
        </a:graphic>
      </p:graphicFrame>
      <p:sp>
        <p:nvSpPr>
          <p:cNvPr id="37" name="正方形/長方形 36"/>
          <p:cNvSpPr/>
          <p:nvPr/>
        </p:nvSpPr>
        <p:spPr>
          <a:xfrm>
            <a:off x="5726291" y="763752"/>
            <a:ext cx="3281430" cy="234978"/>
          </a:xfrm>
          <a:prstGeom prst="rect">
            <a:avLst/>
          </a:prstGeom>
          <a:ln/>
        </p:spPr>
        <p:style>
          <a:lnRef idx="2">
            <a:schemeClr val="accent1"/>
          </a:lnRef>
          <a:fillRef idx="1">
            <a:schemeClr val="lt1"/>
          </a:fillRef>
          <a:effectRef idx="0">
            <a:schemeClr val="accent1"/>
          </a:effectRef>
          <a:fontRef idx="minor">
            <a:schemeClr val="dk1"/>
          </a:fontRef>
        </p:style>
        <p:txBody>
          <a:bodyPr lIns="36000" rIns="0" rtlCol="0" anchor="ctr"/>
          <a:lstStyle/>
          <a:p>
            <a:pPr algn="ctr"/>
            <a:r>
              <a:rPr lang="ja-JP" altLang="en-US" sz="1050" dirty="0">
                <a:solidFill>
                  <a:schemeClr val="tx1"/>
                </a:solidFill>
                <a:latin typeface="Meiryo UI" panose="020B0604030504040204" pitchFamily="50" charset="-128"/>
                <a:ea typeface="Meiryo UI" panose="020B0604030504040204" pitchFamily="50" charset="-128"/>
              </a:rPr>
              <a:t>見直し前額</a:t>
            </a:r>
            <a:r>
              <a:rPr lang="en-US" altLang="ja-JP" sz="1050" dirty="0">
                <a:solidFill>
                  <a:schemeClr val="tx1"/>
                </a:solidFill>
                <a:latin typeface="Meiryo UI" panose="020B0604030504040204" pitchFamily="50" charset="-128"/>
                <a:ea typeface="Meiryo UI" panose="020B0604030504040204" pitchFamily="50" charset="-128"/>
              </a:rPr>
              <a:t> (H20</a:t>
            </a:r>
            <a:r>
              <a:rPr lang="ja-JP" altLang="en-US" sz="1050" dirty="0">
                <a:solidFill>
                  <a:schemeClr val="tx1"/>
                </a:solidFill>
                <a:latin typeface="Meiryo UI" panose="020B0604030504040204" pitchFamily="50" charset="-128"/>
                <a:ea typeface="Meiryo UI" panose="020B0604030504040204" pitchFamily="50" charset="-128"/>
              </a:rPr>
              <a:t>通年ベース</a:t>
            </a:r>
            <a:r>
              <a:rPr lang="en-US" altLang="ja-JP" sz="1050" dirty="0">
                <a:solidFill>
                  <a:schemeClr val="tx1"/>
                </a:solidFill>
                <a:latin typeface="Meiryo UI" panose="020B0604030504040204" pitchFamily="50" charset="-128"/>
                <a:ea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rPr>
              <a:t>：</a:t>
            </a:r>
            <a:r>
              <a:rPr lang="en-US" altLang="ja-JP" sz="1050" dirty="0">
                <a:solidFill>
                  <a:schemeClr val="tx1"/>
                </a:solidFill>
                <a:latin typeface="Meiryo UI" panose="020B0604030504040204" pitchFamily="50" charset="-128"/>
                <a:ea typeface="Meiryo UI" panose="020B0604030504040204" pitchFamily="50" charset="-128"/>
              </a:rPr>
              <a:t>2,432</a:t>
            </a:r>
            <a:r>
              <a:rPr lang="ja-JP" altLang="en-US" sz="1050" dirty="0">
                <a:solidFill>
                  <a:schemeClr val="tx1"/>
                </a:solidFill>
                <a:latin typeface="Meiryo UI" panose="020B0604030504040204" pitchFamily="50" charset="-128"/>
                <a:ea typeface="Meiryo UI" panose="020B0604030504040204" pitchFamily="50" charset="-128"/>
              </a:rPr>
              <a:t>（</a:t>
            </a:r>
            <a:r>
              <a:rPr lang="en-US" altLang="ja-JP" sz="1050" dirty="0">
                <a:solidFill>
                  <a:schemeClr val="tx1"/>
                </a:solidFill>
                <a:latin typeface="Meiryo UI" panose="020B0604030504040204" pitchFamily="50" charset="-128"/>
                <a:ea typeface="Meiryo UI" panose="020B0604030504040204" pitchFamily="50" charset="-128"/>
              </a:rPr>
              <a:t>2,432</a:t>
            </a:r>
            <a:r>
              <a:rPr lang="ja-JP" altLang="en-US" sz="1050" dirty="0">
                <a:solidFill>
                  <a:schemeClr val="tx1"/>
                </a:solidFill>
                <a:latin typeface="Meiryo UI" panose="020B0604030504040204" pitchFamily="50" charset="-128"/>
                <a:ea typeface="Meiryo UI" panose="020B0604030504040204" pitchFamily="50" charset="-128"/>
              </a:rPr>
              <a:t>）百万円</a:t>
            </a:r>
            <a:endPar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7" name="二等辺三角形 6"/>
          <p:cNvSpPr/>
          <p:nvPr/>
        </p:nvSpPr>
        <p:spPr>
          <a:xfrm rot="5400000">
            <a:off x="4282539" y="4658656"/>
            <a:ext cx="484002" cy="184930"/>
          </a:xfrm>
          <a:prstGeom prst="triangl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pPr algn="ctr"/>
            <a:endParaRPr kumimoji="1"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正方形/長方形 7"/>
          <p:cNvSpPr/>
          <p:nvPr/>
        </p:nvSpPr>
        <p:spPr>
          <a:xfrm>
            <a:off x="5832140" y="162974"/>
            <a:ext cx="1935215" cy="208186"/>
          </a:xfrm>
          <a:prstGeom prst="rect">
            <a:avLst/>
          </a:prstGeom>
          <a:ln w="6350"/>
        </p:spPr>
        <p:style>
          <a:lnRef idx="2">
            <a:schemeClr val="accent1"/>
          </a:lnRef>
          <a:fillRef idx="1">
            <a:schemeClr val="lt1"/>
          </a:fillRef>
          <a:effectRef idx="0">
            <a:schemeClr val="accent1"/>
          </a:effectRef>
          <a:fontRef idx="minor">
            <a:schemeClr val="dk1"/>
          </a:fontRef>
        </p:style>
        <p:txBody>
          <a:bodyPr lIns="36000" rIns="36000" rtlCol="0" anchor="ctr"/>
          <a:lstStyle/>
          <a:p>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予算の記載</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）：一般財源</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スライド番号プレースホルダー 4"/>
          <p:cNvSpPr txBox="1">
            <a:spLocks/>
          </p:cNvSpPr>
          <p:nvPr/>
        </p:nvSpPr>
        <p:spPr>
          <a:xfrm>
            <a:off x="7023279" y="6547224"/>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smtClean="0">
                <a:solidFill>
                  <a:schemeClr val="tx1"/>
                </a:solidFill>
                <a:latin typeface="Meiryo UI" panose="020B0604030504040204" pitchFamily="50" charset="-128"/>
                <a:ea typeface="Meiryo UI" panose="020B0604030504040204" pitchFamily="50" charset="-128"/>
              </a:rPr>
              <a:t>61</a:t>
            </a:r>
            <a:endParaRPr lang="ja-JP" altLang="en-US"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9775233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nvGraphicFramePr>
        <p:xfrm>
          <a:off x="70604" y="126766"/>
          <a:ext cx="9003329" cy="415976"/>
        </p:xfrm>
        <a:graphic>
          <a:graphicData uri="http://schemas.openxmlformats.org/drawingml/2006/table">
            <a:tbl>
              <a:tblPr firstRow="1" firstCol="1" bandRow="1">
                <a:tableStyleId>{5C22544A-7EE6-4342-B048-85BDC9FD1C3A}</a:tableStyleId>
              </a:tblPr>
              <a:tblGrid>
                <a:gridCol w="6706641">
                  <a:extLst>
                    <a:ext uri="{9D8B030D-6E8A-4147-A177-3AD203B41FA5}">
                      <a16:colId xmlns:a16="http://schemas.microsoft.com/office/drawing/2014/main" val="1996567682"/>
                    </a:ext>
                  </a:extLst>
                </a:gridCol>
                <a:gridCol w="2296688">
                  <a:extLst>
                    <a:ext uri="{9D8B030D-6E8A-4147-A177-3AD203B41FA5}">
                      <a16:colId xmlns:a16="http://schemas.microsoft.com/office/drawing/2014/main" val="2440904912"/>
                    </a:ext>
                  </a:extLst>
                </a:gridCol>
              </a:tblGrid>
              <a:tr h="41597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100" kern="100" dirty="0">
                          <a:solidFill>
                            <a:schemeClr val="tx1"/>
                          </a:solidFill>
                          <a:effectLst/>
                          <a:latin typeface="Meiryo UI" panose="020B0604030504040204" pitchFamily="50" charset="-128"/>
                          <a:ea typeface="Meiryo UI" panose="020B0604030504040204" pitchFamily="50" charset="-128"/>
                        </a:rPr>
                        <a:t>【</a:t>
                      </a:r>
                      <a:r>
                        <a:rPr lang="ja-JP" altLang="en-US" sz="1100" kern="100" dirty="0">
                          <a:solidFill>
                            <a:schemeClr val="tx1"/>
                          </a:solidFill>
                          <a:effectLst/>
                          <a:latin typeface="Meiryo UI" panose="020B0604030504040204" pitchFamily="50" charset="-128"/>
                          <a:ea typeface="Meiryo UI" panose="020B0604030504040204" pitchFamily="50" charset="-128"/>
                        </a:rPr>
                        <a:t>主要検討事業</a:t>
                      </a:r>
                      <a:r>
                        <a:rPr lang="en-US" altLang="ja-JP" sz="1100" kern="100" dirty="0">
                          <a:solidFill>
                            <a:schemeClr val="tx1"/>
                          </a:solidFill>
                          <a:effectLst/>
                          <a:latin typeface="Meiryo UI" panose="020B0604030504040204" pitchFamily="50" charset="-128"/>
                          <a:ea typeface="Meiryo UI" panose="020B0604030504040204" pitchFamily="50" charset="-128"/>
                        </a:rPr>
                        <a:t>25】</a:t>
                      </a:r>
                      <a:r>
                        <a:rPr lang="ja-JP" altLang="en-US" sz="1100" kern="100" dirty="0">
                          <a:solidFill>
                            <a:schemeClr val="tx1"/>
                          </a:solidFill>
                          <a:effectLst/>
                          <a:latin typeface="Meiryo UI" panose="020B0604030504040204" pitchFamily="50" charset="-128"/>
                          <a:ea typeface="Meiryo UI" panose="020B0604030504040204" pitchFamily="50" charset="-128"/>
                        </a:rPr>
                        <a:t>　</a:t>
                      </a:r>
                      <a:r>
                        <a:rPr lang="zh-TW" altLang="en-US" sz="1400" kern="100" dirty="0">
                          <a:solidFill>
                            <a:schemeClr val="tx1"/>
                          </a:solidFill>
                          <a:effectLst/>
                          <a:latin typeface="Meiryo UI" panose="020B0604030504040204" pitchFamily="50" charset="-128"/>
                          <a:ea typeface="Meiryo UI" panose="020B0604030504040204" pitchFamily="50" charset="-128"/>
                        </a:rPr>
                        <a:t>小規模事業経営支援事業費補助金</a:t>
                      </a:r>
                      <a:r>
                        <a:rPr lang="ja-JP" altLang="en-US" sz="1400" kern="100" dirty="0">
                          <a:solidFill>
                            <a:schemeClr val="tx1"/>
                          </a:solidFill>
                          <a:effectLst/>
                          <a:latin typeface="Meiryo UI" panose="020B0604030504040204" pitchFamily="50" charset="-128"/>
                          <a:ea typeface="Meiryo UI" panose="020B0604030504040204" pitchFamily="50" charset="-128"/>
                        </a:rPr>
                        <a:t>（</a:t>
                      </a:r>
                      <a:r>
                        <a:rPr kumimoji="1" lang="ja-JP" altLang="en-US" sz="1400" u="none" dirty="0">
                          <a:solidFill>
                            <a:schemeClr val="tx1"/>
                          </a:solidFill>
                          <a:latin typeface="Meiryo UI" panose="020B0604030504040204" pitchFamily="50" charset="-128"/>
                          <a:ea typeface="Meiryo UI" panose="020B0604030504040204" pitchFamily="50" charset="-128"/>
                        </a:rPr>
                        <a:t>つづき）</a:t>
                      </a:r>
                      <a:endParaRPr lang="en-US" altLang="ja-JP" sz="12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effectLst/>
                          <a:latin typeface="Meiryo UI" panose="020B0604030504040204" pitchFamily="50" charset="-128"/>
                          <a:ea typeface="Meiryo UI" panose="020B0604030504040204" pitchFamily="50" charset="-128"/>
                        </a:rPr>
                        <a:t>＜商工労働部＞</a:t>
                      </a:r>
                      <a:endParaRPr lang="en-US" altLang="ja-JP" sz="1200" kern="100" dirty="0">
                        <a:solidFill>
                          <a:schemeClr val="tx1"/>
                        </a:solidFill>
                        <a:effectLst/>
                        <a:latin typeface="Meiryo UI" panose="020B0604030504040204" pitchFamily="50" charset="-128"/>
                        <a:ea typeface="Meiryo UI" panose="020B0604030504040204" pitchFamily="50" charset="-128"/>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09406796"/>
                  </a:ext>
                </a:extLst>
              </a:tr>
            </a:tbl>
          </a:graphicData>
        </a:graphic>
      </p:graphicFrame>
      <p:graphicFrame>
        <p:nvGraphicFramePr>
          <p:cNvPr id="2" name="表 1"/>
          <p:cNvGraphicFramePr>
            <a:graphicFrameLocks noGrp="1"/>
          </p:cNvGraphicFramePr>
          <p:nvPr>
            <p:extLst>
              <p:ext uri="{D42A27DB-BD31-4B8C-83A1-F6EECF244321}">
                <p14:modId xmlns:p14="http://schemas.microsoft.com/office/powerpoint/2010/main" val="3002666771"/>
              </p:ext>
            </p:extLst>
          </p:nvPr>
        </p:nvGraphicFramePr>
        <p:xfrm>
          <a:off x="81815" y="548680"/>
          <a:ext cx="8980370" cy="6070800"/>
        </p:xfrm>
        <a:graphic>
          <a:graphicData uri="http://schemas.openxmlformats.org/drawingml/2006/table">
            <a:tbl>
              <a:tblPr firstRow="1" firstCol="1" bandRow="1">
                <a:tableStyleId>{BC89EF96-8CEA-46FF-86C4-4CE0E7609802}</a:tableStyleId>
              </a:tblPr>
              <a:tblGrid>
                <a:gridCol w="259200">
                  <a:extLst>
                    <a:ext uri="{9D8B030D-6E8A-4147-A177-3AD203B41FA5}">
                      <a16:colId xmlns:a16="http://schemas.microsoft.com/office/drawing/2014/main" val="9612139"/>
                    </a:ext>
                  </a:extLst>
                </a:gridCol>
                <a:gridCol w="3831332">
                  <a:extLst>
                    <a:ext uri="{9D8B030D-6E8A-4147-A177-3AD203B41FA5}">
                      <a16:colId xmlns:a16="http://schemas.microsoft.com/office/drawing/2014/main" val="4183280094"/>
                    </a:ext>
                  </a:extLst>
                </a:gridCol>
                <a:gridCol w="4889838">
                  <a:extLst>
                    <a:ext uri="{9D8B030D-6E8A-4147-A177-3AD203B41FA5}">
                      <a16:colId xmlns:a16="http://schemas.microsoft.com/office/drawing/2014/main" val="3366292390"/>
                    </a:ext>
                  </a:extLst>
                </a:gridCol>
              </a:tblGrid>
              <a:tr h="0">
                <a:tc rowSpan="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bg1"/>
                          </a:solidFill>
                          <a:latin typeface="Meiryo UI" panose="020B0604030504040204" pitchFamily="50" charset="-128"/>
                          <a:ea typeface="Meiryo UI" panose="020B0604030504040204" pitchFamily="50" charset="-128"/>
                        </a:rPr>
                        <a:t>見直しの経過（つづき）</a:t>
                      </a:r>
                      <a:endParaRPr kumimoji="1" lang="en-US" altLang="ja-JP" sz="1000" dirty="0">
                        <a:solidFill>
                          <a:schemeClr val="bg1"/>
                        </a:solidFill>
                        <a:latin typeface="Meiryo UI" panose="020B0604030504040204" pitchFamily="50" charset="-128"/>
                        <a:ea typeface="Meiryo UI" panose="020B0604030504040204" pitchFamily="50" charset="-128"/>
                      </a:endParaRPr>
                    </a:p>
                  </a:txBody>
                  <a:tcPr marL="72000" marR="72000" marT="36000" marB="36000" vert="eaVert" anchor="ct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grid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b="1" kern="100" dirty="0">
                          <a:effectLst/>
                          <a:latin typeface="Meiryo UI" panose="020B0604030504040204" pitchFamily="50" charset="-128"/>
                          <a:ea typeface="Meiryo UI" panose="020B0604030504040204" pitchFamily="50" charset="-128"/>
                        </a:rPr>
                        <a:t>＜財政構造改革プラン（案）における見直し＞</a:t>
                      </a:r>
                      <a:endParaRPr lang="ja-JP" altLang="ja-JP" sz="1000" b="1" kern="100" dirty="0">
                        <a:effectLst/>
                        <a:latin typeface="Meiryo UI" panose="020B0604030504040204" pitchFamily="50" charset="-128"/>
                        <a:ea typeface="Meiryo UI" panose="020B0604030504040204" pitchFamily="50" charset="-128"/>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0D8E8"/>
                    </a:solidFill>
                  </a:tcPr>
                </a:tc>
                <a:tc hMerge="1">
                  <a:txBody>
                    <a:bodyPr/>
                    <a:lstStyle/>
                    <a:p>
                      <a:endParaRPr kumimoji="1" lang="ja-JP" altLang="en-US"/>
                    </a:p>
                  </a:txBody>
                  <a:tcPr/>
                </a:tc>
                <a:extLst>
                  <a:ext uri="{0D108BD9-81ED-4DB2-BD59-A6C34878D82A}">
                    <a16:rowId xmlns:a16="http://schemas.microsoft.com/office/drawing/2014/main" val="1650196717"/>
                  </a:ext>
                </a:extLst>
              </a:tr>
              <a:tr h="149482">
                <a:tc vMerge="1">
                  <a:txBody>
                    <a:bodyPr/>
                    <a:lstStyle/>
                    <a:p>
                      <a:endParaRPr kumimoji="1" lang="ja-JP" altLang="en-US"/>
                    </a:p>
                  </a:txBody>
                  <a:tcPr/>
                </a:tc>
                <a:tc>
                  <a:txBody>
                    <a:bodyPr/>
                    <a:lstStyle/>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rPr>
                        <a:t>○見直し方向性</a:t>
                      </a:r>
                      <a:endParaRPr lang="en-US" altLang="ja-JP" sz="1000" b="1" kern="100" dirty="0">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rPr>
                        <a:t>　</a:t>
                      </a:r>
                      <a:r>
                        <a:rPr lang="ja-JP" altLang="en-US" sz="1000" b="1" kern="100" dirty="0">
                          <a:effectLst/>
                          <a:latin typeface="Meiryo UI" panose="020B0604030504040204" pitchFamily="50" charset="-128"/>
                          <a:ea typeface="Meiryo UI" panose="020B0604030504040204" pitchFamily="50" charset="-128"/>
                        </a:rPr>
                        <a:t>＜小規模事業対策費・ 経営力向上緊急支援事業＞</a:t>
                      </a:r>
                      <a:endParaRPr lang="en-US" altLang="ja-JP" sz="1000" b="1" kern="100" dirty="0">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rPr>
                        <a:t> 　・民間専門家による「経営力向上緊急支援事業」を新設し、同一の</a:t>
                      </a:r>
                      <a:endParaRPr lang="en-US" altLang="ja-JP" sz="1000" b="0" kern="100" dirty="0">
                        <a:effectLst/>
                        <a:latin typeface="Meiryo UI" panose="020B0604030504040204" pitchFamily="50" charset="-128"/>
                        <a:ea typeface="Meiryo UI" panose="020B0604030504040204" pitchFamily="50" charset="-128"/>
                      </a:endParaRPr>
                    </a:p>
                    <a:p>
                      <a:pPr marL="133350" indent="-133350"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条件下でエンドユーザー（小規模事業者）が商工会等と民間専門</a:t>
                      </a:r>
                      <a:endParaRPr lang="en-US" altLang="ja-JP" sz="1000" b="0" kern="100" dirty="0">
                        <a:effectLst/>
                        <a:latin typeface="Meiryo UI" panose="020B0604030504040204" pitchFamily="50" charset="-128"/>
                        <a:ea typeface="Meiryo UI" panose="020B0604030504040204" pitchFamily="50" charset="-128"/>
                      </a:endParaRPr>
                    </a:p>
                    <a:p>
                      <a:pPr marL="133350" indent="-133350"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家を選べるようにする</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rPr>
                        <a:t>　</a:t>
                      </a:r>
                      <a:r>
                        <a:rPr lang="ja-JP" altLang="en-US" sz="1000" b="0" kern="100" baseline="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・カルテ方式を導入し、支援対象事業者毎に、 ①課題把握⇒②具体</a:t>
                      </a:r>
                      <a:endParaRPr lang="en-US" altLang="ja-JP" sz="1000" b="0" kern="100" dirty="0">
                        <a:effectLst/>
                        <a:latin typeface="Meiryo UI" panose="020B0604030504040204" pitchFamily="50" charset="-128"/>
                        <a:ea typeface="Meiryo UI" panose="020B0604030504040204" pitchFamily="50" charset="-128"/>
                      </a:endParaRPr>
                    </a:p>
                    <a:p>
                      <a:pPr marL="133350" indent="-133350"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的支援メニューの実施⇒③支援結果の把握までの支援過程の記録</a:t>
                      </a:r>
                      <a:endParaRPr lang="en-US" altLang="ja-JP" sz="1000" b="0" kern="100" dirty="0">
                        <a:effectLst/>
                        <a:latin typeface="Meiryo UI" panose="020B0604030504040204" pitchFamily="50" charset="-128"/>
                        <a:ea typeface="Meiryo UI" panose="020B0604030504040204" pitchFamily="50" charset="-128"/>
                      </a:endParaRPr>
                    </a:p>
                    <a:p>
                      <a:pPr marL="133350" indent="-133350"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を行い、支援実績や成果を</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見える化</a:t>
                      </a:r>
                      <a:r>
                        <a:rPr lang="en-US" altLang="ja-JP" sz="1000" b="0" kern="100" dirty="0">
                          <a:effectLst/>
                          <a:latin typeface="Meiryo UI" panose="020B0604030504040204" pitchFamily="50" charset="-128"/>
                          <a:ea typeface="Meiryo UI" panose="020B0604030504040204" pitchFamily="50" charset="-128"/>
                        </a:rPr>
                        <a:t>』</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rPr>
                        <a:t>　</a:t>
                      </a:r>
                      <a:r>
                        <a:rPr lang="ja-JP" altLang="en-US" sz="1000" b="0" kern="100" baseline="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・支援メニューを標準化し、その単価を設定することで、実績に応じた補</a:t>
                      </a:r>
                      <a:endParaRPr lang="en-US" altLang="ja-JP" sz="1000" b="0" kern="100" dirty="0">
                        <a:effectLst/>
                        <a:latin typeface="Meiryo UI" panose="020B0604030504040204" pitchFamily="50" charset="-128"/>
                        <a:ea typeface="Meiryo UI" panose="020B0604030504040204" pitchFamily="50" charset="-128"/>
                      </a:endParaRPr>
                    </a:p>
                    <a:p>
                      <a:pPr marL="133350" indent="-133350"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助を実施</a:t>
                      </a: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kern="100" dirty="0">
                          <a:effectLst/>
                          <a:latin typeface="Meiryo UI" panose="020B0604030504040204" pitchFamily="50" charset="-128"/>
                          <a:ea typeface="Meiryo UI" panose="020B0604030504040204" pitchFamily="50" charset="-128"/>
                        </a:rPr>
                        <a:t>　（</a:t>
                      </a:r>
                      <a:r>
                        <a:rPr lang="en-US" altLang="ja-JP" sz="1000" b="0" kern="100" dirty="0">
                          <a:effectLst/>
                          <a:latin typeface="Meiryo UI" panose="020B0604030504040204" pitchFamily="50" charset="-128"/>
                          <a:ea typeface="Meiryo UI" panose="020B0604030504040204" pitchFamily="50" charset="-128"/>
                        </a:rPr>
                        <a:t>22</a:t>
                      </a:r>
                      <a:r>
                        <a:rPr lang="ja-JP" altLang="en-US" sz="1000" b="0" kern="100" dirty="0">
                          <a:effectLst/>
                          <a:latin typeface="Meiryo UI" panose="020B0604030504040204" pitchFamily="50" charset="-128"/>
                          <a:ea typeface="Meiryo UI" panose="020B0604030504040204" pitchFamily="50" charset="-128"/>
                        </a:rPr>
                        <a:t>年度着手）</a:t>
                      </a:r>
                      <a:endParaRPr lang="en-US" altLang="ja-JP" sz="1000" b="0" kern="100" dirty="0">
                        <a:effectLst/>
                        <a:latin typeface="Meiryo UI" panose="020B0604030504040204" pitchFamily="50" charset="-128"/>
                        <a:ea typeface="Meiryo UI" panose="020B0604030504040204" pitchFamily="50" charset="-128"/>
                      </a:endParaRPr>
                    </a:p>
                    <a:p>
                      <a:pPr marL="133350" indent="-133350" algn="just">
                        <a:spcAft>
                          <a:spcPts val="0"/>
                        </a:spcAft>
                      </a:pPr>
                      <a:endParaRPr lang="ja-JP" sz="1000" b="0" kern="100" dirty="0">
                        <a:effectLst/>
                        <a:latin typeface="Meiryo UI" panose="020B0604030504040204" pitchFamily="50" charset="-128"/>
                        <a:ea typeface="Meiryo UI" panose="020B0604030504040204" pitchFamily="50" charset="-128"/>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solidFill>
                  </a:tcPr>
                </a:tc>
                <a:tc>
                  <a:txBody>
                    <a:bodyPr/>
                    <a:lstStyle/>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rPr>
                        <a:t>◆見直しの経過（改革工程表）</a:t>
                      </a:r>
                      <a:endParaRPr lang="en-US" altLang="ja-JP" sz="1000" b="1" kern="100" dirty="0">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1" kern="100" dirty="0">
                          <a:effectLst/>
                          <a:latin typeface="Meiryo UI" panose="020B0604030504040204" pitchFamily="50" charset="-128"/>
                          <a:ea typeface="Meiryo UI" panose="020B0604030504040204" pitchFamily="50" charset="-128"/>
                        </a:rPr>
                        <a:t>＜小規模事業対策費・ 経営力向上緊急支援事業＞</a:t>
                      </a:r>
                      <a:endParaRPr lang="en-US" altLang="ja-JP" sz="1000" b="1" kern="100" dirty="0">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kern="100" baseline="0" dirty="0">
                          <a:effectLst/>
                          <a:latin typeface="Meiryo UI" panose="020B0604030504040204" pitchFamily="50" charset="-128"/>
                          <a:ea typeface="Meiryo UI" panose="020B0604030504040204" pitchFamily="50" charset="-128"/>
                        </a:rPr>
                        <a:t>（経営力向上緊急支援事業の新設）</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rPr>
                        <a:t>   ○</a:t>
                      </a:r>
                      <a:r>
                        <a:rPr lang="en-US" altLang="ja-JP" sz="1000" b="0" kern="100" dirty="0">
                          <a:effectLst/>
                          <a:latin typeface="Meiryo UI" panose="020B0604030504040204" pitchFamily="50" charset="-128"/>
                          <a:ea typeface="Meiryo UI" panose="020B0604030504040204" pitchFamily="50" charset="-128"/>
                        </a:rPr>
                        <a:t>22</a:t>
                      </a:r>
                      <a:r>
                        <a:rPr lang="ja-JP" altLang="en-US" sz="1000" b="0" kern="100" dirty="0">
                          <a:effectLst/>
                          <a:latin typeface="Meiryo UI" panose="020B0604030504040204" pitchFamily="50" charset="-128"/>
                          <a:ea typeface="Meiryo UI" panose="020B0604030504040204" pitchFamily="50" charset="-128"/>
                        </a:rPr>
                        <a:t>年６月より実施</a:t>
                      </a:r>
                      <a:endParaRPr lang="en-US" altLang="ja-JP" sz="1000" b="0" kern="100" dirty="0">
                        <a:effectLst/>
                        <a:latin typeface="Meiryo UI" panose="020B0604030504040204" pitchFamily="50" charset="-128"/>
                        <a:ea typeface="Meiryo UI" panose="020B0604030504040204" pitchFamily="50" charset="-128"/>
                      </a:endParaRPr>
                    </a:p>
                    <a:p>
                      <a:pPr marL="133350" indent="-133350"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     </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今後の方針</a:t>
                      </a:r>
                      <a:r>
                        <a:rPr lang="en-US" altLang="ja-JP" sz="1000" b="0" kern="100" dirty="0">
                          <a:effectLst/>
                          <a:latin typeface="Meiryo UI" panose="020B0604030504040204" pitchFamily="50" charset="-128"/>
                          <a:ea typeface="Meiryo UI" panose="020B0604030504040204" pitchFamily="50" charset="-128"/>
                        </a:rPr>
                        <a:t>】 </a:t>
                      </a:r>
                    </a:p>
                    <a:p>
                      <a:pPr marL="133350" indent="-133350"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・これまでの取り組みにより、利用者の満足度が向上するなど、所期の目的を達成したこと</a:t>
                      </a:r>
                      <a:endParaRPr lang="en-US" altLang="ja-JP" sz="1000" b="0" kern="100" dirty="0">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rPr>
                        <a:t>　　　　から、経営力向上緊急支援事業は</a:t>
                      </a:r>
                      <a:r>
                        <a:rPr lang="en-US" altLang="ja-JP" sz="1000" b="0" kern="100" dirty="0">
                          <a:effectLst/>
                          <a:latin typeface="Meiryo UI" panose="020B0604030504040204" pitchFamily="50" charset="-128"/>
                          <a:ea typeface="Meiryo UI" panose="020B0604030504040204" pitchFamily="50" charset="-128"/>
                        </a:rPr>
                        <a:t>24</a:t>
                      </a:r>
                      <a:r>
                        <a:rPr lang="ja-JP" altLang="en-US" sz="1000" b="0" kern="100" dirty="0">
                          <a:effectLst/>
                          <a:latin typeface="Meiryo UI" panose="020B0604030504040204" pitchFamily="50" charset="-128"/>
                          <a:ea typeface="Meiryo UI" panose="020B0604030504040204" pitchFamily="50" charset="-128"/>
                        </a:rPr>
                        <a:t>年度末をもって終了</a:t>
                      </a:r>
                      <a:endParaRPr lang="en-US" altLang="ja-JP" sz="1000" b="0" kern="100" dirty="0">
                        <a:effectLst/>
                        <a:latin typeface="Meiryo UI" panose="020B0604030504040204" pitchFamily="50" charset="-128"/>
                        <a:ea typeface="Meiryo UI" panose="020B0604030504040204" pitchFamily="50" charset="-128"/>
                      </a:endParaRPr>
                    </a:p>
                    <a:p>
                      <a:pPr marL="133350" indent="-133350"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 ・</a:t>
                      </a:r>
                      <a:r>
                        <a:rPr lang="en-US" altLang="ja-JP" sz="1000" b="0" kern="100" dirty="0">
                          <a:effectLst/>
                          <a:latin typeface="Meiryo UI" panose="020B0604030504040204" pitchFamily="50" charset="-128"/>
                          <a:ea typeface="Meiryo UI" panose="020B0604030504040204" pitchFamily="50" charset="-128"/>
                        </a:rPr>
                        <a:t>25</a:t>
                      </a:r>
                      <a:r>
                        <a:rPr lang="ja-JP" altLang="en-US" sz="1000" b="0" kern="100" dirty="0">
                          <a:effectLst/>
                          <a:latin typeface="Meiryo UI" panose="020B0604030504040204" pitchFamily="50" charset="-128"/>
                          <a:ea typeface="Meiryo UI" panose="020B0604030504040204" pitchFamily="50" charset="-128"/>
                        </a:rPr>
                        <a:t>年度は、本事業の検証結果を踏まえ、商工会等と民間専門家との連携により、支援</a:t>
                      </a:r>
                      <a:endParaRPr lang="en-US" altLang="ja-JP" sz="1000" b="0" kern="100" dirty="0">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rPr>
                        <a:t>　　　　メニューとしての「専門家を活用した経営相談」を強化し、それぞれの強みを活かした、より</a:t>
                      </a:r>
                      <a:endParaRPr lang="en-US" altLang="ja-JP" sz="1000" b="0" kern="100" dirty="0">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rPr>
                        <a:t>　　　　効果的な支援サービスを提供</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rPr>
                        <a:t>（支援実績や成果を </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見える化</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rPr>
                        <a:t>   ○</a:t>
                      </a:r>
                      <a:r>
                        <a:rPr lang="en-US" altLang="ja-JP" sz="1000" b="0" kern="100" dirty="0">
                          <a:effectLst/>
                          <a:latin typeface="Meiryo UI" panose="020B0604030504040204" pitchFamily="50" charset="-128"/>
                          <a:ea typeface="Meiryo UI" panose="020B0604030504040204" pitchFamily="50" charset="-128"/>
                        </a:rPr>
                        <a:t>22</a:t>
                      </a:r>
                      <a:r>
                        <a:rPr lang="ja-JP" altLang="en-US" sz="1000" b="0" kern="100" dirty="0">
                          <a:effectLst/>
                          <a:latin typeface="Meiryo UI" panose="020B0604030504040204" pitchFamily="50" charset="-128"/>
                          <a:ea typeface="Meiryo UI" panose="020B0604030504040204" pitchFamily="50" charset="-128"/>
                        </a:rPr>
                        <a:t>年</a:t>
                      </a:r>
                      <a:r>
                        <a:rPr lang="en-US" altLang="ja-JP" sz="1000" b="0" kern="100" dirty="0">
                          <a:effectLst/>
                          <a:latin typeface="Meiryo UI" panose="020B0604030504040204" pitchFamily="50" charset="-128"/>
                          <a:ea typeface="Meiryo UI" panose="020B0604030504040204" pitchFamily="50" charset="-128"/>
                        </a:rPr>
                        <a:t>4</a:t>
                      </a:r>
                      <a:r>
                        <a:rPr lang="ja-JP" altLang="en-US" sz="1000" b="0" kern="100" dirty="0">
                          <a:effectLst/>
                          <a:latin typeface="Meiryo UI" panose="020B0604030504040204" pitchFamily="50" charset="-128"/>
                          <a:ea typeface="Meiryo UI" panose="020B0604030504040204" pitchFamily="50" charset="-128"/>
                        </a:rPr>
                        <a:t>月より実施</a:t>
                      </a:r>
                      <a:endParaRPr lang="en-US" altLang="ja-JP" sz="1000" b="0" kern="100" dirty="0">
                        <a:effectLst/>
                        <a:latin typeface="Meiryo UI" panose="020B0604030504040204" pitchFamily="50" charset="-128"/>
                        <a:ea typeface="Meiryo UI" panose="020B0604030504040204" pitchFamily="50" charset="-128"/>
                      </a:endParaRPr>
                    </a:p>
                    <a:p>
                      <a:pPr marL="133350" indent="-133350"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     </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今後の方針</a:t>
                      </a:r>
                      <a:r>
                        <a:rPr lang="en-US" altLang="ja-JP" sz="1000" b="0" kern="100" dirty="0">
                          <a:effectLst/>
                          <a:latin typeface="Meiryo UI" panose="020B0604030504040204" pitchFamily="50" charset="-128"/>
                          <a:ea typeface="Meiryo UI" panose="020B0604030504040204" pitchFamily="50" charset="-128"/>
                        </a:rPr>
                        <a:t>】</a:t>
                      </a:r>
                    </a:p>
                    <a:p>
                      <a:pPr marL="133350" indent="-133350"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・小規模事業対策費について、これまでの取り組みにより、利用者の満足度が向上してき</a:t>
                      </a:r>
                      <a:endParaRPr lang="en-US" altLang="ja-JP" sz="1000" b="0" kern="100" dirty="0">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rPr>
                        <a:t>　　　</a:t>
                      </a:r>
                      <a:r>
                        <a:rPr lang="ja-JP" altLang="en-US" sz="1000" b="0" kern="100" baseline="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　ており、引き続き、より効果的な事業として公的な支援サービスの改善をすすめていく</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rPr>
                        <a:t>（支援メニューの標準化 ）</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rPr>
                        <a:t>   ○</a:t>
                      </a:r>
                      <a:r>
                        <a:rPr lang="en-US" altLang="ja-JP" sz="1000" b="0" kern="100" dirty="0">
                          <a:effectLst/>
                          <a:latin typeface="Meiryo UI" panose="020B0604030504040204" pitchFamily="50" charset="-128"/>
                          <a:ea typeface="Meiryo UI" panose="020B0604030504040204" pitchFamily="50" charset="-128"/>
                        </a:rPr>
                        <a:t>22</a:t>
                      </a:r>
                      <a:r>
                        <a:rPr lang="ja-JP" altLang="en-US" sz="1000" b="0" kern="100" dirty="0">
                          <a:effectLst/>
                          <a:latin typeface="Meiryo UI" panose="020B0604030504040204" pitchFamily="50" charset="-128"/>
                          <a:ea typeface="Meiryo UI" panose="020B0604030504040204" pitchFamily="50" charset="-128"/>
                        </a:rPr>
                        <a:t>年</a:t>
                      </a:r>
                      <a:r>
                        <a:rPr lang="en-US" altLang="ja-JP" sz="1000" b="0" kern="100" dirty="0">
                          <a:effectLst/>
                          <a:latin typeface="Meiryo UI" panose="020B0604030504040204" pitchFamily="50" charset="-128"/>
                          <a:ea typeface="Meiryo UI" panose="020B0604030504040204" pitchFamily="50" charset="-128"/>
                        </a:rPr>
                        <a:t>4</a:t>
                      </a:r>
                      <a:r>
                        <a:rPr lang="ja-JP" altLang="en-US" sz="1000" b="0" kern="100" dirty="0">
                          <a:effectLst/>
                          <a:latin typeface="Meiryo UI" panose="020B0604030504040204" pitchFamily="50" charset="-128"/>
                          <a:ea typeface="Meiryo UI" panose="020B0604030504040204" pitchFamily="50" charset="-128"/>
                        </a:rPr>
                        <a:t>月より実施</a:t>
                      </a:r>
                      <a:endParaRPr lang="en-US" altLang="ja-JP" sz="1000" b="0" kern="100" dirty="0">
                        <a:effectLst/>
                        <a:latin typeface="Meiryo UI" panose="020B0604030504040204" pitchFamily="50" charset="-128"/>
                        <a:ea typeface="Meiryo UI" panose="020B0604030504040204" pitchFamily="50" charset="-128"/>
                      </a:endParaRPr>
                    </a:p>
                    <a:p>
                      <a:pPr marL="133350" indent="-133350"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     </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今後の方針</a:t>
                      </a:r>
                      <a:r>
                        <a:rPr lang="en-US" altLang="ja-JP" sz="1000" b="0" kern="100" dirty="0">
                          <a:effectLst/>
                          <a:latin typeface="Meiryo UI" panose="020B0604030504040204" pitchFamily="50" charset="-128"/>
                          <a:ea typeface="Meiryo UI" panose="020B0604030504040204" pitchFamily="50" charset="-128"/>
                        </a:rPr>
                        <a:t>】 </a:t>
                      </a:r>
                    </a:p>
                    <a:p>
                      <a:pPr marL="133350" indent="-133350"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・小規模事業対策費について、これまでの取り組みにより、利用者の満足度が向上してき　　</a:t>
                      </a:r>
                      <a:endParaRPr lang="en-US" altLang="ja-JP" sz="1000" b="0" kern="100" dirty="0">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rPr>
                        <a:t>　　　　ており、引き続き、より効果的な事業として公的な支援サービスの改善をすすめていく</a:t>
                      </a:r>
                    </a:p>
                    <a:p>
                      <a:pPr marL="133350" indent="-133350" algn="just">
                        <a:spcAft>
                          <a:spcPts val="0"/>
                        </a:spcAft>
                      </a:pPr>
                      <a:endParaRPr lang="en-US" altLang="ja-JP" sz="1000" b="0" kern="100" dirty="0">
                        <a:effectLst/>
                        <a:latin typeface="Meiryo UI" panose="020B0604030504040204" pitchFamily="50" charset="-128"/>
                        <a:ea typeface="Meiryo UI" panose="020B0604030504040204" pitchFamily="50" charset="-128"/>
                      </a:endParaRPr>
                    </a:p>
                  </a:txBody>
                  <a:tcPr marL="72000" marR="72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solidFill>
                  </a:tcPr>
                </a:tc>
                <a:extLst>
                  <a:ext uri="{0D108BD9-81ED-4DB2-BD59-A6C34878D82A}">
                    <a16:rowId xmlns:a16="http://schemas.microsoft.com/office/drawing/2014/main" val="4205446265"/>
                  </a:ext>
                </a:extLst>
              </a:tr>
              <a:tr h="0">
                <a:tc vMerge="1">
                  <a:txBody>
                    <a:bodyPr/>
                    <a:lstStyle/>
                    <a:p>
                      <a:endParaRPr kumimoji="1" lang="ja-JP" altLang="en-US"/>
                    </a:p>
                  </a:txBody>
                  <a:tcPr/>
                </a:tc>
                <a:tc gridSpan="2">
                  <a:txBody>
                    <a:bodyPr/>
                    <a:lstStyle/>
                    <a:p>
                      <a:pPr marL="133350" marR="0" lvl="0" indent="-133350" algn="just" defTabSz="914400" rtl="0" eaLnBrk="1" fontAlgn="auto" latinLnBrk="0" hangingPunct="1">
                        <a:lnSpc>
                          <a:spcPct val="100000"/>
                        </a:lnSpc>
                        <a:spcBef>
                          <a:spcPts val="0"/>
                        </a:spcBef>
                        <a:spcAft>
                          <a:spcPts val="0"/>
                        </a:spcAft>
                        <a:buClrTx/>
                        <a:buSzTx/>
                        <a:buFontTx/>
                        <a:buNone/>
                        <a:tabLst/>
                        <a:defRPr/>
                      </a:pPr>
                      <a:r>
                        <a:rPr lang="en-US" altLang="ja-JP" sz="1000" kern="100" dirty="0">
                          <a:effectLst/>
                          <a:latin typeface="Meiryo UI" panose="020B0604030504040204" pitchFamily="50" charset="-128"/>
                          <a:ea typeface="Meiryo UI" panose="020B0604030504040204" pitchFamily="50" charset="-128"/>
                        </a:rPr>
                        <a:t> </a:t>
                      </a:r>
                      <a:r>
                        <a:rPr lang="ja-JP" altLang="en-US" sz="1000" b="1" kern="100" dirty="0">
                          <a:effectLst/>
                          <a:latin typeface="Meiryo UI" panose="020B0604030504040204" pitchFamily="50" charset="-128"/>
                          <a:ea typeface="Meiryo UI" panose="020B0604030504040204" pitchFamily="50" charset="-128"/>
                        </a:rPr>
                        <a:t>＜平成</a:t>
                      </a:r>
                      <a:r>
                        <a:rPr lang="en-US" altLang="ja-JP" sz="1000" b="1" kern="100" dirty="0">
                          <a:effectLst/>
                          <a:latin typeface="Meiryo UI" panose="020B0604030504040204" pitchFamily="50" charset="-128"/>
                          <a:ea typeface="Meiryo UI" panose="020B0604030504040204" pitchFamily="50" charset="-128"/>
                        </a:rPr>
                        <a:t>26</a:t>
                      </a:r>
                      <a:r>
                        <a:rPr lang="ja-JP" altLang="en-US" sz="1000" b="1" kern="100" dirty="0">
                          <a:effectLst/>
                          <a:latin typeface="Meiryo UI" panose="020B0604030504040204" pitchFamily="50" charset="-128"/>
                          <a:ea typeface="Meiryo UI" panose="020B0604030504040204" pitchFamily="50" charset="-128"/>
                        </a:rPr>
                        <a:t>年度行財政改革の取組みにおける見直し</a:t>
                      </a:r>
                      <a:r>
                        <a:rPr lang="ja-JP" altLang="ja-JP" sz="1000" b="1" kern="100" dirty="0">
                          <a:effectLst/>
                          <a:latin typeface="Meiryo UI" panose="020B0604030504040204" pitchFamily="50" charset="-128"/>
                          <a:ea typeface="Meiryo UI" panose="020B0604030504040204" pitchFamily="50" charset="-128"/>
                        </a:rPr>
                        <a:t>＞</a:t>
                      </a: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0D8E8"/>
                    </a:solidFill>
                  </a:tcPr>
                </a:tc>
                <a:tc hMerge="1">
                  <a:txBody>
                    <a:bodyPr/>
                    <a:lstStyle/>
                    <a:p>
                      <a:endParaRPr kumimoji="1" lang="ja-JP" altLang="en-US"/>
                    </a:p>
                  </a:txBody>
                  <a:tcPr>
                    <a:lnT w="6350" cap="flat" cmpd="sng" algn="ctr">
                      <a:solidFill>
                        <a:schemeClr val="accent1"/>
                      </a:solidFill>
                      <a:prstDash val="solid"/>
                      <a:round/>
                      <a:headEnd type="none" w="med" len="med"/>
                      <a:tailEnd type="none" w="med" len="med"/>
                    </a:lnT>
                  </a:tcPr>
                </a:tc>
                <a:extLst>
                  <a:ext uri="{0D108BD9-81ED-4DB2-BD59-A6C34878D82A}">
                    <a16:rowId xmlns:a16="http://schemas.microsoft.com/office/drawing/2014/main" val="2932200937"/>
                  </a:ext>
                </a:extLst>
              </a:tr>
              <a:tr h="712690">
                <a:tc vMerge="1">
                  <a:txBody>
                    <a:bodyPr/>
                    <a:lstStyle/>
                    <a:p>
                      <a:endParaRPr kumimoji="1" lang="ja-JP" altLang="en-US"/>
                    </a:p>
                  </a:txBody>
                  <a:tcPr/>
                </a:tc>
                <a:tc>
                  <a:txBody>
                    <a:bodyPr/>
                    <a:lstStyle/>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rPr>
                        <a:t>○取組方針</a:t>
                      </a:r>
                      <a:endParaRPr lang="en-US" altLang="ja-JP" sz="1000" b="1" kern="100" dirty="0">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rPr>
                        <a:t>＜</a:t>
                      </a:r>
                      <a:r>
                        <a:rPr lang="zh-TW" altLang="en-US" sz="1000" b="1" kern="100" dirty="0">
                          <a:effectLst/>
                          <a:latin typeface="Meiryo UI" panose="020B0604030504040204" pitchFamily="50" charset="-128"/>
                          <a:ea typeface="Meiryo UI" panose="020B0604030504040204" pitchFamily="50" charset="-128"/>
                        </a:rPr>
                        <a:t>小規模事業対策費</a:t>
                      </a:r>
                      <a:r>
                        <a:rPr lang="ja-JP" altLang="en-US" sz="1000" b="1" kern="100" dirty="0">
                          <a:effectLst/>
                          <a:latin typeface="Meiryo UI" panose="020B0604030504040204" pitchFamily="50" charset="-128"/>
                          <a:ea typeface="Meiryo UI" panose="020B0604030504040204" pitchFamily="50" charset="-128"/>
                        </a:rPr>
                        <a:t>＞</a:t>
                      </a:r>
                      <a:endParaRPr lang="en-US" altLang="ja-JP" sz="1000" b="1" kern="100" dirty="0">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kern="100" dirty="0">
                          <a:effectLst/>
                          <a:latin typeface="Meiryo UI" panose="020B0604030504040204" pitchFamily="50" charset="-128"/>
                          <a:ea typeface="Meiryo UI" panose="020B0604030504040204" pitchFamily="50" charset="-128"/>
                        </a:rPr>
                        <a:t>　 </a:t>
                      </a:r>
                      <a:r>
                        <a:rPr lang="ja-JP" altLang="en-US" sz="1000" kern="100" baseline="0" dirty="0">
                          <a:effectLst/>
                          <a:latin typeface="Meiryo UI" panose="020B0604030504040204" pitchFamily="50" charset="-128"/>
                          <a:ea typeface="Meiryo UI" panose="020B0604030504040204" pitchFamily="50" charset="-128"/>
                        </a:rPr>
                        <a:t>原材料価格の高騰や消費税率引き上げの影響など、先行き不透明な経営環境の中、小規模事業者の課題に対応するため、経営相談の強化をはじめ経営支援サービスのさらなる質の向上に取り組む。 </a:t>
                      </a:r>
                    </a:p>
                    <a:p>
                      <a:pPr marL="133350" indent="-133350" algn="just">
                        <a:spcAft>
                          <a:spcPts val="0"/>
                        </a:spcAft>
                      </a:pPr>
                      <a:endParaRPr lang="ja-JP" altLang="en-US" sz="1000" kern="100" dirty="0">
                        <a:effectLst/>
                        <a:latin typeface="Meiryo UI" panose="020B0604030504040204" pitchFamily="50" charset="-128"/>
                        <a:ea typeface="Meiryo UI" panose="020B0604030504040204" pitchFamily="50" charset="-128"/>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tc>
                  <a:txBody>
                    <a:bodyPr/>
                    <a:lstStyle/>
                    <a:p>
                      <a:pPr algn="just">
                        <a:spcAft>
                          <a:spcPts val="0"/>
                        </a:spcAft>
                      </a:pPr>
                      <a:r>
                        <a:rPr lang="ja-JP" altLang="en-US" sz="1000" b="1" kern="100" dirty="0">
                          <a:effectLst/>
                          <a:latin typeface="Meiryo UI" panose="020B0604030504040204" pitchFamily="50" charset="-128"/>
                          <a:ea typeface="Meiryo UI" panose="020B0604030504040204" pitchFamily="50" charset="-128"/>
                        </a:rPr>
                        <a:t>◆見直しの経過（取組実績）</a:t>
                      </a:r>
                      <a:endParaRPr lang="en-US" altLang="ja-JP" sz="1000" b="1" kern="100" dirty="0">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1" kern="100" dirty="0">
                          <a:effectLst/>
                          <a:latin typeface="Meiryo UI" panose="020B0604030504040204" pitchFamily="50" charset="-128"/>
                          <a:ea typeface="Meiryo UI" panose="020B0604030504040204" pitchFamily="50" charset="-128"/>
                        </a:rPr>
                        <a:t>＜</a:t>
                      </a:r>
                      <a:r>
                        <a:rPr lang="zh-TW" altLang="en-US" sz="1000" b="1" kern="100" dirty="0">
                          <a:effectLst/>
                          <a:latin typeface="Meiryo UI" panose="020B0604030504040204" pitchFamily="50" charset="-128"/>
                          <a:ea typeface="Meiryo UI" panose="020B0604030504040204" pitchFamily="50" charset="-128"/>
                        </a:rPr>
                        <a:t>小規模事業対策費</a:t>
                      </a:r>
                      <a:r>
                        <a:rPr lang="ja-JP" altLang="en-US" sz="1000" b="1" kern="100" dirty="0">
                          <a:effectLst/>
                          <a:latin typeface="Meiryo UI" panose="020B0604030504040204" pitchFamily="50" charset="-128"/>
                          <a:ea typeface="Meiryo UI" panose="020B0604030504040204" pitchFamily="50" charset="-128"/>
                        </a:rPr>
                        <a:t>＞</a:t>
                      </a:r>
                      <a:endParaRPr lang="en-US" altLang="ja-JP" sz="1000" b="1" kern="100" dirty="0">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kern="100" dirty="0">
                          <a:effectLst/>
                          <a:latin typeface="Meiryo UI" panose="020B0604030504040204" pitchFamily="50" charset="-128"/>
                          <a:ea typeface="Meiryo UI" panose="020B0604030504040204" pitchFamily="50" charset="-128"/>
                        </a:rPr>
                        <a:t>　・商工会等が実施する小規模事業経営支援事業に対する助成を通じて、商工会等が取り組む専門家や支援機関との連携などを促進させることにより、</a:t>
                      </a:r>
                      <a:r>
                        <a:rPr lang="ja-JP" altLang="en-US" sz="1000" kern="100" dirty="0">
                          <a:solidFill>
                            <a:schemeClr val="tx1"/>
                          </a:solidFill>
                          <a:effectLst/>
                          <a:latin typeface="Meiryo UI" panose="020B0604030504040204" pitchFamily="50" charset="-128"/>
                          <a:ea typeface="Meiryo UI" panose="020B0604030504040204" pitchFamily="50" charset="-128"/>
                        </a:rPr>
                        <a:t>小規模事業者の課題</a:t>
                      </a:r>
                      <a:r>
                        <a:rPr lang="ja-JP" altLang="en-US" sz="1000" kern="100" dirty="0">
                          <a:effectLst/>
                          <a:latin typeface="Meiryo UI" panose="020B0604030504040204" pitchFamily="50" charset="-128"/>
                          <a:ea typeface="Meiryo UI" panose="020B0604030504040204" pitchFamily="50" charset="-128"/>
                        </a:rPr>
                        <a:t>に対応した効果的な支援サービスを提供している。</a:t>
                      </a:r>
                      <a:endParaRPr lang="en-US" altLang="ja-JP" sz="1000" kern="100" dirty="0">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kern="100" dirty="0">
                          <a:effectLst/>
                          <a:latin typeface="Meiryo UI" panose="020B0604030504040204" pitchFamily="50" charset="-128"/>
                          <a:ea typeface="Meiryo UI" panose="020B0604030504040204" pitchFamily="50" charset="-128"/>
                        </a:rPr>
                        <a:t>　・引き続き、事業全体の</a:t>
                      </a:r>
                      <a:r>
                        <a:rPr lang="en-US" altLang="ja-JP" sz="1000" kern="100" dirty="0">
                          <a:effectLst/>
                          <a:latin typeface="Meiryo UI" panose="020B0604030504040204" pitchFamily="50" charset="-128"/>
                          <a:ea typeface="Meiryo UI" panose="020B0604030504040204" pitchFamily="50" charset="-128"/>
                        </a:rPr>
                        <a:t>PDCA</a:t>
                      </a:r>
                      <a:r>
                        <a:rPr lang="ja-JP" altLang="en-US" sz="1000" kern="100" dirty="0">
                          <a:effectLst/>
                          <a:latin typeface="Meiryo UI" panose="020B0604030504040204" pitchFamily="50" charset="-128"/>
                          <a:ea typeface="Meiryo UI" panose="020B0604030504040204" pitchFamily="50" charset="-128"/>
                        </a:rPr>
                        <a:t>サイクルによる事業評価を行うとともに、必要に応じて現場の実情を踏まえた制度の改善を行い支援サービスの向上に努める。</a:t>
                      </a:r>
                      <a:endParaRPr lang="en-US" altLang="ja-JP" sz="1000" kern="100" dirty="0">
                        <a:effectLst/>
                        <a:latin typeface="Meiryo UI" panose="020B0604030504040204" pitchFamily="50" charset="-128"/>
                        <a:ea typeface="Meiryo UI" panose="020B0604030504040204" pitchFamily="50" charset="-128"/>
                      </a:endParaRPr>
                    </a:p>
                    <a:p>
                      <a:pPr marL="133350" indent="-133350" algn="just">
                        <a:spcAft>
                          <a:spcPts val="0"/>
                        </a:spcAft>
                      </a:pPr>
                      <a:endParaRPr lang="ja-JP" altLang="en-US" sz="1000" kern="100" dirty="0">
                        <a:effectLst/>
                        <a:latin typeface="Meiryo UI" panose="020B0604030504040204" pitchFamily="50" charset="-128"/>
                        <a:ea typeface="Meiryo UI" panose="020B0604030504040204" pitchFamily="50" charset="-128"/>
                      </a:endParaRPr>
                    </a:p>
                  </a:txBody>
                  <a:tcPr marL="72000" marR="72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73703372"/>
                  </a:ext>
                </a:extLst>
              </a:tr>
              <a:tr h="0">
                <a:tc vMerge="1">
                  <a:txBody>
                    <a:bodyPr/>
                    <a:lstStyle/>
                    <a:p>
                      <a:endParaRPr kumimoji="1" lang="ja-JP" altLang="en-US"/>
                    </a:p>
                  </a:txBody>
                  <a:tcPr/>
                </a:tc>
                <a:tc gridSpan="2">
                  <a:txBody>
                    <a:bodyPr/>
                    <a:lstStyle/>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rPr>
                        <a:t>＜上記以外の見直し（部局長マネジメント等）＞</a:t>
                      </a:r>
                      <a:endPar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0D8E8"/>
                    </a:solidFill>
                  </a:tcPr>
                </a:tc>
                <a:tc hMerge="1">
                  <a:txBody>
                    <a:bodyPr/>
                    <a:lstStyle/>
                    <a:p>
                      <a:endParaRPr kumimoji="1" lang="ja-JP" altLang="en-US"/>
                    </a:p>
                  </a:txBody>
                  <a:tcPr/>
                </a:tc>
                <a:extLst>
                  <a:ext uri="{0D108BD9-81ED-4DB2-BD59-A6C34878D82A}">
                    <a16:rowId xmlns:a16="http://schemas.microsoft.com/office/drawing/2014/main" val="4091750566"/>
                  </a:ext>
                </a:extLst>
              </a:tr>
              <a:tr h="462890">
                <a:tc vMerge="1">
                  <a:txBody>
                    <a:bodyPr/>
                    <a:lstStyle/>
                    <a:p>
                      <a:endParaRPr kumimoji="1" lang="ja-JP" altLang="en-US"/>
                    </a:p>
                  </a:txBody>
                  <a:tcPr/>
                </a:tc>
                <a:tc gridSpan="2">
                  <a:txBody>
                    <a:bodyPr/>
                    <a:lstStyle/>
                    <a:p>
                      <a:pPr marL="133350" indent="-133350"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rPr>
                        <a:t>●主な見直し項目</a:t>
                      </a:r>
                      <a:endParaRPr lang="en-US" altLang="ja-JP" sz="1000" b="0"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rPr>
                        <a:t>　</a:t>
                      </a:r>
                      <a:r>
                        <a:rPr lang="en-US" altLang="ja-JP" sz="1000" b="1" kern="100" dirty="0">
                          <a:solidFill>
                            <a:schemeClr val="tx1"/>
                          </a:solidFill>
                          <a:effectLst/>
                          <a:latin typeface="Meiryo UI" panose="020B0604030504040204" pitchFamily="50" charset="-128"/>
                          <a:ea typeface="Meiryo UI" panose="020B0604030504040204" pitchFamily="50" charset="-128"/>
                        </a:rPr>
                        <a:t>【</a:t>
                      </a:r>
                      <a:r>
                        <a:rPr lang="ja-JP" altLang="en-US" sz="1000" b="1" kern="100" dirty="0">
                          <a:solidFill>
                            <a:schemeClr val="tx1"/>
                          </a:solidFill>
                          <a:effectLst/>
                          <a:latin typeface="Meiryo UI" panose="020B0604030504040204" pitchFamily="50" charset="-128"/>
                          <a:ea typeface="Meiryo UI" panose="020B0604030504040204" pitchFamily="50" charset="-128"/>
                        </a:rPr>
                        <a:t>平成</a:t>
                      </a:r>
                      <a:r>
                        <a:rPr lang="en-US" altLang="ja-JP" sz="1000" b="1" kern="100" dirty="0">
                          <a:solidFill>
                            <a:schemeClr val="tx1"/>
                          </a:solidFill>
                          <a:effectLst/>
                          <a:latin typeface="Meiryo UI" panose="020B0604030504040204" pitchFamily="50" charset="-128"/>
                          <a:ea typeface="Meiryo UI" panose="020B0604030504040204" pitchFamily="50" charset="-128"/>
                        </a:rPr>
                        <a:t>28</a:t>
                      </a:r>
                      <a:r>
                        <a:rPr lang="ja-JP" altLang="en-US" sz="1000" b="1" kern="100" dirty="0">
                          <a:solidFill>
                            <a:schemeClr val="tx1"/>
                          </a:solidFill>
                          <a:effectLst/>
                          <a:latin typeface="Meiryo UI" panose="020B0604030504040204" pitchFamily="50" charset="-128"/>
                          <a:ea typeface="Meiryo UI" panose="020B0604030504040204" pitchFamily="50" charset="-128"/>
                        </a:rPr>
                        <a:t>年度</a:t>
                      </a:r>
                      <a:r>
                        <a:rPr lang="en-US" altLang="ja-JP" sz="1000" b="1" kern="100" dirty="0">
                          <a:solidFill>
                            <a:schemeClr val="tx1"/>
                          </a:solidFill>
                          <a:effectLst/>
                          <a:latin typeface="Meiryo UI" panose="020B0604030504040204" pitchFamily="50" charset="-128"/>
                          <a:ea typeface="Meiryo UI" panose="020B0604030504040204" pitchFamily="50" charset="-128"/>
                        </a:rPr>
                        <a:t>】 </a:t>
                      </a:r>
                      <a:r>
                        <a:rPr lang="ja-JP" altLang="en-US" sz="1000" b="0" kern="100" dirty="0">
                          <a:solidFill>
                            <a:schemeClr val="tx1"/>
                          </a:solidFill>
                          <a:effectLst/>
                          <a:latin typeface="Meiryo UI" panose="020B0604030504040204" pitchFamily="50" charset="-128"/>
                          <a:ea typeface="Meiryo UI" panose="020B0604030504040204" pitchFamily="50" charset="-128"/>
                        </a:rPr>
                        <a:t>地域活性化事業を採択するにあたり、事業評価項目に「事業の企画力」の視点</a:t>
                      </a:r>
                      <a:r>
                        <a:rPr lang="ja-JP" altLang="en-US" sz="1000" b="0" kern="100" dirty="0" smtClean="0">
                          <a:solidFill>
                            <a:schemeClr val="tx1"/>
                          </a:solidFill>
                          <a:effectLst/>
                          <a:latin typeface="Meiryo UI" panose="020B0604030504040204" pitchFamily="50" charset="-128"/>
                          <a:ea typeface="Meiryo UI" panose="020B0604030504040204" pitchFamily="50" charset="-128"/>
                        </a:rPr>
                        <a:t>を追加</a:t>
                      </a:r>
                      <a:endParaRPr lang="en-US" altLang="ja-JP" sz="1000" b="0" strike="sngStrike"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rPr>
                        <a:t>　</a:t>
                      </a:r>
                      <a:r>
                        <a:rPr lang="en-US" altLang="ja-JP" sz="1000" b="1" kern="100" dirty="0">
                          <a:solidFill>
                            <a:schemeClr val="tx1"/>
                          </a:solidFill>
                          <a:effectLst/>
                          <a:latin typeface="Meiryo UI" panose="020B0604030504040204" pitchFamily="50" charset="-128"/>
                          <a:ea typeface="Meiryo UI" panose="020B0604030504040204" pitchFamily="50" charset="-128"/>
                        </a:rPr>
                        <a:t>【</a:t>
                      </a:r>
                      <a:r>
                        <a:rPr lang="ja-JP" altLang="en-US" sz="1000" b="1" kern="100" dirty="0">
                          <a:solidFill>
                            <a:schemeClr val="tx1"/>
                          </a:solidFill>
                          <a:effectLst/>
                          <a:latin typeface="Meiryo UI" panose="020B0604030504040204" pitchFamily="50" charset="-128"/>
                          <a:ea typeface="Meiryo UI" panose="020B0604030504040204" pitchFamily="50" charset="-128"/>
                        </a:rPr>
                        <a:t>平成</a:t>
                      </a:r>
                      <a:r>
                        <a:rPr lang="en-US" altLang="ja-JP" sz="1000" b="1" kern="100" dirty="0">
                          <a:solidFill>
                            <a:schemeClr val="tx1"/>
                          </a:solidFill>
                          <a:effectLst/>
                          <a:latin typeface="Meiryo UI" panose="020B0604030504040204" pitchFamily="50" charset="-128"/>
                          <a:ea typeface="Meiryo UI" panose="020B0604030504040204" pitchFamily="50" charset="-128"/>
                        </a:rPr>
                        <a:t>30</a:t>
                      </a:r>
                      <a:r>
                        <a:rPr lang="ja-JP" altLang="en-US" sz="1000" b="1" kern="100" dirty="0">
                          <a:solidFill>
                            <a:schemeClr val="tx1"/>
                          </a:solidFill>
                          <a:effectLst/>
                          <a:latin typeface="Meiryo UI" panose="020B0604030504040204" pitchFamily="50" charset="-128"/>
                          <a:ea typeface="Meiryo UI" panose="020B0604030504040204" pitchFamily="50" charset="-128"/>
                        </a:rPr>
                        <a:t>年度</a:t>
                      </a:r>
                      <a:r>
                        <a:rPr lang="en-US" altLang="ja-JP" sz="1000" b="1" kern="100" dirty="0">
                          <a:solidFill>
                            <a:schemeClr val="tx1"/>
                          </a:solidFill>
                          <a:effectLst/>
                          <a:latin typeface="Meiryo UI" panose="020B0604030504040204" pitchFamily="50" charset="-128"/>
                          <a:ea typeface="Meiryo UI" panose="020B0604030504040204" pitchFamily="50" charset="-128"/>
                        </a:rPr>
                        <a:t>】 </a:t>
                      </a:r>
                      <a:r>
                        <a:rPr lang="en-US" altLang="ja-JP" sz="1000" b="0" kern="100" dirty="0">
                          <a:solidFill>
                            <a:schemeClr val="tx1"/>
                          </a:solidFill>
                          <a:effectLst/>
                          <a:latin typeface="Meiryo UI" panose="020B0604030504040204" pitchFamily="50" charset="-128"/>
                          <a:ea typeface="Meiryo UI" panose="020B0604030504040204" pitchFamily="50" charset="-128"/>
                        </a:rPr>
                        <a:t>H30</a:t>
                      </a:r>
                      <a:r>
                        <a:rPr lang="ja-JP" altLang="en-US" sz="1000" b="0" kern="100" dirty="0">
                          <a:solidFill>
                            <a:schemeClr val="tx1"/>
                          </a:solidFill>
                          <a:effectLst/>
                          <a:latin typeface="Meiryo UI" panose="020B0604030504040204" pitchFamily="50" charset="-128"/>
                          <a:ea typeface="Meiryo UI" panose="020B0604030504040204" pitchFamily="50" charset="-128"/>
                        </a:rPr>
                        <a:t>年度から</a:t>
                      </a:r>
                      <a:r>
                        <a:rPr lang="en-US" altLang="ja-JP" sz="1000" b="0" kern="100" dirty="0">
                          <a:solidFill>
                            <a:schemeClr val="tx1"/>
                          </a:solidFill>
                          <a:effectLst/>
                          <a:latin typeface="Meiryo UI" panose="020B0604030504040204" pitchFamily="50" charset="-128"/>
                          <a:ea typeface="Meiryo UI" panose="020B0604030504040204" pitchFamily="50" charset="-128"/>
                        </a:rPr>
                        <a:t>3</a:t>
                      </a:r>
                      <a:r>
                        <a:rPr lang="ja-JP" altLang="en-US" sz="1000" b="0" kern="100" dirty="0">
                          <a:solidFill>
                            <a:schemeClr val="tx1"/>
                          </a:solidFill>
                          <a:effectLst/>
                          <a:latin typeface="Meiryo UI" panose="020B0604030504040204" pitchFamily="50" charset="-128"/>
                          <a:ea typeface="Meiryo UI" panose="020B0604030504040204" pitchFamily="50" charset="-128"/>
                        </a:rPr>
                        <a:t>年間を事業承継の集中取組み期間とし、支援メニューに「事業承継支援」を新設</a:t>
                      </a:r>
                      <a:endParaRPr lang="en-US" altLang="ja-JP" sz="1000" b="0" strike="sngStrike"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rPr>
                        <a:t>　</a:t>
                      </a:r>
                      <a:r>
                        <a:rPr lang="en-US" altLang="ja-JP" sz="1000" b="1" kern="100" dirty="0">
                          <a:solidFill>
                            <a:schemeClr val="tx1"/>
                          </a:solidFill>
                          <a:effectLst/>
                          <a:latin typeface="Meiryo UI" panose="020B0604030504040204" pitchFamily="50" charset="-128"/>
                          <a:ea typeface="Meiryo UI" panose="020B0604030504040204" pitchFamily="50" charset="-128"/>
                        </a:rPr>
                        <a:t>【</a:t>
                      </a:r>
                      <a:r>
                        <a:rPr lang="ja-JP" altLang="en-US" sz="1000" b="1" kern="100" dirty="0">
                          <a:solidFill>
                            <a:schemeClr val="tx1"/>
                          </a:solidFill>
                          <a:effectLst/>
                          <a:latin typeface="Meiryo UI" panose="020B0604030504040204" pitchFamily="50" charset="-128"/>
                          <a:ea typeface="Meiryo UI" panose="020B0604030504040204" pitchFamily="50" charset="-128"/>
                        </a:rPr>
                        <a:t>令和２年度</a:t>
                      </a:r>
                      <a:r>
                        <a:rPr lang="en-US" altLang="ja-JP" sz="1000" b="1" kern="100" dirty="0">
                          <a:solidFill>
                            <a:schemeClr val="tx1"/>
                          </a:solidFill>
                          <a:effectLst/>
                          <a:latin typeface="Meiryo UI" panose="020B0604030504040204" pitchFamily="50" charset="-128"/>
                          <a:ea typeface="Meiryo UI" panose="020B0604030504040204" pitchFamily="50" charset="-128"/>
                        </a:rPr>
                        <a:t>】 </a:t>
                      </a:r>
                      <a:r>
                        <a:rPr lang="ja-JP" altLang="en-US" sz="1000" b="0" kern="100" dirty="0">
                          <a:solidFill>
                            <a:schemeClr val="tx1"/>
                          </a:solidFill>
                          <a:effectLst/>
                          <a:latin typeface="Meiryo UI" panose="020B0604030504040204" pitchFamily="50" charset="-128"/>
                          <a:ea typeface="Meiryo UI" panose="020B0604030504040204" pitchFamily="50" charset="-128"/>
                        </a:rPr>
                        <a:t>支援後の事業者の変化を把握し効果を検証するため、支援メニューに「フォローアップ支援」を新設</a:t>
                      </a:r>
                      <a:endParaRPr lang="en-US" altLang="ja-JP" sz="1000" b="0"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rPr>
                        <a:t>　　　　　　　　　 　商工会・商工会議所の支援力を更に高めるため、地域活性化事業に、（公財）大阪産業局との連携メニューを新設</a:t>
                      </a:r>
                      <a:endParaRPr lang="en-US" altLang="ja-JP" sz="1000" b="0" strike="sngStrike" kern="100" dirty="0">
                        <a:solidFill>
                          <a:schemeClr val="tx1"/>
                        </a:solidFill>
                        <a:effectLst/>
                        <a:latin typeface="Meiryo UI" panose="020B0604030504040204" pitchFamily="50" charset="-128"/>
                        <a:ea typeface="Meiryo UI" panose="020B0604030504040204" pitchFamily="50" charset="-128"/>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tc hMerge="1">
                  <a:txBody>
                    <a:bodyPr/>
                    <a:lstStyle/>
                    <a:p>
                      <a:endParaRPr kumimoji="1" lang="ja-JP" altLang="en-US"/>
                    </a:p>
                  </a:txBody>
                  <a:tcPr/>
                </a:tc>
                <a:extLst>
                  <a:ext uri="{0D108BD9-81ED-4DB2-BD59-A6C34878D82A}">
                    <a16:rowId xmlns:a16="http://schemas.microsoft.com/office/drawing/2014/main" val="3072107019"/>
                  </a:ext>
                </a:extLst>
              </a:tr>
            </a:tbl>
          </a:graphicData>
        </a:graphic>
      </p:graphicFrame>
      <p:sp>
        <p:nvSpPr>
          <p:cNvPr id="12" name="二等辺三角形 11"/>
          <p:cNvSpPr/>
          <p:nvPr/>
        </p:nvSpPr>
        <p:spPr>
          <a:xfrm rot="5400000">
            <a:off x="4092192" y="4768046"/>
            <a:ext cx="294579" cy="235062"/>
          </a:xfrm>
          <a:prstGeom prst="triangl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pPr algn="ctr"/>
            <a:endParaRPr kumimoji="1"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二等辺三角形 5">
            <a:extLst>
              <a:ext uri="{FF2B5EF4-FFF2-40B4-BE49-F238E27FC236}">
                <a16:creationId xmlns:a16="http://schemas.microsoft.com/office/drawing/2014/main" id="{82F4E74F-AECC-45F3-968B-63AEA3E09EF3}"/>
              </a:ext>
            </a:extLst>
          </p:cNvPr>
          <p:cNvSpPr/>
          <p:nvPr/>
        </p:nvSpPr>
        <p:spPr>
          <a:xfrm rot="5400000">
            <a:off x="4000363" y="1705383"/>
            <a:ext cx="468200" cy="225025"/>
          </a:xfrm>
          <a:prstGeom prst="triangl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pPr algn="ctr"/>
            <a:endParaRPr kumimoji="1"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正方形/長方形 6"/>
          <p:cNvSpPr/>
          <p:nvPr/>
        </p:nvSpPr>
        <p:spPr>
          <a:xfrm>
            <a:off x="5877145" y="220456"/>
            <a:ext cx="1935215" cy="208186"/>
          </a:xfrm>
          <a:prstGeom prst="rect">
            <a:avLst/>
          </a:prstGeom>
          <a:ln w="6350"/>
        </p:spPr>
        <p:style>
          <a:lnRef idx="2">
            <a:schemeClr val="accent1"/>
          </a:lnRef>
          <a:fillRef idx="1">
            <a:schemeClr val="lt1"/>
          </a:fillRef>
          <a:effectRef idx="0">
            <a:schemeClr val="accent1"/>
          </a:effectRef>
          <a:fontRef idx="minor">
            <a:schemeClr val="dk1"/>
          </a:fontRef>
        </p:style>
        <p:txBody>
          <a:bodyPr lIns="36000" rIns="36000" rtlCol="0" anchor="ctr"/>
          <a:lstStyle/>
          <a:p>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予算の記載</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）：一般財源</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スライド番号プレースホルダー 4"/>
          <p:cNvSpPr txBox="1">
            <a:spLocks/>
          </p:cNvSpPr>
          <p:nvPr/>
        </p:nvSpPr>
        <p:spPr>
          <a:xfrm>
            <a:off x="7010400" y="6584035"/>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smtClean="0">
                <a:solidFill>
                  <a:schemeClr val="tx1"/>
                </a:solidFill>
                <a:latin typeface="Meiryo UI" panose="020B0604030504040204" pitchFamily="50" charset="-128"/>
                <a:ea typeface="Meiryo UI" panose="020B0604030504040204" pitchFamily="50" charset="-128"/>
              </a:rPr>
              <a:t>62</a:t>
            </a:r>
            <a:endParaRPr lang="ja-JP" altLang="en-US"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712836116"/>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extLst>
              <p:ext uri="{D42A27DB-BD31-4B8C-83A1-F6EECF244321}">
                <p14:modId xmlns:p14="http://schemas.microsoft.com/office/powerpoint/2010/main" val="1812983343"/>
              </p:ext>
            </p:extLst>
          </p:nvPr>
        </p:nvGraphicFramePr>
        <p:xfrm>
          <a:off x="70604" y="126766"/>
          <a:ext cx="9003329" cy="415976"/>
        </p:xfrm>
        <a:graphic>
          <a:graphicData uri="http://schemas.openxmlformats.org/drawingml/2006/table">
            <a:tbl>
              <a:tblPr firstRow="1" firstCol="1" bandRow="1">
                <a:tableStyleId>{5C22544A-7EE6-4342-B048-85BDC9FD1C3A}</a:tableStyleId>
              </a:tblPr>
              <a:tblGrid>
                <a:gridCol w="6751646">
                  <a:extLst>
                    <a:ext uri="{9D8B030D-6E8A-4147-A177-3AD203B41FA5}">
                      <a16:colId xmlns:a16="http://schemas.microsoft.com/office/drawing/2014/main" val="1996567682"/>
                    </a:ext>
                  </a:extLst>
                </a:gridCol>
                <a:gridCol w="2251683">
                  <a:extLst>
                    <a:ext uri="{9D8B030D-6E8A-4147-A177-3AD203B41FA5}">
                      <a16:colId xmlns:a16="http://schemas.microsoft.com/office/drawing/2014/main" val="2440904912"/>
                    </a:ext>
                  </a:extLst>
                </a:gridCol>
              </a:tblGrid>
              <a:tr h="41597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100" kern="100" dirty="0">
                          <a:solidFill>
                            <a:schemeClr val="tx1"/>
                          </a:solidFill>
                          <a:effectLst/>
                          <a:latin typeface="Meiryo UI" panose="020B0604030504040204" pitchFamily="50" charset="-128"/>
                          <a:ea typeface="Meiryo UI" panose="020B0604030504040204" pitchFamily="50" charset="-128"/>
                        </a:rPr>
                        <a:t>【</a:t>
                      </a:r>
                      <a:r>
                        <a:rPr lang="ja-JP" altLang="en-US" sz="1100" kern="100" dirty="0">
                          <a:solidFill>
                            <a:schemeClr val="tx1"/>
                          </a:solidFill>
                          <a:effectLst/>
                          <a:latin typeface="Meiryo UI" panose="020B0604030504040204" pitchFamily="50" charset="-128"/>
                          <a:ea typeface="Meiryo UI" panose="020B0604030504040204" pitchFamily="50" charset="-128"/>
                        </a:rPr>
                        <a:t>主要検討事業</a:t>
                      </a:r>
                      <a:r>
                        <a:rPr lang="en-US" altLang="ja-JP" sz="1100" kern="100" dirty="0">
                          <a:solidFill>
                            <a:schemeClr val="tx1"/>
                          </a:solidFill>
                          <a:effectLst/>
                          <a:latin typeface="Meiryo UI" panose="020B0604030504040204" pitchFamily="50" charset="-128"/>
                          <a:ea typeface="Meiryo UI" panose="020B0604030504040204" pitchFamily="50" charset="-128"/>
                        </a:rPr>
                        <a:t>25】</a:t>
                      </a:r>
                      <a:r>
                        <a:rPr lang="ja-JP" altLang="en-US" sz="1000" kern="100" dirty="0">
                          <a:solidFill>
                            <a:schemeClr val="tx1"/>
                          </a:solidFill>
                          <a:effectLst/>
                          <a:latin typeface="Meiryo UI" panose="020B0604030504040204" pitchFamily="50" charset="-128"/>
                          <a:ea typeface="Meiryo UI" panose="020B0604030504040204" pitchFamily="50" charset="-128"/>
                        </a:rPr>
                        <a:t>　</a:t>
                      </a:r>
                      <a:r>
                        <a:rPr lang="zh-TW" altLang="en-US" sz="1400" kern="100" dirty="0">
                          <a:solidFill>
                            <a:schemeClr val="tx1"/>
                          </a:solidFill>
                          <a:effectLst/>
                          <a:latin typeface="Meiryo UI" panose="020B0604030504040204" pitchFamily="50" charset="-128"/>
                          <a:ea typeface="Meiryo UI" panose="020B0604030504040204" pitchFamily="50" charset="-128"/>
                        </a:rPr>
                        <a:t>小規模事業経営支援事業費補助金</a:t>
                      </a:r>
                      <a:r>
                        <a:rPr lang="ja-JP" altLang="en-US" sz="1400" kern="100" dirty="0">
                          <a:solidFill>
                            <a:schemeClr val="tx1"/>
                          </a:solidFill>
                          <a:effectLst/>
                          <a:latin typeface="Meiryo UI" panose="020B0604030504040204" pitchFamily="50" charset="-128"/>
                          <a:ea typeface="Meiryo UI" panose="020B0604030504040204" pitchFamily="50" charset="-128"/>
                        </a:rPr>
                        <a:t>（</a:t>
                      </a:r>
                      <a:r>
                        <a:rPr kumimoji="1" lang="ja-JP" altLang="en-US" sz="1400" u="none" dirty="0">
                          <a:solidFill>
                            <a:schemeClr val="tx1"/>
                          </a:solidFill>
                          <a:latin typeface="Meiryo UI" panose="020B0604030504040204" pitchFamily="50" charset="-128"/>
                          <a:ea typeface="Meiryo UI" panose="020B0604030504040204" pitchFamily="50" charset="-128"/>
                        </a:rPr>
                        <a:t>つづき）</a:t>
                      </a:r>
                      <a:endParaRPr lang="en-US" altLang="ja-JP" sz="12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effectLst/>
                          <a:latin typeface="Meiryo UI" panose="020B0604030504040204" pitchFamily="50" charset="-128"/>
                          <a:ea typeface="Meiryo UI" panose="020B0604030504040204" pitchFamily="50" charset="-128"/>
                        </a:rPr>
                        <a:t>＜商工労働部＞</a:t>
                      </a:r>
                      <a:endParaRPr lang="en-US" altLang="ja-JP" sz="1200" kern="100" dirty="0">
                        <a:solidFill>
                          <a:schemeClr val="tx1"/>
                        </a:solidFill>
                        <a:effectLst/>
                        <a:latin typeface="Meiryo UI" panose="020B0604030504040204" pitchFamily="50" charset="-128"/>
                        <a:ea typeface="Meiryo UI" panose="020B0604030504040204" pitchFamily="50" charset="-128"/>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09406796"/>
                  </a:ext>
                </a:extLst>
              </a:tr>
            </a:tbl>
          </a:graphicData>
        </a:graphic>
      </p:graphicFrame>
      <p:graphicFrame>
        <p:nvGraphicFramePr>
          <p:cNvPr id="2" name="表 1"/>
          <p:cNvGraphicFramePr>
            <a:graphicFrameLocks noGrp="1"/>
          </p:cNvGraphicFramePr>
          <p:nvPr>
            <p:extLst>
              <p:ext uri="{D42A27DB-BD31-4B8C-83A1-F6EECF244321}">
                <p14:modId xmlns:p14="http://schemas.microsoft.com/office/powerpoint/2010/main" val="2911441765"/>
              </p:ext>
            </p:extLst>
          </p:nvPr>
        </p:nvGraphicFramePr>
        <p:xfrm>
          <a:off x="81815" y="548680"/>
          <a:ext cx="8980370" cy="5658340"/>
        </p:xfrm>
        <a:graphic>
          <a:graphicData uri="http://schemas.openxmlformats.org/drawingml/2006/table">
            <a:tbl>
              <a:tblPr firstRow="1" firstCol="1" bandRow="1">
                <a:tableStyleId>{BC89EF96-8CEA-46FF-86C4-4CE0E7609802}</a:tableStyleId>
              </a:tblPr>
              <a:tblGrid>
                <a:gridCol w="259200">
                  <a:extLst>
                    <a:ext uri="{9D8B030D-6E8A-4147-A177-3AD203B41FA5}">
                      <a16:colId xmlns:a16="http://schemas.microsoft.com/office/drawing/2014/main" val="9612139"/>
                    </a:ext>
                  </a:extLst>
                </a:gridCol>
                <a:gridCol w="8721170">
                  <a:extLst>
                    <a:ext uri="{9D8B030D-6E8A-4147-A177-3AD203B41FA5}">
                      <a16:colId xmlns:a16="http://schemas.microsoft.com/office/drawing/2014/main" val="4183280094"/>
                    </a:ext>
                  </a:extLst>
                </a:gridCol>
              </a:tblGrid>
              <a:tr h="166101">
                <a:tc rowSpan="2">
                  <a:txBody>
                    <a:bodyPr/>
                    <a:lstStyle/>
                    <a:p>
                      <a:pPr algn="ctr"/>
                      <a:r>
                        <a:rPr kumimoji="1" lang="ja-JP" altLang="en-US" sz="1000" dirty="0">
                          <a:solidFill>
                            <a:schemeClr val="bg1"/>
                          </a:solidFill>
                          <a:latin typeface="Meiryo UI" panose="020B0604030504040204" pitchFamily="50" charset="-128"/>
                          <a:ea typeface="Meiryo UI" panose="020B0604030504040204" pitchFamily="50" charset="-128"/>
                        </a:rPr>
                        <a:t>現在の事業</a:t>
                      </a:r>
                      <a:endParaRPr kumimoji="1" lang="ja-JP" altLang="en-US" sz="1000" b="1" dirty="0">
                        <a:solidFill>
                          <a:schemeClr val="bg1"/>
                        </a:solidFill>
                        <a:latin typeface="Meiryo UI" panose="020B0604030504040204" pitchFamily="50" charset="-128"/>
                        <a:ea typeface="Meiryo UI" panose="020B0604030504040204" pitchFamily="50" charset="-128"/>
                      </a:endParaRPr>
                    </a:p>
                  </a:txBody>
                  <a:tcPr marL="72000" marR="72000" marT="36000" marB="36000" vert="eaVert" anchor="ct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a:txBody>
                    <a:bodyPr/>
                    <a:lstStyle/>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1" i="0" u="none" kern="100" dirty="0">
                          <a:effectLst/>
                          <a:latin typeface="Meiryo UI" panose="020B0604030504040204" pitchFamily="50" charset="-128"/>
                          <a:ea typeface="Meiryo UI" panose="020B0604030504040204" pitchFamily="50" charset="-128"/>
                        </a:rPr>
                        <a:t>＜主な事業（見直し後の事業、新たに取り組んでいる事業等）＞</a:t>
                      </a:r>
                      <a:endPar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0D8E8"/>
                    </a:solidFill>
                  </a:tcPr>
                </a:tc>
                <a:extLst>
                  <a:ext uri="{0D108BD9-81ED-4DB2-BD59-A6C34878D82A}">
                    <a16:rowId xmlns:a16="http://schemas.microsoft.com/office/drawing/2014/main" val="2560349723"/>
                  </a:ext>
                </a:extLst>
              </a:tr>
              <a:tr h="1986720">
                <a:tc vMerge="1">
                  <a:txBody>
                    <a:bodyPr/>
                    <a:lstStyle/>
                    <a:p>
                      <a:endParaRPr kumimoji="1" lang="ja-JP" altLang="en-US"/>
                    </a:p>
                  </a:txBody>
                  <a:tcPr/>
                </a:tc>
                <a:tc>
                  <a:txBody>
                    <a:bodyPr/>
                    <a:lstStyle/>
                    <a:p>
                      <a:pPr marL="133350" marR="0" lvl="0" indent="-133350" algn="just" defTabSz="914400" rtl="0" eaLnBrk="1" fontAlgn="auto" latinLnBrk="0" hangingPunct="1">
                        <a:lnSpc>
                          <a:spcPts val="400"/>
                        </a:lnSpc>
                        <a:spcBef>
                          <a:spcPts val="0"/>
                        </a:spcBef>
                        <a:spcAft>
                          <a:spcPts val="0"/>
                        </a:spcAft>
                        <a:buClrTx/>
                        <a:buSzTx/>
                        <a:buFontTx/>
                        <a:buNone/>
                        <a:tabLst/>
                        <a:defRPr/>
                      </a:pPr>
                      <a:endParaRPr lang="en-US" altLang="ja-JP" sz="1050" b="1" i="0" u="none" kern="100" dirty="0">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en-US" altLang="ja-JP" sz="1050" b="1" i="0" u="none" kern="100" dirty="0">
                          <a:effectLst/>
                          <a:latin typeface="Meiryo UI" panose="020B0604030504040204" pitchFamily="50" charset="-128"/>
                          <a:ea typeface="Meiryo UI" panose="020B0604030504040204" pitchFamily="50" charset="-128"/>
                        </a:rPr>
                        <a:t>《</a:t>
                      </a:r>
                      <a:r>
                        <a:rPr lang="ja-JP" altLang="en-US" sz="1050" b="1" i="0" u="none" kern="100" dirty="0">
                          <a:effectLst/>
                          <a:latin typeface="Meiryo UI" panose="020B0604030504040204" pitchFamily="50" charset="-128"/>
                          <a:ea typeface="Meiryo UI" panose="020B0604030504040204" pitchFamily="50" charset="-128"/>
                        </a:rPr>
                        <a:t>見直し後の事業</a:t>
                      </a:r>
                      <a:r>
                        <a:rPr lang="en-US" altLang="ja-JP" sz="1050" b="1" i="0" u="none" kern="100" dirty="0">
                          <a:effectLst/>
                          <a:latin typeface="Meiryo UI" panose="020B0604030504040204" pitchFamily="50" charset="-128"/>
                          <a:ea typeface="Meiryo UI" panose="020B0604030504040204" pitchFamily="50" charset="-128"/>
                        </a:rPr>
                        <a:t>》 </a:t>
                      </a:r>
                    </a:p>
                    <a:p>
                      <a:pPr marL="133350" marR="0" lvl="0" indent="-133350" algn="just" defTabSz="914400" rtl="0" eaLnBrk="1" fontAlgn="auto" latinLnBrk="0" hangingPunct="1">
                        <a:lnSpc>
                          <a:spcPts val="400"/>
                        </a:lnSpc>
                        <a:spcBef>
                          <a:spcPts val="0"/>
                        </a:spcBef>
                        <a:spcAft>
                          <a:spcPts val="0"/>
                        </a:spcAft>
                        <a:buClrTx/>
                        <a:buSzTx/>
                        <a:buFontTx/>
                        <a:buNone/>
                        <a:tabLst/>
                        <a:defRPr/>
                      </a:pPr>
                      <a:endParaRPr lang="en-US" altLang="ja-JP" sz="1050" b="1" i="0" u="none" kern="100" dirty="0">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50" b="1" i="0" kern="100" dirty="0">
                          <a:effectLst/>
                          <a:latin typeface="Meiryo UI" panose="020B0604030504040204" pitchFamily="50" charset="-128"/>
                          <a:ea typeface="Meiryo UI" panose="020B0604030504040204" pitchFamily="50" charset="-128"/>
                        </a:rPr>
                        <a:t>　◆</a:t>
                      </a:r>
                      <a:r>
                        <a:rPr lang="zh-TW" altLang="en-US" sz="1050" b="1" i="0" u="sng" kern="100" dirty="0">
                          <a:effectLst/>
                          <a:latin typeface="Meiryo UI" panose="020B0604030504040204" pitchFamily="50" charset="-128"/>
                          <a:ea typeface="Meiryo UI" panose="020B0604030504040204" pitchFamily="50" charset="-128"/>
                        </a:rPr>
                        <a:t>小規模事業対策費</a:t>
                      </a:r>
                      <a:endParaRPr lang="en-US" altLang="zh-TW" sz="1050" b="1" i="0" u="sng" kern="100" dirty="0">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ts val="500"/>
                        </a:lnSpc>
                        <a:spcBef>
                          <a:spcPts val="0"/>
                        </a:spcBef>
                        <a:spcAft>
                          <a:spcPts val="0"/>
                        </a:spcAft>
                        <a:buClrTx/>
                        <a:buSzTx/>
                        <a:buFontTx/>
                        <a:buNone/>
                        <a:tabLst/>
                        <a:defRPr/>
                      </a:pPr>
                      <a:endParaRPr lang="en-US" altLang="ja-JP" sz="1000" b="1" i="0" u="sng" kern="100" dirty="0">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0" i="0" kern="100" dirty="0">
                          <a:effectLst/>
                          <a:latin typeface="Meiryo UI" panose="020B0604030504040204" pitchFamily="50" charset="-128"/>
                          <a:ea typeface="Meiryo UI" panose="020B0604030504040204" pitchFamily="50" charset="-128"/>
                        </a:rPr>
                        <a:t>     </a:t>
                      </a:r>
                      <a:r>
                        <a:rPr lang="ja-JP" altLang="en-US" sz="1000" b="1" i="0" kern="100" dirty="0">
                          <a:effectLst/>
                          <a:latin typeface="Meiryo UI" panose="020B0604030504040204" pitchFamily="50" charset="-128"/>
                          <a:ea typeface="Meiryo UI" panose="020B0604030504040204" pitchFamily="50" charset="-128"/>
                        </a:rPr>
                        <a:t>１　事業目的</a:t>
                      </a:r>
                      <a:endParaRPr lang="en-US" altLang="ja-JP" sz="1000" b="1" i="0" kern="100" dirty="0">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1" i="0" kern="100" dirty="0">
                          <a:effectLst/>
                          <a:latin typeface="Meiryo UI" panose="020B0604030504040204" pitchFamily="50" charset="-128"/>
                          <a:ea typeface="Meiryo UI" panose="020B0604030504040204" pitchFamily="50" charset="-128"/>
                        </a:rPr>
                        <a:t>　　　　</a:t>
                      </a:r>
                      <a:r>
                        <a:rPr lang="ja-JP" altLang="en-US" sz="1000" b="0" i="0" kern="100" dirty="0">
                          <a:effectLst/>
                          <a:latin typeface="Meiryo UI" panose="020B0604030504040204" pitchFamily="50" charset="-128"/>
                          <a:ea typeface="Meiryo UI" panose="020B0604030504040204" pitchFamily="50" charset="-128"/>
                        </a:rPr>
                        <a:t>　府内小規模事業者等が経営の安定・改善・革新に</a:t>
                      </a:r>
                      <a:r>
                        <a:rPr lang="ja-JP" altLang="en-US" sz="1000" b="0" i="0" kern="100" dirty="0">
                          <a:solidFill>
                            <a:schemeClr val="tx1"/>
                          </a:solidFill>
                          <a:effectLst/>
                          <a:latin typeface="Meiryo UI" panose="020B0604030504040204" pitchFamily="50" charset="-128"/>
                          <a:ea typeface="Meiryo UI" panose="020B0604030504040204" pitchFamily="50" charset="-128"/>
                        </a:rPr>
                        <a:t>向けた取組みができるよう支援するとともに、まとまりとしての地域産業の活性化を目指すため、商工会若しくは</a:t>
                      </a:r>
                      <a:endParaRPr lang="en-US" altLang="ja-JP" sz="1000" b="0" i="0"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0" i="0" kern="100" dirty="0">
                          <a:solidFill>
                            <a:schemeClr val="tx1"/>
                          </a:solidFill>
                          <a:effectLst/>
                          <a:latin typeface="Meiryo UI" panose="020B0604030504040204" pitchFamily="50" charset="-128"/>
                          <a:ea typeface="Meiryo UI" panose="020B0604030504040204" pitchFamily="50" charset="-128"/>
                        </a:rPr>
                        <a:t>　　　</a:t>
                      </a:r>
                      <a:r>
                        <a:rPr lang="ja-JP" altLang="en-US" sz="1000" b="0" i="0" kern="100" baseline="0" dirty="0">
                          <a:solidFill>
                            <a:schemeClr val="tx1"/>
                          </a:solidFill>
                          <a:effectLst/>
                          <a:latin typeface="Meiryo UI" panose="020B0604030504040204" pitchFamily="50" charset="-128"/>
                          <a:ea typeface="Meiryo UI" panose="020B0604030504040204" pitchFamily="50" charset="-128"/>
                        </a:rPr>
                        <a:t> </a:t>
                      </a:r>
                      <a:r>
                        <a:rPr lang="ja-JP" altLang="en-US" sz="1000" b="0" i="0" kern="100" dirty="0">
                          <a:solidFill>
                            <a:schemeClr val="tx1"/>
                          </a:solidFill>
                          <a:effectLst/>
                          <a:latin typeface="Meiryo UI" panose="020B0604030504040204" pitchFamily="50" charset="-128"/>
                          <a:ea typeface="Meiryo UI" panose="020B0604030504040204" pitchFamily="50" charset="-128"/>
                        </a:rPr>
                        <a:t>商工会議所又は大阪府商工会連合会が実施する小規模事業経営支援事業に対して助成を行うことで、小規模事業者等の振興と経営の安定に寄与する。</a:t>
                      </a:r>
                      <a:endParaRPr lang="en-US" altLang="ja-JP" sz="1000" b="0" i="0"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0" i="0" kern="100" dirty="0">
                          <a:solidFill>
                            <a:schemeClr val="tx1"/>
                          </a:solidFill>
                          <a:effectLst/>
                          <a:latin typeface="Meiryo UI" panose="020B0604030504040204" pitchFamily="50" charset="-128"/>
                          <a:ea typeface="Meiryo UI" panose="020B0604030504040204" pitchFamily="50" charset="-128"/>
                        </a:rPr>
                        <a:t>　　　 開始終了年度：昭和３５年度～　</a:t>
                      </a:r>
                      <a:endParaRPr lang="en-US" altLang="ja-JP" sz="1000" b="0" i="0"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en-US" altLang="ja-JP" sz="1000" b="0" i="0" kern="100" dirty="0">
                          <a:solidFill>
                            <a:schemeClr val="tx1"/>
                          </a:solidFill>
                          <a:effectLst/>
                          <a:latin typeface="Meiryo UI" panose="020B0604030504040204" pitchFamily="50" charset="-128"/>
                          <a:ea typeface="Meiryo UI" panose="020B0604030504040204" pitchFamily="50" charset="-128"/>
                        </a:rPr>
                        <a:t>       </a:t>
                      </a:r>
                      <a:r>
                        <a:rPr lang="ja-JP" altLang="en-US" sz="1000" b="0" i="0" kern="100" dirty="0">
                          <a:solidFill>
                            <a:schemeClr val="tx1"/>
                          </a:solidFill>
                          <a:effectLst/>
                          <a:latin typeface="Meiryo UI" panose="020B0604030504040204" pitchFamily="50" charset="-128"/>
                          <a:ea typeface="Meiryo UI" panose="020B0604030504040204" pitchFamily="50" charset="-128"/>
                        </a:rPr>
                        <a:t>根拠法令：商工会及び商工会議所による小規模事業者の支援に関する法律、小規模事業経営支援事業費補助金交付要綱</a:t>
                      </a:r>
                      <a:endParaRPr lang="en-US" altLang="ja-JP" sz="1000" b="0" i="0"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0" i="0" kern="100" dirty="0">
                          <a:solidFill>
                            <a:schemeClr val="tx1"/>
                          </a:solidFill>
                          <a:effectLst/>
                          <a:latin typeface="Meiryo UI" panose="020B0604030504040204" pitchFamily="50" charset="-128"/>
                          <a:ea typeface="Meiryo UI" panose="020B0604030504040204" pitchFamily="50" charset="-128"/>
                        </a:rPr>
                        <a:t>　　</a:t>
                      </a:r>
                      <a:r>
                        <a:rPr lang="ja-JP" altLang="en-US" sz="1000" b="1" i="0" kern="100" dirty="0">
                          <a:solidFill>
                            <a:schemeClr val="tx1"/>
                          </a:solidFill>
                          <a:effectLst/>
                          <a:latin typeface="Meiryo UI" panose="020B0604030504040204" pitchFamily="50" charset="-128"/>
                          <a:ea typeface="Meiryo UI" panose="020B0604030504040204" pitchFamily="50" charset="-128"/>
                        </a:rPr>
                        <a:t>２　事業内容</a:t>
                      </a:r>
                      <a:endParaRPr lang="en-US" altLang="ja-JP" sz="1000" b="1" i="0"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1" i="0" kern="100" dirty="0">
                          <a:solidFill>
                            <a:schemeClr val="tx1"/>
                          </a:solidFill>
                          <a:effectLst/>
                          <a:latin typeface="Meiryo UI" panose="020B0604030504040204" pitchFamily="50" charset="-128"/>
                          <a:ea typeface="Meiryo UI" panose="020B0604030504040204" pitchFamily="50" charset="-128"/>
                        </a:rPr>
                        <a:t>　　</a:t>
                      </a:r>
                      <a:r>
                        <a:rPr lang="ja-JP" altLang="en-US" sz="1000" b="0" i="0" kern="100" dirty="0">
                          <a:solidFill>
                            <a:schemeClr val="tx1"/>
                          </a:solidFill>
                          <a:effectLst/>
                          <a:latin typeface="Meiryo UI" panose="020B0604030504040204" pitchFamily="50" charset="-128"/>
                          <a:ea typeface="Meiryo UI" panose="020B0604030504040204" pitchFamily="50" charset="-128"/>
                        </a:rPr>
                        <a:t>（１）小規模事業経営支援事業　</a:t>
                      </a:r>
                      <a:endParaRPr lang="en-US" altLang="ja-JP" sz="1000" b="0" i="0"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en-US" altLang="ja-JP" sz="1000" b="0" i="0" kern="100" baseline="0" dirty="0">
                          <a:solidFill>
                            <a:schemeClr val="tx1"/>
                          </a:solidFill>
                          <a:effectLst/>
                          <a:latin typeface="Meiryo UI" panose="020B0604030504040204" pitchFamily="50" charset="-128"/>
                          <a:ea typeface="Meiryo UI" panose="020B0604030504040204" pitchFamily="50" charset="-128"/>
                        </a:rPr>
                        <a:t>          </a:t>
                      </a:r>
                      <a:r>
                        <a:rPr lang="ja-JP" altLang="en-US" sz="1000" b="0" i="0" kern="100" dirty="0">
                          <a:solidFill>
                            <a:schemeClr val="tx1"/>
                          </a:solidFill>
                          <a:effectLst/>
                          <a:latin typeface="Meiryo UI" panose="020B0604030504040204" pitchFamily="50" charset="-128"/>
                          <a:ea typeface="Meiryo UI" panose="020B0604030504040204" pitchFamily="50" charset="-128"/>
                        </a:rPr>
                        <a:t>○経営相談支援事業</a:t>
                      </a:r>
                      <a:r>
                        <a:rPr lang="en-US" altLang="ja-JP" sz="1000" b="0" i="0" kern="100" dirty="0">
                          <a:solidFill>
                            <a:schemeClr val="tx1"/>
                          </a:solidFill>
                          <a:effectLst/>
                          <a:latin typeface="Meiryo UI" panose="020B0604030504040204" pitchFamily="50" charset="-128"/>
                          <a:ea typeface="Meiryo UI" panose="020B0604030504040204" pitchFamily="50" charset="-128"/>
                        </a:rPr>
                        <a:t>[</a:t>
                      </a:r>
                      <a:r>
                        <a:rPr lang="ja-JP" altLang="en-US" sz="1000" b="0" i="0" kern="100" dirty="0">
                          <a:solidFill>
                            <a:schemeClr val="tx1"/>
                          </a:solidFill>
                          <a:effectLst/>
                          <a:latin typeface="Meiryo UI" panose="020B0604030504040204" pitchFamily="50" charset="-128"/>
                          <a:ea typeface="Meiryo UI" panose="020B0604030504040204" pitchFamily="50" charset="-128"/>
                        </a:rPr>
                        <a:t>Ｒ１交付決定済額：</a:t>
                      </a:r>
                      <a:r>
                        <a:rPr lang="en-US" altLang="ja-JP" sz="1000" b="0" i="0" kern="100" dirty="0">
                          <a:solidFill>
                            <a:schemeClr val="tx1"/>
                          </a:solidFill>
                          <a:effectLst/>
                          <a:latin typeface="Meiryo UI" panose="020B0604030504040204" pitchFamily="50" charset="-128"/>
                          <a:ea typeface="Meiryo UI" panose="020B0604030504040204" pitchFamily="50" charset="-128"/>
                        </a:rPr>
                        <a:t>871,685</a:t>
                      </a:r>
                      <a:r>
                        <a:rPr lang="ja-JP" altLang="en-US" sz="1000" b="0" i="0" kern="100" dirty="0">
                          <a:solidFill>
                            <a:schemeClr val="tx1"/>
                          </a:solidFill>
                          <a:effectLst/>
                          <a:latin typeface="Meiryo UI" panose="020B0604030504040204" pitchFamily="50" charset="-128"/>
                          <a:ea typeface="Meiryo UI" panose="020B0604030504040204" pitchFamily="50" charset="-128"/>
                        </a:rPr>
                        <a:t>千円</a:t>
                      </a:r>
                      <a:r>
                        <a:rPr lang="en-US" altLang="ja-JP" sz="1000" b="0" i="0" kern="100" dirty="0">
                          <a:solidFill>
                            <a:schemeClr val="tx1"/>
                          </a:solidFill>
                          <a:effectLst/>
                          <a:latin typeface="Meiryo UI" panose="020B0604030504040204" pitchFamily="50" charset="-128"/>
                          <a:ea typeface="Meiryo UI" panose="020B0604030504040204" pitchFamily="50" charset="-128"/>
                        </a:rPr>
                        <a:t>〕</a:t>
                      </a:r>
                      <a:r>
                        <a:rPr lang="ja-JP" altLang="en-US" sz="1000" b="0" i="0" kern="100" dirty="0">
                          <a:solidFill>
                            <a:schemeClr val="tx1"/>
                          </a:solidFill>
                          <a:effectLst/>
                          <a:latin typeface="Meiryo UI" panose="020B0604030504040204" pitchFamily="50" charset="-128"/>
                          <a:ea typeface="Meiryo UI" panose="020B0604030504040204" pitchFamily="50" charset="-128"/>
                        </a:rPr>
                        <a:t>　　　　　　　　　　　　　　　　　　　　　 </a:t>
                      </a:r>
                    </a:p>
                    <a:p>
                      <a:pPr marL="133350" indent="-133350" algn="just">
                        <a:spcAft>
                          <a:spcPts val="0"/>
                        </a:spcAft>
                      </a:pPr>
                      <a:r>
                        <a:rPr lang="ja-JP" altLang="en-US" sz="1000" b="0" i="0" kern="100" dirty="0">
                          <a:solidFill>
                            <a:schemeClr val="tx1"/>
                          </a:solidFill>
                          <a:effectLst/>
                          <a:latin typeface="Meiryo UI" panose="020B0604030504040204" pitchFamily="50" charset="-128"/>
                          <a:ea typeface="Meiryo UI" panose="020B0604030504040204" pitchFamily="50" charset="-128"/>
                        </a:rPr>
                        <a:t>　　　　　　　</a:t>
                      </a:r>
                      <a:r>
                        <a:rPr lang="en-US" altLang="ja-JP" sz="1000" b="0" i="0" kern="100" dirty="0">
                          <a:solidFill>
                            <a:schemeClr val="tx1"/>
                          </a:solidFill>
                          <a:effectLst/>
                          <a:latin typeface="Meiryo UI" panose="020B0604030504040204" pitchFamily="50" charset="-128"/>
                          <a:ea typeface="Meiryo UI" panose="020B0604030504040204" pitchFamily="50" charset="-128"/>
                        </a:rPr>
                        <a:t>【</a:t>
                      </a:r>
                      <a:r>
                        <a:rPr lang="ja-JP" altLang="en-US" sz="1000" b="0" i="0" kern="100" dirty="0">
                          <a:solidFill>
                            <a:schemeClr val="tx1"/>
                          </a:solidFill>
                          <a:effectLst/>
                          <a:latin typeface="Meiryo UI" panose="020B0604030504040204" pitchFamily="50" charset="-128"/>
                          <a:ea typeface="Meiryo UI" panose="020B0604030504040204" pitchFamily="50" charset="-128"/>
                        </a:rPr>
                        <a:t>事業内容</a:t>
                      </a:r>
                      <a:r>
                        <a:rPr lang="en-US" altLang="ja-JP" sz="1000" b="0" i="0" kern="100" dirty="0">
                          <a:solidFill>
                            <a:schemeClr val="tx1"/>
                          </a:solidFill>
                          <a:effectLst/>
                          <a:latin typeface="Meiryo UI" panose="020B0604030504040204" pitchFamily="50" charset="-128"/>
                          <a:ea typeface="Meiryo UI" panose="020B0604030504040204" pitchFamily="50" charset="-128"/>
                        </a:rPr>
                        <a:t>】</a:t>
                      </a:r>
                      <a:r>
                        <a:rPr lang="ja-JP" altLang="en-US" sz="1000" b="0" i="0" kern="100" dirty="0">
                          <a:solidFill>
                            <a:schemeClr val="tx1"/>
                          </a:solidFill>
                          <a:effectLst/>
                          <a:latin typeface="Meiryo UI" panose="020B0604030504040204" pitchFamily="50" charset="-128"/>
                          <a:ea typeface="Meiryo UI" panose="020B0604030504040204" pitchFamily="50" charset="-128"/>
                        </a:rPr>
                        <a:t>　　　　　　　　　　　　　　　　　　　　　　　　　　　　　　　　　　　　　　　　　　　　　 </a:t>
                      </a:r>
                    </a:p>
                    <a:p>
                      <a:pPr marL="133350" indent="-133350" algn="just">
                        <a:spcAft>
                          <a:spcPts val="0"/>
                        </a:spcAft>
                      </a:pPr>
                      <a:r>
                        <a:rPr lang="ja-JP" altLang="en-US" sz="1000" b="0" i="0" kern="100" dirty="0">
                          <a:solidFill>
                            <a:schemeClr val="tx1"/>
                          </a:solidFill>
                          <a:effectLst/>
                          <a:latin typeface="Meiryo UI" panose="020B0604030504040204" pitchFamily="50" charset="-128"/>
                          <a:ea typeface="Meiryo UI" panose="020B0604030504040204" pitchFamily="50" charset="-128"/>
                        </a:rPr>
                        <a:t>　　　　　　　</a:t>
                      </a:r>
                      <a:r>
                        <a:rPr lang="ja-JP" altLang="en-US" sz="1000" b="0" i="0" kern="100" baseline="0" dirty="0">
                          <a:solidFill>
                            <a:schemeClr val="tx1"/>
                          </a:solidFill>
                          <a:effectLst/>
                          <a:latin typeface="Meiryo UI" panose="020B0604030504040204" pitchFamily="50" charset="-128"/>
                          <a:ea typeface="Meiryo UI" panose="020B0604030504040204" pitchFamily="50" charset="-128"/>
                        </a:rPr>
                        <a:t> 　</a:t>
                      </a:r>
                      <a:r>
                        <a:rPr lang="ja-JP" altLang="en-US" sz="1000" b="0" i="0" kern="100" dirty="0">
                          <a:solidFill>
                            <a:schemeClr val="tx1"/>
                          </a:solidFill>
                          <a:effectLst/>
                          <a:latin typeface="Meiryo UI" panose="020B0604030504040204" pitchFamily="50" charset="-128"/>
                          <a:ea typeface="Meiryo UI" panose="020B0604030504040204" pitchFamily="50" charset="-128"/>
                        </a:rPr>
                        <a:t>小規模事業者等の経営課題を明らかにして適切な支援施策の情報をきめ細かく効率的に届けるとともに、記帳支援・金融支援・労務等のベーシックな支援に</a:t>
                      </a:r>
                      <a:endParaRPr lang="en-US" altLang="ja-JP" sz="1000" b="0" i="0"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en-US" altLang="ja-JP" sz="1000" b="0" i="0" kern="100" dirty="0">
                          <a:solidFill>
                            <a:schemeClr val="tx1"/>
                          </a:solidFill>
                          <a:effectLst/>
                          <a:latin typeface="Meiryo UI" panose="020B0604030504040204" pitchFamily="50" charset="-128"/>
                          <a:ea typeface="Meiryo UI" panose="020B0604030504040204" pitchFamily="50" charset="-128"/>
                        </a:rPr>
                        <a:t>              </a:t>
                      </a:r>
                      <a:r>
                        <a:rPr lang="ja-JP" altLang="en-US" sz="1000" b="0" i="0" kern="100" baseline="0" dirty="0">
                          <a:solidFill>
                            <a:schemeClr val="tx1"/>
                          </a:solidFill>
                          <a:effectLst/>
                          <a:latin typeface="Meiryo UI" panose="020B0604030504040204" pitchFamily="50" charset="-128"/>
                          <a:ea typeface="Meiryo UI" panose="020B0604030504040204" pitchFamily="50" charset="-128"/>
                        </a:rPr>
                        <a:t> </a:t>
                      </a:r>
                      <a:r>
                        <a:rPr lang="ja-JP" altLang="en-US" sz="1000" b="0" i="0" kern="100" dirty="0">
                          <a:solidFill>
                            <a:schemeClr val="tx1"/>
                          </a:solidFill>
                          <a:effectLst/>
                          <a:latin typeface="Meiryo UI" panose="020B0604030504040204" pitchFamily="50" charset="-128"/>
                          <a:ea typeface="Meiryo UI" panose="020B0604030504040204" pitchFamily="50" charset="-128"/>
                        </a:rPr>
                        <a:t>加え、支援ニーズが増加している販路開拓や事業計画作成支援等の事業者の前向きな取組みをサポートすることにより、事業の持続的な発展に向けた経営支</a:t>
                      </a:r>
                      <a:endParaRPr lang="en-US" altLang="ja-JP" sz="1000" b="0" i="0"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en-US" altLang="ja-JP" sz="1000" b="0" i="0" kern="100" dirty="0">
                          <a:solidFill>
                            <a:schemeClr val="tx1"/>
                          </a:solidFill>
                          <a:effectLst/>
                          <a:latin typeface="Meiryo UI" panose="020B0604030504040204" pitchFamily="50" charset="-128"/>
                          <a:ea typeface="Meiryo UI" panose="020B0604030504040204" pitchFamily="50" charset="-128"/>
                        </a:rPr>
                        <a:t>               </a:t>
                      </a:r>
                      <a:r>
                        <a:rPr lang="ja-JP" altLang="en-US" sz="1000" b="0" i="0" kern="100" dirty="0">
                          <a:solidFill>
                            <a:schemeClr val="tx1"/>
                          </a:solidFill>
                          <a:effectLst/>
                          <a:latin typeface="Meiryo UI" panose="020B0604030504040204" pitchFamily="50" charset="-128"/>
                          <a:ea typeface="Meiryo UI" panose="020B0604030504040204" pitchFamily="50" charset="-128"/>
                        </a:rPr>
                        <a:t>援を行う。　　　　　　　　　　　　　　　　　　　　　　　　　　　　　　 </a:t>
                      </a:r>
                    </a:p>
                    <a:p>
                      <a:pPr marL="133350" indent="-133350" algn="just">
                        <a:spcAft>
                          <a:spcPts val="0"/>
                        </a:spcAft>
                      </a:pPr>
                      <a:r>
                        <a:rPr lang="ja-JP" altLang="en-US" sz="1000" b="0" i="0" kern="100" dirty="0">
                          <a:solidFill>
                            <a:schemeClr val="tx1"/>
                          </a:solidFill>
                          <a:effectLst/>
                          <a:latin typeface="Meiryo UI" panose="020B0604030504040204" pitchFamily="50" charset="-128"/>
                          <a:ea typeface="Meiryo UI" panose="020B0604030504040204" pitchFamily="50" charset="-128"/>
                        </a:rPr>
                        <a:t>　　　　　　　</a:t>
                      </a:r>
                      <a:r>
                        <a:rPr lang="en-US" altLang="ja-JP" sz="1000" b="0" i="0" kern="100" dirty="0">
                          <a:solidFill>
                            <a:schemeClr val="tx1"/>
                          </a:solidFill>
                          <a:effectLst/>
                          <a:latin typeface="Meiryo UI" panose="020B0604030504040204" pitchFamily="50" charset="-128"/>
                          <a:ea typeface="Meiryo UI" panose="020B0604030504040204" pitchFamily="50" charset="-128"/>
                        </a:rPr>
                        <a:t>【</a:t>
                      </a:r>
                      <a:r>
                        <a:rPr lang="ja-JP" altLang="en-US" sz="1000" b="0" i="0" kern="100" dirty="0">
                          <a:solidFill>
                            <a:schemeClr val="tx1"/>
                          </a:solidFill>
                          <a:effectLst/>
                          <a:latin typeface="Meiryo UI" panose="020B0604030504040204" pitchFamily="50" charset="-128"/>
                          <a:ea typeface="Meiryo UI" panose="020B0604030504040204" pitchFamily="50" charset="-128"/>
                        </a:rPr>
                        <a:t>積算根拠</a:t>
                      </a:r>
                      <a:r>
                        <a:rPr lang="en-US" altLang="ja-JP" sz="1000" b="0" i="0" kern="100" dirty="0">
                          <a:solidFill>
                            <a:schemeClr val="tx1"/>
                          </a:solidFill>
                          <a:effectLst/>
                          <a:latin typeface="Meiryo UI" panose="020B0604030504040204" pitchFamily="50" charset="-128"/>
                          <a:ea typeface="Meiryo UI" panose="020B0604030504040204" pitchFamily="50" charset="-128"/>
                        </a:rPr>
                        <a:t>】</a:t>
                      </a:r>
                    </a:p>
                    <a:p>
                      <a:pPr marL="133350" indent="-133350" algn="just">
                        <a:spcAft>
                          <a:spcPts val="0"/>
                        </a:spcAft>
                      </a:pPr>
                      <a:r>
                        <a:rPr lang="en-US" altLang="ja-JP" sz="1000" b="0" i="0" kern="100" dirty="0">
                          <a:solidFill>
                            <a:schemeClr val="tx1"/>
                          </a:solidFill>
                          <a:effectLst/>
                          <a:latin typeface="Meiryo UI" panose="020B0604030504040204" pitchFamily="50" charset="-128"/>
                          <a:ea typeface="Meiryo UI" panose="020B0604030504040204" pitchFamily="50" charset="-128"/>
                        </a:rPr>
                        <a:t>               </a:t>
                      </a:r>
                      <a:r>
                        <a:rPr lang="ja-JP" altLang="en-US" sz="1000" b="0" i="0" kern="100" dirty="0">
                          <a:solidFill>
                            <a:schemeClr val="tx1"/>
                          </a:solidFill>
                          <a:effectLst/>
                          <a:latin typeface="Meiryo UI" panose="020B0604030504040204" pitchFamily="50" charset="-128"/>
                          <a:ea typeface="Meiryo UI" panose="020B0604030504040204" pitchFamily="50" charset="-128"/>
                        </a:rPr>
                        <a:t>１事業者あたり　</a:t>
                      </a:r>
                      <a:r>
                        <a:rPr lang="en-US" altLang="ja-JP" sz="1000" b="0" i="0" kern="100" dirty="0">
                          <a:solidFill>
                            <a:schemeClr val="tx1"/>
                          </a:solidFill>
                          <a:effectLst/>
                          <a:latin typeface="Meiryo UI" panose="020B0604030504040204" pitchFamily="50" charset="-128"/>
                          <a:ea typeface="Meiryo UI" panose="020B0604030504040204" pitchFamily="50" charset="-128"/>
                        </a:rPr>
                        <a:t>5,000</a:t>
                      </a:r>
                      <a:r>
                        <a:rPr lang="ja-JP" altLang="en-US" sz="1000" b="0" i="0" kern="100" dirty="0">
                          <a:solidFill>
                            <a:schemeClr val="tx1"/>
                          </a:solidFill>
                          <a:effectLst/>
                          <a:latin typeface="Meiryo UI" panose="020B0604030504040204" pitchFamily="50" charset="-128"/>
                          <a:ea typeface="Meiryo UI" panose="020B0604030504040204" pitchFamily="50" charset="-128"/>
                        </a:rPr>
                        <a:t>円～</a:t>
                      </a:r>
                      <a:r>
                        <a:rPr lang="en-US" altLang="ja-JP" sz="1000" b="0" i="0" kern="100" dirty="0">
                          <a:solidFill>
                            <a:schemeClr val="tx1"/>
                          </a:solidFill>
                          <a:effectLst/>
                          <a:latin typeface="Meiryo UI" panose="020B0604030504040204" pitchFamily="50" charset="-128"/>
                          <a:ea typeface="Meiryo UI" panose="020B0604030504040204" pitchFamily="50" charset="-128"/>
                        </a:rPr>
                        <a:t>50,000</a:t>
                      </a:r>
                      <a:r>
                        <a:rPr lang="ja-JP" altLang="en-US" sz="1000" b="0" i="0" kern="100" dirty="0">
                          <a:solidFill>
                            <a:schemeClr val="tx1"/>
                          </a:solidFill>
                          <a:effectLst/>
                          <a:latin typeface="Meiryo UI" panose="020B0604030504040204" pitchFamily="50" charset="-128"/>
                          <a:ea typeface="Meiryo UI" panose="020B0604030504040204" pitchFamily="50" charset="-128"/>
                        </a:rPr>
                        <a:t>円</a:t>
                      </a:r>
                      <a:endParaRPr lang="en-US" altLang="ja-JP" sz="1000" b="0" i="0"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0" i="0" kern="100" dirty="0">
                          <a:solidFill>
                            <a:schemeClr val="tx1"/>
                          </a:solidFill>
                          <a:effectLst/>
                          <a:latin typeface="Meiryo UI" panose="020B0604030504040204" pitchFamily="50" charset="-128"/>
                          <a:ea typeface="Meiryo UI" panose="020B0604030504040204" pitchFamily="50" charset="-128"/>
                        </a:rPr>
                        <a:t>　　　　　　　</a:t>
                      </a:r>
                      <a:r>
                        <a:rPr lang="en-US" altLang="ja-JP" sz="1000" b="0" i="0" kern="100" dirty="0">
                          <a:solidFill>
                            <a:schemeClr val="tx1"/>
                          </a:solidFill>
                          <a:effectLst/>
                          <a:latin typeface="Meiryo UI" panose="020B0604030504040204" pitchFamily="50" charset="-128"/>
                          <a:ea typeface="Meiryo UI" panose="020B0604030504040204" pitchFamily="50" charset="-128"/>
                        </a:rPr>
                        <a:t>【</a:t>
                      </a:r>
                      <a:r>
                        <a:rPr lang="ja-JP" altLang="en-US" sz="1000" b="0" i="0" kern="100" dirty="0">
                          <a:solidFill>
                            <a:schemeClr val="tx1"/>
                          </a:solidFill>
                          <a:effectLst/>
                          <a:latin typeface="Meiryo UI" panose="020B0604030504040204" pitchFamily="50" charset="-128"/>
                          <a:ea typeface="Meiryo UI" panose="020B0604030504040204" pitchFamily="50" charset="-128"/>
                        </a:rPr>
                        <a:t>活動指標</a:t>
                      </a:r>
                      <a:r>
                        <a:rPr lang="en-US" altLang="ja-JP" sz="1000" b="0" i="0" kern="100" dirty="0">
                          <a:solidFill>
                            <a:schemeClr val="tx1"/>
                          </a:solidFill>
                          <a:effectLst/>
                          <a:latin typeface="Meiryo UI" panose="020B0604030504040204" pitchFamily="50" charset="-128"/>
                          <a:ea typeface="Meiryo UI" panose="020B0604030504040204" pitchFamily="50" charset="-128"/>
                        </a:rPr>
                        <a:t>】</a:t>
                      </a:r>
                    </a:p>
                    <a:p>
                      <a:pPr marL="133350" indent="-133350" algn="just">
                        <a:spcAft>
                          <a:spcPts val="0"/>
                        </a:spcAft>
                      </a:pPr>
                      <a:r>
                        <a:rPr lang="ja-JP" altLang="en-US" sz="1000" b="0" i="0" kern="100" dirty="0">
                          <a:solidFill>
                            <a:schemeClr val="tx1"/>
                          </a:solidFill>
                          <a:effectLst/>
                          <a:latin typeface="Meiryo UI" panose="020B0604030504040204" pitchFamily="50" charset="-128"/>
                          <a:ea typeface="Meiryo UI" panose="020B0604030504040204" pitchFamily="50" charset="-128"/>
                        </a:rPr>
                        <a:t>　　　　　　　　経営指導員の相談支援者（件）数　Ｈ</a:t>
                      </a:r>
                      <a:r>
                        <a:rPr lang="en-US" altLang="ja-JP" sz="1000" b="0" i="0" kern="100" dirty="0">
                          <a:solidFill>
                            <a:schemeClr val="tx1"/>
                          </a:solidFill>
                          <a:effectLst/>
                          <a:latin typeface="Meiryo UI" panose="020B0604030504040204" pitchFamily="50" charset="-128"/>
                          <a:ea typeface="Meiryo UI" panose="020B0604030504040204" pitchFamily="50" charset="-128"/>
                        </a:rPr>
                        <a:t>30:</a:t>
                      </a:r>
                      <a:r>
                        <a:rPr lang="ja-JP" altLang="en-US" sz="1000" b="0" i="0" kern="100" dirty="0">
                          <a:solidFill>
                            <a:schemeClr val="tx1"/>
                          </a:solidFill>
                          <a:effectLst/>
                          <a:latin typeface="Meiryo UI" panose="020B0604030504040204" pitchFamily="50" charset="-128"/>
                          <a:ea typeface="Meiryo UI" panose="020B0604030504040204" pitchFamily="50" charset="-128"/>
                        </a:rPr>
                        <a:t>カルテ化企業</a:t>
                      </a:r>
                      <a:r>
                        <a:rPr lang="en-US" altLang="ja-JP" sz="1000" b="0" i="0" kern="100" dirty="0">
                          <a:solidFill>
                            <a:schemeClr val="tx1"/>
                          </a:solidFill>
                          <a:effectLst/>
                          <a:latin typeface="Meiryo UI" panose="020B0604030504040204" pitchFamily="50" charset="-128"/>
                          <a:ea typeface="Meiryo UI" panose="020B0604030504040204" pitchFamily="50" charset="-128"/>
                        </a:rPr>
                        <a:t>13,303</a:t>
                      </a:r>
                      <a:r>
                        <a:rPr lang="ja-JP" altLang="en-US" sz="1000" b="0" i="0" kern="100" dirty="0">
                          <a:solidFill>
                            <a:schemeClr val="tx1"/>
                          </a:solidFill>
                          <a:effectLst/>
                          <a:latin typeface="Meiryo UI" panose="020B0604030504040204" pitchFamily="50" charset="-128"/>
                          <a:ea typeface="Meiryo UI" panose="020B0604030504040204" pitchFamily="50" charset="-128"/>
                        </a:rPr>
                        <a:t>者</a:t>
                      </a:r>
                      <a:endParaRPr lang="en-US" altLang="ja-JP" sz="1000" b="0" i="0"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0" i="0" kern="100" dirty="0">
                          <a:solidFill>
                            <a:schemeClr val="tx1"/>
                          </a:solidFill>
                          <a:effectLst/>
                          <a:latin typeface="Meiryo UI" panose="020B0604030504040204" pitchFamily="50" charset="-128"/>
                          <a:ea typeface="Meiryo UI" panose="020B0604030504040204" pitchFamily="50" charset="-128"/>
                        </a:rPr>
                        <a:t>　　　　　　　</a:t>
                      </a:r>
                      <a:r>
                        <a:rPr lang="en-US" altLang="ja-JP" sz="1000" b="0" i="0" kern="100" dirty="0">
                          <a:solidFill>
                            <a:schemeClr val="tx1"/>
                          </a:solidFill>
                          <a:effectLst/>
                          <a:latin typeface="Meiryo UI" panose="020B0604030504040204" pitchFamily="50" charset="-128"/>
                          <a:ea typeface="Meiryo UI" panose="020B0604030504040204" pitchFamily="50" charset="-128"/>
                        </a:rPr>
                        <a:t>【</a:t>
                      </a:r>
                      <a:r>
                        <a:rPr lang="ja-JP" altLang="en-US" sz="1000" b="0" i="0" kern="100" dirty="0">
                          <a:solidFill>
                            <a:schemeClr val="tx1"/>
                          </a:solidFill>
                          <a:effectLst/>
                          <a:latin typeface="Meiryo UI" panose="020B0604030504040204" pitchFamily="50" charset="-128"/>
                          <a:ea typeface="Meiryo UI" panose="020B0604030504040204" pitchFamily="50" charset="-128"/>
                        </a:rPr>
                        <a:t>成果指標</a:t>
                      </a:r>
                      <a:r>
                        <a:rPr lang="en-US" altLang="ja-JP" sz="1000" b="0" i="0" kern="100" dirty="0">
                          <a:solidFill>
                            <a:schemeClr val="tx1"/>
                          </a:solidFill>
                          <a:effectLst/>
                          <a:latin typeface="Meiryo UI" panose="020B0604030504040204" pitchFamily="50" charset="-128"/>
                          <a:ea typeface="Meiryo UI" panose="020B0604030504040204" pitchFamily="50" charset="-128"/>
                        </a:rPr>
                        <a:t>】</a:t>
                      </a:r>
                    </a:p>
                    <a:p>
                      <a:pPr marL="133350" indent="-133350" algn="just">
                        <a:spcAft>
                          <a:spcPts val="0"/>
                        </a:spcAft>
                      </a:pPr>
                      <a:r>
                        <a:rPr lang="ja-JP" altLang="en-US" sz="1000" b="0" i="0" kern="100" dirty="0">
                          <a:solidFill>
                            <a:schemeClr val="tx1"/>
                          </a:solidFill>
                          <a:effectLst/>
                          <a:latin typeface="Meiryo UI" panose="020B0604030504040204" pitchFamily="50" charset="-128"/>
                          <a:ea typeface="Meiryo UI" panose="020B0604030504040204" pitchFamily="50" charset="-128"/>
                        </a:rPr>
                        <a:t>　　　　　　　　事業者満足度（</a:t>
                      </a:r>
                      <a:r>
                        <a:rPr lang="en-US" altLang="ja-JP" sz="1000" b="0" i="0" kern="100" dirty="0">
                          <a:solidFill>
                            <a:schemeClr val="tx1"/>
                          </a:solidFill>
                          <a:effectLst/>
                          <a:latin typeface="Meiryo UI" panose="020B0604030504040204" pitchFamily="50" charset="-128"/>
                          <a:ea typeface="Meiryo UI" panose="020B0604030504040204" pitchFamily="50" charset="-128"/>
                        </a:rPr>
                        <a:t>30</a:t>
                      </a:r>
                      <a:r>
                        <a:rPr lang="ja-JP" altLang="en-US" sz="1000" b="0" i="0" kern="100" dirty="0">
                          <a:solidFill>
                            <a:schemeClr val="tx1"/>
                          </a:solidFill>
                          <a:effectLst/>
                          <a:latin typeface="Meiryo UI" panose="020B0604030504040204" pitchFamily="50" charset="-128"/>
                          <a:ea typeface="Meiryo UI" panose="020B0604030504040204" pitchFamily="50" charset="-128"/>
                        </a:rPr>
                        <a:t>点満点）　Ｈ</a:t>
                      </a:r>
                      <a:r>
                        <a:rPr lang="en-US" altLang="ja-JP" sz="1000" b="0" i="0" kern="100" dirty="0">
                          <a:solidFill>
                            <a:schemeClr val="tx1"/>
                          </a:solidFill>
                          <a:effectLst/>
                          <a:latin typeface="Meiryo UI" panose="020B0604030504040204" pitchFamily="50" charset="-128"/>
                          <a:ea typeface="Meiryo UI" panose="020B0604030504040204" pitchFamily="50" charset="-128"/>
                        </a:rPr>
                        <a:t>30:27.02</a:t>
                      </a:r>
                      <a:r>
                        <a:rPr lang="ja-JP" altLang="en-US" sz="1000" b="0" i="0" kern="100" dirty="0">
                          <a:solidFill>
                            <a:schemeClr val="tx1"/>
                          </a:solidFill>
                          <a:effectLst/>
                          <a:latin typeface="Meiryo UI" panose="020B0604030504040204" pitchFamily="50" charset="-128"/>
                          <a:ea typeface="Meiryo UI" panose="020B0604030504040204" pitchFamily="50" charset="-128"/>
                        </a:rPr>
                        <a:t>点</a:t>
                      </a:r>
                      <a:endParaRPr lang="en-US" altLang="ja-JP" sz="1000" b="0" i="0"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en-US" altLang="ja-JP" sz="1000" b="0" i="0" kern="100" baseline="0" dirty="0">
                          <a:solidFill>
                            <a:schemeClr val="tx1"/>
                          </a:solidFill>
                          <a:effectLst/>
                          <a:latin typeface="Meiryo UI" panose="020B0604030504040204" pitchFamily="50" charset="-128"/>
                          <a:ea typeface="Meiryo UI" panose="020B0604030504040204" pitchFamily="50" charset="-128"/>
                        </a:rPr>
                        <a:t>          </a:t>
                      </a:r>
                      <a:r>
                        <a:rPr lang="ja-JP" altLang="en-US" sz="1000" b="0" i="0" kern="100" dirty="0">
                          <a:solidFill>
                            <a:schemeClr val="tx1"/>
                          </a:solidFill>
                          <a:effectLst/>
                          <a:latin typeface="Meiryo UI" panose="020B0604030504040204" pitchFamily="50" charset="-128"/>
                          <a:ea typeface="Meiryo UI" panose="020B0604030504040204" pitchFamily="50" charset="-128"/>
                        </a:rPr>
                        <a:t>○地域活性化事業</a:t>
                      </a:r>
                      <a:r>
                        <a:rPr lang="en-US" altLang="ja-JP" sz="1000" b="0" i="0" kern="100" dirty="0">
                          <a:solidFill>
                            <a:schemeClr val="tx1"/>
                          </a:solidFill>
                          <a:effectLst/>
                          <a:latin typeface="Meiryo UI" panose="020B0604030504040204" pitchFamily="50" charset="-128"/>
                          <a:ea typeface="Meiryo UI" panose="020B0604030504040204" pitchFamily="50" charset="-128"/>
                        </a:rPr>
                        <a:t>〔</a:t>
                      </a:r>
                      <a:r>
                        <a:rPr lang="ja-JP" altLang="en-US" sz="1000" b="0" i="0" kern="100" dirty="0">
                          <a:solidFill>
                            <a:schemeClr val="tx1"/>
                          </a:solidFill>
                          <a:effectLst/>
                          <a:latin typeface="Meiryo UI" panose="020B0604030504040204" pitchFamily="50" charset="-128"/>
                          <a:ea typeface="Meiryo UI" panose="020B0604030504040204" pitchFamily="50" charset="-128"/>
                        </a:rPr>
                        <a:t>Ｒ１交付決定済額</a:t>
                      </a:r>
                      <a:r>
                        <a:rPr lang="en-US" altLang="ja-JP" sz="1000" b="0" i="0" kern="100" dirty="0">
                          <a:solidFill>
                            <a:schemeClr val="tx1"/>
                          </a:solidFill>
                          <a:effectLst/>
                          <a:latin typeface="Meiryo UI" panose="020B0604030504040204" pitchFamily="50" charset="-128"/>
                          <a:ea typeface="Meiryo UI" panose="020B0604030504040204" pitchFamily="50" charset="-128"/>
                        </a:rPr>
                        <a:t>:893,402</a:t>
                      </a:r>
                      <a:r>
                        <a:rPr lang="ja-JP" altLang="en-US" sz="1000" b="0" i="0" kern="100" dirty="0">
                          <a:solidFill>
                            <a:schemeClr val="tx1"/>
                          </a:solidFill>
                          <a:effectLst/>
                          <a:latin typeface="Meiryo UI" panose="020B0604030504040204" pitchFamily="50" charset="-128"/>
                          <a:ea typeface="Meiryo UI" panose="020B0604030504040204" pitchFamily="50" charset="-128"/>
                        </a:rPr>
                        <a:t>千円</a:t>
                      </a:r>
                      <a:r>
                        <a:rPr lang="en-US" altLang="ja-JP" sz="1000" b="0" i="0" kern="100" dirty="0">
                          <a:solidFill>
                            <a:schemeClr val="tx1"/>
                          </a:solidFill>
                          <a:effectLst/>
                          <a:latin typeface="Meiryo UI" panose="020B0604030504040204" pitchFamily="50" charset="-128"/>
                          <a:ea typeface="Meiryo UI" panose="020B0604030504040204" pitchFamily="50" charset="-128"/>
                        </a:rPr>
                        <a:t>〕</a:t>
                      </a:r>
                      <a:r>
                        <a:rPr lang="ja-JP" altLang="en-US" sz="1000" b="0" i="0" kern="100" dirty="0">
                          <a:solidFill>
                            <a:schemeClr val="tx1"/>
                          </a:solidFill>
                          <a:effectLst/>
                          <a:latin typeface="Meiryo UI" panose="020B0604030504040204" pitchFamily="50" charset="-128"/>
                          <a:ea typeface="Meiryo UI" panose="020B0604030504040204" pitchFamily="50" charset="-128"/>
                        </a:rPr>
                        <a:t>　　　　　　　　　　　　　　　　　　　　　　 </a:t>
                      </a:r>
                    </a:p>
                    <a:p>
                      <a:pPr marL="133350" indent="-133350" algn="just">
                        <a:spcAft>
                          <a:spcPts val="0"/>
                        </a:spcAft>
                      </a:pPr>
                      <a:r>
                        <a:rPr lang="ja-JP" altLang="en-US" sz="1000" b="0" i="0" kern="100" dirty="0">
                          <a:solidFill>
                            <a:schemeClr val="tx1"/>
                          </a:solidFill>
                          <a:effectLst/>
                          <a:latin typeface="Meiryo UI" panose="020B0604030504040204" pitchFamily="50" charset="-128"/>
                          <a:ea typeface="Meiryo UI" panose="020B0604030504040204" pitchFamily="50" charset="-128"/>
                        </a:rPr>
                        <a:t> 　          </a:t>
                      </a:r>
                      <a:r>
                        <a:rPr lang="en-US" altLang="ja-JP" sz="1000" b="0" i="0" kern="100" dirty="0">
                          <a:solidFill>
                            <a:schemeClr val="tx1"/>
                          </a:solidFill>
                          <a:effectLst/>
                          <a:latin typeface="Meiryo UI" panose="020B0604030504040204" pitchFamily="50" charset="-128"/>
                          <a:ea typeface="Meiryo UI" panose="020B0604030504040204" pitchFamily="50" charset="-128"/>
                        </a:rPr>
                        <a:t>【</a:t>
                      </a:r>
                      <a:r>
                        <a:rPr lang="ja-JP" altLang="en-US" sz="1000" b="0" i="0" kern="100" dirty="0">
                          <a:solidFill>
                            <a:schemeClr val="tx1"/>
                          </a:solidFill>
                          <a:effectLst/>
                          <a:latin typeface="Meiryo UI" panose="020B0604030504040204" pitchFamily="50" charset="-128"/>
                          <a:ea typeface="Meiryo UI" panose="020B0604030504040204" pitchFamily="50" charset="-128"/>
                        </a:rPr>
                        <a:t>事業内容</a:t>
                      </a:r>
                      <a:r>
                        <a:rPr lang="en-US" altLang="ja-JP" sz="1000" b="0" i="0" kern="100" dirty="0">
                          <a:solidFill>
                            <a:schemeClr val="tx1"/>
                          </a:solidFill>
                          <a:effectLst/>
                          <a:latin typeface="Meiryo UI" panose="020B0604030504040204" pitchFamily="50" charset="-128"/>
                          <a:ea typeface="Meiryo UI" panose="020B0604030504040204" pitchFamily="50" charset="-128"/>
                        </a:rPr>
                        <a:t>】</a:t>
                      </a:r>
                      <a:r>
                        <a:rPr lang="ja-JP" altLang="en-US" sz="1000" b="0" i="0" kern="100" dirty="0">
                          <a:solidFill>
                            <a:schemeClr val="tx1"/>
                          </a:solidFill>
                          <a:effectLst/>
                          <a:latin typeface="Meiryo UI" panose="020B0604030504040204" pitchFamily="50" charset="-128"/>
                          <a:ea typeface="Meiryo UI" panose="020B0604030504040204" pitchFamily="50" charset="-128"/>
                        </a:rPr>
                        <a:t>　　　　　　　　　　　　　　　　　　　　　　　　　　　　　　　　　　　　　　　　　　　　　 </a:t>
                      </a:r>
                    </a:p>
                    <a:p>
                      <a:pPr marL="133350" indent="-133350" algn="just">
                        <a:spcAft>
                          <a:spcPts val="0"/>
                        </a:spcAft>
                      </a:pPr>
                      <a:r>
                        <a:rPr lang="ja-JP" altLang="en-US" sz="1000" b="0" i="0" kern="100" dirty="0">
                          <a:solidFill>
                            <a:schemeClr val="tx1"/>
                          </a:solidFill>
                          <a:effectLst/>
                          <a:latin typeface="Meiryo UI" panose="020B0604030504040204" pitchFamily="50" charset="-128"/>
                          <a:ea typeface="Meiryo UI" panose="020B0604030504040204" pitchFamily="50" charset="-128"/>
                        </a:rPr>
                        <a:t> 　          　 地域産業の活性化を図るため、地域の独自性、主体性を活かし、創業や経営革新を始めとした各種セミナーの開催や地域ブランドの戦略の策定、ものづく</a:t>
                      </a:r>
                      <a:endParaRPr lang="en-US" altLang="ja-JP" sz="1000" b="0" i="0"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0" i="0" kern="100" dirty="0">
                          <a:solidFill>
                            <a:schemeClr val="tx1"/>
                          </a:solidFill>
                          <a:effectLst/>
                          <a:latin typeface="Meiryo UI" panose="020B0604030504040204" pitchFamily="50" charset="-128"/>
                          <a:ea typeface="Meiryo UI" panose="020B0604030504040204" pitchFamily="50" charset="-128"/>
                        </a:rPr>
                        <a:t>　　　　　　　　り・商業の活性化等の事業を実施する。　</a:t>
                      </a:r>
                      <a:endParaRPr lang="en-US" altLang="ja-JP" sz="1000" b="0" i="0"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en-US" altLang="ja-JP" sz="1000" b="0" i="0" kern="100" baseline="0" dirty="0">
                          <a:solidFill>
                            <a:schemeClr val="tx1"/>
                          </a:solidFill>
                          <a:effectLst/>
                          <a:latin typeface="Meiryo UI" panose="020B0604030504040204" pitchFamily="50" charset="-128"/>
                          <a:ea typeface="Meiryo UI" panose="020B0604030504040204" pitchFamily="50" charset="-128"/>
                        </a:rPr>
                        <a:t>             </a:t>
                      </a:r>
                      <a:r>
                        <a:rPr lang="en-US" altLang="ja-JP" sz="1000" b="0" i="0" kern="100" dirty="0">
                          <a:solidFill>
                            <a:schemeClr val="tx1"/>
                          </a:solidFill>
                          <a:effectLst/>
                          <a:latin typeface="Meiryo UI" panose="020B0604030504040204" pitchFamily="50" charset="-128"/>
                          <a:ea typeface="Meiryo UI" panose="020B0604030504040204" pitchFamily="50" charset="-128"/>
                        </a:rPr>
                        <a:t>【</a:t>
                      </a:r>
                      <a:r>
                        <a:rPr lang="ja-JP" altLang="en-US" sz="1000" b="0" i="0" kern="100" dirty="0">
                          <a:solidFill>
                            <a:schemeClr val="tx1"/>
                          </a:solidFill>
                          <a:effectLst/>
                          <a:latin typeface="Meiryo UI" panose="020B0604030504040204" pitchFamily="50" charset="-128"/>
                          <a:ea typeface="Meiryo UI" panose="020B0604030504040204" pitchFamily="50" charset="-128"/>
                        </a:rPr>
                        <a:t>積算根拠</a:t>
                      </a:r>
                      <a:r>
                        <a:rPr lang="en-US" altLang="ja-JP" sz="1000" b="0" i="0" kern="100" dirty="0">
                          <a:solidFill>
                            <a:schemeClr val="tx1"/>
                          </a:solidFill>
                          <a:effectLst/>
                          <a:latin typeface="Meiryo UI" panose="020B0604030504040204" pitchFamily="50" charset="-128"/>
                          <a:ea typeface="Meiryo UI" panose="020B0604030504040204" pitchFamily="50" charset="-128"/>
                        </a:rPr>
                        <a:t>】</a:t>
                      </a:r>
                    </a:p>
                    <a:p>
                      <a:pPr marL="133350" indent="-133350" algn="just">
                        <a:spcAft>
                          <a:spcPts val="0"/>
                        </a:spcAft>
                      </a:pPr>
                      <a:r>
                        <a:rPr lang="en-US" altLang="ja-JP" sz="1000" b="0" i="0" kern="100" dirty="0">
                          <a:solidFill>
                            <a:schemeClr val="tx1"/>
                          </a:solidFill>
                          <a:effectLst/>
                          <a:latin typeface="Meiryo UI" panose="020B0604030504040204" pitchFamily="50" charset="-128"/>
                          <a:ea typeface="Meiryo UI" panose="020B0604030504040204" pitchFamily="50" charset="-128"/>
                        </a:rPr>
                        <a:t>               1</a:t>
                      </a:r>
                      <a:r>
                        <a:rPr lang="ja-JP" altLang="en-US" sz="1000" b="0" i="0" kern="100" dirty="0">
                          <a:solidFill>
                            <a:schemeClr val="tx1"/>
                          </a:solidFill>
                          <a:effectLst/>
                          <a:latin typeface="Meiryo UI" panose="020B0604030504040204" pitchFamily="50" charset="-128"/>
                          <a:ea typeface="Meiryo UI" panose="020B0604030504040204" pitchFamily="50" charset="-128"/>
                        </a:rPr>
                        <a:t>事業者あたり　</a:t>
                      </a:r>
                      <a:r>
                        <a:rPr lang="en-US" altLang="ja-JP" sz="1000" b="0" i="0" kern="100" dirty="0">
                          <a:solidFill>
                            <a:schemeClr val="tx1"/>
                          </a:solidFill>
                          <a:effectLst/>
                          <a:latin typeface="Meiryo UI" panose="020B0604030504040204" pitchFamily="50" charset="-128"/>
                          <a:ea typeface="Meiryo UI" panose="020B0604030504040204" pitchFamily="50" charset="-128"/>
                        </a:rPr>
                        <a:t>20,200</a:t>
                      </a:r>
                      <a:r>
                        <a:rPr lang="ja-JP" altLang="en-US" sz="1000" b="0" i="0" kern="100" dirty="0">
                          <a:solidFill>
                            <a:schemeClr val="tx1"/>
                          </a:solidFill>
                          <a:effectLst/>
                          <a:latin typeface="Meiryo UI" panose="020B0604030504040204" pitchFamily="50" charset="-128"/>
                          <a:ea typeface="Meiryo UI" panose="020B0604030504040204" pitchFamily="50" charset="-128"/>
                        </a:rPr>
                        <a:t>円～</a:t>
                      </a:r>
                      <a:r>
                        <a:rPr lang="en-US" altLang="ja-JP" sz="1000" b="0" i="0" kern="100" dirty="0">
                          <a:solidFill>
                            <a:schemeClr val="tx1"/>
                          </a:solidFill>
                          <a:effectLst/>
                          <a:latin typeface="Meiryo UI" panose="020B0604030504040204" pitchFamily="50" charset="-128"/>
                          <a:ea typeface="Meiryo UI" panose="020B0604030504040204" pitchFamily="50" charset="-128"/>
                        </a:rPr>
                        <a:t>101,000</a:t>
                      </a:r>
                      <a:r>
                        <a:rPr lang="ja-JP" altLang="en-US" sz="1000" b="0" i="0" kern="100" dirty="0">
                          <a:solidFill>
                            <a:schemeClr val="tx1"/>
                          </a:solidFill>
                          <a:effectLst/>
                          <a:latin typeface="Meiryo UI" panose="020B0604030504040204" pitchFamily="50" charset="-128"/>
                          <a:ea typeface="Meiryo UI" panose="020B0604030504040204" pitchFamily="50" charset="-128"/>
                        </a:rPr>
                        <a:t>円</a:t>
                      </a:r>
                      <a:endParaRPr lang="en-US" altLang="ja-JP" sz="1000" b="0" i="0"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0" i="0" kern="100" dirty="0">
                          <a:solidFill>
                            <a:schemeClr val="tx1"/>
                          </a:solidFill>
                          <a:effectLst/>
                          <a:latin typeface="Meiryo UI" panose="020B0604030504040204" pitchFamily="50" charset="-128"/>
                          <a:ea typeface="Meiryo UI" panose="020B0604030504040204" pitchFamily="50" charset="-128"/>
                        </a:rPr>
                        <a:t>　　　　　　　</a:t>
                      </a:r>
                      <a:r>
                        <a:rPr lang="en-US" altLang="ja-JP" sz="1000" b="0" i="0" kern="100" dirty="0">
                          <a:solidFill>
                            <a:schemeClr val="tx1"/>
                          </a:solidFill>
                          <a:effectLst/>
                          <a:latin typeface="Meiryo UI" panose="020B0604030504040204" pitchFamily="50" charset="-128"/>
                          <a:ea typeface="Meiryo UI" panose="020B0604030504040204" pitchFamily="50" charset="-128"/>
                        </a:rPr>
                        <a:t>【</a:t>
                      </a:r>
                      <a:r>
                        <a:rPr lang="ja-JP" altLang="en-US" sz="1000" b="0" i="0" kern="100" dirty="0">
                          <a:solidFill>
                            <a:schemeClr val="tx1"/>
                          </a:solidFill>
                          <a:effectLst/>
                          <a:latin typeface="Meiryo UI" panose="020B0604030504040204" pitchFamily="50" charset="-128"/>
                          <a:ea typeface="Meiryo UI" panose="020B0604030504040204" pitchFamily="50" charset="-128"/>
                        </a:rPr>
                        <a:t>活動指標</a:t>
                      </a:r>
                      <a:r>
                        <a:rPr lang="en-US" altLang="ja-JP" sz="1000" b="0" i="0" kern="100" dirty="0">
                          <a:solidFill>
                            <a:schemeClr val="tx1"/>
                          </a:solidFill>
                          <a:effectLst/>
                          <a:latin typeface="Meiryo UI" panose="020B0604030504040204" pitchFamily="50" charset="-128"/>
                          <a:ea typeface="Meiryo UI" panose="020B0604030504040204" pitchFamily="50" charset="-128"/>
                        </a:rPr>
                        <a:t>】</a:t>
                      </a:r>
                    </a:p>
                    <a:p>
                      <a:pPr marL="133350" indent="-133350" algn="just">
                        <a:spcAft>
                          <a:spcPts val="0"/>
                        </a:spcAft>
                      </a:pPr>
                      <a:r>
                        <a:rPr lang="ja-JP" altLang="en-US" sz="1000" b="0" i="0" kern="100" dirty="0">
                          <a:solidFill>
                            <a:schemeClr val="tx1"/>
                          </a:solidFill>
                          <a:effectLst/>
                          <a:latin typeface="Meiryo UI" panose="020B0604030504040204" pitchFamily="50" charset="-128"/>
                          <a:ea typeface="Meiryo UI" panose="020B0604030504040204" pitchFamily="50" charset="-128"/>
                        </a:rPr>
                        <a:t>　　　　　　　　事業数　Ｈ</a:t>
                      </a:r>
                      <a:r>
                        <a:rPr lang="en-US" altLang="ja-JP" sz="1000" b="0" i="0" kern="100" dirty="0">
                          <a:solidFill>
                            <a:schemeClr val="tx1"/>
                          </a:solidFill>
                          <a:effectLst/>
                          <a:latin typeface="Meiryo UI" panose="020B0604030504040204" pitchFamily="50" charset="-128"/>
                          <a:ea typeface="Meiryo UI" panose="020B0604030504040204" pitchFamily="50" charset="-128"/>
                        </a:rPr>
                        <a:t>30:327</a:t>
                      </a:r>
                      <a:r>
                        <a:rPr lang="ja-JP" altLang="en-US" sz="1000" b="0" i="0" kern="100" dirty="0">
                          <a:solidFill>
                            <a:schemeClr val="tx1"/>
                          </a:solidFill>
                          <a:effectLst/>
                          <a:latin typeface="Meiryo UI" panose="020B0604030504040204" pitchFamily="50" charset="-128"/>
                          <a:ea typeface="Meiryo UI" panose="020B0604030504040204" pitchFamily="50" charset="-128"/>
                        </a:rPr>
                        <a:t>事業</a:t>
                      </a:r>
                      <a:endParaRPr lang="en-US" altLang="ja-JP" sz="1000" b="0" i="0"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0" i="0" kern="100" dirty="0">
                          <a:solidFill>
                            <a:schemeClr val="tx1"/>
                          </a:solidFill>
                          <a:effectLst/>
                          <a:latin typeface="Meiryo UI" panose="020B0604030504040204" pitchFamily="50" charset="-128"/>
                          <a:ea typeface="Meiryo UI" panose="020B0604030504040204" pitchFamily="50" charset="-128"/>
                        </a:rPr>
                        <a:t>　　　　　　　</a:t>
                      </a:r>
                      <a:r>
                        <a:rPr lang="en-US" altLang="ja-JP" sz="1000" b="0" i="0" kern="100" dirty="0">
                          <a:solidFill>
                            <a:schemeClr val="tx1"/>
                          </a:solidFill>
                          <a:effectLst/>
                          <a:latin typeface="Meiryo UI" panose="020B0604030504040204" pitchFamily="50" charset="-128"/>
                          <a:ea typeface="Meiryo UI" panose="020B0604030504040204" pitchFamily="50" charset="-128"/>
                        </a:rPr>
                        <a:t>【</a:t>
                      </a:r>
                      <a:r>
                        <a:rPr lang="ja-JP" altLang="en-US" sz="1000" b="0" i="0" kern="100" dirty="0">
                          <a:solidFill>
                            <a:schemeClr val="tx1"/>
                          </a:solidFill>
                          <a:effectLst/>
                          <a:latin typeface="Meiryo UI" panose="020B0604030504040204" pitchFamily="50" charset="-128"/>
                          <a:ea typeface="Meiryo UI" panose="020B0604030504040204" pitchFamily="50" charset="-128"/>
                        </a:rPr>
                        <a:t>成果指標</a:t>
                      </a:r>
                      <a:r>
                        <a:rPr lang="en-US" altLang="ja-JP" sz="1000" b="0" i="0" kern="100" dirty="0">
                          <a:solidFill>
                            <a:schemeClr val="tx1"/>
                          </a:solidFill>
                          <a:effectLst/>
                          <a:latin typeface="Meiryo UI" panose="020B0604030504040204" pitchFamily="50" charset="-128"/>
                          <a:ea typeface="Meiryo UI" panose="020B0604030504040204" pitchFamily="50" charset="-128"/>
                        </a:rPr>
                        <a:t>】</a:t>
                      </a:r>
                    </a:p>
                    <a:p>
                      <a:pPr marL="133350" indent="-133350" algn="just">
                        <a:spcAft>
                          <a:spcPts val="0"/>
                        </a:spcAft>
                      </a:pPr>
                      <a:r>
                        <a:rPr lang="ja-JP" altLang="en-US" sz="1000" b="0" i="0" kern="100" dirty="0">
                          <a:solidFill>
                            <a:schemeClr val="tx1"/>
                          </a:solidFill>
                          <a:effectLst/>
                          <a:latin typeface="Meiryo UI" panose="020B0604030504040204" pitchFamily="50" charset="-128"/>
                          <a:ea typeface="Meiryo UI" panose="020B0604030504040204" pitchFamily="50" charset="-128"/>
                        </a:rPr>
                        <a:t>　　　　　　　　事業評価点（</a:t>
                      </a:r>
                      <a:r>
                        <a:rPr lang="en-US" altLang="ja-JP" sz="1000" b="0" i="0" kern="100" dirty="0">
                          <a:solidFill>
                            <a:schemeClr val="tx1"/>
                          </a:solidFill>
                          <a:effectLst/>
                          <a:latin typeface="Meiryo UI" panose="020B0604030504040204" pitchFamily="50" charset="-128"/>
                          <a:ea typeface="Meiryo UI" panose="020B0604030504040204" pitchFamily="50" charset="-128"/>
                        </a:rPr>
                        <a:t>14</a:t>
                      </a:r>
                      <a:r>
                        <a:rPr lang="ja-JP" altLang="en-US" sz="1000" b="0" i="0" kern="100" dirty="0">
                          <a:solidFill>
                            <a:schemeClr val="tx1"/>
                          </a:solidFill>
                          <a:effectLst/>
                          <a:latin typeface="Meiryo UI" panose="020B0604030504040204" pitchFamily="50" charset="-128"/>
                          <a:ea typeface="Meiryo UI" panose="020B0604030504040204" pitchFamily="50" charset="-128"/>
                        </a:rPr>
                        <a:t>点満点）　Ｈ</a:t>
                      </a:r>
                      <a:r>
                        <a:rPr lang="en-US" altLang="ja-JP" sz="1000" b="0" i="0" kern="100" dirty="0">
                          <a:solidFill>
                            <a:schemeClr val="tx1"/>
                          </a:solidFill>
                          <a:effectLst/>
                          <a:latin typeface="Meiryo UI" panose="020B0604030504040204" pitchFamily="50" charset="-128"/>
                          <a:ea typeface="Meiryo UI" panose="020B0604030504040204" pitchFamily="50" charset="-128"/>
                        </a:rPr>
                        <a:t>30:11.15</a:t>
                      </a:r>
                      <a:r>
                        <a:rPr lang="ja-JP" altLang="en-US" sz="1000" b="0" i="0" kern="100" dirty="0">
                          <a:solidFill>
                            <a:schemeClr val="tx1"/>
                          </a:solidFill>
                          <a:effectLst/>
                          <a:latin typeface="Meiryo UI" panose="020B0604030504040204" pitchFamily="50" charset="-128"/>
                          <a:ea typeface="Meiryo UI" panose="020B0604030504040204" pitchFamily="50" charset="-128"/>
                        </a:rPr>
                        <a:t>点</a:t>
                      </a:r>
                      <a:endParaRPr lang="en-US" altLang="ja-JP" sz="1000" b="0" i="0" kern="100" dirty="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kumimoji="1" lang="ja-JP" altLang="en-US" sz="1000" b="1" i="0" kern="100" dirty="0">
                          <a:solidFill>
                            <a:schemeClr val="tx1"/>
                          </a:solidFill>
                          <a:effectLst/>
                          <a:latin typeface="Meiryo UI" panose="020B0604030504040204" pitchFamily="50" charset="-128"/>
                          <a:ea typeface="Meiryo UI" panose="020B0604030504040204" pitchFamily="50" charset="-128"/>
                          <a:cs typeface="+mn-cs"/>
                        </a:rPr>
                        <a:t>　　３　基本的な考え方</a:t>
                      </a:r>
                      <a:endParaRPr kumimoji="1" lang="en-US" altLang="ja-JP" sz="1000" b="1" i="0" kern="100" dirty="0">
                        <a:solidFill>
                          <a:schemeClr val="tx1"/>
                        </a:solidFill>
                        <a:effectLst/>
                        <a:latin typeface="Meiryo UI" panose="020B0604030504040204" pitchFamily="50" charset="-128"/>
                        <a:ea typeface="Meiryo UI" panose="020B0604030504040204" pitchFamily="50" charset="-128"/>
                        <a:cs typeface="+mn-cs"/>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kumimoji="1" lang="ja-JP" altLang="en-US" sz="1000" b="0" i="0" kern="100" dirty="0">
                          <a:solidFill>
                            <a:schemeClr val="tx1"/>
                          </a:solidFill>
                          <a:effectLst/>
                          <a:latin typeface="Meiryo UI" panose="020B0604030504040204" pitchFamily="50" charset="-128"/>
                          <a:ea typeface="Meiryo UI" panose="020B0604030504040204" pitchFamily="50" charset="-128"/>
                          <a:cs typeface="+mn-cs"/>
                        </a:rPr>
                        <a:t>　　　　利用者の満足度は年々上昇しており、引き続き、商工会議所等とのコミュニケーションを密に、利用者のニーズに合った支援事業費となるよう、</a:t>
                      </a:r>
                      <a:r>
                        <a:rPr kumimoji="1" lang="en-US" altLang="ja-JP" sz="1000" b="0" i="0" kern="100" dirty="0">
                          <a:solidFill>
                            <a:schemeClr val="tx1"/>
                          </a:solidFill>
                          <a:effectLst/>
                          <a:latin typeface="Meiryo UI" panose="020B0604030504040204" pitchFamily="50" charset="-128"/>
                          <a:ea typeface="Meiryo UI" panose="020B0604030504040204" pitchFamily="50" charset="-128"/>
                          <a:cs typeface="+mn-cs"/>
                        </a:rPr>
                        <a:t>PDCA</a:t>
                      </a:r>
                      <a:r>
                        <a:rPr kumimoji="1" lang="ja-JP" altLang="en-US" sz="1000" b="0" i="0" kern="100" dirty="0">
                          <a:solidFill>
                            <a:schemeClr val="tx1"/>
                          </a:solidFill>
                          <a:effectLst/>
                          <a:latin typeface="Meiryo UI" panose="020B0604030504040204" pitchFamily="50" charset="-128"/>
                          <a:ea typeface="Meiryo UI" panose="020B0604030504040204" pitchFamily="50" charset="-128"/>
                          <a:cs typeface="+mn-cs"/>
                        </a:rPr>
                        <a:t>サイクルによる</a:t>
                      </a:r>
                      <a:endParaRPr kumimoji="1" lang="en-US" altLang="ja-JP" sz="1000" b="0" i="0" kern="100" dirty="0">
                        <a:solidFill>
                          <a:schemeClr val="tx1"/>
                        </a:solidFill>
                        <a:effectLst/>
                        <a:latin typeface="Meiryo UI" panose="020B0604030504040204" pitchFamily="50" charset="-128"/>
                        <a:ea typeface="Meiryo UI" panose="020B0604030504040204" pitchFamily="50" charset="-128"/>
                        <a:cs typeface="+mn-cs"/>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kumimoji="1" lang="ja-JP" altLang="en-US" sz="1000" b="0" i="0" kern="100" dirty="0">
                          <a:solidFill>
                            <a:schemeClr val="tx1"/>
                          </a:solidFill>
                          <a:effectLst/>
                          <a:latin typeface="Meiryo UI" panose="020B0604030504040204" pitchFamily="50" charset="-128"/>
                          <a:ea typeface="Meiryo UI" panose="020B0604030504040204" pitchFamily="50" charset="-128"/>
                          <a:cs typeface="+mn-cs"/>
                        </a:rPr>
                        <a:t>　　　改善を継続する。</a:t>
                      </a:r>
                      <a:endParaRPr kumimoji="1" lang="en-US" altLang="ja-JP" sz="1000" b="0" i="0" kern="100" dirty="0">
                        <a:solidFill>
                          <a:schemeClr val="tx1"/>
                        </a:solidFill>
                        <a:effectLst/>
                        <a:latin typeface="Meiryo UI" panose="020B0604030504040204" pitchFamily="50" charset="-128"/>
                        <a:ea typeface="Meiryo UI" panose="020B0604030504040204" pitchFamily="50" charset="-128"/>
                        <a:cs typeface="+mn-cs"/>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endParaRPr kumimoji="1" lang="ja-JP" altLang="en-US" sz="1000" b="0" i="0" kern="100" dirty="0">
                        <a:solidFill>
                          <a:srgbClr val="FF0000"/>
                        </a:solidFill>
                        <a:effectLst/>
                        <a:latin typeface="Meiryo UI" panose="020B0604030504040204" pitchFamily="50" charset="-128"/>
                        <a:ea typeface="Meiryo UI" panose="020B0604030504040204" pitchFamily="50" charset="-128"/>
                        <a:cs typeface="+mn-cs"/>
                      </a:endParaRPr>
                    </a:p>
                  </a:txBody>
                  <a:tcPr marL="72000" marR="72000" marT="36000" marB="36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solidFill>
                  </a:tcPr>
                </a:tc>
                <a:extLst>
                  <a:ext uri="{0D108BD9-81ED-4DB2-BD59-A6C34878D82A}">
                    <a16:rowId xmlns:a16="http://schemas.microsoft.com/office/drawing/2014/main" val="4234363331"/>
                  </a:ext>
                </a:extLst>
              </a:tr>
            </a:tbl>
          </a:graphicData>
        </a:graphic>
      </p:graphicFrame>
      <p:sp>
        <p:nvSpPr>
          <p:cNvPr id="5" name="正方形/長方形 4"/>
          <p:cNvSpPr/>
          <p:nvPr/>
        </p:nvSpPr>
        <p:spPr>
          <a:xfrm>
            <a:off x="5787135" y="986439"/>
            <a:ext cx="2821003" cy="237315"/>
          </a:xfrm>
          <a:prstGeom prst="rect">
            <a:avLst/>
          </a:prstGeom>
          <a:ln/>
        </p:spPr>
        <p:style>
          <a:lnRef idx="2">
            <a:schemeClr val="accent1"/>
          </a:lnRef>
          <a:fillRef idx="1">
            <a:schemeClr val="lt1"/>
          </a:fillRef>
          <a:effectRef idx="0">
            <a:schemeClr val="accent1"/>
          </a:effectRef>
          <a:fontRef idx="minor">
            <a:schemeClr val="dk1"/>
          </a:fontRef>
        </p:style>
        <p:txBody>
          <a:bodyPr lIns="36000" rIns="0" rtlCol="0" anchor="ctr"/>
          <a:lstStyle/>
          <a:p>
            <a:pPr algn="ctr"/>
            <a:r>
              <a:rPr lang="en-US" altLang="ja-JP" sz="1050" dirty="0">
                <a:solidFill>
                  <a:schemeClr val="tx1"/>
                </a:solidFill>
                <a:latin typeface="Meiryo UI" panose="020B0604030504040204" pitchFamily="50" charset="-128"/>
                <a:ea typeface="Meiryo UI" panose="020B0604030504040204" pitchFamily="50" charset="-128"/>
              </a:rPr>
              <a:t>R2</a:t>
            </a:r>
            <a:r>
              <a:rPr lang="ja-JP" altLang="en-US" sz="1050" dirty="0">
                <a:solidFill>
                  <a:schemeClr val="tx1"/>
                </a:solidFill>
                <a:latin typeface="Meiryo UI" panose="020B0604030504040204" pitchFamily="50" charset="-128"/>
                <a:ea typeface="Meiryo UI" panose="020B0604030504040204" pitchFamily="50" charset="-128"/>
              </a:rPr>
              <a:t>当初予算額：</a:t>
            </a:r>
            <a:r>
              <a:rPr lang="en-US" altLang="ja-JP" sz="1050" dirty="0">
                <a:solidFill>
                  <a:schemeClr val="tx1"/>
                </a:solidFill>
                <a:latin typeface="Meiryo UI" panose="020B0604030504040204" pitchFamily="50" charset="-128"/>
                <a:ea typeface="Meiryo UI" panose="020B0604030504040204" pitchFamily="50" charset="-128"/>
              </a:rPr>
              <a:t>2,013</a:t>
            </a:r>
            <a:r>
              <a:rPr lang="ja-JP" altLang="en-US" sz="1050" dirty="0">
                <a:solidFill>
                  <a:schemeClr val="tx1"/>
                </a:solidFill>
                <a:latin typeface="Meiryo UI" panose="020B0604030504040204" pitchFamily="50" charset="-128"/>
                <a:ea typeface="Meiryo UI" panose="020B0604030504040204" pitchFamily="50" charset="-128"/>
              </a:rPr>
              <a:t>（</a:t>
            </a:r>
            <a:r>
              <a:rPr lang="en-US" altLang="ja-JP" sz="1050" dirty="0">
                <a:solidFill>
                  <a:schemeClr val="tx1"/>
                </a:solidFill>
                <a:latin typeface="Meiryo UI" panose="020B0604030504040204" pitchFamily="50" charset="-128"/>
                <a:ea typeface="Meiryo UI" panose="020B0604030504040204" pitchFamily="50" charset="-128"/>
              </a:rPr>
              <a:t>2,013</a:t>
            </a:r>
            <a:r>
              <a:rPr lang="ja-JP" altLang="en-US" sz="1050" dirty="0">
                <a:solidFill>
                  <a:schemeClr val="tx1"/>
                </a:solidFill>
                <a:latin typeface="Meiryo UI" panose="020B0604030504040204" pitchFamily="50" charset="-128"/>
                <a:ea typeface="Meiryo UI" panose="020B0604030504040204" pitchFamily="50" charset="-128"/>
              </a:rPr>
              <a:t>）百万円</a:t>
            </a:r>
            <a:endPar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6" name="正方形/長方形 5"/>
          <p:cNvSpPr/>
          <p:nvPr/>
        </p:nvSpPr>
        <p:spPr>
          <a:xfrm>
            <a:off x="5877145" y="220456"/>
            <a:ext cx="1935215" cy="208186"/>
          </a:xfrm>
          <a:prstGeom prst="rect">
            <a:avLst/>
          </a:prstGeom>
          <a:ln w="6350"/>
        </p:spPr>
        <p:style>
          <a:lnRef idx="2">
            <a:schemeClr val="accent1"/>
          </a:lnRef>
          <a:fillRef idx="1">
            <a:schemeClr val="lt1"/>
          </a:fillRef>
          <a:effectRef idx="0">
            <a:schemeClr val="accent1"/>
          </a:effectRef>
          <a:fontRef idx="minor">
            <a:schemeClr val="dk1"/>
          </a:fontRef>
        </p:style>
        <p:txBody>
          <a:bodyPr lIns="36000" rIns="36000" rtlCol="0" anchor="ctr"/>
          <a:lstStyle/>
          <a:p>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予算の記載</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）：一般財源</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スライド番号プレースホルダー 4"/>
          <p:cNvSpPr txBox="1">
            <a:spLocks/>
          </p:cNvSpPr>
          <p:nvPr/>
        </p:nvSpPr>
        <p:spPr>
          <a:xfrm>
            <a:off x="7010400" y="6584035"/>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a:solidFill>
                  <a:schemeClr val="tx1"/>
                </a:solidFill>
                <a:latin typeface="Meiryo UI" panose="020B0604030504040204" pitchFamily="50" charset="-128"/>
                <a:ea typeface="Meiryo UI" panose="020B0604030504040204" pitchFamily="50" charset="-128"/>
              </a:rPr>
              <a:t>6</a:t>
            </a:r>
            <a:r>
              <a:rPr lang="en-US" altLang="ja-JP" dirty="0" smtClean="0">
                <a:solidFill>
                  <a:schemeClr val="tx1"/>
                </a:solidFill>
                <a:latin typeface="Meiryo UI" panose="020B0604030504040204" pitchFamily="50" charset="-128"/>
                <a:ea typeface="Meiryo UI" panose="020B0604030504040204" pitchFamily="50" charset="-128"/>
              </a:rPr>
              <a:t>3</a:t>
            </a:r>
            <a:endParaRPr lang="ja-JP" altLang="en-US"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724415646"/>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表 24"/>
          <p:cNvGraphicFramePr>
            <a:graphicFrameLocks noGrp="1"/>
          </p:cNvGraphicFramePr>
          <p:nvPr/>
        </p:nvGraphicFramePr>
        <p:xfrm>
          <a:off x="83583" y="63188"/>
          <a:ext cx="9003329" cy="415976"/>
        </p:xfrm>
        <a:graphic>
          <a:graphicData uri="http://schemas.openxmlformats.org/drawingml/2006/table">
            <a:tbl>
              <a:tblPr firstRow="1" firstCol="1" bandRow="1">
                <a:tableStyleId>{5C22544A-7EE6-4342-B048-85BDC9FD1C3A}</a:tableStyleId>
              </a:tblPr>
              <a:tblGrid>
                <a:gridCol w="6783672">
                  <a:extLst>
                    <a:ext uri="{9D8B030D-6E8A-4147-A177-3AD203B41FA5}">
                      <a16:colId xmlns:a16="http://schemas.microsoft.com/office/drawing/2014/main" val="1996567682"/>
                    </a:ext>
                  </a:extLst>
                </a:gridCol>
                <a:gridCol w="2219657">
                  <a:extLst>
                    <a:ext uri="{9D8B030D-6E8A-4147-A177-3AD203B41FA5}">
                      <a16:colId xmlns:a16="http://schemas.microsoft.com/office/drawing/2014/main" val="2440904912"/>
                    </a:ext>
                  </a:extLst>
                </a:gridCol>
              </a:tblGrid>
              <a:tr h="41597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100" kern="100" dirty="0">
                          <a:solidFill>
                            <a:schemeClr val="tx1"/>
                          </a:solidFill>
                          <a:effectLst/>
                          <a:latin typeface="Meiryo UI" panose="020B0604030504040204" pitchFamily="50" charset="-128"/>
                          <a:ea typeface="Meiryo UI" panose="020B0604030504040204" pitchFamily="50" charset="-128"/>
                        </a:rPr>
                        <a:t>【</a:t>
                      </a:r>
                      <a:r>
                        <a:rPr lang="ja-JP" altLang="en-US" sz="1100" kern="100" dirty="0">
                          <a:solidFill>
                            <a:schemeClr val="tx1"/>
                          </a:solidFill>
                          <a:effectLst/>
                          <a:latin typeface="Meiryo UI" panose="020B0604030504040204" pitchFamily="50" charset="-128"/>
                          <a:ea typeface="Meiryo UI" panose="020B0604030504040204" pitchFamily="50" charset="-128"/>
                        </a:rPr>
                        <a:t>主要検討事業</a:t>
                      </a:r>
                      <a:r>
                        <a:rPr lang="en-US" altLang="ja-JP" sz="1100" kern="100" dirty="0">
                          <a:solidFill>
                            <a:schemeClr val="tx1"/>
                          </a:solidFill>
                          <a:effectLst/>
                          <a:latin typeface="Meiryo UI" panose="020B0604030504040204" pitchFamily="50" charset="-128"/>
                          <a:ea typeface="Meiryo UI" panose="020B0604030504040204" pitchFamily="50" charset="-128"/>
                        </a:rPr>
                        <a:t>26】</a:t>
                      </a:r>
                      <a:r>
                        <a:rPr lang="ja-JP" altLang="en-US" sz="1100" kern="100" dirty="0">
                          <a:solidFill>
                            <a:schemeClr val="tx1"/>
                          </a:solidFill>
                          <a:effectLst/>
                          <a:latin typeface="Meiryo UI" panose="020B0604030504040204" pitchFamily="50" charset="-128"/>
                          <a:ea typeface="Meiryo UI" panose="020B0604030504040204" pitchFamily="50" charset="-128"/>
                        </a:rPr>
                        <a:t>　</a:t>
                      </a:r>
                      <a:r>
                        <a:rPr lang="zh-TW" altLang="en-US" sz="1400" kern="100" dirty="0">
                          <a:solidFill>
                            <a:schemeClr val="tx1"/>
                          </a:solidFill>
                          <a:effectLst/>
                          <a:latin typeface="Meiryo UI" panose="020B0604030504040204" pitchFamily="50" charset="-128"/>
                          <a:ea typeface="Meiryo UI" panose="020B0604030504040204" pitchFamily="50" charset="-128"/>
                        </a:rPr>
                        <a:t>企業立地促進補助金 </a:t>
                      </a:r>
                      <a:r>
                        <a:rPr lang="ja-JP" altLang="en-US" sz="1400" kern="100" dirty="0">
                          <a:solidFill>
                            <a:schemeClr val="tx1"/>
                          </a:solidFill>
                          <a:effectLst/>
                          <a:latin typeface="Meiryo UI" panose="020B0604030504040204" pitchFamily="50" charset="-128"/>
                          <a:ea typeface="Meiryo UI" panose="020B0604030504040204" pitchFamily="50" charset="-128"/>
                        </a:rPr>
                        <a:t>　</a:t>
                      </a:r>
                      <a:r>
                        <a:rPr lang="ja-JP" altLang="en-US" sz="1000" kern="100" dirty="0">
                          <a:solidFill>
                            <a:schemeClr val="tx1"/>
                          </a:solidFill>
                          <a:effectLst/>
                          <a:latin typeface="Meiryo UI" panose="020B0604030504040204" pitchFamily="50" charset="-128"/>
                          <a:ea typeface="Meiryo UI" panose="020B0604030504040204" pitchFamily="50" charset="-128"/>
                        </a:rPr>
                        <a:t>　</a:t>
                      </a:r>
                      <a:endParaRPr lang="en-US" altLang="ja-JP" sz="10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effectLst/>
                          <a:latin typeface="Meiryo UI" panose="020B0604030504040204" pitchFamily="50" charset="-128"/>
                          <a:ea typeface="Meiryo UI" panose="020B0604030504040204" pitchFamily="50" charset="-128"/>
                        </a:rPr>
                        <a:t>＜商工労働部＞</a:t>
                      </a:r>
                      <a:endParaRPr lang="en-US" altLang="ja-JP" sz="1200" kern="100" dirty="0">
                        <a:solidFill>
                          <a:schemeClr val="tx1"/>
                        </a:solidFill>
                        <a:effectLst/>
                        <a:latin typeface="Meiryo UI" panose="020B0604030504040204" pitchFamily="50" charset="-128"/>
                        <a:ea typeface="Meiryo UI" panose="020B0604030504040204" pitchFamily="50" charset="-128"/>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09406796"/>
                  </a:ext>
                </a:extLst>
              </a:tr>
            </a:tbl>
          </a:graphicData>
        </a:graphic>
      </p:graphicFrame>
      <p:graphicFrame>
        <p:nvGraphicFramePr>
          <p:cNvPr id="2" name="表 1"/>
          <p:cNvGraphicFramePr>
            <a:graphicFrameLocks noGrp="1"/>
          </p:cNvGraphicFramePr>
          <p:nvPr>
            <p:extLst>
              <p:ext uri="{D42A27DB-BD31-4B8C-83A1-F6EECF244321}">
                <p14:modId xmlns:p14="http://schemas.microsoft.com/office/powerpoint/2010/main" val="3261803650"/>
              </p:ext>
            </p:extLst>
          </p:nvPr>
        </p:nvGraphicFramePr>
        <p:xfrm>
          <a:off x="41792" y="502024"/>
          <a:ext cx="9060417" cy="6223200"/>
        </p:xfrm>
        <a:graphic>
          <a:graphicData uri="http://schemas.openxmlformats.org/drawingml/2006/table">
            <a:tbl>
              <a:tblPr firstRow="1" firstCol="1" bandRow="1">
                <a:tableStyleId>{BC89EF96-8CEA-46FF-86C4-4CE0E7609802}</a:tableStyleId>
              </a:tblPr>
              <a:tblGrid>
                <a:gridCol w="257947">
                  <a:extLst>
                    <a:ext uri="{9D8B030D-6E8A-4147-A177-3AD203B41FA5}">
                      <a16:colId xmlns:a16="http://schemas.microsoft.com/office/drawing/2014/main" val="9612139"/>
                    </a:ext>
                  </a:extLst>
                </a:gridCol>
                <a:gridCol w="4917628">
                  <a:extLst>
                    <a:ext uri="{9D8B030D-6E8A-4147-A177-3AD203B41FA5}">
                      <a16:colId xmlns:a16="http://schemas.microsoft.com/office/drawing/2014/main" val="4183280094"/>
                    </a:ext>
                  </a:extLst>
                </a:gridCol>
                <a:gridCol w="3884842">
                  <a:extLst>
                    <a:ext uri="{9D8B030D-6E8A-4147-A177-3AD203B41FA5}">
                      <a16:colId xmlns:a16="http://schemas.microsoft.com/office/drawing/2014/main" val="2315497615"/>
                    </a:ext>
                  </a:extLst>
                </a:gridCol>
              </a:tblGrid>
              <a:tr h="207432">
                <a:tc rowSpan="2">
                  <a:txBody>
                    <a:bodyPr/>
                    <a:lstStyle/>
                    <a:p>
                      <a:pPr algn="ctr">
                        <a:spcAft>
                          <a:spcPts val="0"/>
                        </a:spcAft>
                      </a:pPr>
                      <a:r>
                        <a:rPr lang="ja-JP" altLang="en-US" sz="1000" kern="100" dirty="0">
                          <a:solidFill>
                            <a:schemeClr val="bg1"/>
                          </a:solidFill>
                          <a:effectLst/>
                          <a:latin typeface="Meiryo UI" panose="020B0604030504040204" pitchFamily="50" charset="-128"/>
                          <a:ea typeface="Meiryo UI" panose="020B0604030504040204" pitchFamily="50" charset="-128"/>
                        </a:rPr>
                        <a:t>当時の事業概要</a:t>
                      </a:r>
                      <a:endParaRPr lang="en-US" altLang="ja-JP" sz="1000"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vert="eaVert" anchor="ct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solidFill>
                  </a:tcPr>
                </a:tc>
                <a:tc grid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rPr>
                        <a:t>＜財政再建プログラム（案）策定当時＞</a:t>
                      </a:r>
                      <a:endParaRPr lang="en-US" altLang="ja-JP"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0D8E8"/>
                    </a:solidFill>
                  </a:tcPr>
                </a:tc>
                <a:tc hMerge="1">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en-US" altLang="ja-JP"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B w="6350" cap="flat" cmpd="sng" algn="ctr">
                      <a:solidFill>
                        <a:schemeClr val="accent1"/>
                      </a:solidFill>
                      <a:prstDash val="solid"/>
                      <a:round/>
                      <a:headEnd type="none" w="med" len="med"/>
                      <a:tailEnd type="none" w="med" len="med"/>
                    </a:lnB>
                    <a:solidFill>
                      <a:srgbClr val="D0D8E8"/>
                    </a:solidFill>
                  </a:tcPr>
                </a:tc>
                <a:extLst>
                  <a:ext uri="{0D108BD9-81ED-4DB2-BD59-A6C34878D82A}">
                    <a16:rowId xmlns:a16="http://schemas.microsoft.com/office/drawing/2014/main" val="1809098311"/>
                  </a:ext>
                </a:extLst>
              </a:tr>
              <a:tr h="1854407">
                <a:tc vMerge="1">
                  <a:txBody>
                    <a:bodyPr/>
                    <a:lstStyle/>
                    <a:p>
                      <a:endParaRPr kumimoji="1" lang="ja-JP" altLang="en-US"/>
                    </a:p>
                  </a:txBody>
                  <a:tcPr/>
                </a:tc>
                <a:tc gridSpan="2">
                  <a:txBody>
                    <a:bodyPr/>
                    <a:lstStyle/>
                    <a:p>
                      <a:pPr algn="just">
                        <a:spcAft>
                          <a:spcPts val="0"/>
                        </a:spcAft>
                      </a:pPr>
                      <a:endParaRPr lang="en-US" altLang="ja-JP" sz="1000" b="1"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effectLst/>
                          <a:latin typeface="Meiryo UI" panose="020B0604030504040204" pitchFamily="50" charset="-128"/>
                          <a:ea typeface="Meiryo UI" panose="020B0604030504040204" pitchFamily="50" charset="-128"/>
                        </a:rPr>
                        <a:t>１ 事業目的</a:t>
                      </a:r>
                      <a:endParaRPr lang="en-US" altLang="ja-JP" sz="1000" b="1"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b="1" kern="100" dirty="0">
                          <a:effectLst/>
                          <a:latin typeface="Meiryo UI" panose="020B0604030504040204" pitchFamily="50" charset="-128"/>
                          <a:ea typeface="Meiryo UI" panose="020B0604030504040204" pitchFamily="50" charset="-128"/>
                        </a:rPr>
                        <a:t>  </a:t>
                      </a:r>
                      <a:r>
                        <a:rPr lang="ja-JP" altLang="en-US" sz="1000" b="1"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大阪府企業立地促進条例に基づき、大阪産業の高度化及び、活性化を図るため、府内の対象地域における企業の立地・投資に必要な経費の一部を補助する。 </a:t>
                      </a:r>
                    </a:p>
                    <a:p>
                      <a:pPr algn="just">
                        <a:spcAft>
                          <a:spcPts val="0"/>
                        </a:spcAft>
                      </a:pPr>
                      <a:r>
                        <a:rPr lang="ja-JP" altLang="en-US" sz="1000" b="1" kern="100" dirty="0">
                          <a:effectLst/>
                          <a:latin typeface="Meiryo UI" panose="020B0604030504040204" pitchFamily="50" charset="-128"/>
                          <a:ea typeface="Meiryo UI" panose="020B0604030504040204" pitchFamily="50" charset="-128"/>
                        </a:rPr>
                        <a:t> </a:t>
                      </a:r>
                    </a:p>
                    <a:p>
                      <a:pPr algn="just">
                        <a:spcAft>
                          <a:spcPts val="0"/>
                        </a:spcAft>
                      </a:pPr>
                      <a:r>
                        <a:rPr lang="ja-JP" altLang="en-US" sz="1000" b="1" kern="100" dirty="0">
                          <a:effectLst/>
                          <a:latin typeface="Meiryo UI" panose="020B0604030504040204" pitchFamily="50" charset="-128"/>
                          <a:ea typeface="Meiryo UI" panose="020B0604030504040204" pitchFamily="50" charset="-128"/>
                        </a:rPr>
                        <a:t>２ 事業内容</a:t>
                      </a:r>
                      <a:r>
                        <a:rPr lang="ja-JP" altLang="en-US" sz="1000" b="0" kern="100" dirty="0">
                          <a:effectLst/>
                          <a:latin typeface="Meiryo UI" panose="020B0604030504040204" pitchFamily="50" charset="-128"/>
                          <a:ea typeface="Meiryo UI" panose="020B0604030504040204" pitchFamily="50" charset="-128"/>
                        </a:rPr>
                        <a:t>  （</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金額等は、通年見込みによる）</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１</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先端産業補助金（大規模投資 等）</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 補助対象：成長有望分野のうち、先端的な事業と認める工場や研究開発施設の新設にかかる経費 </a:t>
                      </a:r>
                      <a:r>
                        <a:rPr lang="ja-JP" altLang="en-US" sz="1000" b="0" kern="100" baseline="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・シャープ堺浜立地関連</a:t>
                      </a:r>
                      <a:r>
                        <a:rPr lang="en-US" altLang="ja-JP" sz="1000" b="0" kern="100" dirty="0">
                          <a:effectLst/>
                          <a:latin typeface="Meiryo UI" panose="020B0604030504040204" pitchFamily="50" charset="-128"/>
                          <a:ea typeface="Meiryo UI" panose="020B0604030504040204" pitchFamily="50" charset="-128"/>
                        </a:rPr>
                        <a:t>(4</a:t>
                      </a:r>
                      <a:r>
                        <a:rPr lang="ja-JP" altLang="en-US" sz="1000" b="0" kern="100" dirty="0">
                          <a:effectLst/>
                          <a:latin typeface="Meiryo UI" panose="020B0604030504040204" pitchFamily="50" charset="-128"/>
                          <a:ea typeface="Meiryo UI" panose="020B0604030504040204" pitchFamily="50" charset="-128"/>
                        </a:rPr>
                        <a:t>社</a:t>
                      </a:r>
                      <a:r>
                        <a:rPr lang="en-US" altLang="ja-JP" sz="1000" b="0" kern="100" dirty="0">
                          <a:effectLst/>
                          <a:latin typeface="Meiryo UI" panose="020B0604030504040204" pitchFamily="50" charset="-128"/>
                          <a:ea typeface="Meiryo UI" panose="020B0604030504040204" pitchFamily="50" charset="-128"/>
                        </a:rPr>
                        <a:t>) 28</a:t>
                      </a:r>
                      <a:r>
                        <a:rPr lang="ja-JP" altLang="en-US" sz="1000" b="0" kern="100" dirty="0">
                          <a:effectLst/>
                          <a:latin typeface="Meiryo UI" panose="020B0604030504040204" pitchFamily="50" charset="-128"/>
                          <a:ea typeface="Meiryo UI" panose="020B0604030504040204" pitchFamily="50" charset="-128"/>
                        </a:rPr>
                        <a:t>億</a:t>
                      </a:r>
                      <a:r>
                        <a:rPr lang="en-US" altLang="ja-JP" sz="1000" b="0" kern="100" dirty="0">
                          <a:effectLst/>
                          <a:latin typeface="Meiryo UI" panose="020B0604030504040204" pitchFamily="50" charset="-128"/>
                          <a:ea typeface="Meiryo UI" panose="020B0604030504040204" pitchFamily="50" charset="-128"/>
                        </a:rPr>
                        <a:t>6,000</a:t>
                      </a:r>
                      <a:r>
                        <a:rPr lang="ja-JP" altLang="en-US" sz="1000" b="0" kern="100" dirty="0">
                          <a:effectLst/>
                          <a:latin typeface="Meiryo UI" panose="020B0604030504040204" pitchFamily="50" charset="-128"/>
                          <a:ea typeface="Meiryo UI" panose="020B0604030504040204" pitchFamily="50" charset="-128"/>
                        </a:rPr>
                        <a:t>万円 </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２</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府内中小企業等投資促進補助金 </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補助対象：工場又は研究開発施設の新築・増改築にかかる経費（大企業は先端産業に限る。） ・</a:t>
                      </a:r>
                      <a:r>
                        <a:rPr lang="en-US" altLang="ja-JP" sz="1000" b="0" kern="100" dirty="0">
                          <a:effectLst/>
                          <a:latin typeface="Meiryo UI" panose="020B0604030504040204" pitchFamily="50" charset="-128"/>
                          <a:ea typeface="Meiryo UI" panose="020B0604030504040204" pitchFamily="50" charset="-128"/>
                        </a:rPr>
                        <a:t>3</a:t>
                      </a:r>
                      <a:r>
                        <a:rPr lang="ja-JP" altLang="en-US" sz="1000" b="0" kern="100" dirty="0">
                          <a:effectLst/>
                          <a:latin typeface="Meiryo UI" panose="020B0604030504040204" pitchFamily="50" charset="-128"/>
                          <a:ea typeface="Meiryo UI" panose="020B0604030504040204" pitchFamily="50" charset="-128"/>
                        </a:rPr>
                        <a:t>億</a:t>
                      </a:r>
                      <a:r>
                        <a:rPr lang="en-US" altLang="ja-JP" sz="1000" b="0" kern="100" dirty="0">
                          <a:effectLst/>
                          <a:latin typeface="Meiryo UI" panose="020B0604030504040204" pitchFamily="50" charset="-128"/>
                          <a:ea typeface="Meiryo UI" panose="020B0604030504040204" pitchFamily="50" charset="-128"/>
                        </a:rPr>
                        <a:t>5,000</a:t>
                      </a:r>
                      <a:r>
                        <a:rPr lang="ja-JP" altLang="en-US" sz="1000" b="0" kern="100" dirty="0">
                          <a:effectLst/>
                          <a:latin typeface="Meiryo UI" panose="020B0604030504040204" pitchFamily="50" charset="-128"/>
                          <a:ea typeface="Meiryo UI" panose="020B0604030504040204" pitchFamily="50" charset="-128"/>
                        </a:rPr>
                        <a:t>万円</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３</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新規事業補助金</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補助対象：新商品の生産や新生産方式の導入等を行うため土地を購入等し、施設を設置するための経費</a:t>
                      </a:r>
                      <a:r>
                        <a:rPr lang="en-US" altLang="ja-JP" sz="1000" b="0" kern="100" baseline="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a:t>
                      </a:r>
                      <a:r>
                        <a:rPr lang="en-US" altLang="ja-JP" sz="1000" b="0" kern="100" dirty="0">
                          <a:effectLst/>
                          <a:latin typeface="Meiryo UI" panose="020B0604030504040204" pitchFamily="50" charset="-128"/>
                          <a:ea typeface="Meiryo UI" panose="020B0604030504040204" pitchFamily="50" charset="-128"/>
                        </a:rPr>
                        <a:t>1</a:t>
                      </a:r>
                      <a:r>
                        <a:rPr lang="ja-JP" altLang="en-US" sz="1000" b="0" kern="100" dirty="0">
                          <a:effectLst/>
                          <a:latin typeface="Meiryo UI" panose="020B0604030504040204" pitchFamily="50" charset="-128"/>
                          <a:ea typeface="Meiryo UI" panose="020B0604030504040204" pitchFamily="50" charset="-128"/>
                        </a:rPr>
                        <a:t>億</a:t>
                      </a:r>
                      <a:r>
                        <a:rPr lang="en-US" altLang="ja-JP" sz="1000" b="0" kern="100" dirty="0">
                          <a:effectLst/>
                          <a:latin typeface="Meiryo UI" panose="020B0604030504040204" pitchFamily="50" charset="-128"/>
                          <a:ea typeface="Meiryo UI" panose="020B0604030504040204" pitchFamily="50" charset="-128"/>
                        </a:rPr>
                        <a:t>1,400</a:t>
                      </a:r>
                      <a:r>
                        <a:rPr lang="ja-JP" altLang="en-US" sz="1000" b="0" kern="100" dirty="0">
                          <a:effectLst/>
                          <a:latin typeface="Meiryo UI" panose="020B0604030504040204" pitchFamily="50" charset="-128"/>
                          <a:ea typeface="Meiryo UI" panose="020B0604030504040204" pitchFamily="50" charset="-128"/>
                        </a:rPr>
                        <a:t>万円 </a:t>
                      </a:r>
                      <a:r>
                        <a:rPr lang="en-US" altLang="ja-JP" sz="1000" b="0" kern="100" dirty="0">
                          <a:effectLst/>
                          <a:latin typeface="Meiryo UI" panose="020B0604030504040204" pitchFamily="50" charset="-128"/>
                          <a:ea typeface="Meiryo UI" panose="020B0604030504040204" pitchFamily="50" charset="-128"/>
                        </a:rPr>
                        <a:t>&lt;</a:t>
                      </a:r>
                      <a:r>
                        <a:rPr lang="ja-JP" altLang="en-US" sz="1000" b="0" kern="100" dirty="0">
                          <a:effectLst/>
                          <a:latin typeface="Meiryo UI" panose="020B0604030504040204" pitchFamily="50" charset="-128"/>
                          <a:ea typeface="Meiryo UI" panose="020B0604030504040204" pitchFamily="50" charset="-128"/>
                        </a:rPr>
                        <a:t>債務負担行為 </a:t>
                      </a:r>
                      <a:r>
                        <a:rPr lang="en-US" altLang="ja-JP" sz="1000" b="0" kern="100" dirty="0">
                          <a:effectLst/>
                          <a:latin typeface="Meiryo UI" panose="020B0604030504040204" pitchFamily="50" charset="-128"/>
                          <a:ea typeface="Meiryo UI" panose="020B0604030504040204" pitchFamily="50" charset="-128"/>
                        </a:rPr>
                        <a:t>2</a:t>
                      </a:r>
                      <a:r>
                        <a:rPr lang="ja-JP" altLang="en-US" sz="1000" b="0" kern="100" dirty="0">
                          <a:effectLst/>
                          <a:latin typeface="Meiryo UI" panose="020B0604030504040204" pitchFamily="50" charset="-128"/>
                          <a:ea typeface="Meiryo UI" panose="020B0604030504040204" pitchFamily="50" charset="-128"/>
                        </a:rPr>
                        <a:t>億</a:t>
                      </a:r>
                      <a:r>
                        <a:rPr lang="en-US" altLang="ja-JP" sz="1000" b="0" kern="100" dirty="0">
                          <a:effectLst/>
                          <a:latin typeface="Meiryo UI" panose="020B0604030504040204" pitchFamily="50" charset="-128"/>
                          <a:ea typeface="Meiryo UI" panose="020B0604030504040204" pitchFamily="50" charset="-128"/>
                        </a:rPr>
                        <a:t>1,400</a:t>
                      </a:r>
                      <a:r>
                        <a:rPr lang="ja-JP" altLang="en-US" sz="1000" b="0" kern="100" dirty="0">
                          <a:effectLst/>
                          <a:latin typeface="Meiryo UI" panose="020B0604030504040204" pitchFamily="50" charset="-128"/>
                          <a:ea typeface="Meiryo UI" panose="020B0604030504040204" pitchFamily="50" charset="-128"/>
                        </a:rPr>
                        <a:t>万円</a:t>
                      </a:r>
                      <a:r>
                        <a:rPr lang="en-US" altLang="ja-JP" sz="1000" b="0" kern="100" dirty="0">
                          <a:effectLst/>
                          <a:latin typeface="Meiryo UI" panose="020B0604030504040204" pitchFamily="50" charset="-128"/>
                          <a:ea typeface="Meiryo UI" panose="020B0604030504040204" pitchFamily="50" charset="-128"/>
                        </a:rPr>
                        <a:t>&gt; </a:t>
                      </a: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４</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外資系企業進出促進補助金</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 補助対象：成長有望分野かつ先端産業で、国内本部機能の設置、拡充を行う外資系企業の建物賃借料</a:t>
                      </a:r>
                      <a:r>
                        <a:rPr lang="ja-JP" altLang="en-US" sz="1000" b="0" kern="100" baseline="0" dirty="0">
                          <a:effectLst/>
                          <a:latin typeface="Meiryo UI" panose="020B0604030504040204" pitchFamily="50" charset="-128"/>
                          <a:ea typeface="Meiryo UI" panose="020B0604030504040204" pitchFamily="50" charset="-128"/>
                        </a:rPr>
                        <a:t> </a:t>
                      </a: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 ・</a:t>
                      </a:r>
                      <a:r>
                        <a:rPr lang="en-US" altLang="ja-JP" sz="1000" b="0" kern="100" dirty="0">
                          <a:effectLst/>
                          <a:latin typeface="Meiryo UI" panose="020B0604030504040204" pitchFamily="50" charset="-128"/>
                          <a:ea typeface="Meiryo UI" panose="020B0604030504040204" pitchFamily="50" charset="-128"/>
                        </a:rPr>
                        <a:t>3,000</a:t>
                      </a:r>
                      <a:r>
                        <a:rPr lang="ja-JP" altLang="en-US" sz="1000" b="0" kern="100" dirty="0">
                          <a:effectLst/>
                          <a:latin typeface="Meiryo UI" panose="020B0604030504040204" pitchFamily="50" charset="-128"/>
                          <a:ea typeface="Meiryo UI" panose="020B0604030504040204" pitchFamily="50" charset="-128"/>
                        </a:rPr>
                        <a:t>万円</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５</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その他（継続分等） ４５社（予定）</a:t>
                      </a:r>
                      <a:r>
                        <a:rPr lang="en-US" altLang="ja-JP" sz="1000" b="0" kern="100" baseline="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a:t>
                      </a:r>
                      <a:r>
                        <a:rPr lang="en-US" altLang="ja-JP" sz="1000" b="0" kern="100" dirty="0">
                          <a:effectLst/>
                          <a:latin typeface="Meiryo UI" panose="020B0604030504040204" pitchFamily="50" charset="-128"/>
                          <a:ea typeface="Meiryo UI" panose="020B0604030504040204" pitchFamily="50" charset="-128"/>
                        </a:rPr>
                        <a:t>16</a:t>
                      </a:r>
                      <a:r>
                        <a:rPr lang="ja-JP" altLang="en-US" sz="1000" b="0" kern="100" dirty="0">
                          <a:effectLst/>
                          <a:latin typeface="Meiryo UI" panose="020B0604030504040204" pitchFamily="50" charset="-128"/>
                          <a:ea typeface="Meiryo UI" panose="020B0604030504040204" pitchFamily="50" charset="-128"/>
                        </a:rPr>
                        <a:t>億</a:t>
                      </a:r>
                      <a:r>
                        <a:rPr lang="en-US" altLang="ja-JP" sz="1000" b="0" kern="100" dirty="0">
                          <a:effectLst/>
                          <a:latin typeface="Meiryo UI" panose="020B0604030504040204" pitchFamily="50" charset="-128"/>
                          <a:ea typeface="Meiryo UI" panose="020B0604030504040204" pitchFamily="50" charset="-128"/>
                        </a:rPr>
                        <a:t>600</a:t>
                      </a:r>
                      <a:r>
                        <a:rPr lang="ja-JP" altLang="en-US" sz="1000" b="0" kern="100" dirty="0">
                          <a:effectLst/>
                          <a:latin typeface="Meiryo UI" panose="020B0604030504040204" pitchFamily="50" charset="-128"/>
                          <a:ea typeface="Meiryo UI" panose="020B0604030504040204" pitchFamily="50" charset="-128"/>
                        </a:rPr>
                        <a:t>万円</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a:t>
                      </a:r>
                      <a:r>
                        <a:rPr lang="ja-JP" altLang="en-US" sz="1000" b="1" kern="100" dirty="0">
                          <a:effectLst/>
                          <a:latin typeface="Meiryo UI" panose="020B0604030504040204" pitchFamily="50" charset="-128"/>
                          <a:ea typeface="Meiryo UI" panose="020B0604030504040204" pitchFamily="50" charset="-128"/>
                        </a:rPr>
                        <a:t> </a:t>
                      </a:r>
                    </a:p>
                    <a:p>
                      <a:pPr algn="just">
                        <a:spcAft>
                          <a:spcPts val="0"/>
                        </a:spcAft>
                      </a:pPr>
                      <a:r>
                        <a:rPr lang="ja-JP" altLang="en-US" sz="1000" b="1" kern="100" dirty="0">
                          <a:effectLst/>
                          <a:latin typeface="Meiryo UI" panose="020B0604030504040204" pitchFamily="50" charset="-128"/>
                          <a:ea typeface="Meiryo UI" panose="020B0604030504040204" pitchFamily="50" charset="-128"/>
                        </a:rPr>
                        <a:t>３ 事業開始年度</a:t>
                      </a:r>
                      <a:endParaRPr lang="en-US" altLang="ja-JP" sz="1000" b="1"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b="1" kern="100" dirty="0">
                          <a:effectLst/>
                          <a:latin typeface="Meiryo UI" panose="020B0604030504040204" pitchFamily="50" charset="-128"/>
                          <a:ea typeface="Meiryo UI" panose="020B0604030504040204" pitchFamily="50" charset="-128"/>
                        </a:rPr>
                        <a:t>   </a:t>
                      </a:r>
                      <a:r>
                        <a:rPr lang="ja-JP" altLang="en-US" sz="1000" b="1"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平成９年度（現行制度は、平成</a:t>
                      </a:r>
                      <a:r>
                        <a:rPr lang="en-US" altLang="ja-JP" sz="1000" b="0" kern="100" dirty="0">
                          <a:effectLst/>
                          <a:latin typeface="Meiryo UI" panose="020B0604030504040204" pitchFamily="50" charset="-128"/>
                          <a:ea typeface="Meiryo UI" panose="020B0604030504040204" pitchFamily="50" charset="-128"/>
                        </a:rPr>
                        <a:t>19</a:t>
                      </a:r>
                      <a:r>
                        <a:rPr lang="ja-JP" altLang="en-US" sz="1000" b="0" kern="100" dirty="0">
                          <a:effectLst/>
                          <a:latin typeface="Meiryo UI" panose="020B0604030504040204" pitchFamily="50" charset="-128"/>
                          <a:ea typeface="Meiryo UI" panose="020B0604030504040204" pitchFamily="50" charset="-128"/>
                        </a:rPr>
                        <a:t>年度～） </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endParaRPr lang="en-US" altLang="ja-JP" sz="1000" b="0" kern="100" dirty="0">
                        <a:effectLst/>
                        <a:latin typeface="Meiryo UI" panose="020B0604030504040204" pitchFamily="50" charset="-128"/>
                        <a:ea typeface="Meiryo UI" panose="020B0604030504040204" pitchFamily="50" charset="-128"/>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tc hMerge="1">
                  <a:txBody>
                    <a:bodyPr/>
                    <a:lstStyle/>
                    <a:p>
                      <a:pPr algn="just">
                        <a:spcAft>
                          <a:spcPts val="0"/>
                        </a:spcAft>
                      </a:pPr>
                      <a:endParaRPr lang="en-US" altLang="ja-JP" sz="1000" b="0" kern="100" dirty="0">
                        <a:effectLst/>
                        <a:latin typeface="Meiryo UI" panose="020B0604030504040204" pitchFamily="50" charset="-128"/>
                        <a:ea typeface="Meiryo UI" panose="020B0604030504040204" pitchFamily="50" charset="-128"/>
                      </a:endParaRPr>
                    </a:p>
                  </a:txBody>
                  <a:tcPr marL="72000" marR="72000" marT="36000" marB="36000">
                    <a:lnT w="6350" cap="flat" cmpd="sng" algn="ctr">
                      <a:solidFill>
                        <a:schemeClr val="accent1"/>
                      </a:solidFill>
                      <a:prstDash val="solid"/>
                      <a:round/>
                      <a:headEnd type="none" w="med" len="med"/>
                      <a:tailEnd type="none" w="med" len="med"/>
                    </a:lnT>
                    <a:solidFill>
                      <a:schemeClr val="bg1">
                        <a:alpha val="20000"/>
                      </a:schemeClr>
                    </a:solidFill>
                  </a:tcPr>
                </a:tc>
                <a:extLst>
                  <a:ext uri="{0D108BD9-81ED-4DB2-BD59-A6C34878D82A}">
                    <a16:rowId xmlns:a16="http://schemas.microsoft.com/office/drawing/2014/main" val="584442172"/>
                  </a:ext>
                </a:extLst>
              </a:tr>
              <a:tr h="207432">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bg1"/>
                          </a:solidFill>
                          <a:latin typeface="Meiryo UI" panose="020B0604030504040204" pitchFamily="50" charset="-128"/>
                          <a:ea typeface="Meiryo UI" panose="020B0604030504040204" pitchFamily="50" charset="-128"/>
                        </a:rPr>
                        <a:t>見直しの経過</a:t>
                      </a:r>
                      <a:endParaRPr kumimoji="1" lang="ja-JP" altLang="en-US" dirty="0">
                        <a:solidFill>
                          <a:schemeClr val="bg1"/>
                        </a:solidFill>
                        <a:latin typeface="Meiryo UI" panose="020B0604030504040204" pitchFamily="50" charset="-128"/>
                        <a:ea typeface="Meiryo UI" panose="020B0604030504040204" pitchFamily="50" charset="-128"/>
                      </a:endParaRPr>
                    </a:p>
                  </a:txBody>
                  <a:tcPr marL="72000" marR="72000" marT="36000" marB="36000" vert="eaVert" anchor="ctr">
                    <a:lnL w="12700" cap="flat" cmpd="sng" algn="ctr">
                      <a:solidFill>
                        <a:schemeClr val="accent1"/>
                      </a:solidFill>
                      <a:prstDash val="solid"/>
                      <a:round/>
                      <a:headEnd type="none" w="med" len="med"/>
                      <a:tailEnd type="none" w="med" len="med"/>
                    </a:lnL>
                    <a:lnT w="635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grid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ja-JP" sz="1000" b="1" kern="100" dirty="0">
                          <a:effectLst/>
                          <a:latin typeface="Meiryo UI" panose="020B0604030504040204" pitchFamily="50" charset="-128"/>
                          <a:ea typeface="Meiryo UI" panose="020B0604030504040204" pitchFamily="50" charset="-128"/>
                        </a:rPr>
                        <a:t>＜財政再建プログラム（案）</a:t>
                      </a:r>
                      <a:r>
                        <a:rPr lang="ja-JP" altLang="en-US" sz="1000" b="1" kern="100" dirty="0">
                          <a:effectLst/>
                          <a:latin typeface="Meiryo UI" panose="020B0604030504040204" pitchFamily="50" charset="-128"/>
                          <a:ea typeface="Meiryo UI" panose="020B0604030504040204" pitchFamily="50" charset="-128"/>
                        </a:rPr>
                        <a:t>における見直し</a:t>
                      </a:r>
                      <a:r>
                        <a:rPr lang="ja-JP" altLang="ja-JP" sz="1000" b="1" kern="100" dirty="0">
                          <a:effectLst/>
                          <a:latin typeface="Meiryo UI" panose="020B0604030504040204" pitchFamily="50" charset="-128"/>
                          <a:ea typeface="Meiryo UI" panose="020B0604030504040204" pitchFamily="50" charset="-128"/>
                        </a:rPr>
                        <a:t>＞</a:t>
                      </a:r>
                      <a:endParaRPr lang="ja-JP"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0D8E8"/>
                    </a:solidFill>
                  </a:tcPr>
                </a:tc>
                <a:tc hMerge="1">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ja-JP"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solidFill>
                      <a:srgbClr val="D0D8E8"/>
                    </a:solidFill>
                  </a:tcPr>
                </a:tc>
                <a:extLst>
                  <a:ext uri="{0D108BD9-81ED-4DB2-BD59-A6C34878D82A}">
                    <a16:rowId xmlns:a16="http://schemas.microsoft.com/office/drawing/2014/main" val="652200874"/>
                  </a:ext>
                </a:extLst>
              </a:tr>
              <a:tr h="1891826">
                <a:tc vMerge="1">
                  <a:txBody>
                    <a:bodyPr/>
                    <a:lstStyle/>
                    <a:p>
                      <a:endParaRPr kumimoji="1" lang="ja-JP" altLang="en-US" dirty="0"/>
                    </a:p>
                  </a:txBody>
                  <a:tcPr marL="72000" marR="72000" marT="36000" marB="36000" vert="eaVert">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just">
                        <a:spcAft>
                          <a:spcPts val="0"/>
                        </a:spcAft>
                      </a:pPr>
                      <a:r>
                        <a:rPr lang="ja-JP" altLang="en-US" sz="1000" b="1" kern="100" dirty="0">
                          <a:effectLst/>
                          <a:latin typeface="Meiryo UI" panose="020B0604030504040204" pitchFamily="50" charset="-128"/>
                          <a:ea typeface="Meiryo UI" panose="020B0604030504040204" pitchFamily="50" charset="-128"/>
                        </a:rPr>
                        <a:t>１ 見直しの考え方</a:t>
                      </a:r>
                      <a:endParaRPr lang="en-US" altLang="ja-JP" sz="1000" b="1"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・大規模な立地があった場合の巨額の財政負担</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・法人事業税の税制改正　　　</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などを踏まえ、負担軽減を図るため補助制度見直しを図る。 </a:t>
                      </a:r>
                    </a:p>
                    <a:p>
                      <a:pPr algn="just">
                        <a:spcAft>
                          <a:spcPts val="0"/>
                        </a:spcAft>
                      </a:pPr>
                      <a:r>
                        <a:rPr lang="ja-JP" altLang="en-US" sz="1000" b="1" kern="100" dirty="0">
                          <a:effectLst/>
                          <a:latin typeface="Meiryo UI" panose="020B0604030504040204" pitchFamily="50" charset="-128"/>
                          <a:ea typeface="Meiryo UI" panose="020B0604030504040204" pitchFamily="50" charset="-128"/>
                        </a:rPr>
                        <a:t> </a:t>
                      </a:r>
                    </a:p>
                    <a:p>
                      <a:pPr algn="just">
                        <a:spcAft>
                          <a:spcPts val="0"/>
                        </a:spcAft>
                      </a:pPr>
                      <a:r>
                        <a:rPr lang="ja-JP" altLang="en-US" sz="1000" b="1" kern="100" dirty="0">
                          <a:effectLst/>
                          <a:latin typeface="Meiryo UI" panose="020B0604030504040204" pitchFamily="50" charset="-128"/>
                          <a:ea typeface="Meiryo UI" panose="020B0604030504040204" pitchFamily="50" charset="-128"/>
                        </a:rPr>
                        <a:t>２ 見直し内容 </a:t>
                      </a:r>
                      <a:endParaRPr lang="en-US" altLang="ja-JP" sz="1000" b="1"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b="1"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 ・先端産業補助金について、１地域あたり（産業拠点ごと）の補助額を</a:t>
                      </a:r>
                      <a:r>
                        <a:rPr lang="en-US" altLang="ja-JP" sz="1000" b="0" kern="100" dirty="0">
                          <a:effectLst/>
                          <a:latin typeface="Meiryo UI" panose="020B0604030504040204" pitchFamily="50" charset="-128"/>
                          <a:ea typeface="Meiryo UI" panose="020B0604030504040204" pitchFamily="50" charset="-128"/>
                        </a:rPr>
                        <a:t>150</a:t>
                      </a:r>
                      <a:r>
                        <a:rPr lang="ja-JP" altLang="en-US" sz="1000" b="0" kern="100" dirty="0">
                          <a:effectLst/>
                          <a:latin typeface="Meiryo UI" panose="020B0604030504040204" pitchFamily="50" charset="-128"/>
                          <a:ea typeface="Meiryo UI" panose="020B0604030504040204" pitchFamily="50" charset="-128"/>
                        </a:rPr>
                        <a:t>億円上限とする。</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・メニューを特化し、新規事業補助金等を廃止。</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・中小企業等投資促進補助の予算枠管理</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・現行補助制度の時限設定（～平成</a:t>
                      </a:r>
                      <a:r>
                        <a:rPr lang="en-US" altLang="ja-JP" sz="1000" b="0" kern="100" dirty="0">
                          <a:effectLst/>
                          <a:latin typeface="Meiryo UI" panose="020B0604030504040204" pitchFamily="50" charset="-128"/>
                          <a:ea typeface="Meiryo UI" panose="020B0604030504040204" pitchFamily="50" charset="-128"/>
                        </a:rPr>
                        <a:t>22</a:t>
                      </a:r>
                      <a:r>
                        <a:rPr lang="ja-JP" altLang="en-US" sz="1000" b="0" kern="100" dirty="0">
                          <a:effectLst/>
                          <a:latin typeface="Meiryo UI" panose="020B0604030504040204" pitchFamily="50" charset="-128"/>
                          <a:ea typeface="Meiryo UI" panose="020B0604030504040204" pitchFamily="50" charset="-128"/>
                        </a:rPr>
                        <a:t>年度） </a:t>
                      </a:r>
                    </a:p>
                    <a:p>
                      <a:pPr algn="just">
                        <a:spcAft>
                          <a:spcPts val="0"/>
                        </a:spcAft>
                      </a:pPr>
                      <a:r>
                        <a:rPr lang="ja-JP" altLang="en-US" sz="1000" b="1" kern="100" dirty="0">
                          <a:effectLst/>
                          <a:latin typeface="Meiryo UI" panose="020B0604030504040204" pitchFamily="50" charset="-128"/>
                          <a:ea typeface="Meiryo UI" panose="020B0604030504040204" pitchFamily="50" charset="-128"/>
                        </a:rPr>
                        <a:t> </a:t>
                      </a:r>
                    </a:p>
                    <a:p>
                      <a:pPr algn="just">
                        <a:spcAft>
                          <a:spcPts val="0"/>
                        </a:spcAft>
                      </a:pPr>
                      <a:r>
                        <a:rPr lang="ja-JP" altLang="en-US" sz="1000" b="1" kern="100" dirty="0">
                          <a:effectLst/>
                          <a:latin typeface="Meiryo UI" panose="020B0604030504040204" pitchFamily="50" charset="-128"/>
                          <a:ea typeface="Meiryo UI" panose="020B0604030504040204" pitchFamily="50" charset="-128"/>
                        </a:rPr>
                        <a:t>３ 実施時期 </a:t>
                      </a:r>
                      <a:endParaRPr lang="en-US" altLang="ja-JP" sz="1000" b="1"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b="1"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  平成</a:t>
                      </a:r>
                      <a:r>
                        <a:rPr lang="en-US" altLang="ja-JP" sz="1000" b="0" kern="100" dirty="0">
                          <a:effectLst/>
                          <a:latin typeface="Meiryo UI" panose="020B0604030504040204" pitchFamily="50" charset="-128"/>
                          <a:ea typeface="Meiryo UI" panose="020B0604030504040204" pitchFamily="50" charset="-128"/>
                        </a:rPr>
                        <a:t>20</a:t>
                      </a:r>
                      <a:r>
                        <a:rPr lang="ja-JP" altLang="en-US" sz="1000" b="0" kern="100" dirty="0">
                          <a:effectLst/>
                          <a:latin typeface="Meiryo UI" panose="020B0604030504040204" pitchFamily="50" charset="-128"/>
                          <a:ea typeface="Meiryo UI" panose="020B0604030504040204" pitchFamily="50" charset="-128"/>
                        </a:rPr>
                        <a:t>年</a:t>
                      </a:r>
                      <a:r>
                        <a:rPr lang="en-US" altLang="ja-JP" sz="1000" b="0" kern="100" dirty="0">
                          <a:effectLst/>
                          <a:latin typeface="Meiryo UI" panose="020B0604030504040204" pitchFamily="50" charset="-128"/>
                          <a:ea typeface="Meiryo UI" panose="020B0604030504040204" pitchFamily="50" charset="-128"/>
                        </a:rPr>
                        <a:t>8</a:t>
                      </a:r>
                      <a:r>
                        <a:rPr lang="ja-JP" altLang="en-US" sz="1000" b="0" kern="100" dirty="0">
                          <a:effectLst/>
                          <a:latin typeface="Meiryo UI" panose="020B0604030504040204" pitchFamily="50" charset="-128"/>
                          <a:ea typeface="Meiryo UI" panose="020B0604030504040204" pitchFamily="50" charset="-128"/>
                        </a:rPr>
                        <a:t>月</a:t>
                      </a:r>
                      <a:r>
                        <a:rPr lang="ja-JP" altLang="en-US" sz="1000" b="1" kern="100" dirty="0">
                          <a:effectLst/>
                          <a:latin typeface="Meiryo UI" panose="020B0604030504040204" pitchFamily="50" charset="-128"/>
                          <a:ea typeface="Meiryo UI" panose="020B0604030504040204" pitchFamily="50" charset="-128"/>
                        </a:rPr>
                        <a:t> </a:t>
                      </a:r>
                      <a:endParaRPr lang="en-US" altLang="ja-JP" sz="1000" b="1" kern="100" dirty="0">
                        <a:effectLst/>
                        <a:latin typeface="Meiryo UI" panose="020B0604030504040204" pitchFamily="50" charset="-128"/>
                        <a:ea typeface="Meiryo UI" panose="020B0604030504040204" pitchFamily="50" charset="-128"/>
                      </a:endParaRPr>
                    </a:p>
                    <a:p>
                      <a:pPr algn="just">
                        <a:spcAft>
                          <a:spcPts val="0"/>
                        </a:spcAft>
                      </a:pPr>
                      <a:endParaRPr lang="ja-JP" altLang="en-US" sz="1000" b="0" kern="100" dirty="0">
                        <a:effectLst/>
                        <a:latin typeface="Meiryo UI" panose="020B0604030504040204" pitchFamily="50" charset="-128"/>
                        <a:ea typeface="Meiryo UI" panose="020B0604030504040204" pitchFamily="50" charset="-128"/>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tc>
                  <a:txBody>
                    <a:bodyPr/>
                    <a:lstStyle/>
                    <a:p>
                      <a:pPr algn="just">
                        <a:spcAft>
                          <a:spcPts val="0"/>
                        </a:spcAft>
                      </a:pPr>
                      <a:r>
                        <a:rPr lang="ja-JP" altLang="en-US" sz="1000" b="1" u="none" strike="noStrike" baseline="0" dirty="0">
                          <a:latin typeface="Meiryo UI" panose="020B0604030504040204" pitchFamily="50" charset="-128"/>
                          <a:ea typeface="Meiryo UI" panose="020B0604030504040204" pitchFamily="50" charset="-128"/>
                        </a:rPr>
                        <a:t>◆見直しの経過（改革工程表）</a:t>
                      </a:r>
                      <a:endParaRPr lang="en-US" altLang="ja-JP" sz="1000" b="1" u="none" strike="noStrike" baseline="0" dirty="0">
                        <a:latin typeface="Meiryo UI" panose="020B0604030504040204" pitchFamily="50" charset="-128"/>
                        <a:ea typeface="Meiryo UI" panose="020B0604030504040204" pitchFamily="50" charset="-128"/>
                      </a:endParaRPr>
                    </a:p>
                    <a:p>
                      <a:pPr algn="l" rtl="0">
                        <a:lnSpc>
                          <a:spcPts val="1100"/>
                        </a:lnSpc>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20</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8</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月～）</a:t>
                      </a:r>
                    </a:p>
                    <a:p>
                      <a:pPr algn="l" rtl="0">
                        <a:lnSpc>
                          <a:spcPts val="1100"/>
                        </a:lnSpc>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見直し案どおり補助要綱等を改正し、施行済み　　　　　                    </a:t>
                      </a:r>
                    </a:p>
                    <a:p>
                      <a:pPr algn="l" rtl="0">
                        <a:lnSpc>
                          <a:spcPts val="1100"/>
                        </a:lnSpc>
                        <a:defRPr sz="1000"/>
                      </a:pP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algn="l" rtl="0">
                        <a:lnSpc>
                          <a:spcPts val="1100"/>
                        </a:lnSpc>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22</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年度まで）</a:t>
                      </a:r>
                    </a:p>
                    <a:p>
                      <a:pPr algn="l" rtl="0">
                        <a:lnSpc>
                          <a:spcPts val="1100"/>
                        </a:lnSpc>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予算の範囲内で執行を管理</a:t>
                      </a: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algn="l" rtl="0">
                        <a:lnSpc>
                          <a:spcPts val="1100"/>
                        </a:lnSpc>
                        <a:defRPr sz="1000"/>
                      </a:pP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algn="l" rtl="0">
                        <a:lnSpc>
                          <a:spcPts val="1100"/>
                        </a:lnSpc>
                        <a:defRPr sz="1000"/>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a:t>
                      </a:r>
                      <a:r>
                        <a:rPr lang="en-US" altLang="zh-TW" sz="1000" b="0" i="0" u="none" strike="noStrike" baseline="0" dirty="0">
                          <a:solidFill>
                            <a:srgbClr val="000000"/>
                          </a:solidFill>
                          <a:latin typeface="Meiryo UI" panose="020B0604030504040204" pitchFamily="50" charset="-128"/>
                          <a:ea typeface="Meiryo UI" panose="020B0604030504040204" pitchFamily="50" charset="-128"/>
                        </a:rPr>
                        <a:t>【</a:t>
                      </a:r>
                      <a:r>
                        <a:rPr lang="zh-TW" altLang="en-US" sz="1000" b="0" i="0" u="none" strike="noStrike" baseline="0" dirty="0">
                          <a:solidFill>
                            <a:srgbClr val="000000"/>
                          </a:solidFill>
                          <a:latin typeface="Meiryo UI" panose="020B0604030504040204" pitchFamily="50" charset="-128"/>
                          <a:ea typeface="Meiryo UI" panose="020B0604030504040204" pitchFamily="50" charset="-128"/>
                        </a:rPr>
                        <a:t>効果額（百万円）</a:t>
                      </a:r>
                      <a:r>
                        <a:rPr lang="en-US" altLang="zh-TW" sz="1000" b="0" i="0" u="none" strike="noStrike" baseline="0" dirty="0">
                          <a:solidFill>
                            <a:srgbClr val="000000"/>
                          </a:solidFill>
                          <a:latin typeface="Meiryo UI" panose="020B0604030504040204" pitchFamily="50" charset="-128"/>
                          <a:ea typeface="Meiryo UI" panose="020B0604030504040204" pitchFamily="50" charset="-128"/>
                        </a:rPr>
                        <a:t>】⑳145</a:t>
                      </a:r>
                      <a:r>
                        <a:rPr lang="zh-TW" altLang="en-US" sz="1000" b="0" i="0" u="none" strike="noStrike" baseline="0" dirty="0">
                          <a:solidFill>
                            <a:srgbClr val="000000"/>
                          </a:solidFill>
                          <a:latin typeface="Meiryo UI" panose="020B0604030504040204" pitchFamily="50" charset="-128"/>
                          <a:ea typeface="Meiryo UI" panose="020B0604030504040204" pitchFamily="50" charset="-128"/>
                        </a:rPr>
                        <a:t>　㉑</a:t>
                      </a:r>
                      <a:r>
                        <a:rPr lang="en-US" altLang="zh-TW" sz="1000" b="0" i="0" u="none" strike="noStrike" baseline="0" dirty="0">
                          <a:solidFill>
                            <a:srgbClr val="000000"/>
                          </a:solidFill>
                          <a:latin typeface="Meiryo UI" panose="020B0604030504040204" pitchFamily="50" charset="-128"/>
                          <a:ea typeface="Meiryo UI" panose="020B0604030504040204" pitchFamily="50" charset="-128"/>
                        </a:rPr>
                        <a:t>209</a:t>
                      </a:r>
                      <a:r>
                        <a:rPr lang="zh-TW" altLang="en-US" sz="1000" b="0" i="0" u="none" strike="noStrike" baseline="0" dirty="0">
                          <a:solidFill>
                            <a:srgbClr val="000000"/>
                          </a:solidFill>
                          <a:latin typeface="Meiryo UI" panose="020B0604030504040204" pitchFamily="50" charset="-128"/>
                          <a:ea typeface="Meiryo UI" panose="020B0604030504040204" pitchFamily="50" charset="-128"/>
                        </a:rPr>
                        <a:t>　㉒</a:t>
                      </a:r>
                      <a:r>
                        <a:rPr lang="en-US" altLang="zh-TW" sz="1000" b="0" i="0" u="none" strike="noStrike" baseline="0" dirty="0">
                          <a:solidFill>
                            <a:srgbClr val="000000"/>
                          </a:solidFill>
                          <a:latin typeface="Meiryo UI" panose="020B0604030504040204" pitchFamily="50" charset="-128"/>
                          <a:ea typeface="Meiryo UI" panose="020B0604030504040204" pitchFamily="50" charset="-128"/>
                        </a:rPr>
                        <a:t>40</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a:t>
                      </a:r>
                    </a:p>
                    <a:p>
                      <a:pPr algn="l" rtl="0">
                        <a:lnSpc>
                          <a:spcPts val="1100"/>
                        </a:lnSpc>
                        <a:defRPr sz="1000"/>
                      </a:pPr>
                      <a:endParaRPr lang="ja-JP" altLang="en-US" sz="1000" b="0" i="0" u="none" strike="noStrike" baseline="0" dirty="0">
                        <a:solidFill>
                          <a:srgbClr val="000000"/>
                        </a:solidFill>
                        <a:latin typeface="Meiryo UI" panose="020B0604030504040204" pitchFamily="50" charset="-128"/>
                        <a:ea typeface="Meiryo UI" panose="020B0604030504040204" pitchFamily="50" charset="-128"/>
                      </a:endParaRPr>
                    </a:p>
                  </a:txBody>
                  <a:tcPr marL="72000" marR="72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2089765108"/>
                  </a:ext>
                </a:extLst>
              </a:tr>
              <a:tr h="188400">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bg1"/>
                        </a:solidFill>
                        <a:latin typeface="Meiryo UI" panose="020B0604030504040204" pitchFamily="50" charset="-128"/>
                        <a:ea typeface="Meiryo UI" panose="020B0604030504040204" pitchFamily="50" charset="-128"/>
                      </a:endParaRPr>
                    </a:p>
                  </a:txBody>
                  <a:tcPr marL="72000" marR="72000" marT="36000" marB="36000" vert="eaVert">
                    <a:lnT w="6350" cap="flat" cmpd="sng" algn="ctr">
                      <a:solidFill>
                        <a:schemeClr val="bg1"/>
                      </a:solidFill>
                      <a:prstDash val="solid"/>
                      <a:round/>
                      <a:headEnd type="none" w="med" len="med"/>
                      <a:tailEnd type="none" w="med" len="med"/>
                    </a:lnT>
                    <a:lnB w="6350" cap="flat" cmpd="sng" algn="ctr">
                      <a:solidFill>
                        <a:schemeClr val="accent1"/>
                      </a:solidFill>
                      <a:prstDash val="solid"/>
                      <a:round/>
                      <a:headEnd type="none" w="med" len="med"/>
                      <a:tailEnd type="none" w="med" len="med"/>
                    </a:lnB>
                    <a:solidFill>
                      <a:schemeClr val="accent1"/>
                    </a:solidFill>
                  </a:tcPr>
                </a:tc>
                <a:tc grid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ja-JP" sz="1000" b="1" kern="100" dirty="0">
                          <a:effectLst/>
                          <a:latin typeface="Meiryo UI" panose="020B0604030504040204" pitchFamily="50" charset="-128"/>
                          <a:ea typeface="Meiryo UI" panose="020B0604030504040204" pitchFamily="50" charset="-128"/>
                        </a:rPr>
                        <a:t>＜</a:t>
                      </a:r>
                      <a:r>
                        <a:rPr lang="ja-JP" altLang="en-US" sz="1000" b="1" kern="100" dirty="0">
                          <a:effectLst/>
                          <a:latin typeface="Meiryo UI" panose="020B0604030504040204" pitchFamily="50" charset="-128"/>
                          <a:ea typeface="Meiryo UI" panose="020B0604030504040204" pitchFamily="50" charset="-128"/>
                        </a:rPr>
                        <a:t>財政構造改革プラン（案）における見直し＞</a:t>
                      </a:r>
                      <a:endParaRPr lang="ja-JP"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alpha val="20000"/>
                      </a:schemeClr>
                    </a:solidFill>
                  </a:tcPr>
                </a:tc>
                <a:tc hMerge="1">
                  <a:txBody>
                    <a:bodyPr/>
                    <a:lstStyle/>
                    <a:p>
                      <a:pPr algn="l" rtl="0">
                        <a:lnSpc>
                          <a:spcPts val="1100"/>
                        </a:lnSpc>
                        <a:defRPr sz="1000"/>
                      </a:pPr>
                      <a:endParaRPr lang="ja-JP" altLang="en-US" sz="1000" b="0" i="0" u="none" strike="noStrike" baseline="0" dirty="0">
                        <a:solidFill>
                          <a:srgbClr val="000000"/>
                        </a:solidFill>
                        <a:latin typeface="Meiryo UI" panose="020B0604030504040204" pitchFamily="50" charset="-128"/>
                        <a:ea typeface="Meiryo UI" panose="020B0604030504040204" pitchFamily="50" charset="-128"/>
                      </a:endParaRPr>
                    </a:p>
                  </a:txBody>
                  <a:tcPr marL="72000" marR="72000" marT="36000" marB="36000">
                    <a:lnT w="6350" cap="flat" cmpd="sng" algn="ctr">
                      <a:solidFill>
                        <a:schemeClr val="tx2"/>
                      </a:solidFill>
                      <a:prstDash val="solid"/>
                      <a:round/>
                      <a:headEnd type="none" w="med" len="med"/>
                      <a:tailEnd type="none" w="med" len="med"/>
                    </a:lnT>
                    <a:lnB w="6350" cap="flat" cmpd="sng" algn="ctr">
                      <a:solidFill>
                        <a:schemeClr val="accent1"/>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10004"/>
                  </a:ext>
                </a:extLst>
              </a:tr>
              <a:tr h="188400">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bg1"/>
                        </a:solidFill>
                        <a:latin typeface="Meiryo UI" panose="020B0604030504040204" pitchFamily="50" charset="-128"/>
                        <a:ea typeface="Meiryo UI" panose="020B0604030504040204" pitchFamily="50" charset="-128"/>
                      </a:endParaRPr>
                    </a:p>
                  </a:txBody>
                  <a:tcPr marL="72000" marR="72000" marT="36000" marB="36000" vert="eaVert">
                    <a:lnL w="12700" cap="flat" cmpd="sng" algn="ctr">
                      <a:solidFill>
                        <a:schemeClr val="accent1"/>
                      </a:solidFill>
                      <a:prstDash val="solid"/>
                      <a:round/>
                      <a:headEnd type="none" w="med" len="med"/>
                      <a:tailEnd type="none" w="med" len="med"/>
                    </a:lnL>
                    <a:lnT w="635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a:txBody>
                    <a:bodyPr/>
                    <a:lstStyle/>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rPr>
                        <a:t>○見直し方向性</a:t>
                      </a:r>
                      <a:endParaRPr lang="en-US" altLang="ja-JP" sz="1000" b="1" kern="100" dirty="0">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rPr>
                        <a:t>　 より高い誘致・立地効果を得られるよう、新たな立地支援方策の制度設計について検討</a:t>
                      </a:r>
                      <a:endParaRPr lang="ja-JP" altLang="ja-JP" sz="1000" b="0" kern="100" dirty="0">
                        <a:effectLst/>
                        <a:latin typeface="Meiryo UI" panose="020B0604030504040204" pitchFamily="50" charset="-128"/>
                        <a:ea typeface="Meiryo UI" panose="020B0604030504040204" pitchFamily="50" charset="-128"/>
                      </a:endParaRPr>
                    </a:p>
                    <a:p>
                      <a:pPr algn="just">
                        <a:spcAft>
                          <a:spcPts val="0"/>
                        </a:spcAft>
                      </a:pPr>
                      <a:endParaRPr lang="ja-JP" altLang="en-US" sz="1000" b="0" kern="100" dirty="0">
                        <a:effectLst/>
                        <a:latin typeface="Meiryo UI" panose="020B0604030504040204" pitchFamily="50" charset="-128"/>
                        <a:ea typeface="Meiryo UI" panose="020B0604030504040204" pitchFamily="50" charset="-128"/>
                      </a:endParaRPr>
                    </a:p>
                  </a:txBody>
                  <a:tcPr marL="72000" marR="72000" marT="36000" marB="36000">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tc>
                  <a:txBody>
                    <a:bodyPr/>
                    <a:lstStyle/>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rPr>
                        <a:t>◆見直しの経過（改革工程表）</a:t>
                      </a:r>
                      <a:endParaRPr lang="en-US" altLang="ja-JP" sz="1000" b="1" kern="100" dirty="0">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方向性どおり実施済 （</a:t>
                      </a:r>
                      <a:r>
                        <a:rPr lang="en-US" altLang="ja-JP" sz="1000" b="0" kern="100" dirty="0">
                          <a:effectLst/>
                          <a:latin typeface="Meiryo UI" panose="020B0604030504040204" pitchFamily="50" charset="-128"/>
                          <a:ea typeface="Meiryo UI" panose="020B0604030504040204" pitchFamily="50" charset="-128"/>
                        </a:rPr>
                        <a:t>23</a:t>
                      </a:r>
                      <a:r>
                        <a:rPr lang="ja-JP" altLang="en-US" sz="1000" b="0" kern="100" dirty="0">
                          <a:effectLst/>
                          <a:latin typeface="Meiryo UI" panose="020B0604030504040204" pitchFamily="50" charset="-128"/>
                          <a:ea typeface="Meiryo UI" panose="020B0604030504040204" pitchFamily="50" charset="-128"/>
                        </a:rPr>
                        <a:t>年度から新制度実施）</a:t>
                      </a:r>
                    </a:p>
                    <a:p>
                      <a:pPr algn="l" rtl="0">
                        <a:lnSpc>
                          <a:spcPts val="1100"/>
                        </a:lnSpc>
                        <a:defRPr sz="1000"/>
                      </a:pPr>
                      <a:endParaRPr lang="ja-JP" altLang="en-US" sz="1000" b="0" i="0" u="none" strike="noStrike" baseline="0" dirty="0">
                        <a:solidFill>
                          <a:srgbClr val="000000"/>
                        </a:solidFill>
                        <a:latin typeface="Meiryo UI" panose="020B0604030504040204" pitchFamily="50" charset="-128"/>
                        <a:ea typeface="Meiryo UI" panose="020B0604030504040204" pitchFamily="50" charset="-128"/>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10005"/>
                  </a:ext>
                </a:extLst>
              </a:tr>
            </a:tbl>
          </a:graphicData>
        </a:graphic>
      </p:graphicFrame>
      <p:sp>
        <p:nvSpPr>
          <p:cNvPr id="37" name="正方形/長方形 36"/>
          <p:cNvSpPr/>
          <p:nvPr/>
        </p:nvSpPr>
        <p:spPr>
          <a:xfrm>
            <a:off x="5726291" y="800511"/>
            <a:ext cx="3281430" cy="234978"/>
          </a:xfrm>
          <a:prstGeom prst="rect">
            <a:avLst/>
          </a:prstGeom>
          <a:ln/>
        </p:spPr>
        <p:style>
          <a:lnRef idx="2">
            <a:schemeClr val="accent1"/>
          </a:lnRef>
          <a:fillRef idx="1">
            <a:schemeClr val="lt1"/>
          </a:fillRef>
          <a:effectRef idx="0">
            <a:schemeClr val="accent1"/>
          </a:effectRef>
          <a:fontRef idx="minor">
            <a:schemeClr val="dk1"/>
          </a:fontRef>
        </p:style>
        <p:txBody>
          <a:bodyPr lIns="36000" rIns="0" rtlCol="0" anchor="ctr"/>
          <a:lstStyle/>
          <a:p>
            <a:pPr algn="ctr"/>
            <a:r>
              <a:rPr lang="ja-JP" altLang="en-US" sz="1050" dirty="0">
                <a:solidFill>
                  <a:schemeClr val="tx1"/>
                </a:solidFill>
                <a:latin typeface="Meiryo UI" panose="020B0604030504040204" pitchFamily="50" charset="-128"/>
                <a:ea typeface="Meiryo UI" panose="020B0604030504040204" pitchFamily="50" charset="-128"/>
              </a:rPr>
              <a:t>見直し前額</a:t>
            </a:r>
            <a:r>
              <a:rPr lang="en-US" altLang="ja-JP" sz="1050" dirty="0">
                <a:solidFill>
                  <a:schemeClr val="tx1"/>
                </a:solidFill>
                <a:latin typeface="Meiryo UI" panose="020B0604030504040204" pitchFamily="50" charset="-128"/>
                <a:ea typeface="Meiryo UI" panose="020B0604030504040204" pitchFamily="50" charset="-128"/>
              </a:rPr>
              <a:t> (H20</a:t>
            </a:r>
            <a:r>
              <a:rPr lang="ja-JP" altLang="en-US" sz="1050" dirty="0">
                <a:solidFill>
                  <a:schemeClr val="tx1"/>
                </a:solidFill>
                <a:latin typeface="Meiryo UI" panose="020B0604030504040204" pitchFamily="50" charset="-128"/>
                <a:ea typeface="Meiryo UI" panose="020B0604030504040204" pitchFamily="50" charset="-128"/>
              </a:rPr>
              <a:t>通年ベース</a:t>
            </a:r>
            <a:r>
              <a:rPr lang="en-US" altLang="ja-JP" sz="1050" dirty="0">
                <a:solidFill>
                  <a:schemeClr val="tx1"/>
                </a:solidFill>
                <a:latin typeface="Meiryo UI" panose="020B0604030504040204" pitchFamily="50" charset="-128"/>
                <a:ea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rPr>
              <a:t>：</a:t>
            </a:r>
            <a:r>
              <a:rPr lang="en-US" altLang="ja-JP" sz="1050" dirty="0">
                <a:solidFill>
                  <a:schemeClr val="tx1"/>
                </a:solidFill>
                <a:latin typeface="Meiryo UI" panose="020B0604030504040204" pitchFamily="50" charset="-128"/>
                <a:ea typeface="Meiryo UI" panose="020B0604030504040204" pitchFamily="50" charset="-128"/>
              </a:rPr>
              <a:t>4,960</a:t>
            </a:r>
            <a:r>
              <a:rPr lang="ja-JP" altLang="en-US" sz="1050" dirty="0">
                <a:solidFill>
                  <a:schemeClr val="tx1"/>
                </a:solidFill>
                <a:latin typeface="Meiryo UI" panose="020B0604030504040204" pitchFamily="50" charset="-128"/>
                <a:ea typeface="Meiryo UI" panose="020B0604030504040204" pitchFamily="50" charset="-128"/>
              </a:rPr>
              <a:t>（</a:t>
            </a:r>
            <a:r>
              <a:rPr lang="en-US" altLang="ja-JP" sz="1050" dirty="0">
                <a:solidFill>
                  <a:schemeClr val="tx1"/>
                </a:solidFill>
                <a:latin typeface="Meiryo UI" panose="020B0604030504040204" pitchFamily="50" charset="-128"/>
                <a:ea typeface="Meiryo UI" panose="020B0604030504040204" pitchFamily="50" charset="-128"/>
              </a:rPr>
              <a:t>4,960</a:t>
            </a:r>
            <a:r>
              <a:rPr lang="ja-JP" altLang="en-US" sz="1050" dirty="0">
                <a:solidFill>
                  <a:schemeClr val="tx1"/>
                </a:solidFill>
                <a:latin typeface="Meiryo UI" panose="020B0604030504040204" pitchFamily="50" charset="-128"/>
                <a:ea typeface="Meiryo UI" panose="020B0604030504040204" pitchFamily="50" charset="-128"/>
              </a:rPr>
              <a:t>）百万円</a:t>
            </a:r>
            <a:endPar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7" name="二等辺三角形 6"/>
          <p:cNvSpPr/>
          <p:nvPr/>
        </p:nvSpPr>
        <p:spPr>
          <a:xfrm rot="5400000">
            <a:off x="4979210" y="4388626"/>
            <a:ext cx="484002" cy="184930"/>
          </a:xfrm>
          <a:prstGeom prst="triangl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pPr algn="ctr"/>
            <a:endParaRPr kumimoji="1"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二等辺三角形 8">
            <a:extLst>
              <a:ext uri="{FF2B5EF4-FFF2-40B4-BE49-F238E27FC236}">
                <a16:creationId xmlns:a16="http://schemas.microsoft.com/office/drawing/2014/main" id="{5EB8E3A5-DB2B-4115-980F-82F4E1C23E6C}"/>
              </a:ext>
            </a:extLst>
          </p:cNvPr>
          <p:cNvSpPr/>
          <p:nvPr/>
        </p:nvSpPr>
        <p:spPr>
          <a:xfrm rot="5400000">
            <a:off x="4979210" y="6382458"/>
            <a:ext cx="484002" cy="184930"/>
          </a:xfrm>
          <a:prstGeom prst="triangl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pPr algn="ctr"/>
            <a:endParaRPr kumimoji="1"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正方形/長方形 9"/>
          <p:cNvSpPr/>
          <p:nvPr/>
        </p:nvSpPr>
        <p:spPr>
          <a:xfrm>
            <a:off x="5877145" y="220456"/>
            <a:ext cx="1935215" cy="208186"/>
          </a:xfrm>
          <a:prstGeom prst="rect">
            <a:avLst/>
          </a:prstGeom>
          <a:ln w="6350"/>
        </p:spPr>
        <p:style>
          <a:lnRef idx="2">
            <a:schemeClr val="accent1"/>
          </a:lnRef>
          <a:fillRef idx="1">
            <a:schemeClr val="lt1"/>
          </a:fillRef>
          <a:effectRef idx="0">
            <a:schemeClr val="accent1"/>
          </a:effectRef>
          <a:fontRef idx="minor">
            <a:schemeClr val="dk1"/>
          </a:fontRef>
        </p:style>
        <p:txBody>
          <a:bodyPr lIns="36000" rIns="36000" rtlCol="0" anchor="ctr"/>
          <a:lstStyle/>
          <a:p>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予算の記載</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）：一般財源</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スライド番号プレースホルダー 4"/>
          <p:cNvSpPr txBox="1">
            <a:spLocks/>
          </p:cNvSpPr>
          <p:nvPr/>
        </p:nvSpPr>
        <p:spPr>
          <a:xfrm>
            <a:off x="7010400" y="6609793"/>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smtClean="0">
                <a:solidFill>
                  <a:schemeClr val="tx1"/>
                </a:solidFill>
                <a:latin typeface="Meiryo UI" panose="020B0604030504040204" pitchFamily="50" charset="-128"/>
                <a:ea typeface="Meiryo UI" panose="020B0604030504040204" pitchFamily="50" charset="-128"/>
              </a:rPr>
              <a:t>64</a:t>
            </a:r>
            <a:endParaRPr lang="ja-JP" altLang="en-US"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090753333"/>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extLst>
              <p:ext uri="{D42A27DB-BD31-4B8C-83A1-F6EECF244321}">
                <p14:modId xmlns:p14="http://schemas.microsoft.com/office/powerpoint/2010/main" val="3997174226"/>
              </p:ext>
            </p:extLst>
          </p:nvPr>
        </p:nvGraphicFramePr>
        <p:xfrm>
          <a:off x="71500" y="26220"/>
          <a:ext cx="9003329" cy="297435"/>
        </p:xfrm>
        <a:graphic>
          <a:graphicData uri="http://schemas.openxmlformats.org/drawingml/2006/table">
            <a:tbl>
              <a:tblPr firstRow="1" firstCol="1" bandRow="1">
                <a:tableStyleId>{5C22544A-7EE6-4342-B048-85BDC9FD1C3A}</a:tableStyleId>
              </a:tblPr>
              <a:tblGrid>
                <a:gridCol w="6706641">
                  <a:extLst>
                    <a:ext uri="{9D8B030D-6E8A-4147-A177-3AD203B41FA5}">
                      <a16:colId xmlns:a16="http://schemas.microsoft.com/office/drawing/2014/main" val="1996567682"/>
                    </a:ext>
                  </a:extLst>
                </a:gridCol>
                <a:gridCol w="2296688">
                  <a:extLst>
                    <a:ext uri="{9D8B030D-6E8A-4147-A177-3AD203B41FA5}">
                      <a16:colId xmlns:a16="http://schemas.microsoft.com/office/drawing/2014/main" val="2440904912"/>
                    </a:ext>
                  </a:extLst>
                </a:gridCol>
              </a:tblGrid>
              <a:tr h="297435">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100" kern="100" dirty="0">
                          <a:solidFill>
                            <a:schemeClr val="tx1"/>
                          </a:solidFill>
                          <a:effectLst/>
                          <a:latin typeface="Meiryo UI" panose="020B0604030504040204" pitchFamily="50" charset="-128"/>
                          <a:ea typeface="Meiryo UI" panose="020B0604030504040204" pitchFamily="50" charset="-128"/>
                        </a:rPr>
                        <a:t>【</a:t>
                      </a:r>
                      <a:r>
                        <a:rPr lang="ja-JP" altLang="en-US" sz="1100" kern="100" dirty="0">
                          <a:solidFill>
                            <a:schemeClr val="tx1"/>
                          </a:solidFill>
                          <a:effectLst/>
                          <a:latin typeface="Meiryo UI" panose="020B0604030504040204" pitchFamily="50" charset="-128"/>
                          <a:ea typeface="Meiryo UI" panose="020B0604030504040204" pitchFamily="50" charset="-128"/>
                        </a:rPr>
                        <a:t>主要検討事業</a:t>
                      </a:r>
                      <a:r>
                        <a:rPr lang="en-US" altLang="ja-JP" sz="1100" kern="100" dirty="0">
                          <a:solidFill>
                            <a:schemeClr val="tx1"/>
                          </a:solidFill>
                          <a:effectLst/>
                          <a:latin typeface="Meiryo UI" panose="020B0604030504040204" pitchFamily="50" charset="-128"/>
                          <a:ea typeface="Meiryo UI" panose="020B0604030504040204" pitchFamily="50" charset="-128"/>
                        </a:rPr>
                        <a:t>26】</a:t>
                      </a:r>
                      <a:r>
                        <a:rPr lang="ja-JP" altLang="en-US" sz="1100" kern="100" dirty="0">
                          <a:solidFill>
                            <a:schemeClr val="tx1"/>
                          </a:solidFill>
                          <a:effectLst/>
                          <a:latin typeface="Meiryo UI" panose="020B0604030504040204" pitchFamily="50" charset="-128"/>
                          <a:ea typeface="Meiryo UI" panose="020B0604030504040204" pitchFamily="50" charset="-128"/>
                        </a:rPr>
                        <a:t>　</a:t>
                      </a:r>
                      <a:r>
                        <a:rPr lang="zh-TW" altLang="en-US" sz="1400" kern="100" dirty="0">
                          <a:solidFill>
                            <a:schemeClr val="tx1"/>
                          </a:solidFill>
                          <a:effectLst/>
                          <a:latin typeface="Meiryo UI" panose="020B0604030504040204" pitchFamily="50" charset="-128"/>
                          <a:ea typeface="Meiryo UI" panose="020B0604030504040204" pitchFamily="50" charset="-128"/>
                        </a:rPr>
                        <a:t>企業立地促進補助金 </a:t>
                      </a:r>
                      <a:r>
                        <a:rPr lang="ja-JP" altLang="en-US" sz="1400" kern="100" dirty="0">
                          <a:solidFill>
                            <a:schemeClr val="tx1"/>
                          </a:solidFill>
                          <a:effectLst/>
                          <a:latin typeface="Meiryo UI" panose="020B0604030504040204" pitchFamily="50" charset="-128"/>
                          <a:ea typeface="Meiryo UI" panose="020B0604030504040204" pitchFamily="50" charset="-128"/>
                        </a:rPr>
                        <a:t>（</a:t>
                      </a:r>
                      <a:r>
                        <a:rPr kumimoji="1" lang="ja-JP" altLang="en-US" sz="1400" u="none" dirty="0">
                          <a:solidFill>
                            <a:schemeClr val="tx1"/>
                          </a:solidFill>
                          <a:latin typeface="Meiryo UI" panose="020B0604030504040204" pitchFamily="50" charset="-128"/>
                          <a:ea typeface="Meiryo UI" panose="020B0604030504040204" pitchFamily="50" charset="-128"/>
                        </a:rPr>
                        <a:t>つづき）</a:t>
                      </a:r>
                      <a:endParaRPr lang="en-US" altLang="ja-JP" sz="12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effectLst/>
                          <a:latin typeface="Meiryo UI" panose="020B0604030504040204" pitchFamily="50" charset="-128"/>
                          <a:ea typeface="Meiryo UI" panose="020B0604030504040204" pitchFamily="50" charset="-128"/>
                        </a:rPr>
                        <a:t>＜商工労働部＞</a:t>
                      </a:r>
                      <a:endParaRPr lang="en-US" altLang="ja-JP" sz="1200" kern="100" dirty="0">
                        <a:solidFill>
                          <a:schemeClr val="tx1"/>
                        </a:solidFill>
                        <a:effectLst/>
                        <a:latin typeface="Meiryo UI" panose="020B0604030504040204" pitchFamily="50" charset="-128"/>
                        <a:ea typeface="Meiryo UI" panose="020B0604030504040204" pitchFamily="50" charset="-128"/>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09406796"/>
                  </a:ext>
                </a:extLst>
              </a:tr>
            </a:tbl>
          </a:graphicData>
        </a:graphic>
      </p:graphicFrame>
      <p:graphicFrame>
        <p:nvGraphicFramePr>
          <p:cNvPr id="2" name="表 1"/>
          <p:cNvGraphicFramePr>
            <a:graphicFrameLocks noGrp="1"/>
          </p:cNvGraphicFramePr>
          <p:nvPr>
            <p:extLst>
              <p:ext uri="{D42A27DB-BD31-4B8C-83A1-F6EECF244321}">
                <p14:modId xmlns:p14="http://schemas.microsoft.com/office/powerpoint/2010/main" val="4000942864"/>
              </p:ext>
            </p:extLst>
          </p:nvPr>
        </p:nvGraphicFramePr>
        <p:xfrm>
          <a:off x="81815" y="323655"/>
          <a:ext cx="8980370" cy="6514165"/>
        </p:xfrm>
        <a:graphic>
          <a:graphicData uri="http://schemas.openxmlformats.org/drawingml/2006/table">
            <a:tbl>
              <a:tblPr firstRow="1" firstCol="1" bandRow="1">
                <a:tableStyleId>{BC89EF96-8CEA-46FF-86C4-4CE0E7609802}</a:tableStyleId>
              </a:tblPr>
              <a:tblGrid>
                <a:gridCol w="259200">
                  <a:extLst>
                    <a:ext uri="{9D8B030D-6E8A-4147-A177-3AD203B41FA5}">
                      <a16:colId xmlns:a16="http://schemas.microsoft.com/office/drawing/2014/main" val="9612139"/>
                    </a:ext>
                  </a:extLst>
                </a:gridCol>
                <a:gridCol w="8721170">
                  <a:extLst>
                    <a:ext uri="{9D8B030D-6E8A-4147-A177-3AD203B41FA5}">
                      <a16:colId xmlns:a16="http://schemas.microsoft.com/office/drawing/2014/main" val="4183280094"/>
                    </a:ext>
                  </a:extLst>
                </a:gridCol>
              </a:tblGrid>
              <a:tr h="225025">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a:solidFill>
                            <a:schemeClr val="bg1"/>
                          </a:solidFill>
                          <a:latin typeface="Meiryo UI" panose="020B0604030504040204" pitchFamily="50" charset="-128"/>
                          <a:ea typeface="Meiryo UI" panose="020B0604030504040204" pitchFamily="50" charset="-128"/>
                        </a:rPr>
                        <a:t>見直しの経過</a:t>
                      </a:r>
                      <a:endParaRPr kumimoji="1" lang="en-US" altLang="ja-JP" sz="700" dirty="0">
                        <a:solidFill>
                          <a:schemeClr val="bg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a:solidFill>
                            <a:schemeClr val="bg1"/>
                          </a:solidFill>
                          <a:latin typeface="Meiryo UI" panose="020B0604030504040204" pitchFamily="50" charset="-128"/>
                          <a:ea typeface="Meiryo UI" panose="020B0604030504040204" pitchFamily="50" charset="-128"/>
                        </a:rPr>
                        <a:t>（つづき）</a:t>
                      </a:r>
                      <a:endParaRPr kumimoji="1" lang="en-US" altLang="ja-JP" sz="700" dirty="0">
                        <a:solidFill>
                          <a:schemeClr val="bg1"/>
                        </a:solidFill>
                        <a:latin typeface="Meiryo UI" panose="020B0604030504040204" pitchFamily="50" charset="-128"/>
                        <a:ea typeface="Meiryo UI" panose="020B0604030504040204" pitchFamily="50" charset="-128"/>
                      </a:endParaRPr>
                    </a:p>
                  </a:txBody>
                  <a:tcPr marL="72000" marR="72000" marT="36000" marB="36000" vert="eaVert" anchor="ct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accent1"/>
                    </a:solidFill>
                  </a:tcPr>
                </a:tc>
                <a:tc>
                  <a:txBody>
                    <a:bodyPr/>
                    <a:lstStyle/>
                    <a:p>
                      <a:pPr marL="133350" indent="-133350" algn="just">
                        <a:spcAft>
                          <a:spcPts val="0"/>
                        </a:spcAft>
                      </a:pPr>
                      <a:r>
                        <a:rPr lang="ja-JP" altLang="en-US" sz="1000" b="1" kern="100" dirty="0">
                          <a:solidFill>
                            <a:schemeClr val="tx1"/>
                          </a:solidFill>
                          <a:effectLst/>
                          <a:latin typeface="Meiryo UI" panose="020B0604030504040204" pitchFamily="50" charset="-128"/>
                          <a:ea typeface="Meiryo UI" panose="020B0604030504040204" pitchFamily="50" charset="-128"/>
                        </a:rPr>
                        <a:t>＜上記以外の見直し（部局長マネジメント等）＞</a:t>
                      </a:r>
                      <a:endParaRPr lang="ja-JP" altLang="en-US"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0D8E8"/>
                    </a:solidFill>
                  </a:tcPr>
                </a:tc>
                <a:extLst>
                  <a:ext uri="{0D108BD9-81ED-4DB2-BD59-A6C34878D82A}">
                    <a16:rowId xmlns:a16="http://schemas.microsoft.com/office/drawing/2014/main" val="1650196717"/>
                  </a:ext>
                </a:extLst>
              </a:tr>
              <a:tr h="540060">
                <a:tc vMerge="1">
                  <a:txBody>
                    <a:bodyPr/>
                    <a:lstStyle/>
                    <a:p>
                      <a:endParaRPr kumimoji="1" lang="ja-JP" altLang="en-US"/>
                    </a:p>
                  </a:txBody>
                  <a:tcPr/>
                </a:tc>
                <a:tc>
                  <a:txBody>
                    <a:bodyPr/>
                    <a:lstStyle/>
                    <a:p>
                      <a:pPr marL="133350" indent="-133350" algn="just">
                        <a:spcAft>
                          <a:spcPts val="0"/>
                        </a:spcAft>
                      </a:pPr>
                      <a:r>
                        <a:rPr lang="en-US" altLang="ja-JP" sz="1000" b="1" kern="100" dirty="0">
                          <a:solidFill>
                            <a:schemeClr val="tx1"/>
                          </a:solidFill>
                          <a:effectLst/>
                          <a:latin typeface="Meiryo UI" panose="020B0604030504040204" pitchFamily="50" charset="-128"/>
                          <a:ea typeface="Meiryo UI" panose="020B0604030504040204" pitchFamily="50" charset="-128"/>
                        </a:rPr>
                        <a:t>【</a:t>
                      </a:r>
                      <a:r>
                        <a:rPr lang="ja-JP" altLang="en-US" sz="1000" b="1" kern="100" dirty="0">
                          <a:solidFill>
                            <a:schemeClr val="tx1"/>
                          </a:solidFill>
                          <a:effectLst/>
                          <a:latin typeface="Meiryo UI" panose="020B0604030504040204" pitchFamily="50" charset="-128"/>
                          <a:ea typeface="Meiryo UI" panose="020B0604030504040204" pitchFamily="50" charset="-128"/>
                        </a:rPr>
                        <a:t>平成２５年度</a:t>
                      </a:r>
                      <a:r>
                        <a:rPr lang="en-US" altLang="ja-JP" sz="1000" b="1" kern="100" dirty="0">
                          <a:solidFill>
                            <a:schemeClr val="tx1"/>
                          </a:solidFill>
                          <a:effectLst/>
                          <a:latin typeface="Meiryo UI" panose="020B0604030504040204" pitchFamily="50" charset="-128"/>
                          <a:ea typeface="Meiryo UI" panose="020B0604030504040204" pitchFamily="50" charset="-128"/>
                        </a:rPr>
                        <a:t>】</a:t>
                      </a:r>
                      <a:r>
                        <a:rPr lang="ja-JP" altLang="en-US" sz="1000" b="1" kern="100" dirty="0">
                          <a:solidFill>
                            <a:schemeClr val="tx1"/>
                          </a:solidFill>
                          <a:effectLst/>
                          <a:latin typeface="Meiryo UI" panose="020B0604030504040204" pitchFamily="50" charset="-128"/>
                          <a:ea typeface="Meiryo UI" panose="020B0604030504040204" pitchFamily="50" charset="-128"/>
                        </a:rPr>
                        <a:t>　</a:t>
                      </a:r>
                      <a:r>
                        <a:rPr lang="ja-JP" altLang="en-US" sz="1000" b="0" kern="100" dirty="0">
                          <a:solidFill>
                            <a:schemeClr val="tx1"/>
                          </a:solidFill>
                          <a:effectLst/>
                          <a:latin typeface="Meiryo UI" panose="020B0604030504040204" pitchFamily="50" charset="-128"/>
                          <a:ea typeface="Meiryo UI" panose="020B0604030504040204" pitchFamily="50" charset="-128"/>
                        </a:rPr>
                        <a:t>〇</a:t>
                      </a:r>
                      <a:r>
                        <a:rPr lang="ja-JP" altLang="en-US" sz="1000" kern="100" dirty="0">
                          <a:solidFill>
                            <a:schemeClr val="tx1"/>
                          </a:solidFill>
                          <a:effectLst/>
                          <a:latin typeface="Meiryo UI" panose="020B0604030504040204" pitchFamily="50" charset="-128"/>
                          <a:ea typeface="Meiryo UI" panose="020B0604030504040204" pitchFamily="50" charset="-128"/>
                        </a:rPr>
                        <a:t>企業立地に係るインセンティブの再構築</a:t>
                      </a:r>
                      <a:endParaRPr lang="en-US" altLang="ja-JP" sz="1000"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kern="100" dirty="0">
                          <a:solidFill>
                            <a:schemeClr val="tx1"/>
                          </a:solidFill>
                          <a:effectLst/>
                          <a:latin typeface="Meiryo UI" panose="020B0604030504040204" pitchFamily="50" charset="-128"/>
                          <a:ea typeface="Meiryo UI" panose="020B0604030504040204" pitchFamily="50" charset="-128"/>
                        </a:rPr>
                        <a:t>　　　　　　　　　　　　　・先端産業補助金の廃止（先端産業の集積は特区税制により推進）</a:t>
                      </a:r>
                      <a:endParaRPr lang="en-US" altLang="ja-JP" sz="1000"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kern="100" dirty="0">
                          <a:solidFill>
                            <a:schemeClr val="tx1"/>
                          </a:solidFill>
                          <a:effectLst/>
                          <a:latin typeface="Meiryo UI" panose="020B0604030504040204" pitchFamily="50" charset="-128"/>
                          <a:ea typeface="Meiryo UI" panose="020B0604030504040204" pitchFamily="50" charset="-128"/>
                        </a:rPr>
                        <a:t>　　　　　　　　　　　　　・府内投資促進補助金の見直し（中小企業に特化）</a:t>
                      </a:r>
                      <a:endParaRPr lang="en-US" altLang="ja-JP" sz="1000"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kern="100" dirty="0">
                          <a:solidFill>
                            <a:schemeClr val="tx1"/>
                          </a:solidFill>
                          <a:effectLst/>
                          <a:latin typeface="Meiryo UI" panose="020B0604030504040204" pitchFamily="50" charset="-128"/>
                          <a:ea typeface="Meiryo UI" panose="020B0604030504040204" pitchFamily="50" charset="-128"/>
                        </a:rPr>
                        <a:t>　　　　　　　　　　　　　・ものづくり支援税制の見直し（中小企業への投資支援に集中。対象地域を「産業集積促進地域」に整理）</a:t>
                      </a:r>
                      <a:endParaRPr lang="en-US" altLang="ja-JP" sz="1000"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kern="100" dirty="0">
                          <a:solidFill>
                            <a:schemeClr val="tx1"/>
                          </a:solidFill>
                          <a:effectLst/>
                          <a:latin typeface="Meiryo UI" panose="020B0604030504040204" pitchFamily="50" charset="-128"/>
                          <a:ea typeface="Meiryo UI" panose="020B0604030504040204" pitchFamily="50" charset="-128"/>
                        </a:rPr>
                        <a:t>　　　　　　　　　　　　　・特区税制</a:t>
                      </a:r>
                      <a:r>
                        <a:rPr lang="en-US" altLang="ja-JP" sz="600" kern="100" dirty="0">
                          <a:solidFill>
                            <a:schemeClr val="tx1"/>
                          </a:solidFill>
                          <a:effectLst/>
                          <a:latin typeface="Meiryo UI" panose="020B0604030504040204" pitchFamily="50" charset="-128"/>
                          <a:ea typeface="Meiryo UI" panose="020B0604030504040204" pitchFamily="50" charset="-128"/>
                        </a:rPr>
                        <a:t>※</a:t>
                      </a:r>
                      <a:r>
                        <a:rPr lang="ja-JP" altLang="en-US" sz="600" kern="100" dirty="0">
                          <a:solidFill>
                            <a:schemeClr val="tx1"/>
                          </a:solidFill>
                          <a:effectLst/>
                          <a:latin typeface="Meiryo UI" panose="020B0604030504040204" pitchFamily="50" charset="-128"/>
                          <a:ea typeface="Meiryo UI" panose="020B0604030504040204" pitchFamily="50" charset="-128"/>
                        </a:rPr>
                        <a:t>１</a:t>
                      </a:r>
                      <a:r>
                        <a:rPr lang="ja-JP" altLang="en-US" sz="1000" kern="100" dirty="0">
                          <a:solidFill>
                            <a:schemeClr val="tx1"/>
                          </a:solidFill>
                          <a:effectLst/>
                          <a:latin typeface="Meiryo UI" panose="020B0604030504040204" pitchFamily="50" charset="-128"/>
                          <a:ea typeface="Meiryo UI" panose="020B0604030504040204" pitchFamily="50" charset="-128"/>
                        </a:rPr>
                        <a:t>の創設（最大「地方税ゼロ」のインセンティブ。平成</a:t>
                      </a:r>
                      <a:r>
                        <a:rPr lang="en-US" altLang="ja-JP" sz="1000" kern="100" dirty="0">
                          <a:solidFill>
                            <a:schemeClr val="tx1"/>
                          </a:solidFill>
                          <a:effectLst/>
                          <a:latin typeface="Meiryo UI" panose="020B0604030504040204" pitchFamily="50" charset="-128"/>
                          <a:ea typeface="Meiryo UI" panose="020B0604030504040204" pitchFamily="50" charset="-128"/>
                        </a:rPr>
                        <a:t>24</a:t>
                      </a:r>
                      <a:r>
                        <a:rPr lang="ja-JP" altLang="en-US" sz="1000" kern="100" dirty="0">
                          <a:solidFill>
                            <a:schemeClr val="tx1"/>
                          </a:solidFill>
                          <a:effectLst/>
                          <a:latin typeface="Meiryo UI" panose="020B0604030504040204" pitchFamily="50" charset="-128"/>
                          <a:ea typeface="Meiryo UI" panose="020B0604030504040204" pitchFamily="50" charset="-128"/>
                        </a:rPr>
                        <a:t>年</a:t>
                      </a:r>
                      <a:r>
                        <a:rPr lang="en-US" altLang="ja-JP" sz="1000" kern="100" dirty="0">
                          <a:solidFill>
                            <a:schemeClr val="tx1"/>
                          </a:solidFill>
                          <a:effectLst/>
                          <a:latin typeface="Meiryo UI" panose="020B0604030504040204" pitchFamily="50" charset="-128"/>
                          <a:ea typeface="Meiryo UI" panose="020B0604030504040204" pitchFamily="50" charset="-128"/>
                        </a:rPr>
                        <a:t>12</a:t>
                      </a:r>
                      <a:r>
                        <a:rPr lang="ja-JP" altLang="en-US" sz="1000" kern="100" dirty="0">
                          <a:solidFill>
                            <a:schemeClr val="tx1"/>
                          </a:solidFill>
                          <a:effectLst/>
                          <a:latin typeface="Meiryo UI" panose="020B0604030504040204" pitchFamily="50" charset="-128"/>
                          <a:ea typeface="Meiryo UI" panose="020B0604030504040204" pitchFamily="50" charset="-128"/>
                        </a:rPr>
                        <a:t>月～平成</a:t>
                      </a:r>
                      <a:r>
                        <a:rPr lang="en-US" altLang="ja-JP" sz="1000" kern="100" dirty="0">
                          <a:solidFill>
                            <a:schemeClr val="tx1"/>
                          </a:solidFill>
                          <a:effectLst/>
                          <a:latin typeface="Meiryo UI" panose="020B0604030504040204" pitchFamily="50" charset="-128"/>
                          <a:ea typeface="Meiryo UI" panose="020B0604030504040204" pitchFamily="50" charset="-128"/>
                        </a:rPr>
                        <a:t>28</a:t>
                      </a:r>
                      <a:r>
                        <a:rPr lang="ja-JP" altLang="en-US" sz="1000" kern="100" dirty="0">
                          <a:solidFill>
                            <a:schemeClr val="tx1"/>
                          </a:solidFill>
                          <a:effectLst/>
                          <a:latin typeface="Meiryo UI" panose="020B0604030504040204" pitchFamily="50" charset="-128"/>
                          <a:ea typeface="Meiryo UI" panose="020B0604030504040204" pitchFamily="50" charset="-128"/>
                        </a:rPr>
                        <a:t>年３月）</a:t>
                      </a:r>
                      <a:endParaRPr lang="en-US" altLang="ja-JP" sz="1000"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600" kern="100" dirty="0">
                          <a:solidFill>
                            <a:schemeClr val="tx1"/>
                          </a:solidFill>
                          <a:effectLst/>
                          <a:latin typeface="Meiryo UI" panose="020B0604030504040204" pitchFamily="50" charset="-128"/>
                          <a:ea typeface="Meiryo UI" panose="020B0604030504040204" pitchFamily="50" charset="-128"/>
                        </a:rPr>
                        <a:t>　　　　　　　　　　　　　　　　　　　　　　　</a:t>
                      </a:r>
                      <a:r>
                        <a:rPr lang="en-US" altLang="ja-JP" sz="600" kern="100" dirty="0">
                          <a:solidFill>
                            <a:schemeClr val="tx1"/>
                          </a:solidFill>
                          <a:effectLst/>
                          <a:latin typeface="Meiryo UI" panose="020B0604030504040204" pitchFamily="50" charset="-128"/>
                          <a:ea typeface="Meiryo UI" panose="020B0604030504040204" pitchFamily="50" charset="-128"/>
                        </a:rPr>
                        <a:t>※</a:t>
                      </a:r>
                      <a:r>
                        <a:rPr lang="ja-JP" altLang="en-US" sz="600" kern="100" dirty="0">
                          <a:solidFill>
                            <a:schemeClr val="tx1"/>
                          </a:solidFill>
                          <a:effectLst/>
                          <a:latin typeface="Meiryo UI" panose="020B0604030504040204" pitchFamily="50" charset="-128"/>
                          <a:ea typeface="Meiryo UI" panose="020B0604030504040204" pitchFamily="50" charset="-128"/>
                        </a:rPr>
                        <a:t>１「大阪府国際戦略総合特別区域における産業集積の促進及び産業の国際競争力の強化に係る事業計画の認定並びに法人の府民税及び事業税並びに不動産取得税の課税の特例に関する条例」の通称名</a:t>
                      </a:r>
                      <a:endParaRPr lang="en-US" altLang="ja-JP" sz="1000" kern="100" dirty="0">
                        <a:solidFill>
                          <a:schemeClr val="tx1"/>
                        </a:solidFill>
                        <a:effectLst/>
                        <a:latin typeface="Meiryo UI" panose="020B0604030504040204" pitchFamily="50" charset="-128"/>
                        <a:ea typeface="Meiryo UI" panose="020B0604030504040204" pitchFamily="50" charset="-128"/>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3072107019"/>
                  </a:ext>
                </a:extLst>
              </a:tr>
              <a:tr h="112200">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bg1"/>
                          </a:solidFill>
                          <a:latin typeface="Meiryo UI" panose="020B0604030504040204" pitchFamily="50" charset="-128"/>
                          <a:ea typeface="Meiryo UI" panose="020B0604030504040204" pitchFamily="50" charset="-128"/>
                        </a:rPr>
                        <a:t>現在の事業</a:t>
                      </a:r>
                      <a:endParaRPr kumimoji="1" lang="en-US" altLang="ja-JP" sz="1000" dirty="0">
                        <a:solidFill>
                          <a:schemeClr val="bg1"/>
                        </a:solidFill>
                        <a:latin typeface="Meiryo UI" panose="020B0604030504040204" pitchFamily="50" charset="-128"/>
                        <a:ea typeface="Meiryo UI" panose="020B0604030504040204" pitchFamily="50" charset="-128"/>
                      </a:endParaRPr>
                    </a:p>
                  </a:txBody>
                  <a:tcPr marL="72000" marR="72000" marT="36000" marB="36000" vert="eaVert" anchor="ctr">
                    <a:lnL w="12700" cap="flat" cmpd="sng" algn="ctr">
                      <a:solidFill>
                        <a:schemeClr val="accent1"/>
                      </a:solidFill>
                      <a:prstDash val="solid"/>
                      <a:round/>
                      <a:headEnd type="none" w="med" len="med"/>
                      <a:tailEnd type="none" w="med" len="med"/>
                    </a:lnL>
                    <a:lnT w="6350" cap="flat" cmpd="sng" algn="ctr">
                      <a:solidFill>
                        <a:schemeClr val="tx2"/>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b="1" i="0" u="none" kern="100" dirty="0">
                          <a:solidFill>
                            <a:schemeClr val="tx1"/>
                          </a:solidFill>
                          <a:effectLst/>
                          <a:latin typeface="Meiryo UI" panose="020B0604030504040204" pitchFamily="50" charset="-128"/>
                          <a:ea typeface="Meiryo UI" panose="020B0604030504040204" pitchFamily="50" charset="-128"/>
                        </a:rPr>
                        <a:t>＜主な事業（見直し後の事業、新たに取り組んでいる事業等）＞</a:t>
                      </a:r>
                      <a:endParaRPr lang="en-US" altLang="ja-JP" sz="10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alpha val="20000"/>
                      </a:schemeClr>
                    </a:solidFill>
                  </a:tcPr>
                </a:tc>
                <a:extLst>
                  <a:ext uri="{0D108BD9-81ED-4DB2-BD59-A6C34878D82A}">
                    <a16:rowId xmlns:a16="http://schemas.microsoft.com/office/drawing/2014/main" val="10002"/>
                  </a:ext>
                </a:extLst>
              </a:tr>
              <a:tr h="0">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0" dirty="0">
                        <a:solidFill>
                          <a:schemeClr val="bg1"/>
                        </a:solidFill>
                        <a:latin typeface="Meiryo UI" panose="020B0604030504040204" pitchFamily="50" charset="-128"/>
                        <a:ea typeface="Meiryo UI" panose="020B0604030504040204" pitchFamily="50" charset="-128"/>
                      </a:endParaRPr>
                    </a:p>
                  </a:txBody>
                  <a:tcPr marL="72000" marR="72000" marT="36000" marB="36000" vert="eaVert">
                    <a:lnT w="6350" cap="flat" cmpd="sng" algn="ctr">
                      <a:solidFill>
                        <a:schemeClr val="tx2"/>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solidFill>
                  </a:tcPr>
                </a:tc>
                <a:tc>
                  <a:txBody>
                    <a:bodyPr/>
                    <a:lstStyle/>
                    <a:p>
                      <a:pPr marL="133350" marR="0" lvl="0" indent="-133350" algn="just" defTabSz="914400" rtl="0" eaLnBrk="1" fontAlgn="auto" latinLnBrk="0" hangingPunct="1">
                        <a:lnSpc>
                          <a:spcPct val="100000"/>
                        </a:lnSpc>
                        <a:spcBef>
                          <a:spcPts val="0"/>
                        </a:spcBef>
                        <a:spcAft>
                          <a:spcPts val="0"/>
                        </a:spcAft>
                        <a:buClrTx/>
                        <a:buSzTx/>
                        <a:buFontTx/>
                        <a:buNone/>
                        <a:tabLst/>
                        <a:defRPr/>
                      </a:pPr>
                      <a:r>
                        <a:rPr lang="en-US" altLang="ja-JP" sz="1050" b="1" i="0" u="none" kern="100" dirty="0">
                          <a:solidFill>
                            <a:schemeClr val="tx1"/>
                          </a:solidFill>
                          <a:effectLst/>
                          <a:latin typeface="Meiryo UI" panose="020B0604030504040204" pitchFamily="50" charset="-128"/>
                          <a:ea typeface="Meiryo UI" panose="020B0604030504040204" pitchFamily="50" charset="-128"/>
                        </a:rPr>
                        <a:t>《</a:t>
                      </a:r>
                      <a:r>
                        <a:rPr lang="ja-JP" altLang="en-US" sz="1050" b="1" i="0" u="none" kern="100" dirty="0">
                          <a:solidFill>
                            <a:schemeClr val="tx1"/>
                          </a:solidFill>
                          <a:effectLst/>
                          <a:latin typeface="Meiryo UI" panose="020B0604030504040204" pitchFamily="50" charset="-128"/>
                          <a:ea typeface="Meiryo UI" panose="020B0604030504040204" pitchFamily="50" charset="-128"/>
                        </a:rPr>
                        <a:t>見直し後の事業</a:t>
                      </a:r>
                      <a:r>
                        <a:rPr lang="en-US" altLang="ja-JP" sz="1050" b="1" i="0" u="none" kern="100" dirty="0">
                          <a:solidFill>
                            <a:schemeClr val="tx1"/>
                          </a:solidFill>
                          <a:effectLst/>
                          <a:latin typeface="Meiryo UI" panose="020B0604030504040204" pitchFamily="50" charset="-128"/>
                          <a:ea typeface="Meiryo UI" panose="020B0604030504040204" pitchFamily="50" charset="-128"/>
                        </a:rPr>
                        <a:t>》 </a:t>
                      </a:r>
                    </a:p>
                    <a:p>
                      <a:pPr marL="133350" marR="0" lvl="0" indent="-133350" algn="just" defTabSz="914400" rtl="0" eaLnBrk="1" fontAlgn="auto" latinLnBrk="0" hangingPunct="1">
                        <a:lnSpc>
                          <a:spcPts val="400"/>
                        </a:lnSpc>
                        <a:spcBef>
                          <a:spcPts val="0"/>
                        </a:spcBef>
                        <a:spcAft>
                          <a:spcPts val="0"/>
                        </a:spcAft>
                        <a:buClrTx/>
                        <a:buSzTx/>
                        <a:buFontTx/>
                        <a:buNone/>
                        <a:tabLst/>
                        <a:defRPr/>
                      </a:pPr>
                      <a:endParaRPr lang="en-US" altLang="ja-JP" sz="1050" b="1" i="0" u="none" kern="100" dirty="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50" b="1" i="0" kern="100" dirty="0">
                          <a:solidFill>
                            <a:schemeClr val="tx1"/>
                          </a:solidFill>
                          <a:effectLst/>
                          <a:latin typeface="Meiryo UI" panose="020B0604030504040204" pitchFamily="50" charset="-128"/>
                          <a:ea typeface="Meiryo UI" panose="020B0604030504040204" pitchFamily="50" charset="-128"/>
                        </a:rPr>
                        <a:t>　◆</a:t>
                      </a:r>
                      <a:r>
                        <a:rPr lang="zh-TW" altLang="en-US" sz="1050" b="1" i="0" u="sng" kern="100" dirty="0">
                          <a:solidFill>
                            <a:schemeClr val="tx1"/>
                          </a:solidFill>
                          <a:effectLst/>
                          <a:latin typeface="Meiryo UI" panose="020B0604030504040204" pitchFamily="50" charset="-128"/>
                          <a:ea typeface="Meiryo UI" panose="020B0604030504040204" pitchFamily="50" charset="-128"/>
                        </a:rPr>
                        <a:t>企業立地促進補助金</a:t>
                      </a:r>
                      <a:endParaRPr lang="en-US" altLang="zh-TW" sz="1050" b="1" i="0" u="sng" kern="100" dirty="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ts val="500"/>
                        </a:lnSpc>
                        <a:spcBef>
                          <a:spcPts val="0"/>
                        </a:spcBef>
                        <a:spcAft>
                          <a:spcPts val="0"/>
                        </a:spcAft>
                        <a:buClrTx/>
                        <a:buSzTx/>
                        <a:buFontTx/>
                        <a:buNone/>
                        <a:tabLst/>
                        <a:defRPr/>
                      </a:pPr>
                      <a:endParaRPr lang="en-US" altLang="ja-JP" sz="800" b="1" i="0" u="sng"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0" i="0" kern="100" dirty="0">
                          <a:solidFill>
                            <a:schemeClr val="tx1"/>
                          </a:solidFill>
                          <a:effectLst/>
                          <a:latin typeface="Meiryo UI" panose="020B0604030504040204" pitchFamily="50" charset="-128"/>
                          <a:ea typeface="Meiryo UI" panose="020B0604030504040204" pitchFamily="50" charset="-128"/>
                        </a:rPr>
                        <a:t>     </a:t>
                      </a:r>
                      <a:r>
                        <a:rPr lang="ja-JP" altLang="en-US" sz="1000" b="1" i="0" kern="100" dirty="0">
                          <a:solidFill>
                            <a:schemeClr val="tx1"/>
                          </a:solidFill>
                          <a:effectLst/>
                          <a:latin typeface="Meiryo UI" panose="020B0604030504040204" pitchFamily="50" charset="-128"/>
                          <a:ea typeface="Meiryo UI" panose="020B0604030504040204" pitchFamily="50" charset="-128"/>
                        </a:rPr>
                        <a:t>１　事業目的</a:t>
                      </a:r>
                      <a:endParaRPr lang="en-US" altLang="ja-JP" sz="1000" b="1" i="0"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1" i="0" kern="100" dirty="0">
                          <a:solidFill>
                            <a:schemeClr val="tx1"/>
                          </a:solidFill>
                          <a:effectLst/>
                          <a:latin typeface="Meiryo UI" panose="020B0604030504040204" pitchFamily="50" charset="-128"/>
                          <a:ea typeface="Meiryo UI" panose="020B0604030504040204" pitchFamily="50" charset="-128"/>
                        </a:rPr>
                        <a:t>　　　　　</a:t>
                      </a:r>
                      <a:r>
                        <a:rPr lang="ja-JP" altLang="en-US" sz="1000" b="0" i="0" kern="100" dirty="0">
                          <a:solidFill>
                            <a:schemeClr val="tx1"/>
                          </a:solidFill>
                          <a:effectLst/>
                          <a:latin typeface="Meiryo UI" panose="020B0604030504040204" pitchFamily="50" charset="-128"/>
                          <a:ea typeface="Meiryo UI" panose="020B0604030504040204" pitchFamily="50" charset="-128"/>
                        </a:rPr>
                        <a:t>大阪産業の高度化及び活性化を図るため、府内の対象地域における企業の立地・投資に必要な経費の一部を補助する。</a:t>
                      </a:r>
                      <a:endParaRPr lang="en-US" altLang="ja-JP" sz="1000" b="0" i="0"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0" i="0" kern="100" dirty="0">
                          <a:solidFill>
                            <a:schemeClr val="tx1"/>
                          </a:solidFill>
                          <a:effectLst/>
                          <a:latin typeface="Meiryo UI" panose="020B0604030504040204" pitchFamily="50" charset="-128"/>
                          <a:ea typeface="Meiryo UI" panose="020B0604030504040204" pitchFamily="50" charset="-128"/>
                        </a:rPr>
                        <a:t>　　　　　開始終了年度：平成９年度～</a:t>
                      </a:r>
                      <a:endParaRPr lang="en-US" altLang="ja-JP" sz="1000" b="0" i="0"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0" i="0" kern="100" dirty="0">
                          <a:solidFill>
                            <a:schemeClr val="tx1"/>
                          </a:solidFill>
                          <a:effectLst/>
                          <a:latin typeface="Meiryo UI" panose="020B0604030504040204" pitchFamily="50" charset="-128"/>
                          <a:ea typeface="Meiryo UI" panose="020B0604030504040204" pitchFamily="50" charset="-128"/>
                        </a:rPr>
                        <a:t>　　</a:t>
                      </a:r>
                      <a:r>
                        <a:rPr lang="ja-JP" altLang="en-US" sz="1000" b="0" i="0" kern="100" baseline="0" dirty="0">
                          <a:solidFill>
                            <a:schemeClr val="tx1"/>
                          </a:solidFill>
                          <a:effectLst/>
                          <a:latin typeface="Meiryo UI" panose="020B0604030504040204" pitchFamily="50" charset="-128"/>
                          <a:ea typeface="Meiryo UI" panose="020B0604030504040204" pitchFamily="50" charset="-128"/>
                        </a:rPr>
                        <a:t> </a:t>
                      </a:r>
                      <a:r>
                        <a:rPr lang="ja-JP" altLang="en-US" sz="1000" b="1" i="0" kern="100" dirty="0">
                          <a:solidFill>
                            <a:schemeClr val="tx1"/>
                          </a:solidFill>
                          <a:effectLst/>
                          <a:latin typeface="Meiryo UI" panose="020B0604030504040204" pitchFamily="50" charset="-128"/>
                          <a:ea typeface="Meiryo UI" panose="020B0604030504040204" pitchFamily="50" charset="-128"/>
                        </a:rPr>
                        <a:t>２　事業内容</a:t>
                      </a:r>
                      <a:endParaRPr lang="en-US" altLang="ja-JP" sz="1000" b="1" i="0"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en-US" altLang="ja-JP" sz="1000" b="1" i="0" kern="100" dirty="0">
                          <a:solidFill>
                            <a:schemeClr val="tx1"/>
                          </a:solidFill>
                          <a:effectLst/>
                          <a:latin typeface="Meiryo UI" panose="020B0604030504040204" pitchFamily="50" charset="-128"/>
                          <a:ea typeface="Meiryo UI" panose="020B0604030504040204" pitchFamily="50" charset="-128"/>
                        </a:rPr>
                        <a:t>       </a:t>
                      </a:r>
                      <a:r>
                        <a:rPr lang="ja-JP" altLang="en-US" sz="1000" b="0" i="0" kern="100" dirty="0">
                          <a:solidFill>
                            <a:schemeClr val="tx1"/>
                          </a:solidFill>
                          <a:effectLst/>
                          <a:latin typeface="Meiryo UI" panose="020B0604030504040204" pitchFamily="50" charset="-128"/>
                          <a:ea typeface="Meiryo UI" panose="020B0604030504040204" pitchFamily="50" charset="-128"/>
                        </a:rPr>
                        <a:t>○  外資系企業等進出促進補助金</a:t>
                      </a:r>
                      <a:endParaRPr lang="en-US" altLang="ja-JP" sz="1000" b="0" i="0"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en-US" altLang="ja-JP" sz="1000" b="0" i="0" kern="100" baseline="0" dirty="0">
                          <a:solidFill>
                            <a:schemeClr val="tx1"/>
                          </a:solidFill>
                          <a:effectLst/>
                          <a:latin typeface="Meiryo UI" panose="020B0604030504040204" pitchFamily="50" charset="-128"/>
                          <a:ea typeface="Meiryo UI" panose="020B0604030504040204" pitchFamily="50" charset="-128"/>
                        </a:rPr>
                        <a:t>            </a:t>
                      </a:r>
                      <a:r>
                        <a:rPr lang="ja-JP" altLang="en-US" sz="1000" b="0" i="0" kern="100" dirty="0">
                          <a:solidFill>
                            <a:schemeClr val="tx1"/>
                          </a:solidFill>
                          <a:effectLst/>
                          <a:latin typeface="Meiryo UI" panose="020B0604030504040204" pitchFamily="50" charset="-128"/>
                          <a:ea typeface="Meiryo UI" panose="020B0604030504040204" pitchFamily="50" charset="-128"/>
                        </a:rPr>
                        <a:t>大阪の成長戦略に掲げるハイエンド都市、中継都市をめざすうえで、特に立地効果の高い外資系企業の立地を促進するもの。外資系企業（本社）の大阪進出</a:t>
                      </a:r>
                      <a:endParaRPr lang="en-US" altLang="ja-JP" sz="1000" b="0" i="0"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en-US" altLang="ja-JP" sz="1000" b="0" i="0" kern="100" dirty="0">
                          <a:solidFill>
                            <a:schemeClr val="tx1"/>
                          </a:solidFill>
                          <a:effectLst/>
                          <a:latin typeface="Meiryo UI" panose="020B0604030504040204" pitchFamily="50" charset="-128"/>
                          <a:ea typeface="Meiryo UI" panose="020B0604030504040204" pitchFamily="50" charset="-128"/>
                        </a:rPr>
                        <a:t>          </a:t>
                      </a:r>
                      <a:r>
                        <a:rPr lang="ja-JP" altLang="en-US" sz="1000" b="0" i="0" kern="100" dirty="0">
                          <a:solidFill>
                            <a:schemeClr val="tx1"/>
                          </a:solidFill>
                          <a:effectLst/>
                          <a:latin typeface="Meiryo UI" panose="020B0604030504040204" pitchFamily="50" charset="-128"/>
                          <a:ea typeface="Meiryo UI" panose="020B0604030504040204" pitchFamily="50" charset="-128"/>
                        </a:rPr>
                        <a:t>に係る建物賃料等の一部を補助する。</a:t>
                      </a:r>
                      <a:endParaRPr lang="en-US" altLang="ja-JP" sz="1000" b="0" i="0"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en-US" altLang="ja-JP" sz="1000" b="0" i="0" kern="100" baseline="0" dirty="0">
                          <a:solidFill>
                            <a:schemeClr val="tx1"/>
                          </a:solidFill>
                          <a:effectLst/>
                          <a:latin typeface="Meiryo UI" panose="020B0604030504040204" pitchFamily="50" charset="-128"/>
                          <a:ea typeface="Meiryo UI" panose="020B0604030504040204" pitchFamily="50" charset="-128"/>
                        </a:rPr>
                        <a:t>       </a:t>
                      </a:r>
                      <a:r>
                        <a:rPr lang="ja-JP" altLang="en-US" sz="1000" b="0" i="0" kern="100" dirty="0">
                          <a:solidFill>
                            <a:schemeClr val="tx1"/>
                          </a:solidFill>
                          <a:effectLst/>
                          <a:latin typeface="Meiryo UI" panose="020B0604030504040204" pitchFamily="50" charset="-128"/>
                          <a:ea typeface="Meiryo UI" panose="020B0604030504040204" pitchFamily="50" charset="-128"/>
                        </a:rPr>
                        <a:t>○  府内投資促進補助金　　　　　　　　　　　　　　　　　　　　　　　　　　　　　　　　　　　　　　　　　 </a:t>
                      </a:r>
                    </a:p>
                    <a:p>
                      <a:pPr marL="133350" indent="-133350" algn="just">
                        <a:spcAft>
                          <a:spcPts val="0"/>
                        </a:spcAft>
                      </a:pPr>
                      <a:r>
                        <a:rPr lang="ja-JP" altLang="en-US" sz="1000" b="0" i="0" kern="100" dirty="0">
                          <a:solidFill>
                            <a:schemeClr val="tx1"/>
                          </a:solidFill>
                          <a:effectLst/>
                          <a:latin typeface="Meiryo UI" panose="020B0604030504040204" pitchFamily="50" charset="-128"/>
                          <a:ea typeface="Meiryo UI" panose="020B0604030504040204" pitchFamily="50" charset="-128"/>
                        </a:rPr>
                        <a:t> 　　     ・ 再投資に対するもの　　　　　　　　　　　　　　　　　　　　　　　　　　　　　　　　　　　　　　　　 </a:t>
                      </a:r>
                    </a:p>
                    <a:p>
                      <a:pPr marL="133350" indent="-133350" algn="just">
                        <a:spcAft>
                          <a:spcPts val="0"/>
                        </a:spcAft>
                      </a:pPr>
                      <a:r>
                        <a:rPr lang="ja-JP" altLang="en-US" sz="1000" b="0" i="0" kern="100" dirty="0">
                          <a:solidFill>
                            <a:schemeClr val="tx1"/>
                          </a:solidFill>
                          <a:effectLst/>
                          <a:latin typeface="Meiryo UI" panose="020B0604030504040204" pitchFamily="50" charset="-128"/>
                          <a:ea typeface="Meiryo UI" panose="020B0604030504040204" pitchFamily="50" charset="-128"/>
                        </a:rPr>
                        <a:t> 　　　     地元市町村との連携の下、ものづくり中小企業の投資を支援することを通じ、既存産業集積地の維持・発展を促進するもの。産業集積促進地域において、工場・</a:t>
                      </a:r>
                      <a:endParaRPr lang="en-US" altLang="ja-JP" sz="1000" b="0" i="0"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en-US" altLang="ja-JP" sz="1000" b="0" i="0" kern="100" dirty="0">
                          <a:solidFill>
                            <a:schemeClr val="tx1"/>
                          </a:solidFill>
                          <a:effectLst/>
                          <a:latin typeface="Meiryo UI" panose="020B0604030504040204" pitchFamily="50" charset="-128"/>
                          <a:ea typeface="Meiryo UI" panose="020B0604030504040204" pitchFamily="50" charset="-128"/>
                        </a:rPr>
                        <a:t>        </a:t>
                      </a:r>
                      <a:r>
                        <a:rPr lang="en-US" altLang="ja-JP" sz="1000" b="0" i="0" kern="100" baseline="0" dirty="0">
                          <a:solidFill>
                            <a:schemeClr val="tx1"/>
                          </a:solidFill>
                          <a:effectLst/>
                          <a:latin typeface="Meiryo UI" panose="020B0604030504040204" pitchFamily="50" charset="-128"/>
                          <a:ea typeface="Meiryo UI" panose="020B0604030504040204" pitchFamily="50" charset="-128"/>
                        </a:rPr>
                        <a:t>   </a:t>
                      </a:r>
                      <a:r>
                        <a:rPr lang="ja-JP" altLang="en-US" sz="1000" b="0" i="0" kern="100" baseline="0" dirty="0">
                          <a:solidFill>
                            <a:schemeClr val="tx1"/>
                          </a:solidFill>
                          <a:effectLst/>
                          <a:latin typeface="Meiryo UI" panose="020B0604030504040204" pitchFamily="50" charset="-128"/>
                          <a:ea typeface="Meiryo UI" panose="020B0604030504040204" pitchFamily="50" charset="-128"/>
                        </a:rPr>
                        <a:t> </a:t>
                      </a:r>
                      <a:r>
                        <a:rPr lang="ja-JP" altLang="en-US" sz="1000" b="0" i="0" kern="100" dirty="0">
                          <a:solidFill>
                            <a:schemeClr val="tx1"/>
                          </a:solidFill>
                          <a:effectLst/>
                          <a:latin typeface="Meiryo UI" panose="020B0604030504040204" pitchFamily="50" charset="-128"/>
                          <a:ea typeface="Meiryo UI" panose="020B0604030504040204" pitchFamily="50" charset="-128"/>
                        </a:rPr>
                        <a:t>研究開発施設の新築・増改築に対して経費の一部を補助する。　　　　　　　　　　　　　　　　　　　　　　　　　　　　　　　　　　　　　　　　　 </a:t>
                      </a:r>
                    </a:p>
                    <a:p>
                      <a:pPr marL="133350" indent="-133350" algn="just">
                        <a:spcAft>
                          <a:spcPts val="0"/>
                        </a:spcAft>
                      </a:pPr>
                      <a:r>
                        <a:rPr lang="ja-JP" altLang="en-US" sz="1000" b="0" i="0" kern="100" dirty="0">
                          <a:solidFill>
                            <a:schemeClr val="tx1"/>
                          </a:solidFill>
                          <a:effectLst/>
                          <a:latin typeface="Meiryo UI" panose="020B0604030504040204" pitchFamily="50" charset="-128"/>
                          <a:ea typeface="Meiryo UI" panose="020B0604030504040204" pitchFamily="50" charset="-128"/>
                        </a:rPr>
                        <a:t> 　　     ・ 研究開発施設に対するもの</a:t>
                      </a:r>
                      <a:endParaRPr lang="en-US" altLang="ja-JP" sz="1000" b="0" i="0"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en-US" altLang="ja-JP" sz="1000" b="0" i="0" kern="100" baseline="0" dirty="0">
                          <a:solidFill>
                            <a:schemeClr val="tx1"/>
                          </a:solidFill>
                          <a:effectLst/>
                          <a:latin typeface="Meiryo UI" panose="020B0604030504040204" pitchFamily="50" charset="-128"/>
                          <a:ea typeface="Meiryo UI" panose="020B0604030504040204" pitchFamily="50" charset="-128"/>
                        </a:rPr>
                        <a:t>            </a:t>
                      </a:r>
                      <a:r>
                        <a:rPr lang="ja-JP" altLang="en-US" sz="1000" b="0" i="0" kern="100" dirty="0">
                          <a:solidFill>
                            <a:schemeClr val="tx1"/>
                          </a:solidFill>
                          <a:effectLst/>
                          <a:latin typeface="Meiryo UI" panose="020B0604030504040204" pitchFamily="50" charset="-128"/>
                          <a:ea typeface="Meiryo UI" panose="020B0604030504040204" pitchFamily="50" charset="-128"/>
                        </a:rPr>
                        <a:t>地元市町村との連携の下、本社機能である研究開発拠点の立地促進、流出防止を図るもの。研究開発施設の投資奨励計画をもつ市町村区域内において、</a:t>
                      </a:r>
                      <a:endParaRPr lang="en-US" altLang="ja-JP" sz="1000" b="0" i="0"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en-US" altLang="ja-JP" sz="1000" b="0" i="0" kern="100" dirty="0">
                          <a:solidFill>
                            <a:schemeClr val="tx1"/>
                          </a:solidFill>
                          <a:effectLst/>
                          <a:latin typeface="Meiryo UI" panose="020B0604030504040204" pitchFamily="50" charset="-128"/>
                          <a:ea typeface="Meiryo UI" panose="020B0604030504040204" pitchFamily="50" charset="-128"/>
                        </a:rPr>
                        <a:t>            </a:t>
                      </a:r>
                      <a:r>
                        <a:rPr lang="ja-JP" altLang="en-US" sz="1000" b="0" i="0" kern="100" dirty="0">
                          <a:solidFill>
                            <a:schemeClr val="tx1"/>
                          </a:solidFill>
                          <a:effectLst/>
                          <a:latin typeface="Meiryo UI" panose="020B0604030504040204" pitchFamily="50" charset="-128"/>
                          <a:ea typeface="Meiryo UI" panose="020B0604030504040204" pitchFamily="50" charset="-128"/>
                        </a:rPr>
                        <a:t>先端研究開発施設の新築・増改築を行う企業に対して経費の一部を補助する。　 </a:t>
                      </a:r>
                    </a:p>
                    <a:p>
                      <a:pPr marL="133350" indent="-133350" algn="just">
                        <a:spcAft>
                          <a:spcPts val="0"/>
                        </a:spcAft>
                      </a:pPr>
                      <a:r>
                        <a:rPr lang="ja-JP" altLang="en-US" sz="1000" b="0" i="0" kern="100" dirty="0">
                          <a:solidFill>
                            <a:schemeClr val="tx1"/>
                          </a:solidFill>
                          <a:effectLst/>
                          <a:latin typeface="Meiryo UI" panose="020B0604030504040204" pitchFamily="50" charset="-128"/>
                          <a:ea typeface="Meiryo UI" panose="020B0604030504040204" pitchFamily="50" charset="-128"/>
                        </a:rPr>
                        <a:t>       ○  先端産業補助金（制度廃止前の交付決定分）</a:t>
                      </a:r>
                      <a:endParaRPr lang="en-US" altLang="ja-JP" sz="1000" b="0" i="0"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en-US" altLang="ja-JP" sz="1000" b="0" i="0" kern="100" baseline="0" dirty="0">
                          <a:solidFill>
                            <a:schemeClr val="tx1"/>
                          </a:solidFill>
                          <a:effectLst/>
                          <a:latin typeface="Meiryo UI" panose="020B0604030504040204" pitchFamily="50" charset="-128"/>
                          <a:ea typeface="Meiryo UI" panose="020B0604030504040204" pitchFamily="50" charset="-128"/>
                        </a:rPr>
                        <a:t>            </a:t>
                      </a:r>
                      <a:r>
                        <a:rPr lang="ja-JP" altLang="en-US" sz="1000" b="0" i="0" kern="100" dirty="0">
                          <a:solidFill>
                            <a:schemeClr val="tx1"/>
                          </a:solidFill>
                          <a:effectLst/>
                          <a:latin typeface="Meiryo UI" panose="020B0604030504040204" pitchFamily="50" charset="-128"/>
                          <a:ea typeface="Meiryo UI" panose="020B0604030504040204" pitchFamily="50" charset="-128"/>
                        </a:rPr>
                        <a:t>補助対象地域において、バイオ・ライフサイエンス、新エネルギー等の分野</a:t>
                      </a:r>
                      <a:r>
                        <a:rPr lang="en-US" altLang="ja-JP" sz="1000" b="0" i="0" kern="100" dirty="0">
                          <a:solidFill>
                            <a:schemeClr val="tx1"/>
                          </a:solidFill>
                          <a:effectLst/>
                          <a:latin typeface="Meiryo UI" panose="020B0604030504040204" pitchFamily="50" charset="-128"/>
                          <a:ea typeface="Meiryo UI" panose="020B0604030504040204" pitchFamily="50" charset="-128"/>
                        </a:rPr>
                        <a:t>(</a:t>
                      </a:r>
                      <a:r>
                        <a:rPr lang="ja-JP" altLang="en-US" sz="1000" b="0" i="0" kern="100" dirty="0">
                          <a:solidFill>
                            <a:schemeClr val="tx1"/>
                          </a:solidFill>
                          <a:effectLst/>
                          <a:latin typeface="Meiryo UI" panose="020B0604030504040204" pitchFamily="50" charset="-128"/>
                          <a:ea typeface="Meiryo UI" panose="020B0604030504040204" pitchFamily="50" charset="-128"/>
                        </a:rPr>
                        <a:t>先端産業分野</a:t>
                      </a:r>
                      <a:r>
                        <a:rPr lang="en-US" altLang="ja-JP" sz="1000" b="0" i="0" kern="100" dirty="0">
                          <a:solidFill>
                            <a:schemeClr val="tx1"/>
                          </a:solidFill>
                          <a:effectLst/>
                          <a:latin typeface="Meiryo UI" panose="020B0604030504040204" pitchFamily="50" charset="-128"/>
                          <a:ea typeface="Meiryo UI" panose="020B0604030504040204" pitchFamily="50" charset="-128"/>
                        </a:rPr>
                        <a:t>)</a:t>
                      </a:r>
                      <a:r>
                        <a:rPr lang="ja-JP" altLang="en-US" sz="1000" b="0" i="0" kern="100" dirty="0">
                          <a:solidFill>
                            <a:schemeClr val="tx1"/>
                          </a:solidFill>
                          <a:effectLst/>
                          <a:latin typeface="Meiryo UI" panose="020B0604030504040204" pitchFamily="50" charset="-128"/>
                          <a:ea typeface="Meiryo UI" panose="020B0604030504040204" pitchFamily="50" charset="-128"/>
                        </a:rPr>
                        <a:t>で先端的な事業と認める工場又は研究開発施設の新設を行う企業に</a:t>
                      </a:r>
                      <a:endParaRPr lang="en-US" altLang="ja-JP" sz="1000" b="0" i="0"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en-US" altLang="ja-JP" sz="1000" b="0" i="0" kern="100" dirty="0">
                          <a:solidFill>
                            <a:schemeClr val="tx1"/>
                          </a:solidFill>
                          <a:effectLst/>
                          <a:latin typeface="Meiryo UI" panose="020B0604030504040204" pitchFamily="50" charset="-128"/>
                          <a:ea typeface="Meiryo UI" panose="020B0604030504040204" pitchFamily="50" charset="-128"/>
                        </a:rPr>
                        <a:t>         </a:t>
                      </a:r>
                      <a:r>
                        <a:rPr lang="ja-JP" altLang="en-US" sz="1000" b="0" i="0" kern="100" dirty="0">
                          <a:solidFill>
                            <a:schemeClr val="tx1"/>
                          </a:solidFill>
                          <a:effectLst/>
                          <a:latin typeface="Meiryo UI" panose="020B0604030504040204" pitchFamily="50" charset="-128"/>
                          <a:ea typeface="Meiryo UI" panose="020B0604030504040204" pitchFamily="50" charset="-128"/>
                        </a:rPr>
                        <a:t>対して経費の一部を補助する。</a:t>
                      </a:r>
                    </a:p>
                    <a:p>
                      <a:pPr marL="133350" indent="-133350" algn="just">
                        <a:spcAft>
                          <a:spcPts val="0"/>
                        </a:spcAft>
                      </a:pPr>
                      <a:r>
                        <a:rPr lang="ja-JP" altLang="en-US" sz="600" b="0" i="0" kern="100" dirty="0">
                          <a:solidFill>
                            <a:schemeClr val="tx1"/>
                          </a:solidFill>
                          <a:effectLst/>
                          <a:latin typeface="Meiryo UI" panose="020B0604030504040204" pitchFamily="50" charset="-128"/>
                          <a:ea typeface="Meiryo UI" panose="020B0604030504040204" pitchFamily="50" charset="-128"/>
                        </a:rPr>
                        <a:t> 　</a:t>
                      </a:r>
                      <a:endParaRPr lang="en-US" altLang="ja-JP" sz="600" b="0" i="0" kern="100" dirty="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en-US" altLang="ja-JP" sz="1050" b="1" kern="100" dirty="0">
                          <a:solidFill>
                            <a:schemeClr val="tx1"/>
                          </a:solidFill>
                          <a:effectLst/>
                          <a:latin typeface="Meiryo UI" panose="020B0604030504040204" pitchFamily="50" charset="-128"/>
                          <a:ea typeface="Meiryo UI" panose="020B0604030504040204" pitchFamily="50" charset="-128"/>
                          <a:cs typeface="+mn-cs"/>
                        </a:rPr>
                        <a:t>《</a:t>
                      </a:r>
                      <a:r>
                        <a:rPr lang="ja-JP" altLang="en-US" sz="1050" b="1" kern="100" dirty="0">
                          <a:solidFill>
                            <a:schemeClr val="tx1"/>
                          </a:solidFill>
                          <a:effectLst/>
                          <a:latin typeface="Meiryo UI" panose="020B0604030504040204" pitchFamily="50" charset="-128"/>
                          <a:ea typeface="Meiryo UI" panose="020B0604030504040204" pitchFamily="50" charset="-128"/>
                          <a:cs typeface="+mn-cs"/>
                        </a:rPr>
                        <a:t>上記以外で、財政再建プログラム（案）以降、新たに取り組んでいる事業（主なもの）</a:t>
                      </a:r>
                      <a:r>
                        <a:rPr lang="en-US" altLang="ja-JP" sz="1050" b="1" kern="100" dirty="0">
                          <a:solidFill>
                            <a:schemeClr val="tx1"/>
                          </a:solidFill>
                          <a:effectLst/>
                          <a:latin typeface="Meiryo UI" panose="020B0604030504040204" pitchFamily="50" charset="-128"/>
                          <a:ea typeface="Meiryo UI" panose="020B0604030504040204" pitchFamily="50" charset="-128"/>
                          <a:cs typeface="+mn-cs"/>
                        </a:rPr>
                        <a:t>》</a:t>
                      </a:r>
                    </a:p>
                    <a:p>
                      <a:pPr marL="133350" indent="-133350" algn="just">
                        <a:spcAft>
                          <a:spcPts val="0"/>
                        </a:spcAft>
                      </a:pPr>
                      <a:r>
                        <a:rPr lang="ja-JP" altLang="en-US" sz="1050" b="1" kern="100" dirty="0">
                          <a:solidFill>
                            <a:schemeClr val="tx1"/>
                          </a:solidFill>
                          <a:effectLst/>
                          <a:latin typeface="Meiryo UI" panose="020B0604030504040204" pitchFamily="50" charset="-128"/>
                          <a:ea typeface="Meiryo UI" panose="020B0604030504040204" pitchFamily="50" charset="-128"/>
                        </a:rPr>
                        <a:t>　◆</a:t>
                      </a:r>
                      <a:r>
                        <a:rPr lang="ja-JP" altLang="en-US" sz="1050" b="1" u="sng" kern="100" dirty="0">
                          <a:solidFill>
                            <a:schemeClr val="tx1"/>
                          </a:solidFill>
                          <a:effectLst/>
                          <a:latin typeface="Meiryo UI" panose="020B0604030504040204" pitchFamily="50" charset="-128"/>
                          <a:ea typeface="Meiryo UI" panose="020B0604030504040204" pitchFamily="50" charset="-128"/>
                        </a:rPr>
                        <a:t>成長特区税制</a:t>
                      </a:r>
                      <a:r>
                        <a:rPr lang="en-US" altLang="ja-JP" sz="600" b="0" u="sng" kern="100" dirty="0">
                          <a:solidFill>
                            <a:schemeClr val="tx1"/>
                          </a:solidFill>
                          <a:effectLst/>
                          <a:latin typeface="Meiryo UI" panose="020B0604030504040204" pitchFamily="50" charset="-128"/>
                          <a:ea typeface="Meiryo UI" panose="020B0604030504040204" pitchFamily="50" charset="-128"/>
                        </a:rPr>
                        <a:t>※</a:t>
                      </a:r>
                      <a:r>
                        <a:rPr lang="ja-JP" altLang="en-US" sz="600" b="0" u="sng" kern="100" dirty="0">
                          <a:solidFill>
                            <a:schemeClr val="tx1"/>
                          </a:solidFill>
                          <a:effectLst/>
                          <a:latin typeface="Meiryo UI" panose="020B0604030504040204" pitchFamily="50" charset="-128"/>
                          <a:ea typeface="Meiryo UI" panose="020B0604030504040204" pitchFamily="50" charset="-128"/>
                        </a:rPr>
                        <a:t>２</a:t>
                      </a:r>
                      <a:r>
                        <a:rPr lang="ja-JP" altLang="en-US" sz="1050" b="1" u="sng" kern="100" dirty="0">
                          <a:solidFill>
                            <a:schemeClr val="tx1"/>
                          </a:solidFill>
                          <a:effectLst/>
                          <a:latin typeface="Meiryo UI" panose="020B0604030504040204" pitchFamily="50" charset="-128"/>
                          <a:ea typeface="Meiryo UI" panose="020B0604030504040204" pitchFamily="50" charset="-128"/>
                        </a:rPr>
                        <a:t>（特区税制の後継制度）の創設</a:t>
                      </a:r>
                      <a:endParaRPr lang="en-US" altLang="ja-JP" sz="1050" b="1" u="sng" kern="100" dirty="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6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6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6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２「大阪府成長産業特別集積区域における成長産業の集積の促進及び国際競争力の強化に係る成長産業事業計画の認定並びに法人の府民税及び事業税並びに不動産取得税の課税の特例に関する条例」の通称名</a:t>
                      </a:r>
                      <a:endParaRPr lang="en-US" altLang="ja-JP" sz="10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endParaRPr lang="en-US" altLang="ja-JP" sz="100" b="1"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1" kern="100" dirty="0">
                          <a:solidFill>
                            <a:schemeClr val="tx1"/>
                          </a:solidFill>
                          <a:effectLst/>
                          <a:latin typeface="Meiryo UI" panose="020B0604030504040204" pitchFamily="50" charset="-128"/>
                          <a:ea typeface="Meiryo UI" panose="020B0604030504040204" pitchFamily="50" charset="-128"/>
                        </a:rPr>
                        <a:t>　　１　事業目的</a:t>
                      </a:r>
                      <a:endParaRPr lang="en-US" altLang="ja-JP" sz="1000" b="1"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kern="100" dirty="0">
                          <a:solidFill>
                            <a:schemeClr val="tx1"/>
                          </a:solidFill>
                          <a:effectLst/>
                          <a:latin typeface="Meiryo UI" panose="020B0604030504040204" pitchFamily="50" charset="-128"/>
                          <a:ea typeface="Meiryo UI" panose="020B0604030504040204" pitchFamily="50" charset="-128"/>
                        </a:rPr>
                        <a:t>　　　　　成長産業特別集積区域における成長産業の集積の促進及び国際競争力の強化を通じて府内の経済の活性化を図り、もって府民生活の向上に資することを目的　　</a:t>
                      </a:r>
                      <a:endParaRPr lang="en-US" altLang="ja-JP" sz="1000"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kern="100" dirty="0">
                          <a:solidFill>
                            <a:schemeClr val="tx1"/>
                          </a:solidFill>
                          <a:effectLst/>
                          <a:latin typeface="Meiryo UI" panose="020B0604030504040204" pitchFamily="50" charset="-128"/>
                          <a:ea typeface="Meiryo UI" panose="020B0604030504040204" pitchFamily="50" charset="-128"/>
                        </a:rPr>
                        <a:t>　　　　とする。</a:t>
                      </a:r>
                      <a:endParaRPr lang="en-US" altLang="ja-JP" sz="1000"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kern="100" dirty="0">
                          <a:solidFill>
                            <a:schemeClr val="tx1"/>
                          </a:solidFill>
                          <a:effectLst/>
                          <a:latin typeface="Meiryo UI" panose="020B0604030504040204" pitchFamily="50" charset="-128"/>
                          <a:ea typeface="Meiryo UI" panose="020B0604030504040204" pitchFamily="50" charset="-128"/>
                        </a:rPr>
                        <a:t>　　　　　開始終了年度：平成</a:t>
                      </a:r>
                      <a:r>
                        <a:rPr lang="en-US" altLang="ja-JP" sz="1000" kern="100" dirty="0">
                          <a:solidFill>
                            <a:schemeClr val="tx1"/>
                          </a:solidFill>
                          <a:effectLst/>
                          <a:latin typeface="Meiryo UI" panose="020B0604030504040204" pitchFamily="50" charset="-128"/>
                          <a:ea typeface="Meiryo UI" panose="020B0604030504040204" pitchFamily="50" charset="-128"/>
                        </a:rPr>
                        <a:t>28</a:t>
                      </a:r>
                      <a:r>
                        <a:rPr lang="ja-JP" altLang="en-US" sz="1000" kern="100" dirty="0">
                          <a:solidFill>
                            <a:schemeClr val="tx1"/>
                          </a:solidFill>
                          <a:effectLst/>
                          <a:latin typeface="Meiryo UI" panose="020B0604030504040204" pitchFamily="50" charset="-128"/>
                          <a:ea typeface="Meiryo UI" panose="020B0604030504040204" pitchFamily="50" charset="-128"/>
                        </a:rPr>
                        <a:t>年度～</a:t>
                      </a:r>
                      <a:endParaRPr lang="en-US" altLang="ja-JP" sz="1000" kern="100" dirty="0">
                        <a:solidFill>
                          <a:schemeClr val="tx1"/>
                        </a:solidFill>
                        <a:effectLst/>
                        <a:latin typeface="Meiryo UI" panose="020B0604030504040204" pitchFamily="50" charset="-128"/>
                        <a:ea typeface="Meiryo UI" panose="020B0604030504040204" pitchFamily="50" charset="-128"/>
                      </a:endParaRPr>
                    </a:p>
                    <a:p>
                      <a:r>
                        <a:rPr kumimoji="1" lang="ja-JP" altLang="en-US" sz="1000" b="1" dirty="0">
                          <a:solidFill>
                            <a:schemeClr val="tx1"/>
                          </a:solidFill>
                          <a:latin typeface="Meiryo UI" panose="020B0604030504040204" pitchFamily="50" charset="-128"/>
                          <a:ea typeface="Meiryo UI" panose="020B0604030504040204" pitchFamily="50" charset="-128"/>
                        </a:rPr>
                        <a:t>　　２　事業内容</a:t>
                      </a:r>
                      <a:endParaRPr kumimoji="1" lang="en-US" altLang="ja-JP" sz="1000" b="1" dirty="0">
                        <a:solidFill>
                          <a:schemeClr val="tx1"/>
                        </a:solidFill>
                        <a:latin typeface="Meiryo UI" panose="020B0604030504040204" pitchFamily="50" charset="-128"/>
                        <a:ea typeface="Meiryo UI" panose="020B0604030504040204" pitchFamily="50" charset="-128"/>
                      </a:endParaRPr>
                    </a:p>
                    <a:p>
                      <a:r>
                        <a:rPr kumimoji="1" lang="ja-JP" altLang="en-US" sz="1000" dirty="0">
                          <a:solidFill>
                            <a:schemeClr val="tx1"/>
                          </a:solidFill>
                          <a:latin typeface="Meiryo UI" panose="020B0604030504040204" pitchFamily="50" charset="-128"/>
                          <a:ea typeface="Meiryo UI" panose="020B0604030504040204" pitchFamily="50" charset="-128"/>
                        </a:rPr>
                        <a:t>　　　〇　成長特区に進出し、成長産業事業計画の認定を受け、新エネルギー又はライフサイエンスに関する事業を行った場合、地方税を軽減する。</a:t>
                      </a:r>
                      <a:endParaRPr kumimoji="1" lang="en-US" altLang="ja-JP" sz="1000" dirty="0">
                        <a:solidFill>
                          <a:schemeClr val="tx1"/>
                        </a:solidFill>
                        <a:latin typeface="Meiryo UI" panose="020B0604030504040204" pitchFamily="50" charset="-128"/>
                        <a:ea typeface="Meiryo UI" panose="020B0604030504040204" pitchFamily="50" charset="-128"/>
                      </a:endParaRPr>
                    </a:p>
                    <a:p>
                      <a:r>
                        <a:rPr kumimoji="1" lang="ja-JP" altLang="en-US" sz="1000" dirty="0">
                          <a:solidFill>
                            <a:schemeClr val="tx1"/>
                          </a:solidFill>
                          <a:latin typeface="Meiryo UI" panose="020B0604030504040204" pitchFamily="50" charset="-128"/>
                          <a:ea typeface="Meiryo UI" panose="020B0604030504040204" pitchFamily="50" charset="-128"/>
                        </a:rPr>
                        <a:t>　　　〇　軽減対象税目：法人府民税、法人事業税、不動産取得税</a:t>
                      </a:r>
                      <a:endParaRPr kumimoji="1" lang="en-US" altLang="ja-JP" sz="1000" dirty="0">
                        <a:solidFill>
                          <a:schemeClr val="tx1"/>
                        </a:solidFill>
                        <a:latin typeface="Meiryo UI" panose="020B0604030504040204" pitchFamily="50" charset="-128"/>
                        <a:ea typeface="Meiryo UI" panose="020B0604030504040204" pitchFamily="50" charset="-128"/>
                      </a:endParaRPr>
                    </a:p>
                    <a:p>
                      <a:r>
                        <a:rPr kumimoji="1" lang="ja-JP" altLang="en-US" sz="10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　　</a:t>
                      </a:r>
                      <a:r>
                        <a:rPr kumimoji="1" lang="ja-JP" altLang="en-US"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３　特区税制（前制度）からの変更内容</a:t>
                      </a:r>
                      <a:r>
                        <a:rPr kumimoji="1" lang="ja-JP" altLang="en-US" sz="1000" b="0" kern="100" spc="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（関西イノベーション国際戦略総合特区と連動した制度から、府の独自性が発揮できる制度へとリニューアル）</a:t>
                      </a:r>
                      <a:endParaRPr kumimoji="1" lang="en-US" altLang="ja-JP" sz="1000" b="0" kern="100" spc="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r>
                        <a:rPr kumimoji="1" lang="ja-JP" altLang="en-US" sz="10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　　　〇　対象区域：特区税制の区域に加え、新たに条例で定める要件を満たし、所要の手続きを行えば対象区域の追加が可能。</a:t>
                      </a:r>
                      <a:r>
                        <a:rPr kumimoji="1" lang="ja-JP" altLang="en-US" sz="700" kern="100" spc="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（追加例：健都、（仮称）未来医療国際拠点）</a:t>
                      </a:r>
                      <a:endParaRPr kumimoji="1" lang="en-US" altLang="ja-JP" sz="1050" kern="100" spc="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r>
                        <a:rPr kumimoji="1" lang="ja-JP" altLang="en-US" sz="10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　　　〇　対象事業：特区税制の事業に加え、今後市場が拡大していくことが見込まれる「水素関連」、「健康関連」の事業を追加。</a:t>
                      </a:r>
                      <a:endParaRPr lang="ja-JP" altLang="en-US" sz="10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10003"/>
                  </a:ext>
                </a:extLst>
              </a:tr>
            </a:tbl>
          </a:graphicData>
        </a:graphic>
      </p:graphicFrame>
      <p:sp>
        <p:nvSpPr>
          <p:cNvPr id="5" name="正方形/長方形 4"/>
          <p:cNvSpPr/>
          <p:nvPr/>
        </p:nvSpPr>
        <p:spPr>
          <a:xfrm>
            <a:off x="5922151" y="1808820"/>
            <a:ext cx="2866008" cy="225025"/>
          </a:xfrm>
          <a:prstGeom prst="rect">
            <a:avLst/>
          </a:prstGeom>
          <a:ln/>
        </p:spPr>
        <p:style>
          <a:lnRef idx="2">
            <a:schemeClr val="accent1"/>
          </a:lnRef>
          <a:fillRef idx="1">
            <a:schemeClr val="lt1"/>
          </a:fillRef>
          <a:effectRef idx="0">
            <a:schemeClr val="accent1"/>
          </a:effectRef>
          <a:fontRef idx="minor">
            <a:schemeClr val="dk1"/>
          </a:fontRef>
        </p:style>
        <p:txBody>
          <a:bodyPr lIns="36000" rIns="0" rtlCol="0" anchor="ctr"/>
          <a:lstStyle/>
          <a:p>
            <a:pPr algn="ctr"/>
            <a:r>
              <a:rPr lang="en-US" altLang="ja-JP" sz="1050" dirty="0">
                <a:solidFill>
                  <a:schemeClr val="tx1"/>
                </a:solidFill>
                <a:latin typeface="Meiryo UI" panose="020B0604030504040204" pitchFamily="50" charset="-128"/>
                <a:ea typeface="Meiryo UI" panose="020B0604030504040204" pitchFamily="50" charset="-128"/>
              </a:rPr>
              <a:t>R2</a:t>
            </a:r>
            <a:r>
              <a:rPr lang="ja-JP" altLang="en-US" sz="1050" dirty="0">
                <a:solidFill>
                  <a:schemeClr val="tx1"/>
                </a:solidFill>
                <a:latin typeface="Meiryo UI" panose="020B0604030504040204" pitchFamily="50" charset="-128"/>
                <a:ea typeface="Meiryo UI" panose="020B0604030504040204" pitchFamily="50" charset="-128"/>
              </a:rPr>
              <a:t>当初予算額：</a:t>
            </a:r>
            <a:r>
              <a:rPr lang="en-US" altLang="ja-JP" sz="1050" dirty="0">
                <a:solidFill>
                  <a:schemeClr val="tx1"/>
                </a:solidFill>
                <a:latin typeface="Meiryo UI" panose="020B0604030504040204" pitchFamily="50" charset="-128"/>
                <a:ea typeface="Meiryo UI" panose="020B0604030504040204" pitchFamily="50" charset="-128"/>
              </a:rPr>
              <a:t>1,185</a:t>
            </a:r>
            <a:r>
              <a:rPr lang="ja-JP" altLang="en-US" sz="1050" dirty="0">
                <a:solidFill>
                  <a:schemeClr val="tx1"/>
                </a:solidFill>
                <a:latin typeface="Meiryo UI" panose="020B0604030504040204" pitchFamily="50" charset="-128"/>
                <a:ea typeface="Meiryo UI" panose="020B0604030504040204" pitchFamily="50" charset="-128"/>
              </a:rPr>
              <a:t>（</a:t>
            </a:r>
            <a:r>
              <a:rPr lang="en-US" altLang="ja-JP" sz="1050" dirty="0">
                <a:solidFill>
                  <a:schemeClr val="tx1"/>
                </a:solidFill>
                <a:latin typeface="Meiryo UI" panose="020B0604030504040204" pitchFamily="50" charset="-128"/>
                <a:ea typeface="Meiryo UI" panose="020B0604030504040204" pitchFamily="50" charset="-128"/>
              </a:rPr>
              <a:t>1,185</a:t>
            </a:r>
            <a:r>
              <a:rPr lang="ja-JP" altLang="en-US" sz="1050" dirty="0">
                <a:solidFill>
                  <a:schemeClr val="tx1"/>
                </a:solidFill>
                <a:latin typeface="Meiryo UI" panose="020B0604030504040204" pitchFamily="50" charset="-128"/>
                <a:ea typeface="Meiryo UI" panose="020B0604030504040204" pitchFamily="50" charset="-128"/>
              </a:rPr>
              <a:t>）百万円</a:t>
            </a:r>
            <a:endPar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6" name="正方形/長方形 5"/>
          <p:cNvSpPr/>
          <p:nvPr/>
        </p:nvSpPr>
        <p:spPr>
          <a:xfrm>
            <a:off x="5899777" y="49082"/>
            <a:ext cx="1935215" cy="208186"/>
          </a:xfrm>
          <a:prstGeom prst="rect">
            <a:avLst/>
          </a:prstGeom>
          <a:ln w="6350"/>
        </p:spPr>
        <p:style>
          <a:lnRef idx="2">
            <a:schemeClr val="accent1"/>
          </a:lnRef>
          <a:fillRef idx="1">
            <a:schemeClr val="lt1"/>
          </a:fillRef>
          <a:effectRef idx="0">
            <a:schemeClr val="accent1"/>
          </a:effectRef>
          <a:fontRef idx="minor">
            <a:schemeClr val="dk1"/>
          </a:fontRef>
        </p:style>
        <p:txBody>
          <a:bodyPr lIns="36000" rIns="36000" rtlCol="0" anchor="ctr"/>
          <a:lstStyle/>
          <a:p>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予算の記載</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）：一般財源</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スライド番号プレースホルダー 4"/>
          <p:cNvSpPr txBox="1">
            <a:spLocks/>
          </p:cNvSpPr>
          <p:nvPr/>
        </p:nvSpPr>
        <p:spPr>
          <a:xfrm>
            <a:off x="7010400" y="6571156"/>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smtClean="0">
                <a:solidFill>
                  <a:schemeClr val="tx1"/>
                </a:solidFill>
                <a:latin typeface="Meiryo UI" panose="020B0604030504040204" pitchFamily="50" charset="-128"/>
                <a:ea typeface="Meiryo UI" panose="020B0604030504040204" pitchFamily="50" charset="-128"/>
              </a:rPr>
              <a:t>65</a:t>
            </a:r>
            <a:endParaRPr lang="ja-JP" altLang="en-US"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3376947"/>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表 24"/>
          <p:cNvGraphicFramePr>
            <a:graphicFrameLocks noGrp="1"/>
          </p:cNvGraphicFramePr>
          <p:nvPr>
            <p:extLst>
              <p:ext uri="{D42A27DB-BD31-4B8C-83A1-F6EECF244321}">
                <p14:modId xmlns:p14="http://schemas.microsoft.com/office/powerpoint/2010/main" val="665637229"/>
              </p:ext>
            </p:extLst>
          </p:nvPr>
        </p:nvGraphicFramePr>
        <p:xfrm>
          <a:off x="83583" y="82238"/>
          <a:ext cx="9003329" cy="415976"/>
        </p:xfrm>
        <a:graphic>
          <a:graphicData uri="http://schemas.openxmlformats.org/drawingml/2006/table">
            <a:tbl>
              <a:tblPr firstRow="1" firstCol="1" bandRow="1">
                <a:tableStyleId>{5C22544A-7EE6-4342-B048-85BDC9FD1C3A}</a:tableStyleId>
              </a:tblPr>
              <a:tblGrid>
                <a:gridCol w="6963692">
                  <a:extLst>
                    <a:ext uri="{9D8B030D-6E8A-4147-A177-3AD203B41FA5}">
                      <a16:colId xmlns:a16="http://schemas.microsoft.com/office/drawing/2014/main" val="1996567682"/>
                    </a:ext>
                  </a:extLst>
                </a:gridCol>
                <a:gridCol w="2039637">
                  <a:extLst>
                    <a:ext uri="{9D8B030D-6E8A-4147-A177-3AD203B41FA5}">
                      <a16:colId xmlns:a16="http://schemas.microsoft.com/office/drawing/2014/main" val="2440904912"/>
                    </a:ext>
                  </a:extLst>
                </a:gridCol>
              </a:tblGrid>
              <a:tr h="41597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100" kern="100" dirty="0">
                          <a:solidFill>
                            <a:schemeClr val="tx1"/>
                          </a:solidFill>
                          <a:effectLst/>
                          <a:latin typeface="Meiryo UI" panose="020B0604030504040204" pitchFamily="50" charset="-128"/>
                          <a:ea typeface="Meiryo UI" panose="020B0604030504040204" pitchFamily="50" charset="-128"/>
                        </a:rPr>
                        <a:t>【</a:t>
                      </a:r>
                      <a:r>
                        <a:rPr lang="ja-JP" altLang="en-US" sz="1100" kern="100" dirty="0">
                          <a:solidFill>
                            <a:schemeClr val="tx1"/>
                          </a:solidFill>
                          <a:effectLst/>
                          <a:latin typeface="Meiryo UI" panose="020B0604030504040204" pitchFamily="50" charset="-128"/>
                          <a:ea typeface="Meiryo UI" panose="020B0604030504040204" pitchFamily="50" charset="-128"/>
                        </a:rPr>
                        <a:t>主要検討事業</a:t>
                      </a:r>
                      <a:r>
                        <a:rPr lang="en-US" altLang="ja-JP" sz="1100" kern="100" dirty="0">
                          <a:solidFill>
                            <a:schemeClr val="tx1"/>
                          </a:solidFill>
                          <a:effectLst/>
                          <a:latin typeface="Meiryo UI" panose="020B0604030504040204" pitchFamily="50" charset="-128"/>
                          <a:ea typeface="Meiryo UI" panose="020B0604030504040204" pitchFamily="50" charset="-128"/>
                        </a:rPr>
                        <a:t>27】</a:t>
                      </a:r>
                      <a:r>
                        <a:rPr lang="ja-JP" altLang="en-US" sz="1100" kern="100" dirty="0">
                          <a:solidFill>
                            <a:schemeClr val="tx1"/>
                          </a:solidFill>
                          <a:effectLst/>
                          <a:latin typeface="Meiryo UI" panose="020B0604030504040204" pitchFamily="50" charset="-128"/>
                          <a:ea typeface="Meiryo UI" panose="020B0604030504040204" pitchFamily="50" charset="-128"/>
                        </a:rPr>
                        <a:t>　</a:t>
                      </a:r>
                      <a:r>
                        <a:rPr lang="zh-TW" altLang="en-US" sz="1400" kern="100" dirty="0">
                          <a:solidFill>
                            <a:schemeClr val="tx1"/>
                          </a:solidFill>
                          <a:effectLst/>
                          <a:latin typeface="Meiryo UI" panose="020B0604030504040204" pitchFamily="50" charset="-128"/>
                          <a:ea typeface="Meiryo UI" panose="020B0604030504040204" pitchFamily="50" charset="-128"/>
                        </a:rPr>
                        <a:t>家畜保健衛生所再編整備</a:t>
                      </a:r>
                      <a:r>
                        <a:rPr lang="zh-TW" altLang="en-US" sz="1400" kern="100" dirty="0" smtClean="0">
                          <a:solidFill>
                            <a:schemeClr val="tx1"/>
                          </a:solidFill>
                          <a:effectLst/>
                          <a:latin typeface="Meiryo UI" panose="020B0604030504040204" pitchFamily="50" charset="-128"/>
                          <a:ea typeface="Meiryo UI" panose="020B0604030504040204" pitchFamily="50" charset="-128"/>
                        </a:rPr>
                        <a:t>事業</a:t>
                      </a:r>
                      <a:r>
                        <a:rPr lang="ja-JP" altLang="en-US" sz="1400" kern="100" dirty="0">
                          <a:solidFill>
                            <a:schemeClr val="tx1"/>
                          </a:solidFill>
                          <a:effectLst/>
                          <a:latin typeface="Meiryo UI" panose="020B0604030504040204" pitchFamily="50" charset="-128"/>
                          <a:ea typeface="Meiryo UI" panose="020B0604030504040204" pitchFamily="50" charset="-128"/>
                        </a:rPr>
                        <a:t>　</a:t>
                      </a:r>
                      <a:r>
                        <a:rPr lang="ja-JP" altLang="en-US" sz="1000" kern="100" dirty="0">
                          <a:solidFill>
                            <a:schemeClr val="tx1"/>
                          </a:solidFill>
                          <a:effectLst/>
                          <a:latin typeface="Meiryo UI" panose="020B0604030504040204" pitchFamily="50" charset="-128"/>
                          <a:ea typeface="Meiryo UI" panose="020B0604030504040204" pitchFamily="50" charset="-128"/>
                        </a:rPr>
                        <a:t>　</a:t>
                      </a:r>
                      <a:endParaRPr lang="en-US" altLang="ja-JP" sz="10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effectLst/>
                          <a:latin typeface="Meiryo UI" panose="020B0604030504040204" pitchFamily="50" charset="-128"/>
                          <a:ea typeface="Meiryo UI" panose="020B0604030504040204" pitchFamily="50" charset="-128"/>
                        </a:rPr>
                        <a:t>＜環境農林水産部＞</a:t>
                      </a:r>
                      <a:endParaRPr lang="en-US" altLang="ja-JP" sz="1200" kern="100" dirty="0">
                        <a:solidFill>
                          <a:schemeClr val="tx1"/>
                        </a:solidFill>
                        <a:effectLst/>
                        <a:latin typeface="Meiryo UI" panose="020B0604030504040204" pitchFamily="50" charset="-128"/>
                        <a:ea typeface="Meiryo UI" panose="020B0604030504040204" pitchFamily="50" charset="-128"/>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09406796"/>
                  </a:ext>
                </a:extLst>
              </a:tr>
            </a:tbl>
          </a:graphicData>
        </a:graphic>
      </p:graphicFrame>
      <p:graphicFrame>
        <p:nvGraphicFramePr>
          <p:cNvPr id="2" name="表 1"/>
          <p:cNvGraphicFramePr>
            <a:graphicFrameLocks noGrp="1"/>
          </p:cNvGraphicFramePr>
          <p:nvPr>
            <p:extLst>
              <p:ext uri="{D42A27DB-BD31-4B8C-83A1-F6EECF244321}">
                <p14:modId xmlns:p14="http://schemas.microsoft.com/office/powerpoint/2010/main" val="1960722152"/>
              </p:ext>
            </p:extLst>
          </p:nvPr>
        </p:nvGraphicFramePr>
        <p:xfrm>
          <a:off x="46311" y="471627"/>
          <a:ext cx="9060417" cy="4940716"/>
        </p:xfrm>
        <a:graphic>
          <a:graphicData uri="http://schemas.openxmlformats.org/drawingml/2006/table">
            <a:tbl>
              <a:tblPr firstRow="1" firstCol="1" bandRow="1">
                <a:tableStyleId>{BC89EF96-8CEA-46FF-86C4-4CE0E7609802}</a:tableStyleId>
              </a:tblPr>
              <a:tblGrid>
                <a:gridCol w="257947">
                  <a:extLst>
                    <a:ext uri="{9D8B030D-6E8A-4147-A177-3AD203B41FA5}">
                      <a16:colId xmlns:a16="http://schemas.microsoft.com/office/drawing/2014/main" val="9612139"/>
                    </a:ext>
                  </a:extLst>
                </a:gridCol>
                <a:gridCol w="4917628">
                  <a:extLst>
                    <a:ext uri="{9D8B030D-6E8A-4147-A177-3AD203B41FA5}">
                      <a16:colId xmlns:a16="http://schemas.microsoft.com/office/drawing/2014/main" val="4183280094"/>
                    </a:ext>
                  </a:extLst>
                </a:gridCol>
                <a:gridCol w="3884842">
                  <a:extLst>
                    <a:ext uri="{9D8B030D-6E8A-4147-A177-3AD203B41FA5}">
                      <a16:colId xmlns:a16="http://schemas.microsoft.com/office/drawing/2014/main" val="2315497615"/>
                    </a:ext>
                  </a:extLst>
                </a:gridCol>
              </a:tblGrid>
              <a:tr h="207432">
                <a:tc rowSpan="2">
                  <a:txBody>
                    <a:bodyPr/>
                    <a:lstStyle/>
                    <a:p>
                      <a:pPr algn="ctr">
                        <a:spcAft>
                          <a:spcPts val="0"/>
                        </a:spcAft>
                      </a:pPr>
                      <a:r>
                        <a:rPr lang="ja-JP" altLang="en-US" sz="1000" kern="100" dirty="0">
                          <a:solidFill>
                            <a:schemeClr val="bg1"/>
                          </a:solidFill>
                          <a:effectLst/>
                          <a:latin typeface="Meiryo UI" panose="020B0604030504040204" pitchFamily="50" charset="-128"/>
                          <a:ea typeface="Meiryo UI" panose="020B0604030504040204" pitchFamily="50" charset="-128"/>
                        </a:rPr>
                        <a:t>当時の事業概要</a:t>
                      </a:r>
                      <a:endParaRPr lang="en-US" altLang="ja-JP" sz="1000"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vert="eaVert" anchor="ct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solidFill>
                  </a:tcPr>
                </a:tc>
                <a:tc grid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rPr>
                        <a:t>＜財政再建プログラム（案）策定当時＞</a:t>
                      </a:r>
                      <a:endParaRPr lang="en-US" altLang="ja-JP"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0D8E8"/>
                    </a:solidFill>
                  </a:tcPr>
                </a:tc>
                <a:tc hMerge="1">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en-US" altLang="ja-JP"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B w="6350" cap="flat" cmpd="sng" algn="ctr">
                      <a:solidFill>
                        <a:schemeClr val="accent1"/>
                      </a:solidFill>
                      <a:prstDash val="solid"/>
                      <a:round/>
                      <a:headEnd type="none" w="med" len="med"/>
                      <a:tailEnd type="none" w="med" len="med"/>
                    </a:lnB>
                    <a:solidFill>
                      <a:srgbClr val="D0D8E8"/>
                    </a:solidFill>
                  </a:tcPr>
                </a:tc>
                <a:extLst>
                  <a:ext uri="{0D108BD9-81ED-4DB2-BD59-A6C34878D82A}">
                    <a16:rowId xmlns:a16="http://schemas.microsoft.com/office/drawing/2014/main" val="1809098311"/>
                  </a:ext>
                </a:extLst>
              </a:tr>
              <a:tr h="1854407">
                <a:tc vMerge="1">
                  <a:txBody>
                    <a:bodyPr/>
                    <a:lstStyle/>
                    <a:p>
                      <a:endParaRPr kumimoji="1" lang="ja-JP" altLang="en-US"/>
                    </a:p>
                  </a:txBody>
                  <a:tcPr/>
                </a:tc>
                <a:tc gridSpan="2">
                  <a:txBody>
                    <a:bodyPr/>
                    <a:lstStyle/>
                    <a:p>
                      <a:pPr algn="just">
                        <a:spcAft>
                          <a:spcPts val="0"/>
                        </a:spcAft>
                      </a:pPr>
                      <a:endParaRPr lang="en-US" altLang="ja-JP" sz="1000" b="1"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effectLst/>
                          <a:latin typeface="Meiryo UI" panose="020B0604030504040204" pitchFamily="50" charset="-128"/>
                          <a:ea typeface="Meiryo UI" panose="020B0604030504040204" pitchFamily="50" charset="-128"/>
                        </a:rPr>
                        <a:t>１ 事業目的</a:t>
                      </a:r>
                    </a:p>
                    <a:p>
                      <a:pPr algn="just">
                        <a:spcAft>
                          <a:spcPts val="0"/>
                        </a:spcAft>
                      </a:pPr>
                      <a:r>
                        <a:rPr lang="ja-JP" altLang="en-US" sz="1000" b="0" i="0" kern="100" dirty="0">
                          <a:effectLst/>
                          <a:latin typeface="Meiryo UI" panose="020B0604030504040204" pitchFamily="50" charset="-128"/>
                          <a:ea typeface="Meiryo UI" panose="020B0604030504040204" pitchFamily="50" charset="-128"/>
                        </a:rPr>
                        <a:t>　　高病原性鳥インフルエンザ等の動物由来感染症に対する危機管理対策を講じるため、りんくうタウン隣接地に整備される府立大学（獣医学科・獣医学研究科）と併せて</a:t>
                      </a:r>
                      <a:endParaRPr lang="en-US" altLang="ja-JP" sz="1000" b="0" i="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i="0" kern="100" dirty="0">
                          <a:effectLst/>
                          <a:latin typeface="Meiryo UI" panose="020B0604030504040204" pitchFamily="50" charset="-128"/>
                          <a:ea typeface="Meiryo UI" panose="020B0604030504040204" pitchFamily="50" charset="-128"/>
                        </a:rPr>
                        <a:t>　整備。</a:t>
                      </a:r>
                    </a:p>
                    <a:p>
                      <a:pPr algn="just">
                        <a:spcAft>
                          <a:spcPts val="0"/>
                        </a:spcAft>
                      </a:pPr>
                      <a:endParaRPr lang="en-US" altLang="ja-JP" sz="1000" b="1"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effectLst/>
                          <a:latin typeface="Meiryo UI" panose="020B0604030504040204" pitchFamily="50" charset="-128"/>
                          <a:ea typeface="Meiryo UI" panose="020B0604030504040204" pitchFamily="50" charset="-128"/>
                        </a:rPr>
                        <a:t>２ 事業内容（施設の概要）</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a:t>
                      </a:r>
                      <a:r>
                        <a:rPr lang="en-US" altLang="ja-JP" sz="1000" b="0" kern="100" dirty="0">
                          <a:effectLst/>
                          <a:latin typeface="Meiryo UI" panose="020B0604030504040204" pitchFamily="50" charset="-128"/>
                          <a:ea typeface="Meiryo UI" panose="020B0604030504040204" pitchFamily="50" charset="-128"/>
                        </a:rPr>
                        <a:t>(1)</a:t>
                      </a:r>
                      <a:r>
                        <a:rPr lang="ja-JP" altLang="en-US" sz="1000" b="0" kern="100" dirty="0">
                          <a:effectLst/>
                          <a:latin typeface="Meiryo UI" panose="020B0604030504040204" pitchFamily="50" charset="-128"/>
                          <a:ea typeface="Meiryo UI" panose="020B0604030504040204" pitchFamily="50" charset="-128"/>
                        </a:rPr>
                        <a:t>全体事業費 約１０億円</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内訳 　工事費・備品費等（６０６百万円）　土地取得費 （３６１百万円）</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a:t>
                      </a:r>
                      <a:r>
                        <a:rPr lang="en-US" altLang="ja-JP" sz="1000" b="0" kern="100" dirty="0">
                          <a:effectLst/>
                          <a:latin typeface="Meiryo UI" panose="020B0604030504040204" pitchFamily="50" charset="-128"/>
                          <a:ea typeface="Meiryo UI" panose="020B0604030504040204" pitchFamily="50" charset="-128"/>
                        </a:rPr>
                        <a:t>(2)</a:t>
                      </a:r>
                      <a:r>
                        <a:rPr lang="ja-JP" altLang="en-US" sz="1000" b="0" kern="100" dirty="0">
                          <a:effectLst/>
                          <a:latin typeface="Meiryo UI" panose="020B0604030504040204" pitchFamily="50" charset="-128"/>
                          <a:ea typeface="Meiryo UI" panose="020B0604030504040204" pitchFamily="50" charset="-128"/>
                        </a:rPr>
                        <a:t>地上３Ｆ 延床面積約</a:t>
                      </a:r>
                      <a:r>
                        <a:rPr lang="en-US" altLang="ja-JP" sz="1000" b="0" kern="100" dirty="0">
                          <a:effectLst/>
                          <a:latin typeface="Meiryo UI" panose="020B0604030504040204" pitchFamily="50" charset="-128"/>
                          <a:ea typeface="Meiryo UI" panose="020B0604030504040204" pitchFamily="50" charset="-128"/>
                        </a:rPr>
                        <a:t>1,208 ㎡</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a:t>
                      </a:r>
                      <a:r>
                        <a:rPr lang="en-US" altLang="ja-JP" sz="1000" b="0" kern="100" dirty="0">
                          <a:effectLst/>
                          <a:latin typeface="Meiryo UI" panose="020B0604030504040204" pitchFamily="50" charset="-128"/>
                          <a:ea typeface="Meiryo UI" panose="020B0604030504040204" pitchFamily="50" charset="-128"/>
                        </a:rPr>
                        <a:t>(3)</a:t>
                      </a:r>
                      <a:r>
                        <a:rPr lang="ja-JP" altLang="en-US" sz="1000" b="0" kern="100" dirty="0">
                          <a:effectLst/>
                          <a:latin typeface="Meiryo UI" panose="020B0604030504040204" pitchFamily="50" charset="-128"/>
                          <a:ea typeface="Meiryo UI" panose="020B0604030504040204" pitchFamily="50" charset="-128"/>
                        </a:rPr>
                        <a:t>焼却炉、検査室、解剖室などの施設設備を府立大学と共用する。</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a:t>
                      </a:r>
                      <a:r>
                        <a:rPr lang="en-US" altLang="ja-JP" sz="1000" b="0" kern="100" dirty="0">
                          <a:effectLst/>
                          <a:latin typeface="Meiryo UI" panose="020B0604030504040204" pitchFamily="50" charset="-128"/>
                          <a:ea typeface="Meiryo UI" panose="020B0604030504040204" pitchFamily="50" charset="-128"/>
                        </a:rPr>
                        <a:t>(4)</a:t>
                      </a:r>
                      <a:r>
                        <a:rPr lang="ja-JP" altLang="en-US" sz="1000" b="0" kern="100" dirty="0">
                          <a:effectLst/>
                          <a:latin typeface="Meiryo UI" panose="020B0604030504040204" pitchFamily="50" charset="-128"/>
                          <a:ea typeface="Meiryo UI" panose="020B0604030504040204" pitchFamily="50" charset="-128"/>
                        </a:rPr>
                        <a:t>統合により、職員定数の７人減及び跡地売却を行い、概ね</a:t>
                      </a:r>
                      <a:r>
                        <a:rPr lang="en-US" altLang="ja-JP" sz="1000" b="0" kern="100" dirty="0">
                          <a:effectLst/>
                          <a:latin typeface="Meiryo UI" panose="020B0604030504040204" pitchFamily="50" charset="-128"/>
                          <a:ea typeface="Meiryo UI" panose="020B0604030504040204" pitchFamily="50" charset="-128"/>
                        </a:rPr>
                        <a:t>10 </a:t>
                      </a:r>
                      <a:r>
                        <a:rPr lang="ja-JP" altLang="en-US" sz="1000" b="0" kern="100" dirty="0">
                          <a:effectLst/>
                          <a:latin typeface="Meiryo UI" panose="020B0604030504040204" pitchFamily="50" charset="-128"/>
                          <a:ea typeface="Meiryo UI" panose="020B0604030504040204" pitchFamily="50" charset="-128"/>
                        </a:rPr>
                        <a:t>年で事業費相当額を捻出する。</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endParaRPr lang="ja-JP" altLang="en-US"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effectLst/>
                          <a:latin typeface="Meiryo UI" panose="020B0604030504040204" pitchFamily="50" charset="-128"/>
                          <a:ea typeface="Meiryo UI" panose="020B0604030504040204" pitchFamily="50" charset="-128"/>
                        </a:rPr>
                        <a:t>３ 事業開始年度</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・平成</a:t>
                      </a:r>
                      <a:r>
                        <a:rPr lang="en-US" altLang="ja-JP" sz="1000" b="0" kern="100" dirty="0">
                          <a:effectLst/>
                          <a:latin typeface="Meiryo UI" panose="020B0604030504040204" pitchFamily="50" charset="-128"/>
                          <a:ea typeface="Meiryo UI" panose="020B0604030504040204" pitchFamily="50" charset="-128"/>
                        </a:rPr>
                        <a:t>19 </a:t>
                      </a:r>
                      <a:r>
                        <a:rPr lang="ja-JP" altLang="en-US" sz="1000" b="0" kern="100" dirty="0">
                          <a:effectLst/>
                          <a:latin typeface="Meiryo UI" panose="020B0604030504040204" pitchFamily="50" charset="-128"/>
                          <a:ea typeface="Meiryo UI" panose="020B0604030504040204" pitchFamily="50" charset="-128"/>
                        </a:rPr>
                        <a:t>年度 基本・実施設計等（執行済み</a:t>
                      </a:r>
                      <a:r>
                        <a:rPr lang="en-US" altLang="ja-JP" sz="1000" b="0" kern="100" dirty="0">
                          <a:effectLst/>
                          <a:latin typeface="Meiryo UI" panose="020B0604030504040204" pitchFamily="50" charset="-128"/>
                          <a:ea typeface="Meiryo UI" panose="020B0604030504040204" pitchFamily="50" charset="-128"/>
                        </a:rPr>
                        <a:t>18 </a:t>
                      </a:r>
                      <a:r>
                        <a:rPr lang="ja-JP" altLang="en-US" sz="1000" b="0" kern="100" dirty="0">
                          <a:effectLst/>
                          <a:latin typeface="Meiryo UI" panose="020B0604030504040204" pitchFamily="50" charset="-128"/>
                          <a:ea typeface="Meiryo UI" panose="020B0604030504040204" pitchFamily="50" charset="-128"/>
                        </a:rPr>
                        <a:t>百万円）</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・平成</a:t>
                      </a:r>
                      <a:r>
                        <a:rPr lang="en-US" altLang="ja-JP" sz="1000" b="0" kern="100" dirty="0">
                          <a:effectLst/>
                          <a:latin typeface="Meiryo UI" panose="020B0604030504040204" pitchFamily="50" charset="-128"/>
                          <a:ea typeface="Meiryo UI" panose="020B0604030504040204" pitchFamily="50" charset="-128"/>
                        </a:rPr>
                        <a:t>21 </a:t>
                      </a:r>
                      <a:r>
                        <a:rPr lang="ja-JP" altLang="en-US" sz="1000" b="0" kern="100" dirty="0">
                          <a:effectLst/>
                          <a:latin typeface="Meiryo UI" panose="020B0604030504040204" pitchFamily="50" charset="-128"/>
                          <a:ea typeface="Meiryo UI" panose="020B0604030504040204" pitchFamily="50" charset="-128"/>
                        </a:rPr>
                        <a:t>年度～建設工事</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・平成</a:t>
                      </a:r>
                      <a:r>
                        <a:rPr lang="en-US" altLang="ja-JP" sz="1000" b="0" kern="100" dirty="0">
                          <a:effectLst/>
                          <a:latin typeface="Meiryo UI" panose="020B0604030504040204" pitchFamily="50" charset="-128"/>
                          <a:ea typeface="Meiryo UI" panose="020B0604030504040204" pitchFamily="50" charset="-128"/>
                        </a:rPr>
                        <a:t>22 </a:t>
                      </a:r>
                      <a:r>
                        <a:rPr lang="ja-JP" altLang="en-US" sz="1000" b="0" kern="100" dirty="0">
                          <a:effectLst/>
                          <a:latin typeface="Meiryo UI" panose="020B0604030504040204" pitchFamily="50" charset="-128"/>
                          <a:ea typeface="Meiryo UI" panose="020B0604030504040204" pitchFamily="50" charset="-128"/>
                        </a:rPr>
                        <a:t>年度 開設</a:t>
                      </a:r>
                    </a:p>
                    <a:p>
                      <a:pPr algn="just">
                        <a:spcAft>
                          <a:spcPts val="0"/>
                        </a:spcAft>
                      </a:pPr>
                      <a:endParaRPr lang="en-US" altLang="ja-JP" sz="1000" b="0" kern="100" dirty="0">
                        <a:effectLst/>
                        <a:latin typeface="Meiryo UI" panose="020B0604030504040204" pitchFamily="50" charset="-128"/>
                        <a:ea typeface="Meiryo UI" panose="020B0604030504040204" pitchFamily="50" charset="-128"/>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tc hMerge="1">
                  <a:txBody>
                    <a:bodyPr/>
                    <a:lstStyle/>
                    <a:p>
                      <a:pPr algn="just">
                        <a:spcAft>
                          <a:spcPts val="0"/>
                        </a:spcAft>
                      </a:pPr>
                      <a:endParaRPr lang="en-US" altLang="ja-JP" sz="1000" b="0" kern="100" dirty="0">
                        <a:effectLst/>
                        <a:latin typeface="Meiryo UI" panose="020B0604030504040204" pitchFamily="50" charset="-128"/>
                        <a:ea typeface="Meiryo UI" panose="020B0604030504040204" pitchFamily="50" charset="-128"/>
                      </a:endParaRPr>
                    </a:p>
                  </a:txBody>
                  <a:tcPr marL="72000" marR="72000" marT="36000" marB="36000">
                    <a:lnT w="6350" cap="flat" cmpd="sng" algn="ctr">
                      <a:solidFill>
                        <a:schemeClr val="accent1"/>
                      </a:solidFill>
                      <a:prstDash val="solid"/>
                      <a:round/>
                      <a:headEnd type="none" w="med" len="med"/>
                      <a:tailEnd type="none" w="med" len="med"/>
                    </a:lnT>
                    <a:solidFill>
                      <a:schemeClr val="bg1">
                        <a:alpha val="20000"/>
                      </a:schemeClr>
                    </a:solidFill>
                  </a:tcPr>
                </a:tc>
                <a:extLst>
                  <a:ext uri="{0D108BD9-81ED-4DB2-BD59-A6C34878D82A}">
                    <a16:rowId xmlns:a16="http://schemas.microsoft.com/office/drawing/2014/main" val="584442172"/>
                  </a:ext>
                </a:extLst>
              </a:tr>
              <a:tr h="207432">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bg1"/>
                          </a:solidFill>
                          <a:latin typeface="Meiryo UI" panose="020B0604030504040204" pitchFamily="50" charset="-128"/>
                          <a:ea typeface="Meiryo UI" panose="020B0604030504040204" pitchFamily="50" charset="-128"/>
                        </a:rPr>
                        <a:t>見直しの経過</a:t>
                      </a:r>
                      <a:endParaRPr kumimoji="1" lang="ja-JP" altLang="en-US" dirty="0">
                        <a:solidFill>
                          <a:schemeClr val="bg1"/>
                        </a:solidFill>
                        <a:latin typeface="Meiryo UI" panose="020B0604030504040204" pitchFamily="50" charset="-128"/>
                        <a:ea typeface="Meiryo UI" panose="020B0604030504040204" pitchFamily="50" charset="-128"/>
                      </a:endParaRPr>
                    </a:p>
                  </a:txBody>
                  <a:tcPr marL="72000" marR="72000" marT="36000" marB="36000" vert="eaVert" anchor="ctr">
                    <a:lnL w="12700" cap="flat" cmpd="sng" algn="ctr">
                      <a:solidFill>
                        <a:schemeClr val="accent1"/>
                      </a:solidFill>
                      <a:prstDash val="solid"/>
                      <a:round/>
                      <a:headEnd type="none" w="med" len="med"/>
                      <a:tailEnd type="none" w="med" len="med"/>
                    </a:lnL>
                    <a:lnT w="635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grid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ja-JP" sz="1000" b="1" kern="100" dirty="0">
                          <a:effectLst/>
                          <a:latin typeface="Meiryo UI" panose="020B0604030504040204" pitchFamily="50" charset="-128"/>
                          <a:ea typeface="Meiryo UI" panose="020B0604030504040204" pitchFamily="50" charset="-128"/>
                        </a:rPr>
                        <a:t>＜財政再建プログラム（案）</a:t>
                      </a:r>
                      <a:r>
                        <a:rPr lang="ja-JP" altLang="en-US" sz="1000" b="1" kern="100" dirty="0">
                          <a:effectLst/>
                          <a:latin typeface="Meiryo UI" panose="020B0604030504040204" pitchFamily="50" charset="-128"/>
                          <a:ea typeface="Meiryo UI" panose="020B0604030504040204" pitchFamily="50" charset="-128"/>
                        </a:rPr>
                        <a:t>における見直し</a:t>
                      </a:r>
                      <a:r>
                        <a:rPr lang="ja-JP" altLang="ja-JP" sz="1000" b="1" kern="100" dirty="0">
                          <a:effectLst/>
                          <a:latin typeface="Meiryo UI" panose="020B0604030504040204" pitchFamily="50" charset="-128"/>
                          <a:ea typeface="Meiryo UI" panose="020B0604030504040204" pitchFamily="50" charset="-128"/>
                        </a:rPr>
                        <a:t>＞</a:t>
                      </a:r>
                      <a:endParaRPr lang="ja-JP"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0D8E8"/>
                    </a:solidFill>
                  </a:tcPr>
                </a:tc>
                <a:tc hMerge="1">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ja-JP"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solidFill>
                      <a:srgbClr val="D0D8E8"/>
                    </a:solidFill>
                  </a:tcPr>
                </a:tc>
                <a:extLst>
                  <a:ext uri="{0D108BD9-81ED-4DB2-BD59-A6C34878D82A}">
                    <a16:rowId xmlns:a16="http://schemas.microsoft.com/office/drawing/2014/main" val="652200874"/>
                  </a:ext>
                </a:extLst>
              </a:tr>
              <a:tr h="1075516">
                <a:tc vMerge="1">
                  <a:txBody>
                    <a:bodyPr/>
                    <a:lstStyle/>
                    <a:p>
                      <a:endParaRPr kumimoji="1" lang="ja-JP" altLang="en-US" dirty="0"/>
                    </a:p>
                  </a:txBody>
                  <a:tcPr marL="72000" marR="72000" marT="36000" marB="36000" vert="eaVert">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just">
                        <a:spcAft>
                          <a:spcPts val="0"/>
                        </a:spcAft>
                      </a:pPr>
                      <a:r>
                        <a:rPr lang="ja-JP" altLang="en-US" sz="1000" b="1" kern="100" dirty="0">
                          <a:effectLst/>
                          <a:latin typeface="Meiryo UI" panose="020B0604030504040204" pitchFamily="50" charset="-128"/>
                          <a:ea typeface="Meiryo UI" panose="020B0604030504040204" pitchFamily="50" charset="-128"/>
                        </a:rPr>
                        <a:t>１ 見直しの考え方・内容</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財政状況に鑑み、平成</a:t>
                      </a:r>
                      <a:r>
                        <a:rPr lang="en-US" altLang="ja-JP" sz="1000" b="0" kern="100" dirty="0">
                          <a:effectLst/>
                          <a:latin typeface="Meiryo UI" panose="020B0604030504040204" pitchFamily="50" charset="-128"/>
                          <a:ea typeface="Meiryo UI" panose="020B0604030504040204" pitchFamily="50" charset="-128"/>
                        </a:rPr>
                        <a:t>20 </a:t>
                      </a:r>
                      <a:r>
                        <a:rPr lang="ja-JP" altLang="en-US" sz="1000" b="0" kern="100" dirty="0">
                          <a:effectLst/>
                          <a:latin typeface="Meiryo UI" panose="020B0604030504040204" pitchFamily="50" charset="-128"/>
                          <a:ea typeface="Meiryo UI" panose="020B0604030504040204" pitchFamily="50" charset="-128"/>
                        </a:rPr>
                        <a:t>年度は着工見送り。</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着工に係る事前準備が行えるよう、債務負担行為（⑳０債）を設定する。</a:t>
                      </a:r>
                    </a:p>
                    <a:p>
                      <a:pPr algn="just">
                        <a:spcAft>
                          <a:spcPts val="0"/>
                        </a:spcAft>
                      </a:pPr>
                      <a:endParaRPr lang="en-US" altLang="ja-JP" sz="1000" b="1"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effectLst/>
                          <a:latin typeface="Meiryo UI" panose="020B0604030504040204" pitchFamily="50" charset="-128"/>
                          <a:ea typeface="Meiryo UI" panose="020B0604030504040204" pitchFamily="50" charset="-128"/>
                        </a:rPr>
                        <a:t>２ 実施時期</a:t>
                      </a:r>
                    </a:p>
                    <a:p>
                      <a:pPr algn="just">
                        <a:spcAft>
                          <a:spcPts val="0"/>
                        </a:spcAft>
                      </a:pPr>
                      <a:r>
                        <a:rPr lang="ja-JP" altLang="en-US" sz="1000" b="1"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平成</a:t>
                      </a:r>
                      <a:r>
                        <a:rPr lang="en-US" altLang="ja-JP" sz="1000" b="0" kern="100" dirty="0">
                          <a:effectLst/>
                          <a:latin typeface="Meiryo UI" panose="020B0604030504040204" pitchFamily="50" charset="-128"/>
                          <a:ea typeface="Meiryo UI" panose="020B0604030504040204" pitchFamily="50" charset="-128"/>
                        </a:rPr>
                        <a:t>20</a:t>
                      </a:r>
                      <a:r>
                        <a:rPr lang="ja-JP" altLang="en-US" sz="1000" b="0" kern="100" dirty="0">
                          <a:effectLst/>
                          <a:latin typeface="Meiryo UI" panose="020B0604030504040204" pitchFamily="50" charset="-128"/>
                          <a:ea typeface="Meiryo UI" panose="020B0604030504040204" pitchFamily="50" charset="-128"/>
                        </a:rPr>
                        <a:t>年度</a:t>
                      </a: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tc>
                  <a:txBody>
                    <a:bodyPr/>
                    <a:lstStyle/>
                    <a:p>
                      <a:pPr algn="just">
                        <a:spcAft>
                          <a:spcPts val="0"/>
                        </a:spcAft>
                      </a:pPr>
                      <a:r>
                        <a:rPr lang="ja-JP" altLang="en-US" sz="1000" b="1" u="none" strike="noStrike" baseline="0" dirty="0">
                          <a:latin typeface="Meiryo UI" panose="020B0604030504040204" pitchFamily="50" charset="-128"/>
                          <a:ea typeface="Meiryo UI" panose="020B0604030504040204" pitchFamily="50" charset="-128"/>
                        </a:rPr>
                        <a:t>◆見直しの経過（改革工程表）</a:t>
                      </a:r>
                      <a:endParaRPr lang="en-US" altLang="ja-JP" sz="1000" b="1" u="none" strike="noStrike" baseline="0" dirty="0">
                        <a:latin typeface="Meiryo UI" panose="020B0604030504040204" pitchFamily="50" charset="-128"/>
                        <a:ea typeface="Meiryo UI" panose="020B0604030504040204" pitchFamily="50" charset="-128"/>
                      </a:endParaRPr>
                    </a:p>
                    <a:p>
                      <a:pPr algn="l" rtl="0">
                        <a:lnSpc>
                          <a:spcPts val="1100"/>
                        </a:lnSpc>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20</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4</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月～</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6</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月　財政状況に鑑み、施設建設時期を再検討</a:t>
                      </a:r>
                    </a:p>
                    <a:p>
                      <a:pPr algn="l" rtl="0">
                        <a:lnSpc>
                          <a:spcPts val="1100"/>
                        </a:lnSpc>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20</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7</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月  債務負担行為（⑳０債）を設定</a:t>
                      </a:r>
                    </a:p>
                    <a:p>
                      <a:pPr algn="l" rtl="0">
                        <a:lnSpc>
                          <a:spcPts val="1100"/>
                        </a:lnSpc>
                        <a:defRPr sz="1000"/>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21</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4</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月　着工</a:t>
                      </a:r>
                    </a:p>
                    <a:p>
                      <a:pPr algn="l" rtl="0">
                        <a:lnSpc>
                          <a:spcPts val="1100"/>
                        </a:lnSpc>
                        <a:defRPr sz="1000"/>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22</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4</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月　供用開始</a:t>
                      </a:r>
                      <a:endParaRPr lang="en-US" altLang="ja-JP" sz="1000" b="0" i="0" u="none" strike="sngStrike" baseline="0" dirty="0">
                        <a:solidFill>
                          <a:srgbClr val="FF0000"/>
                        </a:solidFill>
                        <a:latin typeface="Meiryo UI" panose="020B0604030504040204" pitchFamily="50" charset="-128"/>
                        <a:ea typeface="Meiryo UI" panose="020B0604030504040204" pitchFamily="50" charset="-128"/>
                      </a:endParaRPr>
                    </a:p>
                    <a:p>
                      <a:pPr algn="l" rtl="0">
                        <a:lnSpc>
                          <a:spcPts val="1100"/>
                        </a:lnSpc>
                        <a:defRPr sz="1000"/>
                      </a:pP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algn="l" rtl="0">
                        <a:lnSpc>
                          <a:spcPts val="1100"/>
                        </a:lnSpc>
                        <a:defRPr sz="1000"/>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a:t>
                      </a:r>
                      <a:r>
                        <a:rPr lang="en-US" altLang="zh-TW" sz="1000" b="0" i="0" u="none" strike="noStrike" baseline="0" dirty="0">
                          <a:solidFill>
                            <a:srgbClr val="000000"/>
                          </a:solidFill>
                          <a:latin typeface="Meiryo UI" panose="020B0604030504040204" pitchFamily="50" charset="-128"/>
                          <a:ea typeface="Meiryo UI" panose="020B0604030504040204" pitchFamily="50" charset="-128"/>
                        </a:rPr>
                        <a:t>【</a:t>
                      </a:r>
                      <a:r>
                        <a:rPr lang="zh-TW" altLang="en-US" sz="1000" b="0" i="0" u="none" strike="noStrike" baseline="0" dirty="0">
                          <a:solidFill>
                            <a:srgbClr val="000000"/>
                          </a:solidFill>
                          <a:latin typeface="Meiryo UI" panose="020B0604030504040204" pitchFamily="50" charset="-128"/>
                          <a:ea typeface="Meiryo UI" panose="020B0604030504040204" pitchFamily="50" charset="-128"/>
                        </a:rPr>
                        <a:t>効果額（百万円）</a:t>
                      </a:r>
                      <a:r>
                        <a:rPr lang="en-US" altLang="zh-TW" sz="1000" b="0" i="0" u="none" strike="noStrike" baseline="0" dirty="0">
                          <a:solidFill>
                            <a:srgbClr val="000000"/>
                          </a:solidFill>
                          <a:latin typeface="Meiryo UI" panose="020B0604030504040204" pitchFamily="50" charset="-128"/>
                          <a:ea typeface="Meiryo UI" panose="020B0604030504040204" pitchFamily="50" charset="-128"/>
                        </a:rPr>
                        <a:t>】⑳362</a:t>
                      </a:r>
                      <a:r>
                        <a:rPr lang="zh-TW" altLang="en-US" sz="1000" b="0" i="0" u="none" strike="noStrike" baseline="0" dirty="0">
                          <a:solidFill>
                            <a:srgbClr val="000000"/>
                          </a:solidFill>
                          <a:latin typeface="Meiryo UI" panose="020B0604030504040204" pitchFamily="50" charset="-128"/>
                          <a:ea typeface="Meiryo UI" panose="020B0604030504040204" pitchFamily="50" charset="-128"/>
                        </a:rPr>
                        <a:t>　㉑</a:t>
                      </a:r>
                      <a:r>
                        <a:rPr lang="en-US" altLang="zh-TW" sz="1000" b="0" i="0" u="none" strike="noStrike" baseline="0" dirty="0">
                          <a:solidFill>
                            <a:srgbClr val="000000"/>
                          </a:solidFill>
                          <a:latin typeface="Meiryo UI" panose="020B0604030504040204" pitchFamily="50" charset="-128"/>
                          <a:ea typeface="Meiryo UI" panose="020B0604030504040204" pitchFamily="50" charset="-128"/>
                        </a:rPr>
                        <a:t>0</a:t>
                      </a:r>
                      <a:r>
                        <a:rPr lang="zh-TW" altLang="en-US" sz="1000" b="0" i="0" u="none" strike="noStrike" baseline="0" dirty="0">
                          <a:solidFill>
                            <a:srgbClr val="000000"/>
                          </a:solidFill>
                          <a:latin typeface="Meiryo UI" panose="020B0604030504040204" pitchFamily="50" charset="-128"/>
                          <a:ea typeface="Meiryo UI" panose="020B0604030504040204" pitchFamily="50" charset="-128"/>
                        </a:rPr>
                        <a:t>　㉒</a:t>
                      </a:r>
                      <a:r>
                        <a:rPr lang="en-US" altLang="zh-TW" sz="1000" b="0" i="0" u="none" strike="noStrike" baseline="0" dirty="0">
                          <a:solidFill>
                            <a:srgbClr val="000000"/>
                          </a:solidFill>
                          <a:latin typeface="Meiryo UI" panose="020B0604030504040204" pitchFamily="50" charset="-128"/>
                          <a:ea typeface="Meiryo UI" panose="020B0604030504040204" pitchFamily="50" charset="-128"/>
                        </a:rPr>
                        <a:t>0</a:t>
                      </a: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txBody>
                  <a:tcPr marL="72000" marR="72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2089765108"/>
                  </a:ext>
                </a:extLst>
              </a:tr>
              <a:tr h="188400">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bg1"/>
                        </a:solidFill>
                        <a:latin typeface="Meiryo UI" panose="020B0604030504040204" pitchFamily="50" charset="-128"/>
                        <a:ea typeface="Meiryo UI" panose="020B0604030504040204" pitchFamily="50" charset="-128"/>
                      </a:endParaRPr>
                    </a:p>
                  </a:txBody>
                  <a:tcPr marL="72000" marR="72000" marT="36000" marB="36000" vert="eaVert">
                    <a:lnT w="6350" cap="flat" cmpd="sng" algn="ctr">
                      <a:solidFill>
                        <a:schemeClr val="bg1"/>
                      </a:solidFill>
                      <a:prstDash val="solid"/>
                      <a:round/>
                      <a:headEnd type="none" w="med" len="med"/>
                      <a:tailEnd type="none" w="med" len="med"/>
                    </a:lnT>
                    <a:lnB w="6350" cap="flat" cmpd="sng" algn="ctr">
                      <a:solidFill>
                        <a:schemeClr val="accent1"/>
                      </a:solidFill>
                      <a:prstDash val="solid"/>
                      <a:round/>
                      <a:headEnd type="none" w="med" len="med"/>
                      <a:tailEnd type="none" w="med" len="med"/>
                    </a:lnB>
                    <a:solidFill>
                      <a:schemeClr val="accent1"/>
                    </a:solidFill>
                  </a:tcPr>
                </a:tc>
                <a:tc gridSpan="2">
                  <a:txBody>
                    <a:bodyPr/>
                    <a:lstStyle/>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rPr>
                        <a:t>＜上記以外の見直し（部局長マネジメント等）＞</a:t>
                      </a:r>
                      <a:endPar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alpha val="20000"/>
                      </a:schemeClr>
                    </a:solidFill>
                  </a:tcPr>
                </a:tc>
                <a:tc hMerge="1">
                  <a:txBody>
                    <a:bodyPr/>
                    <a:lstStyle/>
                    <a:p>
                      <a:pPr algn="l" rtl="0">
                        <a:lnSpc>
                          <a:spcPts val="1100"/>
                        </a:lnSpc>
                        <a:defRPr sz="1000"/>
                      </a:pPr>
                      <a:endParaRPr lang="ja-JP" altLang="en-US" sz="1000" b="0" i="0" u="none" strike="noStrike" baseline="0" dirty="0">
                        <a:solidFill>
                          <a:srgbClr val="000000"/>
                        </a:solidFill>
                        <a:latin typeface="Meiryo UI" panose="020B0604030504040204" pitchFamily="50" charset="-128"/>
                        <a:ea typeface="Meiryo UI" panose="020B0604030504040204" pitchFamily="50" charset="-128"/>
                      </a:endParaRPr>
                    </a:p>
                  </a:txBody>
                  <a:tcPr marL="72000" marR="72000" marT="36000" marB="36000">
                    <a:lnT w="6350" cap="flat" cmpd="sng" algn="ctr">
                      <a:solidFill>
                        <a:schemeClr val="tx2"/>
                      </a:solidFill>
                      <a:prstDash val="solid"/>
                      <a:round/>
                      <a:headEnd type="none" w="med" len="med"/>
                      <a:tailEnd type="none" w="med" len="med"/>
                    </a:lnT>
                    <a:lnB w="6350" cap="flat" cmpd="sng" algn="ctr">
                      <a:solidFill>
                        <a:schemeClr val="accent1"/>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10004"/>
                  </a:ext>
                </a:extLst>
              </a:tr>
              <a:tr h="188400">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bg1"/>
                        </a:solidFill>
                        <a:latin typeface="Meiryo UI" panose="020B0604030504040204" pitchFamily="50" charset="-128"/>
                        <a:ea typeface="Meiryo UI" panose="020B0604030504040204" pitchFamily="50" charset="-128"/>
                      </a:endParaRPr>
                    </a:p>
                  </a:txBody>
                  <a:tcPr marL="72000" marR="72000" marT="36000" marB="36000" vert="eaVert">
                    <a:lnL w="12700" cap="flat" cmpd="sng" algn="ctr">
                      <a:solidFill>
                        <a:schemeClr val="accent1"/>
                      </a:solidFill>
                      <a:prstDash val="solid"/>
                      <a:round/>
                      <a:headEnd type="none" w="med" len="med"/>
                      <a:tailEnd type="none" w="med" len="med"/>
                    </a:lnL>
                    <a:lnT w="635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kern="1200" dirty="0">
                          <a:solidFill>
                            <a:srgbClr val="FF0000"/>
                          </a:solidFill>
                          <a:effectLst/>
                          <a:latin typeface="Meiryo UI" panose="020B0604030504040204" pitchFamily="50" charset="-128"/>
                          <a:ea typeface="Meiryo UI" panose="020B0604030504040204" pitchFamily="50" charset="-128"/>
                          <a:cs typeface="+mn-cs"/>
                        </a:rPr>
                        <a:t>　</a:t>
                      </a:r>
                      <a:r>
                        <a:rPr kumimoji="1" lang="ja-JP" altLang="ja-JP" sz="1000" kern="1200" dirty="0">
                          <a:solidFill>
                            <a:schemeClr val="tx1"/>
                          </a:solidFill>
                          <a:effectLst/>
                          <a:latin typeface="Meiryo UI" panose="020B0604030504040204" pitchFamily="50" charset="-128"/>
                          <a:ea typeface="Meiryo UI" panose="020B0604030504040204" pitchFamily="50" charset="-128"/>
                          <a:cs typeface="+mn-cs"/>
                        </a:rPr>
                        <a:t>事業目的である府立大学との</a:t>
                      </a:r>
                      <a:r>
                        <a:rPr kumimoji="1" lang="ja-JP" altLang="en-US" sz="1000" kern="1200" dirty="0">
                          <a:solidFill>
                            <a:schemeClr val="tx1"/>
                          </a:solidFill>
                          <a:effectLst/>
                          <a:latin typeface="Meiryo UI" panose="020B0604030504040204" pitchFamily="50" charset="-128"/>
                          <a:ea typeface="Meiryo UI" panose="020B0604030504040204" pitchFamily="50" charset="-128"/>
                          <a:cs typeface="+mn-cs"/>
                        </a:rPr>
                        <a:t>供用を</a:t>
                      </a:r>
                      <a:r>
                        <a:rPr lang="en-US" altLang="ja-JP" sz="1000" kern="100" dirty="0">
                          <a:solidFill>
                            <a:schemeClr val="tx1"/>
                          </a:solidFill>
                          <a:effectLst/>
                          <a:latin typeface="Meiryo UI" panose="020B0604030504040204" pitchFamily="50" charset="-128"/>
                          <a:ea typeface="Meiryo UI" panose="020B0604030504040204" pitchFamily="50" charset="-128"/>
                        </a:rPr>
                        <a:t>H22</a:t>
                      </a:r>
                      <a:r>
                        <a:rPr lang="ja-JP" altLang="en-US" sz="1000" kern="100" dirty="0">
                          <a:solidFill>
                            <a:schemeClr val="tx1"/>
                          </a:solidFill>
                          <a:effectLst/>
                          <a:latin typeface="Meiryo UI" panose="020B0604030504040204" pitchFamily="50" charset="-128"/>
                          <a:ea typeface="Meiryo UI" panose="020B0604030504040204" pitchFamily="50" charset="-128"/>
                        </a:rPr>
                        <a:t>年４月から開始</a:t>
                      </a:r>
                      <a:r>
                        <a:rPr kumimoji="1" lang="ja-JP" altLang="ja-JP" sz="1000" kern="1200" dirty="0">
                          <a:solidFill>
                            <a:schemeClr val="tx1"/>
                          </a:solidFill>
                          <a:effectLst/>
                          <a:latin typeface="Meiryo UI" panose="020B0604030504040204" pitchFamily="50" charset="-128"/>
                          <a:ea typeface="Meiryo UI" panose="020B0604030504040204" pitchFamily="50" charset="-128"/>
                          <a:cs typeface="+mn-cs"/>
                        </a:rPr>
                        <a:t>しており、見直しは完了</a:t>
                      </a:r>
                      <a:r>
                        <a:rPr kumimoji="1" lang="ja-JP" altLang="en-US" sz="1000" kern="1200" dirty="0">
                          <a:solidFill>
                            <a:schemeClr val="tx1"/>
                          </a:solidFill>
                          <a:effectLst/>
                          <a:latin typeface="Meiryo UI" panose="020B0604030504040204" pitchFamily="50" charset="-128"/>
                          <a:ea typeface="Meiryo UI" panose="020B0604030504040204" pitchFamily="50" charset="-128"/>
                          <a:cs typeface="+mn-cs"/>
                        </a:rPr>
                        <a:t>。</a:t>
                      </a:r>
                      <a:endParaRPr lang="en-US" altLang="ja-JP" sz="1000" strike="sngStrike" kern="100" dirty="0">
                        <a:solidFill>
                          <a:schemeClr val="tx1"/>
                        </a:solidFill>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000" kern="100" dirty="0">
                        <a:solidFill>
                          <a:schemeClr val="tx1"/>
                        </a:solidFill>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000" kern="100" dirty="0">
                        <a:effectLst/>
                        <a:latin typeface="Meiryo UI" panose="020B0604030504040204" pitchFamily="50" charset="-128"/>
                        <a:ea typeface="Meiryo UI" panose="020B0604030504040204" pitchFamily="50" charset="-128"/>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tc hMerge="1">
                  <a:txBody>
                    <a:bodyPr/>
                    <a:lstStyle/>
                    <a:p>
                      <a:pPr algn="l" rtl="0">
                        <a:lnSpc>
                          <a:spcPts val="1100"/>
                        </a:lnSpc>
                        <a:defRPr sz="1000"/>
                      </a:pPr>
                      <a:endParaRPr lang="ja-JP" altLang="en-US" sz="1000" b="0" i="0" u="none" strike="noStrike" baseline="0" dirty="0">
                        <a:solidFill>
                          <a:srgbClr val="000000"/>
                        </a:solidFill>
                        <a:latin typeface="Meiryo UI" panose="020B0604030504040204" pitchFamily="50" charset="-128"/>
                        <a:ea typeface="Meiryo UI" panose="020B0604030504040204" pitchFamily="50" charset="-128"/>
                      </a:endParaRPr>
                    </a:p>
                  </a:txBody>
                  <a:tcPr marL="72000" marR="72000" marT="36000" marB="36000">
                    <a:lnT w="6350" cap="flat" cmpd="sng" algn="ctr">
                      <a:solidFill>
                        <a:schemeClr val="accent1"/>
                      </a:solidFill>
                      <a:prstDash val="solid"/>
                      <a:round/>
                      <a:headEnd type="none" w="med" len="med"/>
                      <a:tailEnd type="none" w="med" len="med"/>
                    </a:lnT>
                    <a:solidFill>
                      <a:schemeClr val="bg1">
                        <a:alpha val="20000"/>
                      </a:schemeClr>
                    </a:solidFill>
                  </a:tcPr>
                </a:tc>
                <a:extLst>
                  <a:ext uri="{0D108BD9-81ED-4DB2-BD59-A6C34878D82A}">
                    <a16:rowId xmlns:a16="http://schemas.microsoft.com/office/drawing/2014/main" val="10005"/>
                  </a:ext>
                </a:extLst>
              </a:tr>
            </a:tbl>
          </a:graphicData>
        </a:graphic>
      </p:graphicFrame>
      <p:sp>
        <p:nvSpPr>
          <p:cNvPr id="37" name="正方形/長方形 36"/>
          <p:cNvSpPr/>
          <p:nvPr/>
        </p:nvSpPr>
        <p:spPr>
          <a:xfrm>
            <a:off x="5726291" y="800511"/>
            <a:ext cx="3281430" cy="234978"/>
          </a:xfrm>
          <a:prstGeom prst="rect">
            <a:avLst/>
          </a:prstGeom>
          <a:ln/>
        </p:spPr>
        <p:style>
          <a:lnRef idx="2">
            <a:schemeClr val="accent1"/>
          </a:lnRef>
          <a:fillRef idx="1">
            <a:schemeClr val="lt1"/>
          </a:fillRef>
          <a:effectRef idx="0">
            <a:schemeClr val="accent1"/>
          </a:effectRef>
          <a:fontRef idx="minor">
            <a:schemeClr val="dk1"/>
          </a:fontRef>
        </p:style>
        <p:txBody>
          <a:bodyPr lIns="36000" rIns="0" rtlCol="0" anchor="ctr"/>
          <a:lstStyle/>
          <a:p>
            <a:pPr algn="ctr"/>
            <a:r>
              <a:rPr lang="ja-JP" altLang="en-US" sz="1050" dirty="0">
                <a:solidFill>
                  <a:schemeClr val="tx1"/>
                </a:solidFill>
                <a:latin typeface="Meiryo UI" panose="020B0604030504040204" pitchFamily="50" charset="-128"/>
                <a:ea typeface="Meiryo UI" panose="020B0604030504040204" pitchFamily="50" charset="-128"/>
              </a:rPr>
              <a:t>見直し前額</a:t>
            </a:r>
            <a:r>
              <a:rPr lang="en-US" altLang="ja-JP" sz="1050" dirty="0">
                <a:solidFill>
                  <a:schemeClr val="tx1"/>
                </a:solidFill>
                <a:latin typeface="Meiryo UI" panose="020B0604030504040204" pitchFamily="50" charset="-128"/>
                <a:ea typeface="Meiryo UI" panose="020B0604030504040204" pitchFamily="50" charset="-128"/>
              </a:rPr>
              <a:t> (H20</a:t>
            </a:r>
            <a:r>
              <a:rPr lang="ja-JP" altLang="en-US" sz="1050" dirty="0">
                <a:solidFill>
                  <a:schemeClr val="tx1"/>
                </a:solidFill>
                <a:latin typeface="Meiryo UI" panose="020B0604030504040204" pitchFamily="50" charset="-128"/>
                <a:ea typeface="Meiryo UI" panose="020B0604030504040204" pitchFamily="50" charset="-128"/>
              </a:rPr>
              <a:t>通年ベース</a:t>
            </a:r>
            <a:r>
              <a:rPr lang="en-US" altLang="ja-JP" sz="1050" dirty="0">
                <a:solidFill>
                  <a:schemeClr val="tx1"/>
                </a:solidFill>
                <a:latin typeface="Meiryo UI" panose="020B0604030504040204" pitchFamily="50" charset="-128"/>
                <a:ea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rPr>
              <a:t>：</a:t>
            </a:r>
            <a:r>
              <a:rPr lang="en-US" altLang="ja-JP" sz="1050" dirty="0">
                <a:solidFill>
                  <a:schemeClr val="tx1"/>
                </a:solidFill>
                <a:latin typeface="Meiryo UI" panose="020B0604030504040204" pitchFamily="50" charset="-128"/>
                <a:ea typeface="Meiryo UI" panose="020B0604030504040204" pitchFamily="50" charset="-128"/>
              </a:rPr>
              <a:t>967</a:t>
            </a:r>
            <a:r>
              <a:rPr lang="ja-JP" altLang="en-US" sz="1050" dirty="0">
                <a:solidFill>
                  <a:schemeClr val="tx1"/>
                </a:solidFill>
                <a:latin typeface="Meiryo UI" panose="020B0604030504040204" pitchFamily="50" charset="-128"/>
                <a:ea typeface="Meiryo UI" panose="020B0604030504040204" pitchFamily="50" charset="-128"/>
              </a:rPr>
              <a:t>（</a:t>
            </a:r>
            <a:r>
              <a:rPr lang="en-US" altLang="ja-JP" sz="1050" dirty="0">
                <a:solidFill>
                  <a:schemeClr val="tx1"/>
                </a:solidFill>
                <a:latin typeface="Meiryo UI" panose="020B0604030504040204" pitchFamily="50" charset="-128"/>
                <a:ea typeface="Meiryo UI" panose="020B0604030504040204" pitchFamily="50" charset="-128"/>
              </a:rPr>
              <a:t>362</a:t>
            </a:r>
            <a:r>
              <a:rPr lang="ja-JP" altLang="en-US" sz="1050" dirty="0">
                <a:solidFill>
                  <a:schemeClr val="tx1"/>
                </a:solidFill>
                <a:latin typeface="Meiryo UI" panose="020B0604030504040204" pitchFamily="50" charset="-128"/>
                <a:ea typeface="Meiryo UI" panose="020B0604030504040204" pitchFamily="50" charset="-128"/>
              </a:rPr>
              <a:t>）百万円</a:t>
            </a:r>
            <a:endPar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7" name="二等辺三角形 6"/>
          <p:cNvSpPr/>
          <p:nvPr/>
        </p:nvSpPr>
        <p:spPr>
          <a:xfrm rot="5400000">
            <a:off x="4967433" y="4028586"/>
            <a:ext cx="484002" cy="184930"/>
          </a:xfrm>
          <a:prstGeom prst="triangl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pPr algn="ctr"/>
            <a:endParaRPr kumimoji="1"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正方形/長方形 7"/>
          <p:cNvSpPr/>
          <p:nvPr/>
        </p:nvSpPr>
        <p:spPr>
          <a:xfrm>
            <a:off x="5562110" y="192143"/>
            <a:ext cx="1935215" cy="208186"/>
          </a:xfrm>
          <a:prstGeom prst="rect">
            <a:avLst/>
          </a:prstGeom>
          <a:ln w="6350"/>
        </p:spPr>
        <p:style>
          <a:lnRef idx="2">
            <a:schemeClr val="accent1"/>
          </a:lnRef>
          <a:fillRef idx="1">
            <a:schemeClr val="lt1"/>
          </a:fillRef>
          <a:effectRef idx="0">
            <a:schemeClr val="accent1"/>
          </a:effectRef>
          <a:fontRef idx="minor">
            <a:schemeClr val="dk1"/>
          </a:fontRef>
        </p:style>
        <p:txBody>
          <a:bodyPr lIns="36000" rIns="36000" rtlCol="0" anchor="ctr"/>
          <a:lstStyle/>
          <a:p>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予算の記載</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）：一般財源</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スライド番号プレースホルダー 4"/>
          <p:cNvSpPr txBox="1">
            <a:spLocks/>
          </p:cNvSpPr>
          <p:nvPr/>
        </p:nvSpPr>
        <p:spPr>
          <a:xfrm>
            <a:off x="7010400" y="6584035"/>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smtClean="0">
                <a:solidFill>
                  <a:schemeClr val="tx1"/>
                </a:solidFill>
                <a:latin typeface="Meiryo UI" panose="020B0604030504040204" pitchFamily="50" charset="-128"/>
                <a:ea typeface="Meiryo UI" panose="020B0604030504040204" pitchFamily="50" charset="-128"/>
              </a:rPr>
              <a:t>66</a:t>
            </a:r>
            <a:endParaRPr lang="ja-JP" altLang="en-US"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76932409"/>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表 24"/>
          <p:cNvGraphicFramePr>
            <a:graphicFrameLocks noGrp="1"/>
          </p:cNvGraphicFramePr>
          <p:nvPr/>
        </p:nvGraphicFramePr>
        <p:xfrm>
          <a:off x="83583" y="82238"/>
          <a:ext cx="9003329" cy="415976"/>
        </p:xfrm>
        <a:graphic>
          <a:graphicData uri="http://schemas.openxmlformats.org/drawingml/2006/table">
            <a:tbl>
              <a:tblPr firstRow="1" firstCol="1" bandRow="1">
                <a:tableStyleId>{5C22544A-7EE6-4342-B048-85BDC9FD1C3A}</a:tableStyleId>
              </a:tblPr>
              <a:tblGrid>
                <a:gridCol w="6963692">
                  <a:extLst>
                    <a:ext uri="{9D8B030D-6E8A-4147-A177-3AD203B41FA5}">
                      <a16:colId xmlns:a16="http://schemas.microsoft.com/office/drawing/2014/main" val="1996567682"/>
                    </a:ext>
                  </a:extLst>
                </a:gridCol>
                <a:gridCol w="2039637">
                  <a:extLst>
                    <a:ext uri="{9D8B030D-6E8A-4147-A177-3AD203B41FA5}">
                      <a16:colId xmlns:a16="http://schemas.microsoft.com/office/drawing/2014/main" val="2440904912"/>
                    </a:ext>
                  </a:extLst>
                </a:gridCol>
              </a:tblGrid>
              <a:tr h="41597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100" kern="100" dirty="0">
                          <a:solidFill>
                            <a:schemeClr val="tx1"/>
                          </a:solidFill>
                          <a:effectLst/>
                          <a:latin typeface="Meiryo UI" panose="020B0604030504040204" pitchFamily="50" charset="-128"/>
                          <a:ea typeface="Meiryo UI" panose="020B0604030504040204" pitchFamily="50" charset="-128"/>
                        </a:rPr>
                        <a:t>【</a:t>
                      </a:r>
                      <a:r>
                        <a:rPr lang="ja-JP" altLang="en-US" sz="1100" kern="100" dirty="0">
                          <a:solidFill>
                            <a:schemeClr val="tx1"/>
                          </a:solidFill>
                          <a:effectLst/>
                          <a:latin typeface="Meiryo UI" panose="020B0604030504040204" pitchFamily="50" charset="-128"/>
                          <a:ea typeface="Meiryo UI" panose="020B0604030504040204" pitchFamily="50" charset="-128"/>
                        </a:rPr>
                        <a:t>主要検討事業</a:t>
                      </a:r>
                      <a:r>
                        <a:rPr lang="en-US" altLang="ja-JP" sz="1100" kern="100" dirty="0">
                          <a:solidFill>
                            <a:schemeClr val="tx1"/>
                          </a:solidFill>
                          <a:effectLst/>
                          <a:latin typeface="Meiryo UI" panose="020B0604030504040204" pitchFamily="50" charset="-128"/>
                          <a:ea typeface="Meiryo UI" panose="020B0604030504040204" pitchFamily="50" charset="-128"/>
                        </a:rPr>
                        <a:t>28】</a:t>
                      </a:r>
                      <a:r>
                        <a:rPr lang="ja-JP" altLang="en-US" sz="1100" kern="100" dirty="0">
                          <a:solidFill>
                            <a:schemeClr val="tx1"/>
                          </a:solidFill>
                          <a:effectLst/>
                          <a:latin typeface="Meiryo UI" panose="020B0604030504040204" pitchFamily="50" charset="-128"/>
                          <a:ea typeface="Meiryo UI" panose="020B0604030504040204" pitchFamily="50" charset="-128"/>
                        </a:rPr>
                        <a:t>　</a:t>
                      </a:r>
                      <a:r>
                        <a:rPr lang="zh-TW" altLang="en-US" sz="1400" kern="100" dirty="0">
                          <a:solidFill>
                            <a:schemeClr val="tx1"/>
                          </a:solidFill>
                          <a:effectLst/>
                          <a:latin typeface="Meiryo UI" panose="020B0604030504040204" pitchFamily="50" charset="-128"/>
                          <a:ea typeface="Meiryo UI" panose="020B0604030504040204" pitchFamily="50" charset="-128"/>
                        </a:rPr>
                        <a:t>廃棄物処理対策整備推進事業</a:t>
                      </a:r>
                      <a:r>
                        <a:rPr lang="ja-JP" altLang="en-US" sz="1400" kern="100" dirty="0">
                          <a:solidFill>
                            <a:schemeClr val="tx1"/>
                          </a:solidFill>
                          <a:effectLst/>
                          <a:latin typeface="Meiryo UI" panose="020B0604030504040204" pitchFamily="50" charset="-128"/>
                          <a:ea typeface="Meiryo UI" panose="020B0604030504040204" pitchFamily="50" charset="-128"/>
                        </a:rPr>
                        <a:t>　</a:t>
                      </a:r>
                      <a:r>
                        <a:rPr lang="ja-JP" altLang="en-US" sz="1000" kern="100" dirty="0">
                          <a:solidFill>
                            <a:schemeClr val="tx1"/>
                          </a:solidFill>
                          <a:effectLst/>
                          <a:latin typeface="Meiryo UI" panose="020B0604030504040204" pitchFamily="50" charset="-128"/>
                          <a:ea typeface="Meiryo UI" panose="020B0604030504040204" pitchFamily="50" charset="-128"/>
                        </a:rPr>
                        <a:t>　</a:t>
                      </a:r>
                      <a:endParaRPr lang="en-US" altLang="ja-JP" sz="10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effectLst/>
                          <a:latin typeface="Meiryo UI" panose="020B0604030504040204" pitchFamily="50" charset="-128"/>
                          <a:ea typeface="Meiryo UI" panose="020B0604030504040204" pitchFamily="50" charset="-128"/>
                        </a:rPr>
                        <a:t>＜環境農林水産部＞</a:t>
                      </a:r>
                      <a:endParaRPr lang="en-US" altLang="ja-JP" sz="1200" kern="100" dirty="0">
                        <a:solidFill>
                          <a:schemeClr val="tx1"/>
                        </a:solidFill>
                        <a:effectLst/>
                        <a:latin typeface="Meiryo UI" panose="020B0604030504040204" pitchFamily="50" charset="-128"/>
                        <a:ea typeface="Meiryo UI" panose="020B0604030504040204" pitchFamily="50" charset="-128"/>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09406796"/>
                  </a:ext>
                </a:extLst>
              </a:tr>
            </a:tbl>
          </a:graphicData>
        </a:graphic>
      </p:graphicFrame>
      <p:graphicFrame>
        <p:nvGraphicFramePr>
          <p:cNvPr id="2" name="表 1"/>
          <p:cNvGraphicFramePr>
            <a:graphicFrameLocks noGrp="1"/>
          </p:cNvGraphicFramePr>
          <p:nvPr/>
        </p:nvGraphicFramePr>
        <p:xfrm>
          <a:off x="41792" y="502024"/>
          <a:ext cx="9060417" cy="5482300"/>
        </p:xfrm>
        <a:graphic>
          <a:graphicData uri="http://schemas.openxmlformats.org/drawingml/2006/table">
            <a:tbl>
              <a:tblPr firstRow="1" firstCol="1" bandRow="1">
                <a:tableStyleId>{BC89EF96-8CEA-46FF-86C4-4CE0E7609802}</a:tableStyleId>
              </a:tblPr>
              <a:tblGrid>
                <a:gridCol w="257947">
                  <a:extLst>
                    <a:ext uri="{9D8B030D-6E8A-4147-A177-3AD203B41FA5}">
                      <a16:colId xmlns:a16="http://schemas.microsoft.com/office/drawing/2014/main" val="9612139"/>
                    </a:ext>
                  </a:extLst>
                </a:gridCol>
                <a:gridCol w="4107538">
                  <a:extLst>
                    <a:ext uri="{9D8B030D-6E8A-4147-A177-3AD203B41FA5}">
                      <a16:colId xmlns:a16="http://schemas.microsoft.com/office/drawing/2014/main" val="4183280094"/>
                    </a:ext>
                  </a:extLst>
                </a:gridCol>
                <a:gridCol w="4694932">
                  <a:extLst>
                    <a:ext uri="{9D8B030D-6E8A-4147-A177-3AD203B41FA5}">
                      <a16:colId xmlns:a16="http://schemas.microsoft.com/office/drawing/2014/main" val="2315497615"/>
                    </a:ext>
                  </a:extLst>
                </a:gridCol>
              </a:tblGrid>
              <a:tr h="207432">
                <a:tc rowSpan="2">
                  <a:txBody>
                    <a:bodyPr/>
                    <a:lstStyle/>
                    <a:p>
                      <a:pPr algn="ctr">
                        <a:spcAft>
                          <a:spcPts val="0"/>
                        </a:spcAft>
                      </a:pPr>
                      <a:r>
                        <a:rPr lang="ja-JP" altLang="en-US" sz="1000" kern="100" dirty="0">
                          <a:solidFill>
                            <a:schemeClr val="bg1"/>
                          </a:solidFill>
                          <a:effectLst/>
                          <a:latin typeface="Meiryo UI" panose="020B0604030504040204" pitchFamily="50" charset="-128"/>
                          <a:ea typeface="Meiryo UI" panose="020B0604030504040204" pitchFamily="50" charset="-128"/>
                        </a:rPr>
                        <a:t>当時の事業概要</a:t>
                      </a:r>
                      <a:endParaRPr lang="en-US" altLang="ja-JP" sz="1000"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vert="eaVert" anchor="ct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solidFill>
                  </a:tcPr>
                </a:tc>
                <a:tc grid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rPr>
                        <a:t>＜財政再建プログラム（案）策定当時＞</a:t>
                      </a:r>
                      <a:endParaRPr lang="en-US" altLang="ja-JP"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0D8E8"/>
                    </a:solidFill>
                  </a:tcPr>
                </a:tc>
                <a:tc hMerge="1">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en-US" altLang="ja-JP"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B w="6350" cap="flat" cmpd="sng" algn="ctr">
                      <a:solidFill>
                        <a:schemeClr val="accent1"/>
                      </a:solidFill>
                      <a:prstDash val="solid"/>
                      <a:round/>
                      <a:headEnd type="none" w="med" len="med"/>
                      <a:tailEnd type="none" w="med" len="med"/>
                    </a:lnB>
                    <a:solidFill>
                      <a:srgbClr val="D0D8E8"/>
                    </a:solidFill>
                  </a:tcPr>
                </a:tc>
                <a:extLst>
                  <a:ext uri="{0D108BD9-81ED-4DB2-BD59-A6C34878D82A}">
                    <a16:rowId xmlns:a16="http://schemas.microsoft.com/office/drawing/2014/main" val="1809098311"/>
                  </a:ext>
                </a:extLst>
              </a:tr>
              <a:tr h="2252526">
                <a:tc vMerge="1">
                  <a:txBody>
                    <a:bodyPr/>
                    <a:lstStyle/>
                    <a:p>
                      <a:endParaRPr kumimoji="1" lang="ja-JP" altLang="en-US"/>
                    </a:p>
                  </a:txBody>
                  <a:tcPr/>
                </a:tc>
                <a:tc gridSpan="2">
                  <a:txBody>
                    <a:bodyPr/>
                    <a:lstStyle/>
                    <a:p>
                      <a:pPr algn="just">
                        <a:spcAft>
                          <a:spcPts val="0"/>
                        </a:spcAft>
                      </a:pPr>
                      <a:endParaRPr lang="en-US" altLang="ja-JP" sz="1000" b="1"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effectLst/>
                          <a:latin typeface="Meiryo UI" panose="020B0604030504040204" pitchFamily="50" charset="-128"/>
                          <a:ea typeface="Meiryo UI" panose="020B0604030504040204" pitchFamily="50" charset="-128"/>
                        </a:rPr>
                        <a:t>１ 事業目的</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府内で排出される魚あらの適正処理とリサイクルの推進のため、府と市町村で組織する協議会（事務局：大阪府）を通じて共同で処理委託を行う</a:t>
                      </a:r>
                      <a:endParaRPr lang="en-US" altLang="ja-JP" sz="1000" b="0" kern="100" dirty="0">
                        <a:effectLst/>
                        <a:latin typeface="Meiryo UI" panose="020B0604030504040204" pitchFamily="50" charset="-128"/>
                        <a:ea typeface="Meiryo UI" panose="020B0604030504040204" pitchFamily="50" charset="-128"/>
                      </a:endParaRPr>
                    </a:p>
                    <a:p>
                      <a:pPr algn="just">
                        <a:lnSpc>
                          <a:spcPts val="700"/>
                        </a:lnSpc>
                        <a:spcAft>
                          <a:spcPts val="0"/>
                        </a:spcAft>
                      </a:pPr>
                      <a:endParaRPr lang="ja-JP" altLang="en-US"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effectLst/>
                          <a:latin typeface="Meiryo UI" panose="020B0604030504040204" pitchFamily="50" charset="-128"/>
                          <a:ea typeface="Meiryo UI" panose="020B0604030504040204" pitchFamily="50" charset="-128"/>
                        </a:rPr>
                        <a:t>２ 事業内容</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①協議会が魚あらの処理を業者に委託</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・委託料は、処理に要する経費からリサイクル品販売収益を差し引いた額</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・府と市町村の負担割合は、府</a:t>
                      </a:r>
                      <a:r>
                        <a:rPr lang="en-US" altLang="ja-JP" sz="1000" b="0" kern="100" dirty="0">
                          <a:effectLst/>
                          <a:latin typeface="Meiryo UI" panose="020B0604030504040204" pitchFamily="50" charset="-128"/>
                          <a:ea typeface="Meiryo UI" panose="020B0604030504040204" pitchFamily="50" charset="-128"/>
                        </a:rPr>
                        <a:t>22.5</a:t>
                      </a:r>
                      <a:r>
                        <a:rPr lang="ja-JP" altLang="en-US" sz="1000" b="0" kern="100" dirty="0">
                          <a:effectLst/>
                          <a:latin typeface="Meiryo UI" panose="020B0604030504040204" pitchFamily="50" charset="-128"/>
                          <a:ea typeface="Meiryo UI" panose="020B0604030504040204" pitchFamily="50" charset="-128"/>
                        </a:rPr>
                        <a:t>％ 、大阪市</a:t>
                      </a:r>
                      <a:r>
                        <a:rPr lang="en-US" altLang="ja-JP" sz="1000" b="0" kern="100" dirty="0">
                          <a:effectLst/>
                          <a:latin typeface="Meiryo UI" panose="020B0604030504040204" pitchFamily="50" charset="-128"/>
                          <a:ea typeface="Meiryo UI" panose="020B0604030504040204" pitchFamily="50" charset="-128"/>
                        </a:rPr>
                        <a:t>55</a:t>
                      </a:r>
                      <a:r>
                        <a:rPr lang="ja-JP" altLang="en-US" sz="1000" b="0" kern="100" dirty="0">
                          <a:effectLst/>
                          <a:latin typeface="Meiryo UI" panose="020B0604030504040204" pitchFamily="50" charset="-128"/>
                          <a:ea typeface="Meiryo UI" panose="020B0604030504040204" pitchFamily="50" charset="-128"/>
                        </a:rPr>
                        <a:t>％、その他市町村</a:t>
                      </a:r>
                      <a:r>
                        <a:rPr lang="en-US" altLang="ja-JP" sz="1000" b="0" kern="100" dirty="0">
                          <a:effectLst/>
                          <a:latin typeface="Meiryo UI" panose="020B0604030504040204" pitchFamily="50" charset="-128"/>
                          <a:ea typeface="Meiryo UI" panose="020B0604030504040204" pitchFamily="50" charset="-128"/>
                        </a:rPr>
                        <a:t>22.5</a:t>
                      </a:r>
                      <a:r>
                        <a:rPr lang="ja-JP" altLang="en-US" sz="1000" b="0" kern="100" dirty="0">
                          <a:effectLst/>
                          <a:latin typeface="Meiryo UI" panose="020B0604030504040204" pitchFamily="50" charset="-128"/>
                          <a:ea typeface="Meiryo UI" panose="020B0604030504040204" pitchFamily="50" charset="-128"/>
                        </a:rPr>
                        <a:t>％ としている</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②平成</a:t>
                      </a:r>
                      <a:r>
                        <a:rPr lang="en-US" altLang="ja-JP" sz="1000" b="0" kern="100" dirty="0">
                          <a:effectLst/>
                          <a:latin typeface="Meiryo UI" panose="020B0604030504040204" pitchFamily="50" charset="-128"/>
                          <a:ea typeface="Meiryo UI" panose="020B0604030504040204" pitchFamily="50" charset="-128"/>
                        </a:rPr>
                        <a:t>20 </a:t>
                      </a:r>
                      <a:r>
                        <a:rPr lang="ja-JP" altLang="en-US" sz="1000" b="0" kern="100" dirty="0">
                          <a:effectLst/>
                          <a:latin typeface="Meiryo UI" panose="020B0604030504040204" pitchFamily="50" charset="-128"/>
                          <a:ea typeface="Meiryo UI" panose="020B0604030504040204" pitchFamily="50" charset="-128"/>
                        </a:rPr>
                        <a:t>年度では、魚あら処理の方向性、今後の整備の可否、府市負担割合の検討など、今後の処理方策について検討するための調査を実施</a:t>
                      </a:r>
                    </a:p>
                    <a:p>
                      <a:pPr algn="just">
                        <a:lnSpc>
                          <a:spcPts val="700"/>
                        </a:lnSpc>
                        <a:spcAft>
                          <a:spcPts val="0"/>
                        </a:spcAft>
                      </a:pPr>
                      <a:endParaRPr lang="en-US" altLang="ja-JP" sz="1000" b="1"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effectLst/>
                          <a:latin typeface="Meiryo UI" panose="020B0604030504040204" pitchFamily="50" charset="-128"/>
                          <a:ea typeface="Meiryo UI" panose="020B0604030504040204" pitchFamily="50" charset="-128"/>
                        </a:rPr>
                        <a:t>３ 事業開始年度</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①施設整備に対する補助</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昭和</a:t>
                      </a:r>
                      <a:r>
                        <a:rPr lang="en-US" altLang="ja-JP" sz="1000" b="0" kern="100" dirty="0">
                          <a:effectLst/>
                          <a:latin typeface="Meiryo UI" panose="020B0604030504040204" pitchFamily="50" charset="-128"/>
                          <a:ea typeface="Meiryo UI" panose="020B0604030504040204" pitchFamily="50" charset="-128"/>
                        </a:rPr>
                        <a:t>60 </a:t>
                      </a:r>
                      <a:r>
                        <a:rPr lang="ja-JP" altLang="en-US" sz="1000" b="0" kern="100" dirty="0">
                          <a:effectLst/>
                          <a:latin typeface="Meiryo UI" panose="020B0604030504040204" pitchFamily="50" charset="-128"/>
                          <a:ea typeface="Meiryo UI" panose="020B0604030504040204" pitchFamily="50" charset="-128"/>
                        </a:rPr>
                        <a:t>年度：</a:t>
                      </a:r>
                      <a:r>
                        <a:rPr lang="en-US" altLang="ja-JP" sz="1000" b="0" kern="100" dirty="0">
                          <a:effectLst/>
                          <a:latin typeface="Meiryo UI" panose="020B0604030504040204" pitchFamily="50" charset="-128"/>
                          <a:ea typeface="Meiryo UI" panose="020B0604030504040204" pitchFamily="50" charset="-128"/>
                        </a:rPr>
                        <a:t>1.5 </a:t>
                      </a:r>
                      <a:r>
                        <a:rPr lang="ja-JP" altLang="en-US" sz="1000" b="0" kern="100" dirty="0">
                          <a:effectLst/>
                          <a:latin typeface="Meiryo UI" panose="020B0604030504040204" pitchFamily="50" charset="-128"/>
                          <a:ea typeface="Meiryo UI" panose="020B0604030504040204" pitchFamily="50" charset="-128"/>
                        </a:rPr>
                        <a:t>億円（府：大阪市＝ １：１ ）</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昭和</a:t>
                      </a:r>
                      <a:r>
                        <a:rPr lang="en-US" altLang="ja-JP" sz="1000" b="0" kern="100" dirty="0">
                          <a:effectLst/>
                          <a:latin typeface="Meiryo UI" panose="020B0604030504040204" pitchFamily="50" charset="-128"/>
                          <a:ea typeface="Meiryo UI" panose="020B0604030504040204" pitchFamily="50" charset="-128"/>
                        </a:rPr>
                        <a:t>62 </a:t>
                      </a:r>
                      <a:r>
                        <a:rPr lang="ja-JP" altLang="en-US" sz="1000" b="0" kern="100" dirty="0">
                          <a:effectLst/>
                          <a:latin typeface="Meiryo UI" panose="020B0604030504040204" pitchFamily="50" charset="-128"/>
                          <a:ea typeface="Meiryo UI" panose="020B0604030504040204" pitchFamily="50" charset="-128"/>
                        </a:rPr>
                        <a:t>年度：</a:t>
                      </a:r>
                      <a:r>
                        <a:rPr lang="en-US" altLang="ja-JP" sz="1000" b="0" kern="100" dirty="0">
                          <a:effectLst/>
                          <a:latin typeface="Meiryo UI" panose="020B0604030504040204" pitchFamily="50" charset="-128"/>
                          <a:ea typeface="Meiryo UI" panose="020B0604030504040204" pitchFamily="50" charset="-128"/>
                        </a:rPr>
                        <a:t>2.5 </a:t>
                      </a:r>
                      <a:r>
                        <a:rPr lang="ja-JP" altLang="en-US" sz="1000" b="0" kern="100" dirty="0">
                          <a:effectLst/>
                          <a:latin typeface="Meiryo UI" panose="020B0604030504040204" pitchFamily="50" charset="-128"/>
                          <a:ea typeface="Meiryo UI" panose="020B0604030504040204" pitchFamily="50" charset="-128"/>
                        </a:rPr>
                        <a:t>億円（府：大阪市：市町村＝２：３：１）</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平成７年度：</a:t>
                      </a:r>
                      <a:r>
                        <a:rPr lang="en-US" altLang="ja-JP" sz="1000" b="0" kern="100" dirty="0">
                          <a:effectLst/>
                          <a:latin typeface="Meiryo UI" panose="020B0604030504040204" pitchFamily="50" charset="-128"/>
                          <a:ea typeface="Meiryo UI" panose="020B0604030504040204" pitchFamily="50" charset="-128"/>
                        </a:rPr>
                        <a:t>20.3 </a:t>
                      </a:r>
                      <a:r>
                        <a:rPr lang="ja-JP" altLang="en-US" sz="1000" b="0" kern="100" dirty="0">
                          <a:effectLst/>
                          <a:latin typeface="Meiryo UI" panose="020B0604030504040204" pitchFamily="50" charset="-128"/>
                          <a:ea typeface="Meiryo UI" panose="020B0604030504040204" pitchFamily="50" charset="-128"/>
                        </a:rPr>
                        <a:t>億円（国庫２億円、残額は上記負担割合）</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②共同処理委託方式は平成６年度から</a:t>
                      </a:r>
                      <a:endParaRPr lang="en-US" altLang="ja-JP" sz="1000" b="0" kern="100" dirty="0">
                        <a:effectLst/>
                        <a:latin typeface="Meiryo UI" panose="020B0604030504040204" pitchFamily="50" charset="-128"/>
                        <a:ea typeface="Meiryo UI" panose="020B0604030504040204" pitchFamily="50" charset="-128"/>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tc hMerge="1">
                  <a:txBody>
                    <a:bodyPr/>
                    <a:lstStyle/>
                    <a:p>
                      <a:pPr algn="just">
                        <a:spcAft>
                          <a:spcPts val="0"/>
                        </a:spcAft>
                      </a:pPr>
                      <a:endParaRPr lang="en-US" altLang="ja-JP" sz="1000" b="0" kern="100" dirty="0">
                        <a:effectLst/>
                        <a:latin typeface="Meiryo UI" panose="020B0604030504040204" pitchFamily="50" charset="-128"/>
                        <a:ea typeface="Meiryo UI" panose="020B0604030504040204" pitchFamily="50" charset="-128"/>
                      </a:endParaRPr>
                    </a:p>
                  </a:txBody>
                  <a:tcPr marL="72000" marR="72000" marT="36000" marB="36000">
                    <a:lnT w="6350" cap="flat" cmpd="sng" algn="ctr">
                      <a:solidFill>
                        <a:schemeClr val="accent1"/>
                      </a:solidFill>
                      <a:prstDash val="solid"/>
                      <a:round/>
                      <a:headEnd type="none" w="med" len="med"/>
                      <a:tailEnd type="none" w="med" len="med"/>
                    </a:lnT>
                    <a:solidFill>
                      <a:schemeClr val="bg1">
                        <a:alpha val="20000"/>
                      </a:schemeClr>
                    </a:solidFill>
                  </a:tcPr>
                </a:tc>
                <a:extLst>
                  <a:ext uri="{0D108BD9-81ED-4DB2-BD59-A6C34878D82A}">
                    <a16:rowId xmlns:a16="http://schemas.microsoft.com/office/drawing/2014/main" val="584442172"/>
                  </a:ext>
                </a:extLst>
              </a:tr>
              <a:tr h="207432">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bg1"/>
                          </a:solidFill>
                          <a:latin typeface="Meiryo UI" panose="020B0604030504040204" pitchFamily="50" charset="-128"/>
                          <a:ea typeface="Meiryo UI" panose="020B0604030504040204" pitchFamily="50" charset="-128"/>
                        </a:rPr>
                        <a:t>見直しの経過</a:t>
                      </a:r>
                      <a:endParaRPr kumimoji="1" lang="ja-JP" altLang="en-US" dirty="0">
                        <a:solidFill>
                          <a:schemeClr val="bg1"/>
                        </a:solidFill>
                        <a:latin typeface="Meiryo UI" panose="020B0604030504040204" pitchFamily="50" charset="-128"/>
                        <a:ea typeface="Meiryo UI" panose="020B0604030504040204" pitchFamily="50" charset="-128"/>
                      </a:endParaRPr>
                    </a:p>
                  </a:txBody>
                  <a:tcPr marL="72000" marR="72000" marT="36000" marB="36000" vert="eaVert" anchor="ctr">
                    <a:lnL w="12700" cap="flat" cmpd="sng" algn="ctr">
                      <a:solidFill>
                        <a:schemeClr val="accent1"/>
                      </a:solidFill>
                      <a:prstDash val="solid"/>
                      <a:round/>
                      <a:headEnd type="none" w="med" len="med"/>
                      <a:tailEnd type="none" w="med" len="med"/>
                    </a:lnL>
                    <a:lnT w="635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grid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ja-JP" sz="1000" b="1" kern="100" dirty="0">
                          <a:effectLst/>
                          <a:latin typeface="Meiryo UI" panose="020B0604030504040204" pitchFamily="50" charset="-128"/>
                          <a:ea typeface="Meiryo UI" panose="020B0604030504040204" pitchFamily="50" charset="-128"/>
                        </a:rPr>
                        <a:t>＜財政再建プログラム（案）</a:t>
                      </a:r>
                      <a:r>
                        <a:rPr lang="ja-JP" altLang="en-US" sz="1000" b="1" kern="100" dirty="0">
                          <a:effectLst/>
                          <a:latin typeface="Meiryo UI" panose="020B0604030504040204" pitchFamily="50" charset="-128"/>
                          <a:ea typeface="Meiryo UI" panose="020B0604030504040204" pitchFamily="50" charset="-128"/>
                        </a:rPr>
                        <a:t>における見直し</a:t>
                      </a:r>
                      <a:r>
                        <a:rPr lang="ja-JP" altLang="ja-JP" sz="1000" b="1" kern="100" dirty="0">
                          <a:effectLst/>
                          <a:latin typeface="Meiryo UI" panose="020B0604030504040204" pitchFamily="50" charset="-128"/>
                          <a:ea typeface="Meiryo UI" panose="020B0604030504040204" pitchFamily="50" charset="-128"/>
                        </a:rPr>
                        <a:t>＞</a:t>
                      </a:r>
                      <a:endParaRPr lang="ja-JP"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0D8E8"/>
                    </a:solidFill>
                  </a:tcPr>
                </a:tc>
                <a:tc hMerge="1">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ja-JP"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solidFill>
                      <a:srgbClr val="D0D8E8"/>
                    </a:solidFill>
                  </a:tcPr>
                </a:tc>
                <a:extLst>
                  <a:ext uri="{0D108BD9-81ED-4DB2-BD59-A6C34878D82A}">
                    <a16:rowId xmlns:a16="http://schemas.microsoft.com/office/drawing/2014/main" val="652200874"/>
                  </a:ext>
                </a:extLst>
              </a:tr>
              <a:tr h="1452316">
                <a:tc vMerge="1">
                  <a:txBody>
                    <a:bodyPr/>
                    <a:lstStyle/>
                    <a:p>
                      <a:endParaRPr kumimoji="1" lang="ja-JP" altLang="en-US" dirty="0"/>
                    </a:p>
                  </a:txBody>
                  <a:tcPr marL="72000" marR="72000" marT="36000" marB="36000" vert="eaVert">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just">
                        <a:spcAft>
                          <a:spcPts val="0"/>
                        </a:spcAft>
                      </a:pPr>
                      <a:r>
                        <a:rPr lang="ja-JP" altLang="en-US" sz="1000" b="1" kern="100" dirty="0">
                          <a:effectLst/>
                          <a:latin typeface="Meiryo UI" panose="020B0604030504040204" pitchFamily="50" charset="-128"/>
                          <a:ea typeface="Meiryo UI" panose="020B0604030504040204" pitchFamily="50" charset="-128"/>
                        </a:rPr>
                        <a:t>１ 見直しの考え方</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・魚あらは事業系一般廃棄物（排出者に処理責任、市町村が総括的責</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任）であり、府は市町村等の連携が円滑に進むよう仲介的役割を担うに止</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まるべき</a:t>
                      </a:r>
                    </a:p>
                    <a:p>
                      <a:pPr algn="just">
                        <a:spcAft>
                          <a:spcPts val="0"/>
                        </a:spcAft>
                      </a:pPr>
                      <a:endParaRPr lang="en-US" altLang="ja-JP" sz="1000" b="1"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effectLst/>
                          <a:latin typeface="Meiryo UI" panose="020B0604030504040204" pitchFamily="50" charset="-128"/>
                          <a:ea typeface="Meiryo UI" panose="020B0604030504040204" pitchFamily="50" charset="-128"/>
                        </a:rPr>
                        <a:t>２ 見直し内容</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①協議会の運営経費のみ負担</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②魚あら処理委託料等への府負担の廃止</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③調査委託に関し府負担なし</a:t>
                      </a:r>
                    </a:p>
                    <a:p>
                      <a:pPr algn="just">
                        <a:spcAft>
                          <a:spcPts val="0"/>
                        </a:spcAft>
                      </a:pPr>
                      <a:endParaRPr lang="en-US" altLang="ja-JP" sz="1000" b="1"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effectLst/>
                          <a:latin typeface="Meiryo UI" panose="020B0604030504040204" pitchFamily="50" charset="-128"/>
                          <a:ea typeface="Meiryo UI" panose="020B0604030504040204" pitchFamily="50" charset="-128"/>
                        </a:rPr>
                        <a:t>３ 実施時期</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平成</a:t>
                      </a:r>
                      <a:r>
                        <a:rPr lang="en-US" altLang="ja-JP" sz="1000" b="0" kern="100" dirty="0">
                          <a:effectLst/>
                          <a:latin typeface="Meiryo UI" panose="020B0604030504040204" pitchFamily="50" charset="-128"/>
                          <a:ea typeface="Meiryo UI" panose="020B0604030504040204" pitchFamily="50" charset="-128"/>
                        </a:rPr>
                        <a:t>20 </a:t>
                      </a:r>
                      <a:r>
                        <a:rPr lang="ja-JP" altLang="en-US" sz="1000" b="0" kern="100" dirty="0">
                          <a:effectLst/>
                          <a:latin typeface="Meiryo UI" panose="020B0604030504040204" pitchFamily="50" charset="-128"/>
                          <a:ea typeface="Meiryo UI" panose="020B0604030504040204" pitchFamily="50" charset="-128"/>
                        </a:rPr>
                        <a:t>年度</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000" kern="100" dirty="0">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000" kern="100" dirty="0">
                        <a:effectLst/>
                        <a:latin typeface="Meiryo UI" panose="020B0604030504040204" pitchFamily="50" charset="-128"/>
                        <a:ea typeface="Meiryo UI" panose="020B0604030504040204" pitchFamily="50" charset="-128"/>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tc>
                  <a:txBody>
                    <a:bodyPr/>
                    <a:lstStyle/>
                    <a:p>
                      <a:pPr algn="just">
                        <a:spcAft>
                          <a:spcPts val="0"/>
                        </a:spcAft>
                      </a:pPr>
                      <a:r>
                        <a:rPr lang="ja-JP" altLang="en-US" sz="1000" b="1" u="none" strike="noStrike" baseline="0" dirty="0">
                          <a:latin typeface="Meiryo UI" panose="020B0604030504040204" pitchFamily="50" charset="-128"/>
                          <a:ea typeface="Meiryo UI" panose="020B0604030504040204" pitchFamily="50" charset="-128"/>
                        </a:rPr>
                        <a:t>◆見直しの経過（改革工程表）</a:t>
                      </a:r>
                      <a:endParaRPr lang="en-US" altLang="ja-JP" sz="1000" b="1" u="none" strike="noStrike" baseline="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100"/>
                        </a:lnSpc>
                        <a:spcBef>
                          <a:spcPts val="0"/>
                        </a:spcBef>
                        <a:spcAft>
                          <a:spcPts val="0"/>
                        </a:spcAft>
                        <a:buClrTx/>
                        <a:buSzTx/>
                        <a:buFontTx/>
                        <a:buNone/>
                        <a:tabLst/>
                        <a:defRPr sz="1000"/>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協議会の運営経費</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魚あら処理委託料</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調査委託料等</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a:t>
                      </a:r>
                    </a:p>
                    <a:p>
                      <a:pPr algn="l" rtl="0">
                        <a:lnSpc>
                          <a:spcPts val="1200"/>
                        </a:lnSpc>
                        <a:defRPr sz="1000"/>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20</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6</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月　全市町村に対し府が処理委託料・調査委託料を負担せず、仲介的役割の</a:t>
                      </a: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algn="l" rtl="0">
                        <a:lnSpc>
                          <a:spcPts val="1200"/>
                        </a:lnSpc>
                        <a:defRPr sz="1000"/>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みを担うことを説明</a:t>
                      </a:r>
                    </a:p>
                    <a:p>
                      <a:pPr algn="l" rtl="0">
                        <a:lnSpc>
                          <a:spcPts val="1200"/>
                        </a:lnSpc>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20</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7</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月　協議会で運営経費の予算承認</a:t>
                      </a:r>
                    </a:p>
                    <a:p>
                      <a:pPr algn="l" rtl="0">
                        <a:lnSpc>
                          <a:spcPts val="1100"/>
                        </a:lnSpc>
                        <a:defRPr sz="1000"/>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20</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9</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月　協議会に負担金（事務費）を支出</a:t>
                      </a: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algn="l" rtl="0">
                        <a:lnSpc>
                          <a:spcPts val="700"/>
                        </a:lnSpc>
                        <a:defRPr sz="1000"/>
                      </a:pPr>
                      <a:endParaRPr lang="ja-JP" altLang="en-US" sz="1000" b="0" i="0" u="none" strike="noStrike" baseline="0" dirty="0">
                        <a:solidFill>
                          <a:srgbClr val="000000"/>
                        </a:solidFill>
                        <a:latin typeface="Meiryo UI" panose="020B0604030504040204" pitchFamily="50" charset="-128"/>
                        <a:ea typeface="Meiryo UI" panose="020B0604030504040204" pitchFamily="50" charset="-128"/>
                      </a:endParaRPr>
                    </a:p>
                    <a:p>
                      <a:pPr algn="l" rtl="0">
                        <a:lnSpc>
                          <a:spcPts val="1200"/>
                        </a:lnSpc>
                        <a:defRPr sz="1000"/>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魚あら処理委託スキームの検討</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a:t>
                      </a:r>
                    </a:p>
                    <a:p>
                      <a:pPr algn="l" rtl="0">
                        <a:lnSpc>
                          <a:spcPts val="1200"/>
                        </a:lnSpc>
                        <a:defRPr sz="1000"/>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20</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6</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月　  全市町村から今後の協議会運営に関する意見聴取</a:t>
                      </a:r>
                    </a:p>
                    <a:p>
                      <a:pPr algn="l" rtl="0">
                        <a:lnSpc>
                          <a:spcPts val="1200"/>
                        </a:lnSpc>
                        <a:defRPr sz="1000"/>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20</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7</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月　  協議会で共通課題として検討事項を決定</a:t>
                      </a:r>
                    </a:p>
                    <a:p>
                      <a:pPr algn="l" rtl="0">
                        <a:lnSpc>
                          <a:spcPts val="1200"/>
                        </a:lnSpc>
                        <a:defRPr sz="1000"/>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20</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11</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月　協議会において府が処理委託料及び設備更新費用等を負担しな</a:t>
                      </a: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algn="l" rtl="0">
                        <a:lnSpc>
                          <a:spcPts val="1200"/>
                        </a:lnSpc>
                        <a:defRPr sz="1000"/>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いことを前提にした新ｽｷｰﾑを検討</a:t>
                      </a:r>
                    </a:p>
                    <a:p>
                      <a:pPr algn="l" rtl="0">
                        <a:lnSpc>
                          <a:spcPts val="1200"/>
                        </a:lnSpc>
                        <a:defRPr sz="1000"/>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21</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4</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月　  協議会に施設整備・ｽｷｰﾑ検討ﾜｰｷﾝｸﾞを設置。</a:t>
                      </a:r>
                      <a:r>
                        <a:rPr lang="ja-JP" altLang="en-US" sz="1000" b="0" i="0" u="none" strike="noStrike" baseline="0" dirty="0">
                          <a:solidFill>
                            <a:sysClr val="windowText" lastClr="000000"/>
                          </a:solidFill>
                          <a:latin typeface="Meiryo UI" panose="020B0604030504040204" pitchFamily="50" charset="-128"/>
                          <a:ea typeface="Meiryo UI" panose="020B0604030504040204" pitchFamily="50" charset="-128"/>
                        </a:rPr>
                        <a:t>新ｽｷｰﾑ決定をｺｰﾃﾞｨﾈｰﾄ</a:t>
                      </a:r>
                    </a:p>
                    <a:p>
                      <a:pPr algn="l" rtl="0">
                        <a:lnSpc>
                          <a:spcPts val="1100"/>
                        </a:lnSpc>
                        <a:defRPr sz="1000"/>
                      </a:pPr>
                      <a:r>
                        <a:rPr lang="en-US" altLang="ja-JP" sz="1000" b="0" i="0" u="none" strike="noStrike" baseline="0" dirty="0">
                          <a:solidFill>
                            <a:sysClr val="windowText" lastClr="000000"/>
                          </a:solidFill>
                          <a:latin typeface="Meiryo UI" panose="020B0604030504040204" pitchFamily="50" charset="-128"/>
                          <a:ea typeface="Meiryo UI" panose="020B0604030504040204" pitchFamily="50" charset="-128"/>
                        </a:rPr>
                        <a:t>    21</a:t>
                      </a:r>
                      <a:r>
                        <a:rPr lang="ja-JP" altLang="en-US" sz="1000" b="0" i="0" u="none" strike="noStrike" baseline="0" dirty="0">
                          <a:solidFill>
                            <a:sysClr val="windowText" lastClr="000000"/>
                          </a:solidFill>
                          <a:latin typeface="Meiryo UI" panose="020B0604030504040204" pitchFamily="50" charset="-128"/>
                          <a:ea typeface="Meiryo UI" panose="020B0604030504040204" pitchFamily="50" charset="-128"/>
                        </a:rPr>
                        <a:t>年</a:t>
                      </a:r>
                      <a:r>
                        <a:rPr lang="en-US" altLang="ja-JP" sz="1000" b="0" i="0" u="none" strike="noStrike" baseline="0" dirty="0">
                          <a:solidFill>
                            <a:sysClr val="windowText" lastClr="000000"/>
                          </a:solidFill>
                          <a:latin typeface="Meiryo UI" panose="020B0604030504040204" pitchFamily="50" charset="-128"/>
                          <a:ea typeface="Meiryo UI" panose="020B0604030504040204" pitchFamily="50" charset="-128"/>
                        </a:rPr>
                        <a:t>12</a:t>
                      </a:r>
                      <a:r>
                        <a:rPr lang="ja-JP" altLang="en-US" sz="1000" b="0" i="0" u="none" strike="noStrike" baseline="0" dirty="0">
                          <a:solidFill>
                            <a:sysClr val="windowText" lastClr="000000"/>
                          </a:solidFill>
                          <a:latin typeface="Meiryo UI" panose="020B0604030504040204" pitchFamily="50" charset="-128"/>
                          <a:ea typeface="Meiryo UI" panose="020B0604030504040204" pitchFamily="50" charset="-128"/>
                        </a:rPr>
                        <a:t>月　協議会で共同処理委託継続等について承認を得る。</a:t>
                      </a:r>
                      <a:endParaRPr lang="en-US" altLang="ja-JP" sz="1000" b="0" i="0" u="none" strike="noStrike" baseline="0" dirty="0">
                        <a:solidFill>
                          <a:sysClr val="windowText" lastClr="000000"/>
                        </a:solidFill>
                        <a:latin typeface="Meiryo UI" panose="020B0604030504040204" pitchFamily="50" charset="-128"/>
                        <a:ea typeface="Meiryo UI" panose="020B0604030504040204" pitchFamily="50" charset="-128"/>
                      </a:endParaRPr>
                    </a:p>
                    <a:p>
                      <a:pPr rtl="0"/>
                      <a:r>
                        <a:rPr lang="en-US" altLang="ja-JP" sz="1000" b="0" i="0" baseline="0" dirty="0">
                          <a:solidFill>
                            <a:sysClr val="windowText" lastClr="000000"/>
                          </a:solidFill>
                          <a:effectLst/>
                          <a:latin typeface="Meiryo UI" panose="020B0604030504040204" pitchFamily="50" charset="-128"/>
                          <a:ea typeface="Meiryo UI" panose="020B0604030504040204" pitchFamily="50" charset="-128"/>
                          <a:cs typeface="+mn-cs"/>
                        </a:rPr>
                        <a:t>    22</a:t>
                      </a:r>
                      <a:r>
                        <a:rPr lang="ja-JP" altLang="ja-JP" sz="1000" b="0" i="0" baseline="0" dirty="0">
                          <a:solidFill>
                            <a:sysClr val="windowText" lastClr="000000"/>
                          </a:solidFill>
                          <a:effectLst/>
                          <a:latin typeface="Meiryo UI" panose="020B0604030504040204" pitchFamily="50" charset="-128"/>
                          <a:ea typeface="Meiryo UI" panose="020B0604030504040204" pitchFamily="50" charset="-128"/>
                          <a:cs typeface="+mn-cs"/>
                        </a:rPr>
                        <a:t>年</a:t>
                      </a:r>
                      <a:r>
                        <a:rPr lang="en-US" altLang="ja-JP" sz="1000" b="0" i="0" baseline="0" dirty="0">
                          <a:solidFill>
                            <a:sysClr val="windowText" lastClr="000000"/>
                          </a:solidFill>
                          <a:effectLst/>
                          <a:latin typeface="Meiryo UI" panose="020B0604030504040204" pitchFamily="50" charset="-128"/>
                          <a:ea typeface="Meiryo UI" panose="020B0604030504040204" pitchFamily="50" charset="-128"/>
                          <a:cs typeface="+mn-cs"/>
                        </a:rPr>
                        <a:t>3</a:t>
                      </a:r>
                      <a:r>
                        <a:rPr lang="ja-JP" altLang="en-US" sz="1000" b="0" i="0" baseline="0" dirty="0">
                          <a:solidFill>
                            <a:sysClr val="windowText" lastClr="000000"/>
                          </a:solidFill>
                          <a:effectLst/>
                          <a:latin typeface="Meiryo UI" panose="020B0604030504040204" pitchFamily="50" charset="-128"/>
                          <a:ea typeface="Meiryo UI" panose="020B0604030504040204" pitchFamily="50" charset="-128"/>
                          <a:cs typeface="+mn-cs"/>
                        </a:rPr>
                        <a:t>月末</a:t>
                      </a:r>
                      <a:r>
                        <a:rPr lang="ja-JP" altLang="ja-JP" sz="1000" b="0" i="0" baseline="0" dirty="0">
                          <a:solidFill>
                            <a:sysClr val="windowText" lastClr="000000"/>
                          </a:solidFill>
                          <a:effectLst/>
                          <a:latin typeface="Meiryo UI" panose="020B0604030504040204" pitchFamily="50" charset="-128"/>
                          <a:ea typeface="Meiryo UI" panose="020B0604030504040204" pitchFamily="50" charset="-128"/>
                          <a:cs typeface="+mn-cs"/>
                        </a:rPr>
                        <a:t>　新</a:t>
                      </a:r>
                      <a:r>
                        <a:rPr lang="ja-JP" altLang="en-US" sz="1000" b="0" i="0" baseline="0" dirty="0">
                          <a:solidFill>
                            <a:sysClr val="windowText" lastClr="000000"/>
                          </a:solidFill>
                          <a:effectLst/>
                          <a:latin typeface="Meiryo UI" panose="020B0604030504040204" pitchFamily="50" charset="-128"/>
                          <a:ea typeface="Meiryo UI" panose="020B0604030504040204" pitchFamily="50" charset="-128"/>
                          <a:cs typeface="+mn-cs"/>
                        </a:rPr>
                        <a:t>ｽｷｰﾑについて協議会で承認を得る</a:t>
                      </a:r>
                      <a:endParaRPr lang="en-US" altLang="ja-JP" sz="1000" b="0" i="0" baseline="0" dirty="0">
                        <a:solidFill>
                          <a:sysClr val="windowText" lastClr="000000"/>
                        </a:solidFill>
                        <a:effectLst/>
                        <a:latin typeface="Meiryo UI" panose="020B0604030504040204" pitchFamily="50" charset="-128"/>
                        <a:ea typeface="Meiryo UI" panose="020B0604030504040204" pitchFamily="50" charset="-128"/>
                        <a:cs typeface="+mn-cs"/>
                      </a:endParaRPr>
                    </a:p>
                    <a:p>
                      <a:pPr rtl="0"/>
                      <a:r>
                        <a:rPr lang="en-US" altLang="ja-JP" sz="1000" dirty="0">
                          <a:solidFill>
                            <a:sysClr val="windowText" lastClr="000000"/>
                          </a:solidFill>
                          <a:effectLst/>
                          <a:latin typeface="Meiryo UI" panose="020B0604030504040204" pitchFamily="50" charset="-128"/>
                          <a:ea typeface="Meiryo UI" panose="020B0604030504040204" pitchFamily="50" charset="-128"/>
                        </a:rPr>
                        <a:t>    22</a:t>
                      </a:r>
                      <a:r>
                        <a:rPr lang="ja-JP" altLang="en-US" sz="1000" dirty="0">
                          <a:solidFill>
                            <a:sysClr val="windowText" lastClr="000000"/>
                          </a:solidFill>
                          <a:effectLst/>
                          <a:latin typeface="Meiryo UI" panose="020B0604030504040204" pitchFamily="50" charset="-128"/>
                          <a:ea typeface="Meiryo UI" panose="020B0604030504040204" pitchFamily="50" charset="-128"/>
                        </a:rPr>
                        <a:t>年度～　  新ｽｷｰﾑに沿った具体策の検討・実施</a:t>
                      </a:r>
                      <a:endParaRPr lang="en-US" altLang="ja-JP" sz="1000" dirty="0">
                        <a:solidFill>
                          <a:sysClr val="windowText" lastClr="000000"/>
                        </a:solidFill>
                        <a:effectLst/>
                        <a:latin typeface="Meiryo UI" panose="020B0604030504040204" pitchFamily="50" charset="-128"/>
                        <a:ea typeface="Meiryo UI" panose="020B0604030504040204" pitchFamily="50" charset="-128"/>
                      </a:endParaRPr>
                    </a:p>
                    <a:p>
                      <a:pPr rtl="0">
                        <a:lnSpc>
                          <a:spcPts val="700"/>
                        </a:lnSpc>
                      </a:pPr>
                      <a:endParaRPr lang="en-US" altLang="ja-JP" sz="1000" dirty="0">
                        <a:solidFill>
                          <a:sysClr val="windowText" lastClr="000000"/>
                        </a:solidFill>
                        <a:effectLst/>
                        <a:latin typeface="Meiryo UI" panose="020B0604030504040204" pitchFamily="50" charset="-128"/>
                        <a:ea typeface="Meiryo UI" panose="020B0604030504040204" pitchFamily="50" charset="-128"/>
                      </a:endParaRPr>
                    </a:p>
                    <a:p>
                      <a:pPr rtl="0"/>
                      <a:r>
                        <a:rPr lang="en-US" altLang="ja-JP" sz="1000" dirty="0">
                          <a:solidFill>
                            <a:sysClr val="windowText" lastClr="000000"/>
                          </a:solidFill>
                          <a:effectLst/>
                          <a:latin typeface="Meiryo UI" panose="020B0604030504040204" pitchFamily="50" charset="-128"/>
                          <a:ea typeface="Meiryo UI" panose="020B0604030504040204" pitchFamily="50" charset="-128"/>
                        </a:rPr>
                        <a:t>  </a:t>
                      </a:r>
                      <a:r>
                        <a:rPr lang="en-US" altLang="zh-TW" sz="1000" dirty="0">
                          <a:solidFill>
                            <a:sysClr val="windowText" lastClr="000000"/>
                          </a:solidFill>
                          <a:effectLst/>
                          <a:latin typeface="Meiryo UI" panose="020B0604030504040204" pitchFamily="50" charset="-128"/>
                          <a:ea typeface="Meiryo UI" panose="020B0604030504040204" pitchFamily="50" charset="-128"/>
                        </a:rPr>
                        <a:t>【</a:t>
                      </a:r>
                      <a:r>
                        <a:rPr lang="zh-TW" altLang="en-US" sz="1000" dirty="0">
                          <a:solidFill>
                            <a:sysClr val="windowText" lastClr="000000"/>
                          </a:solidFill>
                          <a:effectLst/>
                          <a:latin typeface="Meiryo UI" panose="020B0604030504040204" pitchFamily="50" charset="-128"/>
                          <a:ea typeface="Meiryo UI" panose="020B0604030504040204" pitchFamily="50" charset="-128"/>
                        </a:rPr>
                        <a:t>効果額（百万円）</a:t>
                      </a:r>
                      <a:r>
                        <a:rPr lang="en-US" altLang="zh-TW" sz="1000" dirty="0">
                          <a:solidFill>
                            <a:sysClr val="windowText" lastClr="000000"/>
                          </a:solidFill>
                          <a:effectLst/>
                          <a:latin typeface="Meiryo UI" panose="020B0604030504040204" pitchFamily="50" charset="-128"/>
                          <a:ea typeface="Meiryo UI" panose="020B0604030504040204" pitchFamily="50" charset="-128"/>
                        </a:rPr>
                        <a:t>】⑳1</a:t>
                      </a:r>
                      <a:r>
                        <a:rPr lang="zh-TW" altLang="en-US" sz="1000" dirty="0">
                          <a:solidFill>
                            <a:sysClr val="windowText" lastClr="000000"/>
                          </a:solidFill>
                          <a:effectLst/>
                          <a:latin typeface="Meiryo UI" panose="020B0604030504040204" pitchFamily="50" charset="-128"/>
                          <a:ea typeface="Meiryo UI" panose="020B0604030504040204" pitchFamily="50" charset="-128"/>
                        </a:rPr>
                        <a:t>　㉑</a:t>
                      </a:r>
                      <a:r>
                        <a:rPr lang="en-US" altLang="zh-TW" sz="1000" dirty="0">
                          <a:solidFill>
                            <a:sysClr val="windowText" lastClr="000000"/>
                          </a:solidFill>
                          <a:effectLst/>
                          <a:latin typeface="Meiryo UI" panose="020B0604030504040204" pitchFamily="50" charset="-128"/>
                          <a:ea typeface="Meiryo UI" panose="020B0604030504040204" pitchFamily="50" charset="-128"/>
                        </a:rPr>
                        <a:t>1</a:t>
                      </a:r>
                      <a:r>
                        <a:rPr lang="zh-TW" altLang="en-US" sz="1000" dirty="0">
                          <a:solidFill>
                            <a:sysClr val="windowText" lastClr="000000"/>
                          </a:solidFill>
                          <a:effectLst/>
                          <a:latin typeface="Meiryo UI" panose="020B0604030504040204" pitchFamily="50" charset="-128"/>
                          <a:ea typeface="Meiryo UI" panose="020B0604030504040204" pitchFamily="50" charset="-128"/>
                        </a:rPr>
                        <a:t>　㉒</a:t>
                      </a:r>
                      <a:r>
                        <a:rPr lang="en-US" altLang="zh-TW" sz="1000" dirty="0">
                          <a:solidFill>
                            <a:sysClr val="windowText" lastClr="000000"/>
                          </a:solidFill>
                          <a:effectLst/>
                          <a:latin typeface="Meiryo UI" panose="020B0604030504040204" pitchFamily="50" charset="-128"/>
                          <a:ea typeface="Meiryo UI" panose="020B0604030504040204" pitchFamily="50" charset="-128"/>
                        </a:rPr>
                        <a:t>1</a:t>
                      </a:r>
                      <a:endParaRPr lang="ja-JP" altLang="en-US" sz="1000" b="0" i="0" u="none" strike="noStrike" baseline="0" dirty="0">
                        <a:solidFill>
                          <a:srgbClr val="000000"/>
                        </a:solidFill>
                        <a:latin typeface="ＭＳ Ｐゴシック"/>
                        <a:ea typeface="ＭＳ Ｐゴシック"/>
                      </a:endParaRPr>
                    </a:p>
                  </a:txBody>
                  <a:tcPr marL="72000" marR="72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2089765108"/>
                  </a:ext>
                </a:extLst>
              </a:tr>
            </a:tbl>
          </a:graphicData>
        </a:graphic>
      </p:graphicFrame>
      <p:sp>
        <p:nvSpPr>
          <p:cNvPr id="37" name="正方形/長方形 36"/>
          <p:cNvSpPr/>
          <p:nvPr/>
        </p:nvSpPr>
        <p:spPr>
          <a:xfrm>
            <a:off x="5726291" y="800511"/>
            <a:ext cx="3281430" cy="234978"/>
          </a:xfrm>
          <a:prstGeom prst="rect">
            <a:avLst/>
          </a:prstGeom>
          <a:ln/>
        </p:spPr>
        <p:style>
          <a:lnRef idx="2">
            <a:schemeClr val="accent1"/>
          </a:lnRef>
          <a:fillRef idx="1">
            <a:schemeClr val="lt1"/>
          </a:fillRef>
          <a:effectRef idx="0">
            <a:schemeClr val="accent1"/>
          </a:effectRef>
          <a:fontRef idx="minor">
            <a:schemeClr val="dk1"/>
          </a:fontRef>
        </p:style>
        <p:txBody>
          <a:bodyPr lIns="36000" rIns="0" rtlCol="0" anchor="ctr"/>
          <a:lstStyle/>
          <a:p>
            <a:pPr algn="ctr"/>
            <a:r>
              <a:rPr lang="ja-JP" altLang="en-US" sz="1050" dirty="0">
                <a:solidFill>
                  <a:schemeClr val="tx1"/>
                </a:solidFill>
                <a:latin typeface="Meiryo UI" panose="020B0604030504040204" pitchFamily="50" charset="-128"/>
                <a:ea typeface="Meiryo UI" panose="020B0604030504040204" pitchFamily="50" charset="-128"/>
              </a:rPr>
              <a:t>見直し前額</a:t>
            </a:r>
            <a:r>
              <a:rPr lang="en-US" altLang="ja-JP" sz="1050" dirty="0">
                <a:solidFill>
                  <a:schemeClr val="tx1"/>
                </a:solidFill>
                <a:latin typeface="Meiryo UI" panose="020B0604030504040204" pitchFamily="50" charset="-128"/>
                <a:ea typeface="Meiryo UI" panose="020B0604030504040204" pitchFamily="50" charset="-128"/>
              </a:rPr>
              <a:t> (H20</a:t>
            </a:r>
            <a:r>
              <a:rPr lang="ja-JP" altLang="en-US" sz="1050" dirty="0">
                <a:solidFill>
                  <a:schemeClr val="tx1"/>
                </a:solidFill>
                <a:latin typeface="Meiryo UI" panose="020B0604030504040204" pitchFamily="50" charset="-128"/>
                <a:ea typeface="Meiryo UI" panose="020B0604030504040204" pitchFamily="50" charset="-128"/>
              </a:rPr>
              <a:t>通年ベース</a:t>
            </a:r>
            <a:r>
              <a:rPr lang="en-US" altLang="ja-JP" sz="1050" dirty="0">
                <a:solidFill>
                  <a:schemeClr val="tx1"/>
                </a:solidFill>
                <a:latin typeface="Meiryo UI" panose="020B0604030504040204" pitchFamily="50" charset="-128"/>
                <a:ea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rPr>
              <a:t>：</a:t>
            </a:r>
            <a:r>
              <a:rPr lang="en-US" altLang="ja-JP" sz="1050" dirty="0">
                <a:solidFill>
                  <a:schemeClr val="tx1"/>
                </a:solidFill>
                <a:latin typeface="Meiryo UI" panose="020B0604030504040204" pitchFamily="50" charset="-128"/>
                <a:ea typeface="Meiryo UI" panose="020B0604030504040204" pitchFamily="50" charset="-128"/>
              </a:rPr>
              <a:t>1</a:t>
            </a:r>
            <a:r>
              <a:rPr lang="ja-JP" altLang="en-US" sz="1050" dirty="0">
                <a:solidFill>
                  <a:schemeClr val="tx1"/>
                </a:solidFill>
                <a:latin typeface="Meiryo UI" panose="020B0604030504040204" pitchFamily="50" charset="-128"/>
                <a:ea typeface="Meiryo UI" panose="020B0604030504040204" pitchFamily="50" charset="-128"/>
              </a:rPr>
              <a:t>（</a:t>
            </a:r>
            <a:r>
              <a:rPr lang="en-US" altLang="ja-JP" sz="1050" dirty="0">
                <a:solidFill>
                  <a:schemeClr val="tx1"/>
                </a:solidFill>
                <a:latin typeface="Meiryo UI" panose="020B0604030504040204" pitchFamily="50" charset="-128"/>
                <a:ea typeface="Meiryo UI" panose="020B0604030504040204" pitchFamily="50" charset="-128"/>
              </a:rPr>
              <a:t>1</a:t>
            </a:r>
            <a:r>
              <a:rPr lang="ja-JP" altLang="en-US" sz="1050" dirty="0">
                <a:solidFill>
                  <a:schemeClr val="tx1"/>
                </a:solidFill>
                <a:latin typeface="Meiryo UI" panose="020B0604030504040204" pitchFamily="50" charset="-128"/>
                <a:ea typeface="Meiryo UI" panose="020B0604030504040204" pitchFamily="50" charset="-128"/>
              </a:rPr>
              <a:t>）百万円</a:t>
            </a:r>
            <a:endPar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7" name="二等辺三角形 6"/>
          <p:cNvSpPr/>
          <p:nvPr/>
        </p:nvSpPr>
        <p:spPr>
          <a:xfrm rot="5400000">
            <a:off x="4159315" y="4658656"/>
            <a:ext cx="484002" cy="184930"/>
          </a:xfrm>
          <a:prstGeom prst="triangl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pPr algn="ctr"/>
            <a:endParaRPr kumimoji="1"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10" name="表 9"/>
          <p:cNvGraphicFramePr>
            <a:graphicFrameLocks noGrp="1"/>
          </p:cNvGraphicFramePr>
          <p:nvPr>
            <p:extLst/>
          </p:nvPr>
        </p:nvGraphicFramePr>
        <p:xfrm>
          <a:off x="41792" y="5976344"/>
          <a:ext cx="9061439" cy="753600"/>
        </p:xfrm>
        <a:graphic>
          <a:graphicData uri="http://schemas.openxmlformats.org/drawingml/2006/table">
            <a:tbl>
              <a:tblPr firstRow="1" firstCol="1" bandRow="1">
                <a:tableStyleId>{BC89EF96-8CEA-46FF-86C4-4CE0E7609802}</a:tableStyleId>
              </a:tblPr>
              <a:tblGrid>
                <a:gridCol w="259200">
                  <a:extLst>
                    <a:ext uri="{9D8B030D-6E8A-4147-A177-3AD203B41FA5}">
                      <a16:colId xmlns:a16="http://schemas.microsoft.com/office/drawing/2014/main" val="9612139"/>
                    </a:ext>
                  </a:extLst>
                </a:gridCol>
                <a:gridCol w="8802239">
                  <a:extLst>
                    <a:ext uri="{9D8B030D-6E8A-4147-A177-3AD203B41FA5}">
                      <a16:colId xmlns:a16="http://schemas.microsoft.com/office/drawing/2014/main" val="4183280094"/>
                    </a:ext>
                  </a:extLst>
                </a:gridCol>
              </a:tblGrid>
              <a:tr h="98434">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700" dirty="0">
                        <a:solidFill>
                          <a:schemeClr val="tx1"/>
                        </a:solidFill>
                        <a:latin typeface="Meiryo UI" panose="020B0604030504040204" pitchFamily="50" charset="-128"/>
                        <a:ea typeface="Meiryo UI" panose="020B0604030504040204" pitchFamily="50" charset="-128"/>
                      </a:endParaRPr>
                    </a:p>
                  </a:txBody>
                  <a:tcPr marL="72000" marR="72000" marT="36000" marB="36000" vert="eaVert" anchor="ct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accent1"/>
                    </a:solidFill>
                  </a:tcPr>
                </a:tc>
                <a:tc>
                  <a:txBody>
                    <a:bodyPr/>
                    <a:lstStyle/>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rPr>
                        <a:t>＜上記以外の見直し（部局長マネジメント等）＞</a:t>
                      </a:r>
                      <a:endPar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0D8E8"/>
                    </a:solidFill>
                  </a:tcPr>
                </a:tc>
                <a:extLst>
                  <a:ext uri="{0D108BD9-81ED-4DB2-BD59-A6C34878D82A}">
                    <a16:rowId xmlns:a16="http://schemas.microsoft.com/office/drawing/2014/main" val="1650196717"/>
                  </a:ext>
                </a:extLst>
              </a:tr>
              <a:tr h="280616">
                <a:tc vMerge="1">
                  <a:txBody>
                    <a:bodyPr/>
                    <a:lstStyle/>
                    <a:p>
                      <a:endParaRPr kumimoji="1" lang="ja-JP" altLang="en-US"/>
                    </a:p>
                  </a:txBody>
                  <a:tcPr/>
                </a:tc>
                <a:tc>
                  <a:txBody>
                    <a:bodyPr/>
                    <a:lstStyle/>
                    <a:p>
                      <a:pPr marL="133350" indent="-133350" algn="just">
                        <a:spcAft>
                          <a:spcPts val="0"/>
                        </a:spcAft>
                      </a:pPr>
                      <a:r>
                        <a:rPr lang="en-US" altLang="ja-JP" sz="1000" b="1" kern="100" dirty="0" smtClean="0">
                          <a:solidFill>
                            <a:schemeClr val="tx1"/>
                          </a:solidFill>
                          <a:effectLst/>
                          <a:latin typeface="Meiryo UI" panose="020B0604030504040204" pitchFamily="50" charset="-128"/>
                          <a:ea typeface="Meiryo UI" panose="020B0604030504040204" pitchFamily="50" charset="-128"/>
                        </a:rPr>
                        <a:t>【</a:t>
                      </a:r>
                      <a:r>
                        <a:rPr lang="ja-JP" altLang="en-US" sz="1000" b="1" kern="100" dirty="0" smtClean="0">
                          <a:solidFill>
                            <a:schemeClr val="tx1"/>
                          </a:solidFill>
                          <a:effectLst/>
                          <a:latin typeface="Meiryo UI" panose="020B0604030504040204" pitchFamily="50" charset="-128"/>
                          <a:ea typeface="Meiryo UI" panose="020B0604030504040204" pitchFamily="50" charset="-128"/>
                        </a:rPr>
                        <a:t>平成</a:t>
                      </a:r>
                      <a:r>
                        <a:rPr lang="en-US" altLang="ja-JP" sz="1000" b="1" kern="100" dirty="0" smtClean="0">
                          <a:solidFill>
                            <a:schemeClr val="tx1"/>
                          </a:solidFill>
                          <a:effectLst/>
                          <a:latin typeface="Meiryo UI" panose="020B0604030504040204" pitchFamily="50" charset="-128"/>
                          <a:ea typeface="Meiryo UI" panose="020B0604030504040204" pitchFamily="50" charset="-128"/>
                        </a:rPr>
                        <a:t>24</a:t>
                      </a:r>
                      <a:r>
                        <a:rPr lang="ja-JP" altLang="en-US" sz="1000" b="1" kern="100" dirty="0" smtClean="0">
                          <a:solidFill>
                            <a:schemeClr val="tx1"/>
                          </a:solidFill>
                          <a:effectLst/>
                          <a:latin typeface="Meiryo UI" panose="020B0604030504040204" pitchFamily="50" charset="-128"/>
                          <a:ea typeface="Meiryo UI" panose="020B0604030504040204" pitchFamily="50" charset="-128"/>
                        </a:rPr>
                        <a:t>年度～</a:t>
                      </a:r>
                      <a:r>
                        <a:rPr lang="en-US" altLang="ja-JP" sz="1000" b="1" kern="100" dirty="0" smtClean="0">
                          <a:solidFill>
                            <a:schemeClr val="tx1"/>
                          </a:solidFill>
                          <a:effectLst/>
                          <a:latin typeface="Meiryo UI" panose="020B0604030504040204" pitchFamily="50" charset="-128"/>
                          <a:ea typeface="Meiryo UI" panose="020B0604030504040204" pitchFamily="50" charset="-128"/>
                        </a:rPr>
                        <a:t>】</a:t>
                      </a:r>
                      <a:r>
                        <a:rPr lang="ja-JP" altLang="en-US" sz="1000" b="1" kern="100" dirty="0" smtClean="0">
                          <a:solidFill>
                            <a:schemeClr val="tx1"/>
                          </a:solidFill>
                          <a:effectLst/>
                          <a:latin typeface="Meiryo UI" panose="020B0604030504040204" pitchFamily="50" charset="-128"/>
                          <a:ea typeface="Meiryo UI" panose="020B0604030504040204" pitchFamily="50" charset="-128"/>
                        </a:rPr>
                        <a:t>　</a:t>
                      </a:r>
                      <a:r>
                        <a:rPr lang="ja-JP" altLang="en-US" sz="1000" b="0" kern="100" dirty="0" smtClean="0">
                          <a:solidFill>
                            <a:schemeClr val="tx1"/>
                          </a:solidFill>
                          <a:effectLst/>
                          <a:latin typeface="Meiryo UI" panose="020B0604030504040204" pitchFamily="50" charset="-128"/>
                          <a:ea typeface="Meiryo UI" panose="020B0604030504040204" pitchFamily="50" charset="-128"/>
                        </a:rPr>
                        <a:t>協議会運営経費は、繰越金を活用することで府負担なし。</a:t>
                      </a:r>
                      <a:endParaRPr lang="en-US" altLang="ja-JP" sz="1000" b="0" kern="100" dirty="0" smtClean="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en-US" altLang="ja-JP" sz="1000" b="1" kern="100" dirty="0" smtClean="0">
                          <a:solidFill>
                            <a:schemeClr val="tx1"/>
                          </a:solidFill>
                          <a:effectLst/>
                          <a:latin typeface="Meiryo UI" panose="020B0604030504040204" pitchFamily="50" charset="-128"/>
                          <a:ea typeface="Meiryo UI" panose="020B0604030504040204" pitchFamily="50" charset="-128"/>
                        </a:rPr>
                        <a:t>【</a:t>
                      </a:r>
                      <a:r>
                        <a:rPr lang="ja-JP" altLang="en-US" sz="1000" b="1" kern="100" dirty="0" smtClean="0">
                          <a:solidFill>
                            <a:schemeClr val="tx1"/>
                          </a:solidFill>
                          <a:effectLst/>
                          <a:latin typeface="Meiryo UI" panose="020B0604030504040204" pitchFamily="50" charset="-128"/>
                          <a:ea typeface="Meiryo UI" panose="020B0604030504040204" pitchFamily="50" charset="-128"/>
                        </a:rPr>
                        <a:t>平成</a:t>
                      </a:r>
                      <a:r>
                        <a:rPr lang="en-US" altLang="ja-JP" sz="1000" b="1" kern="100" dirty="0" smtClean="0">
                          <a:solidFill>
                            <a:schemeClr val="tx1"/>
                          </a:solidFill>
                          <a:effectLst/>
                          <a:latin typeface="Meiryo UI" panose="020B0604030504040204" pitchFamily="50" charset="-128"/>
                          <a:ea typeface="Meiryo UI" panose="020B0604030504040204" pitchFamily="50" charset="-128"/>
                        </a:rPr>
                        <a:t>27</a:t>
                      </a:r>
                      <a:r>
                        <a:rPr lang="ja-JP" altLang="en-US" sz="1000" b="1" kern="100" dirty="0" smtClean="0">
                          <a:solidFill>
                            <a:schemeClr val="tx1"/>
                          </a:solidFill>
                          <a:effectLst/>
                          <a:latin typeface="Meiryo UI" panose="020B0604030504040204" pitchFamily="50" charset="-128"/>
                          <a:ea typeface="Meiryo UI" panose="020B0604030504040204" pitchFamily="50" charset="-128"/>
                        </a:rPr>
                        <a:t>年度</a:t>
                      </a:r>
                      <a:r>
                        <a:rPr lang="en-US" altLang="ja-JP" sz="1000" b="1" kern="100" dirty="0" smtClean="0">
                          <a:solidFill>
                            <a:schemeClr val="tx1"/>
                          </a:solidFill>
                          <a:effectLst/>
                          <a:latin typeface="Meiryo UI" panose="020B0604030504040204" pitchFamily="50" charset="-128"/>
                          <a:ea typeface="Meiryo UI" panose="020B0604030504040204" pitchFamily="50" charset="-128"/>
                        </a:rPr>
                        <a:t>】</a:t>
                      </a:r>
                      <a:r>
                        <a:rPr lang="ja-JP" altLang="en-US" sz="1000" b="1" kern="100" dirty="0" smtClean="0">
                          <a:solidFill>
                            <a:schemeClr val="tx1"/>
                          </a:solidFill>
                          <a:effectLst/>
                          <a:latin typeface="Meiryo UI" panose="020B0604030504040204" pitchFamily="50" charset="-128"/>
                          <a:ea typeface="Meiryo UI" panose="020B0604030504040204" pitchFamily="50" charset="-128"/>
                        </a:rPr>
                        <a:t>　　</a:t>
                      </a:r>
                      <a:r>
                        <a:rPr lang="ja-JP" altLang="en-US" sz="1000" b="1" kern="100" baseline="0" dirty="0" smtClean="0">
                          <a:solidFill>
                            <a:schemeClr val="tx1"/>
                          </a:solidFill>
                          <a:effectLst/>
                          <a:latin typeface="Meiryo UI" panose="020B0604030504040204" pitchFamily="50" charset="-128"/>
                          <a:ea typeface="Meiryo UI" panose="020B0604030504040204" pitchFamily="50" charset="-128"/>
                        </a:rPr>
                        <a:t> </a:t>
                      </a:r>
                      <a:r>
                        <a:rPr lang="ja-JP" altLang="en-US" sz="1000" b="0" kern="100" dirty="0" smtClean="0">
                          <a:solidFill>
                            <a:schemeClr val="tx1"/>
                          </a:solidFill>
                          <a:effectLst/>
                          <a:latin typeface="Meiryo UI" panose="020B0604030504040204" pitchFamily="50" charset="-128"/>
                          <a:ea typeface="Meiryo UI" panose="020B0604030504040204" pitchFamily="50" charset="-128"/>
                        </a:rPr>
                        <a:t>協議会内に「排出者負担移行検討</a:t>
                      </a:r>
                      <a:r>
                        <a:rPr lang="en-US" altLang="ja-JP" sz="1000" b="0" kern="100" dirty="0" smtClean="0">
                          <a:solidFill>
                            <a:schemeClr val="tx1"/>
                          </a:solidFill>
                          <a:effectLst/>
                          <a:latin typeface="Meiryo UI" panose="020B0604030504040204" pitchFamily="50" charset="-128"/>
                          <a:ea typeface="Meiryo UI" panose="020B0604030504040204" pitchFamily="50" charset="-128"/>
                        </a:rPr>
                        <a:t>WG</a:t>
                      </a:r>
                      <a:r>
                        <a:rPr lang="ja-JP" altLang="en-US" sz="1000" b="0" kern="100" dirty="0" smtClean="0">
                          <a:solidFill>
                            <a:schemeClr val="tx1"/>
                          </a:solidFill>
                          <a:effectLst/>
                          <a:latin typeface="Meiryo UI" panose="020B0604030504040204" pitchFamily="50" charset="-128"/>
                          <a:ea typeface="Meiryo UI" panose="020B0604030504040204" pitchFamily="50" charset="-128"/>
                        </a:rPr>
                        <a:t>」を設置し検討。</a:t>
                      </a:r>
                      <a:endParaRPr lang="en-US" altLang="ja-JP" sz="1000" b="0" kern="100" dirty="0" smtClean="0">
                        <a:solidFill>
                          <a:schemeClr val="tx1"/>
                        </a:solidFill>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000" b="1" kern="100" dirty="0" smtClean="0">
                          <a:solidFill>
                            <a:schemeClr val="tx1"/>
                          </a:solidFill>
                          <a:effectLst/>
                          <a:latin typeface="Meiryo UI" panose="020B0604030504040204" pitchFamily="50" charset="-128"/>
                          <a:ea typeface="Meiryo UI" panose="020B0604030504040204" pitchFamily="50" charset="-128"/>
                        </a:rPr>
                        <a:t>【</a:t>
                      </a:r>
                      <a:r>
                        <a:rPr lang="ja-JP" altLang="en-US" sz="1000" b="1" kern="100" dirty="0" smtClean="0">
                          <a:solidFill>
                            <a:schemeClr val="tx1"/>
                          </a:solidFill>
                          <a:effectLst/>
                          <a:latin typeface="Meiryo UI" panose="020B0604030504040204" pitchFamily="50" charset="-128"/>
                          <a:ea typeface="Meiryo UI" panose="020B0604030504040204" pitchFamily="50" charset="-128"/>
                        </a:rPr>
                        <a:t>令和元年度</a:t>
                      </a:r>
                      <a:r>
                        <a:rPr lang="en-US" altLang="ja-JP" sz="1000" b="1" kern="100" dirty="0" smtClean="0">
                          <a:solidFill>
                            <a:schemeClr val="tx1"/>
                          </a:solidFill>
                          <a:effectLst/>
                          <a:latin typeface="Meiryo UI" panose="020B0604030504040204" pitchFamily="50" charset="-128"/>
                          <a:ea typeface="Meiryo UI" panose="020B0604030504040204" pitchFamily="50" charset="-128"/>
                        </a:rPr>
                        <a:t>】</a:t>
                      </a:r>
                      <a:r>
                        <a:rPr lang="ja-JP" altLang="en-US" sz="1000" b="1" kern="100" dirty="0" smtClean="0">
                          <a:solidFill>
                            <a:schemeClr val="tx1"/>
                          </a:solidFill>
                          <a:effectLst/>
                          <a:latin typeface="Meiryo UI" panose="020B0604030504040204" pitchFamily="50" charset="-128"/>
                          <a:ea typeface="Meiryo UI" panose="020B0604030504040204" pitchFamily="50" charset="-128"/>
                        </a:rPr>
                        <a:t>　　　</a:t>
                      </a:r>
                      <a:r>
                        <a:rPr lang="ja-JP" altLang="en-US" sz="1000" b="0" kern="100" dirty="0" smtClean="0">
                          <a:solidFill>
                            <a:schemeClr val="tx1"/>
                          </a:solidFill>
                          <a:effectLst/>
                          <a:latin typeface="Meiryo UI" panose="020B0604030504040204" pitchFamily="50" charset="-128"/>
                          <a:ea typeface="Meiryo UI" panose="020B0604030504040204" pitchFamily="50" charset="-128"/>
                        </a:rPr>
                        <a:t>協議会の魚あら共同処理委託を廃止し、処理費用は排出者負担へ移行。　</a:t>
                      </a:r>
                      <a:endParaRPr lang="en-US" altLang="ja-JP" sz="1000" b="0" kern="100" dirty="0" smtClean="0">
                        <a:solidFill>
                          <a:schemeClr val="tx1"/>
                        </a:solidFill>
                        <a:effectLst/>
                        <a:latin typeface="Meiryo UI" panose="020B0604030504040204" pitchFamily="50" charset="-128"/>
                        <a:ea typeface="Meiryo UI" panose="020B0604030504040204" pitchFamily="50" charset="-128"/>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3072107019"/>
                  </a:ext>
                </a:extLst>
              </a:tr>
            </a:tbl>
          </a:graphicData>
        </a:graphic>
      </p:graphicFrame>
      <p:sp>
        <p:nvSpPr>
          <p:cNvPr id="9" name="正方形/長方形 8"/>
          <p:cNvSpPr/>
          <p:nvPr/>
        </p:nvSpPr>
        <p:spPr>
          <a:xfrm>
            <a:off x="5562110" y="200264"/>
            <a:ext cx="1935215" cy="208186"/>
          </a:xfrm>
          <a:prstGeom prst="rect">
            <a:avLst/>
          </a:prstGeom>
          <a:ln w="6350"/>
        </p:spPr>
        <p:style>
          <a:lnRef idx="2">
            <a:schemeClr val="accent1"/>
          </a:lnRef>
          <a:fillRef idx="1">
            <a:schemeClr val="lt1"/>
          </a:fillRef>
          <a:effectRef idx="0">
            <a:schemeClr val="accent1"/>
          </a:effectRef>
          <a:fontRef idx="minor">
            <a:schemeClr val="dk1"/>
          </a:fontRef>
        </p:style>
        <p:txBody>
          <a:bodyPr lIns="36000" rIns="36000" rtlCol="0" anchor="ctr"/>
          <a:lstStyle/>
          <a:p>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予算の記載</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）：一般財源</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スライド番号プレースホルダー 4"/>
          <p:cNvSpPr txBox="1">
            <a:spLocks/>
          </p:cNvSpPr>
          <p:nvPr/>
        </p:nvSpPr>
        <p:spPr>
          <a:xfrm>
            <a:off x="7010400" y="6584035"/>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smtClean="0">
                <a:solidFill>
                  <a:schemeClr val="tx1"/>
                </a:solidFill>
                <a:latin typeface="Meiryo UI" panose="020B0604030504040204" pitchFamily="50" charset="-128"/>
                <a:ea typeface="Meiryo UI" panose="020B0604030504040204" pitchFamily="50" charset="-128"/>
              </a:rPr>
              <a:t>67</a:t>
            </a:r>
            <a:endParaRPr lang="ja-JP" altLang="en-US"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3469975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表 24"/>
          <p:cNvGraphicFramePr>
            <a:graphicFrameLocks noGrp="1"/>
          </p:cNvGraphicFramePr>
          <p:nvPr/>
        </p:nvGraphicFramePr>
        <p:xfrm>
          <a:off x="83583" y="86048"/>
          <a:ext cx="9003329" cy="415976"/>
        </p:xfrm>
        <a:graphic>
          <a:graphicData uri="http://schemas.openxmlformats.org/drawingml/2006/table">
            <a:tbl>
              <a:tblPr firstRow="1" firstCol="1" bandRow="1">
                <a:tableStyleId>{5C22544A-7EE6-4342-B048-85BDC9FD1C3A}</a:tableStyleId>
              </a:tblPr>
              <a:tblGrid>
                <a:gridCol w="318753">
                  <a:extLst>
                    <a:ext uri="{9D8B030D-6E8A-4147-A177-3AD203B41FA5}">
                      <a16:colId xmlns:a16="http://schemas.microsoft.com/office/drawing/2014/main" val="1996567682"/>
                    </a:ext>
                  </a:extLst>
                </a:gridCol>
                <a:gridCol w="4325931">
                  <a:extLst>
                    <a:ext uri="{9D8B030D-6E8A-4147-A177-3AD203B41FA5}">
                      <a16:colId xmlns:a16="http://schemas.microsoft.com/office/drawing/2014/main" val="1743959686"/>
                    </a:ext>
                  </a:extLst>
                </a:gridCol>
                <a:gridCol w="2466024">
                  <a:extLst>
                    <a:ext uri="{9D8B030D-6E8A-4147-A177-3AD203B41FA5}">
                      <a16:colId xmlns:a16="http://schemas.microsoft.com/office/drawing/2014/main" val="4142861234"/>
                    </a:ext>
                  </a:extLst>
                </a:gridCol>
                <a:gridCol w="1892621">
                  <a:extLst>
                    <a:ext uri="{9D8B030D-6E8A-4147-A177-3AD203B41FA5}">
                      <a16:colId xmlns:a16="http://schemas.microsoft.com/office/drawing/2014/main" val="2440904912"/>
                    </a:ext>
                  </a:extLst>
                </a:gridCol>
              </a:tblGrid>
              <a:tr h="415976">
                <a:tc gridSpan="3">
                  <a:txBody>
                    <a:bodyPr/>
                    <a:lstStyle/>
                    <a:p>
                      <a:pPr marL="0" marR="0" lvl="0" indent="0" algn="just" defTabSz="914400" rtl="0" eaLnBrk="1" fontAlgn="auto" latinLnBrk="0" hangingPunct="1">
                        <a:lnSpc>
                          <a:spcPts val="700"/>
                        </a:lnSpc>
                        <a:spcBef>
                          <a:spcPts val="0"/>
                        </a:spcBef>
                        <a:spcAft>
                          <a:spcPts val="0"/>
                        </a:spcAft>
                        <a:buClrTx/>
                        <a:buSzTx/>
                        <a:buFontTx/>
                        <a:buNone/>
                        <a:tabLst/>
                        <a:defRPr/>
                      </a:pPr>
                      <a:r>
                        <a:rPr lang="en-US" altLang="ja-JP" sz="1100" kern="100" dirty="0">
                          <a:solidFill>
                            <a:schemeClr val="tx1"/>
                          </a:solidFill>
                          <a:effectLst/>
                          <a:latin typeface="Meiryo UI" panose="020B0604030504040204" pitchFamily="50" charset="-128"/>
                          <a:ea typeface="Meiryo UI" panose="020B0604030504040204" pitchFamily="50" charset="-128"/>
                        </a:rPr>
                        <a:t>【</a:t>
                      </a:r>
                      <a:r>
                        <a:rPr lang="ja-JP" altLang="en-US" sz="1100" kern="100" dirty="0">
                          <a:solidFill>
                            <a:schemeClr val="tx1"/>
                          </a:solidFill>
                          <a:effectLst/>
                          <a:latin typeface="Meiryo UI" panose="020B0604030504040204" pitchFamily="50" charset="-128"/>
                          <a:ea typeface="Meiryo UI" panose="020B0604030504040204" pitchFamily="50" charset="-128"/>
                        </a:rPr>
                        <a:t>主要検討事業３</a:t>
                      </a:r>
                      <a:r>
                        <a:rPr lang="en-US" altLang="ja-JP" sz="1100" kern="100" dirty="0">
                          <a:solidFill>
                            <a:schemeClr val="tx1"/>
                          </a:solidFill>
                          <a:effectLst/>
                          <a:latin typeface="Meiryo UI" panose="020B0604030504040204" pitchFamily="50" charset="-128"/>
                          <a:ea typeface="Meiryo UI" panose="020B0604030504040204" pitchFamily="50" charset="-128"/>
                        </a:rPr>
                        <a:t>】</a:t>
                      </a:r>
                      <a:r>
                        <a:rPr lang="ja-JP" altLang="en-US" sz="1100" kern="100" dirty="0">
                          <a:solidFill>
                            <a:schemeClr val="tx1"/>
                          </a:solidFill>
                          <a:effectLst/>
                          <a:latin typeface="Meiryo UI" panose="020B0604030504040204" pitchFamily="50" charset="-128"/>
                          <a:ea typeface="Meiryo UI" panose="020B0604030504040204" pitchFamily="50" charset="-128"/>
                        </a:rPr>
                        <a:t>　</a:t>
                      </a:r>
                      <a:r>
                        <a:rPr lang="ja-JP" altLang="en-US" sz="1400" kern="100" dirty="0">
                          <a:solidFill>
                            <a:schemeClr val="tx1"/>
                          </a:solidFill>
                          <a:effectLst/>
                          <a:latin typeface="Meiryo UI" panose="020B0604030504040204" pitchFamily="50" charset="-128"/>
                          <a:ea typeface="Meiryo UI" panose="020B0604030504040204" pitchFamily="50" charset="-128"/>
                        </a:rPr>
                        <a:t>市町村振興補助金　</a:t>
                      </a:r>
                      <a:r>
                        <a:rPr lang="ja-JP" altLang="en-US" sz="1000" kern="100" dirty="0">
                          <a:solidFill>
                            <a:schemeClr val="tx1"/>
                          </a:solidFill>
                          <a:effectLst/>
                          <a:latin typeface="Meiryo UI" panose="020B0604030504040204" pitchFamily="50" charset="-128"/>
                          <a:ea typeface="Meiryo UI" panose="020B0604030504040204" pitchFamily="50" charset="-128"/>
                        </a:rPr>
                        <a:t>　</a:t>
                      </a:r>
                      <a:endParaRPr lang="en-US" altLang="ja-JP" sz="10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spcAft>
                          <a:spcPts val="0"/>
                        </a:spcAft>
                      </a:pPr>
                      <a:endParaRPr 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tc>
                <a:tc hMerge="1">
                  <a:txBody>
                    <a:bodyPr/>
                    <a:lstStyle/>
                    <a:p>
                      <a:endParaRPr kumimoji="1" lang="ja-JP" altLang="en-US"/>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effectLst/>
                          <a:latin typeface="Meiryo UI" panose="020B0604030504040204" pitchFamily="50" charset="-128"/>
                          <a:ea typeface="Meiryo UI" panose="020B0604030504040204" pitchFamily="50" charset="-128"/>
                        </a:rPr>
                        <a:t>＜総務部＞</a:t>
                      </a:r>
                      <a:endParaRPr lang="ja-JP" alt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09406796"/>
                  </a:ext>
                </a:extLst>
              </a:tr>
            </a:tbl>
          </a:graphicData>
        </a:graphic>
      </p:graphicFrame>
      <p:graphicFrame>
        <p:nvGraphicFramePr>
          <p:cNvPr id="2" name="表 1"/>
          <p:cNvGraphicFramePr>
            <a:graphicFrameLocks noGrp="1"/>
          </p:cNvGraphicFramePr>
          <p:nvPr/>
        </p:nvGraphicFramePr>
        <p:xfrm>
          <a:off x="41792" y="502024"/>
          <a:ext cx="9060417" cy="6299400"/>
        </p:xfrm>
        <a:graphic>
          <a:graphicData uri="http://schemas.openxmlformats.org/drawingml/2006/table">
            <a:tbl>
              <a:tblPr firstRow="1" firstCol="1" bandRow="1">
                <a:tableStyleId>{BC89EF96-8CEA-46FF-86C4-4CE0E7609802}</a:tableStyleId>
              </a:tblPr>
              <a:tblGrid>
                <a:gridCol w="257947">
                  <a:extLst>
                    <a:ext uri="{9D8B030D-6E8A-4147-A177-3AD203B41FA5}">
                      <a16:colId xmlns:a16="http://schemas.microsoft.com/office/drawing/2014/main" val="9612139"/>
                    </a:ext>
                  </a:extLst>
                </a:gridCol>
                <a:gridCol w="3792503">
                  <a:extLst>
                    <a:ext uri="{9D8B030D-6E8A-4147-A177-3AD203B41FA5}">
                      <a16:colId xmlns:a16="http://schemas.microsoft.com/office/drawing/2014/main" val="4183280094"/>
                    </a:ext>
                  </a:extLst>
                </a:gridCol>
                <a:gridCol w="5009967">
                  <a:extLst>
                    <a:ext uri="{9D8B030D-6E8A-4147-A177-3AD203B41FA5}">
                      <a16:colId xmlns:a16="http://schemas.microsoft.com/office/drawing/2014/main" val="2399832157"/>
                    </a:ext>
                  </a:extLst>
                </a:gridCol>
              </a:tblGrid>
              <a:tr h="207432">
                <a:tc rowSpan="2">
                  <a:txBody>
                    <a:bodyPr/>
                    <a:lstStyle/>
                    <a:p>
                      <a:pPr algn="ctr">
                        <a:spcAft>
                          <a:spcPts val="0"/>
                        </a:spcAft>
                      </a:pPr>
                      <a:r>
                        <a:rPr lang="ja-JP" altLang="en-US" sz="1000" kern="100" dirty="0">
                          <a:solidFill>
                            <a:schemeClr val="bg1"/>
                          </a:solidFill>
                          <a:effectLst/>
                          <a:latin typeface="Meiryo UI" panose="020B0604030504040204" pitchFamily="50" charset="-128"/>
                          <a:ea typeface="Meiryo UI" panose="020B0604030504040204" pitchFamily="50" charset="-128"/>
                        </a:rPr>
                        <a:t>当時の事業概要</a:t>
                      </a:r>
                      <a:endParaRPr lang="en-US" altLang="ja-JP" sz="1000"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vert="eaVert" anchor="ct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rgbClr val="D0D8E8"/>
                      </a:solidFill>
                      <a:prstDash val="solid"/>
                      <a:round/>
                      <a:headEnd type="none" w="med" len="med"/>
                      <a:tailEnd type="none" w="med" len="med"/>
                    </a:lnB>
                    <a:solidFill>
                      <a:schemeClr val="accent1"/>
                    </a:solidFill>
                  </a:tcPr>
                </a:tc>
                <a:tc grid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rPr>
                        <a:t>＜財政再建プログラム（案）策定当時＞</a:t>
                      </a:r>
                      <a:endParaRPr lang="en-US" altLang="ja-JP"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0D8E8"/>
                    </a:solidFill>
                  </a:tcPr>
                </a:tc>
                <a:tc hMerge="1">
                  <a:txBody>
                    <a:bodyPr/>
                    <a:lstStyle/>
                    <a:p>
                      <a:endParaRPr kumimoji="1" lang="ja-JP" altLang="en-US"/>
                    </a:p>
                  </a:txBody>
                  <a:tcPr/>
                </a:tc>
                <a:extLst>
                  <a:ext uri="{0D108BD9-81ED-4DB2-BD59-A6C34878D82A}">
                    <a16:rowId xmlns:a16="http://schemas.microsoft.com/office/drawing/2014/main" val="1809098311"/>
                  </a:ext>
                </a:extLst>
              </a:tr>
              <a:tr h="1847481">
                <a:tc vMerge="1">
                  <a:txBody>
                    <a:bodyPr/>
                    <a:lstStyle/>
                    <a:p>
                      <a:endParaRPr kumimoji="1" lang="ja-JP" altLang="en-US"/>
                    </a:p>
                  </a:txBody>
                  <a:tcPr/>
                </a:tc>
                <a:tc gridSpan="2">
                  <a:txBody>
                    <a:bodyPr/>
                    <a:lstStyle/>
                    <a:p>
                      <a:pPr algn="just">
                        <a:lnSpc>
                          <a:spcPts val="600"/>
                        </a:lnSpc>
                        <a:spcAft>
                          <a:spcPts val="0"/>
                        </a:spcAft>
                      </a:pPr>
                      <a:endParaRPr lang="en-US" altLang="ja-JP" sz="100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effectLst/>
                          <a:latin typeface="Meiryo UI" panose="020B0604030504040204" pitchFamily="50" charset="-128"/>
                          <a:ea typeface="Meiryo UI" panose="020B0604030504040204" pitchFamily="50" charset="-128"/>
                        </a:rPr>
                        <a:t>１ 事業目的</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市町村の自律的な行財政運営を支援。</a:t>
                      </a:r>
                    </a:p>
                    <a:p>
                      <a:pPr algn="just">
                        <a:lnSpc>
                          <a:spcPts val="600"/>
                        </a:lnSpc>
                        <a:spcAft>
                          <a:spcPts val="0"/>
                        </a:spcAft>
                      </a:pPr>
                      <a:endParaRPr lang="ja-JP" altLang="en-US" sz="1000" b="1"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effectLst/>
                          <a:latin typeface="Meiryo UI" panose="020B0604030504040204" pitchFamily="50" charset="-128"/>
                          <a:ea typeface="Meiryo UI" panose="020B0604030504040204" pitchFamily="50" charset="-128"/>
                        </a:rPr>
                        <a:t>２ 事業内容</a:t>
                      </a:r>
                    </a:p>
                    <a:p>
                      <a:pPr algn="just">
                        <a:spcAft>
                          <a:spcPts val="0"/>
                        </a:spcAft>
                      </a:pPr>
                      <a:r>
                        <a:rPr lang="ja-JP" altLang="en-US" sz="1000" b="1"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 以下の①～④の事業に対して補助。</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a:t>
                      </a:r>
                      <a:r>
                        <a:rPr lang="ja-JP" altLang="en-US" sz="1000" b="0" kern="100" baseline="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① 地方分権の推進</a:t>
                      </a:r>
                      <a:r>
                        <a:rPr lang="ja-JP" altLang="en-US" sz="1000" b="0" kern="100" baseline="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② 行財政改革の促進    　③ 広域行政の促進      ④ その他、市町村の緊急課題への取組</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 補助率 ２／３以内（基本的に１／ ２ ）</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（前回の見直し）</a:t>
                      </a:r>
                      <a:r>
                        <a:rPr lang="ja-JP" altLang="en-US" sz="1000" b="0" kern="100" baseline="0" dirty="0">
                          <a:effectLst/>
                          <a:latin typeface="Meiryo UI" panose="020B0604030504040204" pitchFamily="50" charset="-128"/>
                          <a:ea typeface="Meiryo UI" panose="020B0604030504040204" pitchFamily="50" charset="-128"/>
                        </a:rPr>
                        <a:t> </a:t>
                      </a:r>
                      <a:endParaRPr lang="en-US" altLang="ja-JP" sz="1000" b="0" kern="100" baseline="0" dirty="0">
                        <a:effectLst/>
                        <a:latin typeface="Meiryo UI" panose="020B0604030504040204" pitchFamily="50" charset="-128"/>
                        <a:ea typeface="Meiryo UI" panose="020B0604030504040204" pitchFamily="50" charset="-128"/>
                      </a:endParaRPr>
                    </a:p>
                    <a:p>
                      <a:pPr algn="just">
                        <a:spcAft>
                          <a:spcPts val="0"/>
                        </a:spcAft>
                      </a:pPr>
                      <a:r>
                        <a:rPr lang="en-US" altLang="ja-JP" sz="1000" b="0" kern="100" baseline="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財政再建プログラム案（</a:t>
                      </a:r>
                      <a:r>
                        <a:rPr lang="en-US" altLang="ja-JP" sz="1000" b="0" kern="100" dirty="0">
                          <a:effectLst/>
                          <a:latin typeface="Meiryo UI" panose="020B0604030504040204" pitchFamily="50" charset="-128"/>
                          <a:ea typeface="Meiryo UI" panose="020B0604030504040204" pitchFamily="50" charset="-128"/>
                        </a:rPr>
                        <a:t>H11-13</a:t>
                      </a:r>
                      <a:r>
                        <a:rPr lang="ja-JP" altLang="en-US" sz="1000" b="0" kern="100" dirty="0">
                          <a:effectLst/>
                          <a:latin typeface="Meiryo UI" panose="020B0604030504040204" pitchFamily="50" charset="-128"/>
                          <a:ea typeface="Meiryo UI" panose="020B0604030504040204" pitchFamily="50" charset="-128"/>
                        </a:rPr>
                        <a:t>）に基づき、平成</a:t>
                      </a:r>
                      <a:r>
                        <a:rPr lang="en-US" altLang="ja-JP" sz="1000" b="0" kern="100" dirty="0">
                          <a:effectLst/>
                          <a:latin typeface="Meiryo UI" panose="020B0604030504040204" pitchFamily="50" charset="-128"/>
                          <a:ea typeface="Meiryo UI" panose="020B0604030504040204" pitchFamily="50" charset="-128"/>
                        </a:rPr>
                        <a:t>11 </a:t>
                      </a:r>
                      <a:r>
                        <a:rPr lang="ja-JP" altLang="en-US" sz="1000" b="0" kern="100" dirty="0">
                          <a:effectLst/>
                          <a:latin typeface="Meiryo UI" panose="020B0604030504040204" pitchFamily="50" charset="-128"/>
                          <a:ea typeface="Meiryo UI" panose="020B0604030504040204" pitchFamily="50" charset="-128"/>
                        </a:rPr>
                        <a:t>年度以降、公共施設の整備やまちづくり等に対する補助から、市町村が自律性を高めるための取組に対する支援</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に制度再構築（経過措置有）</a:t>
                      </a:r>
                    </a:p>
                    <a:p>
                      <a:pPr algn="just">
                        <a:lnSpc>
                          <a:spcPts val="600"/>
                        </a:lnSpc>
                        <a:spcAft>
                          <a:spcPts val="0"/>
                        </a:spcAft>
                      </a:pPr>
                      <a:endParaRPr lang="en-US" altLang="ja-JP" sz="100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effectLst/>
                          <a:latin typeface="Meiryo UI" panose="020B0604030504040204" pitchFamily="50" charset="-128"/>
                          <a:ea typeface="Meiryo UI" panose="020B0604030504040204" pitchFamily="50" charset="-128"/>
                        </a:rPr>
                        <a:t>３ 事業開始年度</a:t>
                      </a:r>
                    </a:p>
                    <a:p>
                      <a:pPr algn="just">
                        <a:spcAft>
                          <a:spcPts val="0"/>
                        </a:spcAft>
                      </a:pPr>
                      <a:r>
                        <a:rPr lang="ja-JP" altLang="en-US" sz="1000" b="1"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昭和</a:t>
                      </a:r>
                      <a:r>
                        <a:rPr lang="en-US" altLang="ja-JP" sz="1000" b="0" kern="100" dirty="0">
                          <a:effectLst/>
                          <a:latin typeface="Meiryo UI" panose="020B0604030504040204" pitchFamily="50" charset="-128"/>
                          <a:ea typeface="Meiryo UI" panose="020B0604030504040204" pitchFamily="50" charset="-128"/>
                        </a:rPr>
                        <a:t>31 </a:t>
                      </a:r>
                      <a:r>
                        <a:rPr lang="ja-JP" altLang="en-US" sz="1000" b="0" kern="100" dirty="0">
                          <a:effectLst/>
                          <a:latin typeface="Meiryo UI" panose="020B0604030504040204" pitchFamily="50" charset="-128"/>
                          <a:ea typeface="Meiryo UI" panose="020B0604030504040204" pitchFamily="50" charset="-128"/>
                        </a:rPr>
                        <a:t>年度　　</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創設当初は町村合併に対する支援（現行名称は、昭和</a:t>
                      </a:r>
                      <a:r>
                        <a:rPr lang="en-US" altLang="ja-JP" sz="1000" b="0" kern="100" dirty="0">
                          <a:effectLst/>
                          <a:latin typeface="Meiryo UI" panose="020B0604030504040204" pitchFamily="50" charset="-128"/>
                          <a:ea typeface="Meiryo UI" panose="020B0604030504040204" pitchFamily="50" charset="-128"/>
                        </a:rPr>
                        <a:t>40 </a:t>
                      </a:r>
                      <a:r>
                        <a:rPr lang="ja-JP" altLang="en-US" sz="1000" b="0" kern="100" dirty="0">
                          <a:effectLst/>
                          <a:latin typeface="Meiryo UI" panose="020B0604030504040204" pitchFamily="50" charset="-128"/>
                          <a:ea typeface="Meiryo UI" panose="020B0604030504040204" pitchFamily="50" charset="-128"/>
                        </a:rPr>
                        <a:t>年度から）</a:t>
                      </a:r>
                      <a:endParaRPr lang="en-US" altLang="ja-JP" sz="1000" b="0" kern="100" dirty="0">
                        <a:effectLst/>
                        <a:latin typeface="Meiryo UI" panose="020B0604030504040204" pitchFamily="50" charset="-128"/>
                        <a:ea typeface="Meiryo UI" panose="020B0604030504040204" pitchFamily="50" charset="-128"/>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tc hMerge="1">
                  <a:txBody>
                    <a:bodyPr/>
                    <a:lstStyle/>
                    <a:p>
                      <a:endParaRPr kumimoji="1" lang="ja-JP" altLang="en-US"/>
                    </a:p>
                  </a:txBody>
                  <a:tcPr/>
                </a:tc>
                <a:extLst>
                  <a:ext uri="{0D108BD9-81ED-4DB2-BD59-A6C34878D82A}">
                    <a16:rowId xmlns:a16="http://schemas.microsoft.com/office/drawing/2014/main" val="584442172"/>
                  </a:ext>
                </a:extLst>
              </a:tr>
              <a:tr h="207432">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bg1"/>
                          </a:solidFill>
                          <a:latin typeface="Meiryo UI" panose="020B0604030504040204" pitchFamily="50" charset="-128"/>
                          <a:ea typeface="Meiryo UI" panose="020B0604030504040204" pitchFamily="50" charset="-128"/>
                        </a:rPr>
                        <a:t>見直しの経過</a:t>
                      </a:r>
                      <a:endParaRPr kumimoji="1" lang="ja-JP" altLang="en-US" dirty="0">
                        <a:solidFill>
                          <a:schemeClr val="bg1"/>
                        </a:solidFill>
                        <a:latin typeface="Meiryo UI" panose="020B0604030504040204" pitchFamily="50" charset="-128"/>
                        <a:ea typeface="Meiryo UI" panose="020B0604030504040204" pitchFamily="50" charset="-128"/>
                      </a:endParaRPr>
                    </a:p>
                  </a:txBody>
                  <a:tcPr marL="72000" marR="72000" marT="36000" marB="36000" vert="eaVert" anchor="ctr">
                    <a:lnL w="12700" cap="flat" cmpd="sng" algn="ctr">
                      <a:solidFill>
                        <a:schemeClr val="accent1"/>
                      </a:solidFill>
                      <a:prstDash val="solid"/>
                      <a:round/>
                      <a:headEnd type="none" w="med" len="med"/>
                      <a:tailEnd type="none" w="med" len="med"/>
                    </a:lnL>
                    <a:lnT w="12700" cap="flat" cmpd="sng" algn="ctr">
                      <a:solidFill>
                        <a:srgbClr val="D0D8E8"/>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grid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ja-JP" sz="1000" b="1" kern="100" dirty="0">
                          <a:effectLst/>
                          <a:latin typeface="Meiryo UI" panose="020B0604030504040204" pitchFamily="50" charset="-128"/>
                          <a:ea typeface="Meiryo UI" panose="020B0604030504040204" pitchFamily="50" charset="-128"/>
                        </a:rPr>
                        <a:t>＜財政再建プログラム（案）</a:t>
                      </a:r>
                      <a:r>
                        <a:rPr lang="ja-JP" altLang="en-US" sz="1000" b="1" kern="100" dirty="0">
                          <a:effectLst/>
                          <a:latin typeface="Meiryo UI" panose="020B0604030504040204" pitchFamily="50" charset="-128"/>
                          <a:ea typeface="Meiryo UI" panose="020B0604030504040204" pitchFamily="50" charset="-128"/>
                        </a:rPr>
                        <a:t>における見直し</a:t>
                      </a:r>
                      <a:r>
                        <a:rPr lang="ja-JP" altLang="ja-JP" sz="1000" b="1" kern="100" dirty="0">
                          <a:effectLst/>
                          <a:latin typeface="Meiryo UI" panose="020B0604030504040204" pitchFamily="50" charset="-128"/>
                          <a:ea typeface="Meiryo UI" panose="020B0604030504040204" pitchFamily="50" charset="-128"/>
                        </a:rPr>
                        <a:t>＞</a:t>
                      </a:r>
                      <a:endParaRPr lang="ja-JP"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0D8E8"/>
                    </a:solidFill>
                  </a:tcPr>
                </a:tc>
                <a:tc hMerge="1">
                  <a:txBody>
                    <a:bodyPr/>
                    <a:lstStyle/>
                    <a:p>
                      <a:endParaRPr kumimoji="1" lang="ja-JP" altLang="en-US"/>
                    </a:p>
                  </a:txBody>
                  <a:tcPr/>
                </a:tc>
                <a:extLst>
                  <a:ext uri="{0D108BD9-81ED-4DB2-BD59-A6C34878D82A}">
                    <a16:rowId xmlns:a16="http://schemas.microsoft.com/office/drawing/2014/main" val="652200874"/>
                  </a:ext>
                </a:extLst>
              </a:tr>
              <a:tr h="1097506">
                <a:tc vMerge="1">
                  <a:txBody>
                    <a:bodyPr/>
                    <a:lstStyle/>
                    <a:p>
                      <a:endParaRPr kumimoji="1" lang="ja-JP" altLang="en-US" dirty="0"/>
                    </a:p>
                  </a:txBody>
                  <a:tcPr marL="72000" marR="72000" marT="36000" marB="36000" vert="eaVert">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just">
                        <a:spcAft>
                          <a:spcPts val="0"/>
                        </a:spcAft>
                      </a:pPr>
                      <a:r>
                        <a:rPr lang="ja-JP" altLang="en-US" sz="1000" b="1" kern="100" dirty="0">
                          <a:effectLst/>
                          <a:latin typeface="Meiryo UI" panose="020B0604030504040204" pitchFamily="50" charset="-128"/>
                          <a:ea typeface="Meiryo UI" panose="020B0604030504040204" pitchFamily="50" charset="-128"/>
                        </a:rPr>
                        <a:t>１　見直しの考え方</a:t>
                      </a:r>
                    </a:p>
                    <a:p>
                      <a:pPr algn="just">
                        <a:spcAft>
                          <a:spcPts val="0"/>
                        </a:spcAft>
                      </a:pPr>
                      <a:r>
                        <a:rPr lang="ja-JP" altLang="en-US" sz="1000" b="1"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補助採択している事業の多くは、市町村が本来自らの責任と財源に</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より実施すべきもの。平成</a:t>
                      </a:r>
                      <a:r>
                        <a:rPr lang="en-US" altLang="ja-JP" sz="1000" b="0" kern="100" dirty="0">
                          <a:effectLst/>
                          <a:latin typeface="Meiryo UI" panose="020B0604030504040204" pitchFamily="50" charset="-128"/>
                          <a:ea typeface="Meiryo UI" panose="020B0604030504040204" pitchFamily="50" charset="-128"/>
                        </a:rPr>
                        <a:t>21</a:t>
                      </a:r>
                      <a:r>
                        <a:rPr lang="ja-JP" altLang="en-US" sz="1000" b="0" kern="100" dirty="0">
                          <a:effectLst/>
                          <a:latin typeface="Meiryo UI" panose="020B0604030504040204" pitchFamily="50" charset="-128"/>
                          <a:ea typeface="Meiryo UI" panose="020B0604030504040204" pitchFamily="50" charset="-128"/>
                        </a:rPr>
                        <a:t>年度交付金制度の創設とあわせて、広　</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域的自治体として府が果たすべき役割を踏まえ、制度を検討する。</a:t>
                      </a:r>
                    </a:p>
                    <a:p>
                      <a:pPr algn="just">
                        <a:lnSpc>
                          <a:spcPts val="600"/>
                        </a:lnSpc>
                        <a:spcAft>
                          <a:spcPts val="0"/>
                        </a:spcAft>
                      </a:pPr>
                      <a:endParaRPr lang="en-US" altLang="ja-JP" sz="100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effectLst/>
                          <a:latin typeface="Meiryo UI" panose="020B0604030504040204" pitchFamily="50" charset="-128"/>
                          <a:ea typeface="Meiryo UI" panose="020B0604030504040204" pitchFamily="50" charset="-128"/>
                        </a:rPr>
                        <a:t>２　見直し内容</a:t>
                      </a:r>
                      <a:endParaRPr lang="ja-JP" altLang="en-US"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a:t>
                      </a:r>
                      <a:r>
                        <a:rPr lang="ja-JP" altLang="en-US" sz="1000" b="0" kern="100" baseline="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対象市町村や支援内容等について重点化を図る</a:t>
                      </a:r>
                      <a:endParaRPr lang="en-US" altLang="ja-JP" sz="1000" b="0" kern="100" dirty="0">
                        <a:effectLst/>
                        <a:latin typeface="Meiryo UI" panose="020B0604030504040204" pitchFamily="50" charset="-128"/>
                        <a:ea typeface="Meiryo UI" panose="020B0604030504040204" pitchFamily="50" charset="-128"/>
                      </a:endParaRPr>
                    </a:p>
                    <a:p>
                      <a:pPr algn="just">
                        <a:lnSpc>
                          <a:spcPts val="600"/>
                        </a:lnSpc>
                        <a:spcAft>
                          <a:spcPts val="0"/>
                        </a:spcAft>
                      </a:pPr>
                      <a:endParaRPr lang="en-US" altLang="ja-JP" sz="100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effectLst/>
                          <a:latin typeface="Meiryo UI" panose="020B0604030504040204" pitchFamily="50" charset="-128"/>
                          <a:ea typeface="Meiryo UI" panose="020B0604030504040204" pitchFamily="50" charset="-128"/>
                        </a:rPr>
                        <a:t>３　実施時期</a:t>
                      </a:r>
                      <a:endParaRPr lang="en-US" altLang="ja-JP" sz="1000" b="1"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平成</a:t>
                      </a:r>
                      <a:r>
                        <a:rPr lang="en-US" altLang="ja-JP" sz="1000" b="0" kern="100" dirty="0">
                          <a:effectLst/>
                          <a:latin typeface="Meiryo UI" panose="020B0604030504040204" pitchFamily="50" charset="-128"/>
                          <a:ea typeface="Meiryo UI" panose="020B0604030504040204" pitchFamily="50" charset="-128"/>
                        </a:rPr>
                        <a:t>21</a:t>
                      </a:r>
                      <a:r>
                        <a:rPr lang="ja-JP" altLang="en-US" sz="1000" b="0" kern="100" dirty="0">
                          <a:effectLst/>
                          <a:latin typeface="Meiryo UI" panose="020B0604030504040204" pitchFamily="50" charset="-128"/>
                          <a:ea typeface="Meiryo UI" panose="020B0604030504040204" pitchFamily="50" charset="-128"/>
                        </a:rPr>
                        <a:t>年度</a:t>
                      </a: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tc>
                  <a:txBody>
                    <a:bodyPr/>
                    <a:lstStyle/>
                    <a:p>
                      <a:pPr algn="just">
                        <a:spcAft>
                          <a:spcPts val="0"/>
                        </a:spcAft>
                      </a:pPr>
                      <a:r>
                        <a:rPr lang="ja-JP" altLang="en-US" sz="1000" b="1" u="none" strike="noStrike" baseline="0" dirty="0">
                          <a:latin typeface="Meiryo UI" panose="020B0604030504040204" pitchFamily="50" charset="-128"/>
                          <a:ea typeface="Meiryo UI" panose="020B0604030504040204" pitchFamily="50" charset="-128"/>
                        </a:rPr>
                        <a:t>◆見直しの経過（改革工程表）</a:t>
                      </a:r>
                      <a:endParaRPr lang="en-US" altLang="ja-JP" sz="1000" b="1" u="none" strike="noStrike" baseline="0" dirty="0">
                        <a:latin typeface="Meiryo UI" panose="020B0604030504040204" pitchFamily="50" charset="-128"/>
                        <a:ea typeface="Meiryo UI" panose="020B0604030504040204" pitchFamily="50" charset="-128"/>
                      </a:endParaRPr>
                    </a:p>
                    <a:p>
                      <a:pPr algn="just">
                        <a:spcAft>
                          <a:spcPts val="0"/>
                        </a:spcAft>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20</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8</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月～）</a:t>
                      </a:r>
                    </a:p>
                    <a:p>
                      <a:pPr algn="just">
                        <a:spcAft>
                          <a:spcPts val="0"/>
                        </a:spcAft>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再構築内容について検討・対象市町村及び支援内容の重点化・市町村と協議</a:t>
                      </a:r>
                    </a:p>
                    <a:p>
                      <a:pPr algn="just">
                        <a:spcAft>
                          <a:spcPts val="0"/>
                        </a:spcAft>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22</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2</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月）　</a:t>
                      </a:r>
                    </a:p>
                    <a:p>
                      <a:pPr algn="just">
                        <a:spcAft>
                          <a:spcPts val="0"/>
                        </a:spcAft>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新制度の市町村説明</a:t>
                      </a:r>
                    </a:p>
                    <a:p>
                      <a:pPr algn="just">
                        <a:spcAft>
                          <a:spcPts val="0"/>
                        </a:spcAft>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22</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4</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月）</a:t>
                      </a:r>
                    </a:p>
                    <a:p>
                      <a:pPr algn="just">
                        <a:spcAft>
                          <a:spcPts val="0"/>
                        </a:spcAft>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新制度開始</a:t>
                      </a: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algn="just">
                        <a:spcAft>
                          <a:spcPts val="0"/>
                        </a:spcAft>
                      </a:pP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algn="just">
                        <a:spcAft>
                          <a:spcPts val="0"/>
                        </a:spcAft>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a:t>
                      </a:r>
                      <a:r>
                        <a:rPr lang="en-US" altLang="zh-TW" sz="1000" b="0" i="0" u="none" strike="noStrike" baseline="0" dirty="0">
                          <a:solidFill>
                            <a:srgbClr val="000000"/>
                          </a:solidFill>
                          <a:latin typeface="Meiryo UI" panose="020B0604030504040204" pitchFamily="50" charset="-128"/>
                          <a:ea typeface="Meiryo UI" panose="020B0604030504040204" pitchFamily="50" charset="-128"/>
                        </a:rPr>
                        <a:t>【</a:t>
                      </a:r>
                      <a:r>
                        <a:rPr lang="zh-TW" altLang="en-US" sz="1000" b="0" i="0" u="none" strike="noStrike" baseline="0" dirty="0">
                          <a:solidFill>
                            <a:srgbClr val="000000"/>
                          </a:solidFill>
                          <a:latin typeface="Meiryo UI" panose="020B0604030504040204" pitchFamily="50" charset="-128"/>
                          <a:ea typeface="Meiryo UI" panose="020B0604030504040204" pitchFamily="50" charset="-128"/>
                        </a:rPr>
                        <a:t>効果額（百万円）</a:t>
                      </a:r>
                      <a:r>
                        <a:rPr lang="en-US" altLang="zh-TW" sz="1000" b="0" i="0" u="none" strike="noStrike" baseline="0" dirty="0">
                          <a:solidFill>
                            <a:srgbClr val="000000"/>
                          </a:solidFill>
                          <a:latin typeface="Meiryo UI" panose="020B0604030504040204" pitchFamily="50" charset="-128"/>
                          <a:ea typeface="Meiryo UI" panose="020B0604030504040204" pitchFamily="50" charset="-128"/>
                        </a:rPr>
                        <a:t>】⑳0</a:t>
                      </a:r>
                      <a:r>
                        <a:rPr lang="zh-TW" altLang="en-US" sz="1000" b="0" i="0" u="none" strike="noStrike" baseline="0" dirty="0">
                          <a:solidFill>
                            <a:srgbClr val="000000"/>
                          </a:solidFill>
                          <a:latin typeface="Meiryo UI" panose="020B0604030504040204" pitchFamily="50" charset="-128"/>
                          <a:ea typeface="Meiryo UI" panose="020B0604030504040204" pitchFamily="50" charset="-128"/>
                        </a:rPr>
                        <a:t>　㉑</a:t>
                      </a:r>
                      <a:r>
                        <a:rPr lang="en-US" altLang="zh-TW" sz="1000" b="0" i="0" u="none" strike="noStrike" baseline="0" dirty="0">
                          <a:solidFill>
                            <a:srgbClr val="000000"/>
                          </a:solidFill>
                          <a:latin typeface="Meiryo UI" panose="020B0604030504040204" pitchFamily="50" charset="-128"/>
                          <a:ea typeface="Meiryo UI" panose="020B0604030504040204" pitchFamily="50" charset="-128"/>
                        </a:rPr>
                        <a:t>10</a:t>
                      </a:r>
                      <a:r>
                        <a:rPr lang="zh-TW" altLang="en-US" sz="1000" b="0" i="0" u="none" strike="noStrike" baseline="0" dirty="0">
                          <a:solidFill>
                            <a:srgbClr val="000000"/>
                          </a:solidFill>
                          <a:latin typeface="Meiryo UI" panose="020B0604030504040204" pitchFamily="50" charset="-128"/>
                          <a:ea typeface="Meiryo UI" panose="020B0604030504040204" pitchFamily="50" charset="-128"/>
                        </a:rPr>
                        <a:t>　㉒</a:t>
                      </a:r>
                      <a:r>
                        <a:rPr lang="en-US" altLang="zh-TW" sz="1000" b="0" i="0" u="none" strike="noStrike" baseline="0" dirty="0">
                          <a:solidFill>
                            <a:srgbClr val="000000"/>
                          </a:solidFill>
                          <a:latin typeface="Meiryo UI" panose="020B0604030504040204" pitchFamily="50" charset="-128"/>
                          <a:ea typeface="Meiryo UI" panose="020B0604030504040204" pitchFamily="50" charset="-128"/>
                        </a:rPr>
                        <a:t>10</a:t>
                      </a: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txBody>
                  <a:tcPr marL="72000" marR="72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2089765108"/>
                  </a:ext>
                </a:extLst>
              </a:tr>
              <a:tr h="207432">
                <a:tc vMerge="1">
                  <a:txBody>
                    <a:bodyPr/>
                    <a:lstStyle/>
                    <a:p>
                      <a:endParaRPr kumimoji="1" lang="ja-JP" altLang="en-US"/>
                    </a:p>
                  </a:txBody>
                  <a:tcPr/>
                </a:tc>
                <a:tc grid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b="1" kern="100" dirty="0">
                          <a:effectLst/>
                          <a:latin typeface="Meiryo UI" panose="020B0604030504040204" pitchFamily="50" charset="-128"/>
                          <a:ea typeface="Meiryo UI" panose="020B0604030504040204" pitchFamily="50" charset="-128"/>
                        </a:rPr>
                        <a:t>＜財政構造改革プラン（案）における見直し＞</a:t>
                      </a:r>
                      <a:endParaRPr lang="ja-JP" altLang="ja-JP" sz="1000" b="1" kern="100" dirty="0">
                        <a:effectLst/>
                        <a:latin typeface="Meiryo UI" panose="020B0604030504040204" pitchFamily="50" charset="-128"/>
                        <a:ea typeface="Meiryo UI" panose="020B0604030504040204" pitchFamily="50" charset="-128"/>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alpha val="20000"/>
                      </a:schemeClr>
                    </a:solidFill>
                  </a:tcPr>
                </a:tc>
                <a:tc hMerge="1">
                  <a:txBody>
                    <a:bodyPr/>
                    <a:lstStyle/>
                    <a:p>
                      <a:endParaRPr kumimoji="1" lang="ja-JP" altLang="en-US"/>
                    </a:p>
                  </a:txBody>
                  <a:tcPr/>
                </a:tc>
                <a:extLst>
                  <a:ext uri="{0D108BD9-81ED-4DB2-BD59-A6C34878D82A}">
                    <a16:rowId xmlns:a16="http://schemas.microsoft.com/office/drawing/2014/main" val="2975287079"/>
                  </a:ext>
                </a:extLst>
              </a:tr>
              <a:tr h="738129">
                <a:tc vMerge="1">
                  <a:txBody>
                    <a:bodyPr/>
                    <a:lstStyle/>
                    <a:p>
                      <a:endParaRPr kumimoji="1" lang="ja-JP" altLang="en-US"/>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b="1" kern="100" dirty="0">
                          <a:effectLst/>
                          <a:latin typeface="Meiryo UI" panose="020B0604030504040204" pitchFamily="50" charset="-128"/>
                          <a:ea typeface="Meiryo UI" panose="020B0604030504040204" pitchFamily="50" charset="-128"/>
                        </a:rPr>
                        <a:t>○見直し方向性</a:t>
                      </a:r>
                      <a:endParaRPr lang="en-US" altLang="ja-JP" sz="1000" b="1" kern="100" dirty="0">
                        <a:effectLst/>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rPr>
                        <a:t>　・平成</a:t>
                      </a:r>
                      <a:r>
                        <a:rPr lang="en-US" altLang="ja-JP" sz="1000" kern="100" dirty="0">
                          <a:effectLst/>
                          <a:latin typeface="Meiryo UI" panose="020B0604030504040204" pitchFamily="50" charset="-128"/>
                          <a:ea typeface="Meiryo UI" panose="020B0604030504040204" pitchFamily="50" charset="-128"/>
                        </a:rPr>
                        <a:t>22</a:t>
                      </a:r>
                      <a:r>
                        <a:rPr lang="ja-JP" altLang="en-US" sz="1000" kern="100" dirty="0">
                          <a:effectLst/>
                          <a:latin typeface="Meiryo UI" panose="020B0604030504040204" pitchFamily="50" charset="-128"/>
                          <a:ea typeface="Meiryo UI" panose="020B0604030504040204" pitchFamily="50" charset="-128"/>
                        </a:rPr>
                        <a:t>年度から、より市町村の自律化を重点的に支援する制度</a:t>
                      </a:r>
                      <a:endParaRPr lang="en-US" altLang="ja-JP" sz="1000" kern="100" dirty="0">
                        <a:effectLst/>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rPr>
                        <a:t>　　（「市町村の自律化に向けた体制整備」や「行財政基盤の強化」へ</a:t>
                      </a:r>
                      <a:endParaRPr lang="en-US" altLang="ja-JP" sz="1000" kern="100" dirty="0">
                        <a:effectLst/>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rPr>
                        <a:t>　　の取組みを支援）に改正し、それを踏まえた算定項目を新たに設定</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ja-JP" altLang="en-US" sz="1000" kern="100" dirty="0">
                        <a:effectLst/>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rPr>
                        <a:t>　・３年後の</a:t>
                      </a:r>
                      <a:r>
                        <a:rPr lang="en-US" altLang="ja-JP" sz="1000" kern="100" dirty="0">
                          <a:effectLst/>
                          <a:latin typeface="Meiryo UI" panose="020B0604030504040204" pitchFamily="50" charset="-128"/>
                          <a:ea typeface="Meiryo UI" panose="020B0604030504040204" pitchFamily="50" charset="-128"/>
                        </a:rPr>
                        <a:t>25</a:t>
                      </a:r>
                      <a:r>
                        <a:rPr lang="ja-JP" altLang="en-US" sz="1000" kern="100" dirty="0">
                          <a:effectLst/>
                          <a:latin typeface="Meiryo UI" panose="020B0604030504040204" pitchFamily="50" charset="-128"/>
                          <a:ea typeface="Meiryo UI" panose="020B0604030504040204" pitchFamily="50" charset="-128"/>
                        </a:rPr>
                        <a:t>年において、制度の目的に沿って、本補助制度が十分に</a:t>
                      </a:r>
                      <a:endParaRPr lang="en-US" altLang="ja-JP" sz="1000" kern="100" dirty="0">
                        <a:effectLst/>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rPr>
                        <a:t>　　その役割を果たしているか効果検証を行う</a:t>
                      </a: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b="1" kern="100" dirty="0">
                          <a:effectLst/>
                          <a:latin typeface="Meiryo UI" panose="020B0604030504040204" pitchFamily="50" charset="-128"/>
                          <a:ea typeface="Meiryo UI" panose="020B0604030504040204" pitchFamily="50" charset="-128"/>
                        </a:rPr>
                        <a:t>◆見直しの経過（改革工程表）</a:t>
                      </a:r>
                      <a:endParaRPr lang="en-US" altLang="ja-JP" sz="1000" b="1" kern="100" dirty="0">
                        <a:effectLst/>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rPr>
                        <a:t>（</a:t>
                      </a:r>
                      <a:r>
                        <a:rPr lang="en-US" altLang="ja-JP" sz="1000" kern="100" dirty="0">
                          <a:effectLst/>
                          <a:latin typeface="Meiryo UI" panose="020B0604030504040204" pitchFamily="50" charset="-128"/>
                          <a:ea typeface="Meiryo UI" panose="020B0604030504040204" pitchFamily="50" charset="-128"/>
                        </a:rPr>
                        <a:t>22</a:t>
                      </a:r>
                      <a:r>
                        <a:rPr lang="ja-JP" altLang="en-US" sz="1000" kern="100" dirty="0">
                          <a:effectLst/>
                          <a:latin typeface="Meiryo UI" panose="020B0604030504040204" pitchFamily="50" charset="-128"/>
                          <a:ea typeface="Meiryo UI" panose="020B0604030504040204" pitchFamily="50" charset="-128"/>
                        </a:rPr>
                        <a:t>年度）</a:t>
                      </a: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rPr>
                        <a:t>　　・</a:t>
                      </a:r>
                      <a:r>
                        <a:rPr lang="en-US" altLang="ja-JP" sz="1000" kern="100" dirty="0">
                          <a:effectLst/>
                          <a:latin typeface="Meiryo UI" panose="020B0604030504040204" pitchFamily="50" charset="-128"/>
                          <a:ea typeface="Meiryo UI" panose="020B0604030504040204" pitchFamily="50" charset="-128"/>
                        </a:rPr>
                        <a:t>22</a:t>
                      </a:r>
                      <a:r>
                        <a:rPr lang="ja-JP" altLang="en-US" sz="1000" kern="100" dirty="0">
                          <a:effectLst/>
                          <a:latin typeface="Meiryo UI" panose="020B0604030504040204" pitchFamily="50" charset="-128"/>
                          <a:ea typeface="Meiryo UI" panose="020B0604030504040204" pitchFamily="50" charset="-128"/>
                        </a:rPr>
                        <a:t>年度算定項目により交付限度額を算定し、対象市町村に対して補助金を交付</a:t>
                      </a: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rPr>
                        <a:t>（</a:t>
                      </a:r>
                      <a:r>
                        <a:rPr lang="en-US" altLang="ja-JP" sz="1000" kern="100" dirty="0">
                          <a:effectLst/>
                          <a:latin typeface="Meiryo UI" panose="020B0604030504040204" pitchFamily="50" charset="-128"/>
                          <a:ea typeface="Meiryo UI" panose="020B0604030504040204" pitchFamily="50" charset="-128"/>
                        </a:rPr>
                        <a:t>23</a:t>
                      </a:r>
                      <a:r>
                        <a:rPr lang="ja-JP" altLang="en-US" sz="1000" kern="100" dirty="0">
                          <a:effectLst/>
                          <a:latin typeface="Meiryo UI" panose="020B0604030504040204" pitchFamily="50" charset="-128"/>
                          <a:ea typeface="Meiryo UI" panose="020B0604030504040204" pitchFamily="50" charset="-128"/>
                        </a:rPr>
                        <a:t>年度</a:t>
                      </a:r>
                      <a:r>
                        <a:rPr lang="en-US" altLang="ja-JP" sz="1000" kern="100" dirty="0">
                          <a:effectLst/>
                          <a:latin typeface="Meiryo UI" panose="020B0604030504040204" pitchFamily="50" charset="-128"/>
                          <a:ea typeface="Meiryo UI" panose="020B0604030504040204" pitchFamily="50" charset="-128"/>
                        </a:rPr>
                        <a:t>)</a:t>
                      </a: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rPr>
                        <a:t>　　・</a:t>
                      </a:r>
                      <a:r>
                        <a:rPr lang="en-US" altLang="ja-JP" sz="1000" kern="100" dirty="0">
                          <a:effectLst/>
                          <a:latin typeface="Meiryo UI" panose="020B0604030504040204" pitchFamily="50" charset="-128"/>
                          <a:ea typeface="Meiryo UI" panose="020B0604030504040204" pitchFamily="50" charset="-128"/>
                        </a:rPr>
                        <a:t>23</a:t>
                      </a:r>
                      <a:r>
                        <a:rPr lang="ja-JP" altLang="en-US" sz="1000" kern="100" dirty="0">
                          <a:effectLst/>
                          <a:latin typeface="Meiryo UI" panose="020B0604030504040204" pitchFamily="50" charset="-128"/>
                          <a:ea typeface="Meiryo UI" panose="020B0604030504040204" pitchFamily="50" charset="-128"/>
                        </a:rPr>
                        <a:t>年度算定項目を市町村に対して公表</a:t>
                      </a: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rPr>
                        <a:t>　　・</a:t>
                      </a:r>
                      <a:r>
                        <a:rPr lang="en-US" altLang="ja-JP" sz="1000" kern="100" dirty="0">
                          <a:effectLst/>
                          <a:latin typeface="Meiryo UI" panose="020B0604030504040204" pitchFamily="50" charset="-128"/>
                          <a:ea typeface="Meiryo UI" panose="020B0604030504040204" pitchFamily="50" charset="-128"/>
                        </a:rPr>
                        <a:t>23</a:t>
                      </a:r>
                      <a:r>
                        <a:rPr lang="ja-JP" altLang="en-US" sz="1000" kern="100" dirty="0">
                          <a:effectLst/>
                          <a:latin typeface="Meiryo UI" panose="020B0604030504040204" pitchFamily="50" charset="-128"/>
                          <a:ea typeface="Meiryo UI" panose="020B0604030504040204" pitchFamily="50" charset="-128"/>
                        </a:rPr>
                        <a:t>年度算定項目に義務教育分野における先駆的な取組を追加</a:t>
                      </a: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rPr>
                        <a:t>　　・市町村の意見も踏まえ、</a:t>
                      </a:r>
                      <a:r>
                        <a:rPr lang="en-US" altLang="ja-JP" sz="1000" kern="100" dirty="0">
                          <a:effectLst/>
                          <a:latin typeface="Meiryo UI" panose="020B0604030504040204" pitchFamily="50" charset="-128"/>
                          <a:ea typeface="Meiryo UI" panose="020B0604030504040204" pitchFamily="50" charset="-128"/>
                        </a:rPr>
                        <a:t>25</a:t>
                      </a:r>
                      <a:r>
                        <a:rPr lang="ja-JP" altLang="en-US" sz="1000" kern="100" dirty="0">
                          <a:effectLst/>
                          <a:latin typeface="Meiryo UI" panose="020B0604030504040204" pitchFamily="50" charset="-128"/>
                          <a:ea typeface="Meiryo UI" panose="020B0604030504040204" pitchFamily="50" charset="-128"/>
                        </a:rPr>
                        <a:t>年からの制度見直しを検討</a:t>
                      </a: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rPr>
                        <a:t>（</a:t>
                      </a:r>
                      <a:r>
                        <a:rPr lang="en-US" altLang="ja-JP" sz="1000" kern="100" dirty="0">
                          <a:effectLst/>
                          <a:latin typeface="Meiryo UI" panose="020B0604030504040204" pitchFamily="50" charset="-128"/>
                          <a:ea typeface="Meiryo UI" panose="020B0604030504040204" pitchFamily="50" charset="-128"/>
                        </a:rPr>
                        <a:t>24</a:t>
                      </a:r>
                      <a:r>
                        <a:rPr lang="ja-JP" altLang="en-US" sz="1000" kern="100" dirty="0">
                          <a:effectLst/>
                          <a:latin typeface="Meiryo UI" panose="020B0604030504040204" pitchFamily="50" charset="-128"/>
                          <a:ea typeface="Meiryo UI" panose="020B0604030504040204" pitchFamily="50" charset="-128"/>
                        </a:rPr>
                        <a:t>年度）</a:t>
                      </a: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rPr>
                        <a:t>　　・</a:t>
                      </a:r>
                      <a:r>
                        <a:rPr lang="en-US" altLang="ja-JP" sz="1000" kern="100" dirty="0">
                          <a:effectLst/>
                          <a:latin typeface="Meiryo UI" panose="020B0604030504040204" pitchFamily="50" charset="-128"/>
                          <a:ea typeface="Meiryo UI" panose="020B0604030504040204" pitchFamily="50" charset="-128"/>
                        </a:rPr>
                        <a:t>24</a:t>
                      </a:r>
                      <a:r>
                        <a:rPr lang="ja-JP" altLang="en-US" sz="1000" kern="100" dirty="0">
                          <a:effectLst/>
                          <a:latin typeface="Meiryo UI" panose="020B0604030504040204" pitchFamily="50" charset="-128"/>
                          <a:ea typeface="Meiryo UI" panose="020B0604030504040204" pitchFamily="50" charset="-128"/>
                        </a:rPr>
                        <a:t>年度算定項目を市町村に対して公表</a:t>
                      </a: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rPr>
                        <a:t>　　・</a:t>
                      </a:r>
                      <a:r>
                        <a:rPr lang="en-US" altLang="ja-JP" sz="1000" kern="100" dirty="0">
                          <a:effectLst/>
                          <a:latin typeface="Meiryo UI" panose="020B0604030504040204" pitchFamily="50" charset="-128"/>
                          <a:ea typeface="Meiryo UI" panose="020B0604030504040204" pitchFamily="50" charset="-128"/>
                        </a:rPr>
                        <a:t>24</a:t>
                      </a:r>
                      <a:r>
                        <a:rPr lang="ja-JP" altLang="en-US" sz="1000" kern="100" dirty="0">
                          <a:effectLst/>
                          <a:latin typeface="Meiryo UI" panose="020B0604030504040204" pitchFamily="50" charset="-128"/>
                          <a:ea typeface="Meiryo UI" panose="020B0604030504040204" pitchFamily="50" charset="-128"/>
                        </a:rPr>
                        <a:t>年度算定項目に中核市（移行）支援を追加</a:t>
                      </a: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rPr>
                        <a:t>　　・市町村の意見も踏まえ、</a:t>
                      </a:r>
                      <a:r>
                        <a:rPr lang="en-US" altLang="ja-JP" sz="1000" kern="100" dirty="0">
                          <a:effectLst/>
                          <a:latin typeface="Meiryo UI" panose="020B0604030504040204" pitchFamily="50" charset="-128"/>
                          <a:ea typeface="Meiryo UI" panose="020B0604030504040204" pitchFamily="50" charset="-128"/>
                        </a:rPr>
                        <a:t>25</a:t>
                      </a:r>
                      <a:r>
                        <a:rPr lang="ja-JP" altLang="en-US" sz="1000" kern="100" dirty="0">
                          <a:effectLst/>
                          <a:latin typeface="Meiryo UI" panose="020B0604030504040204" pitchFamily="50" charset="-128"/>
                          <a:ea typeface="Meiryo UI" panose="020B0604030504040204" pitchFamily="50" charset="-128"/>
                        </a:rPr>
                        <a:t>年からの制度見直しを検討</a:t>
                      </a: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rPr>
                        <a:t>（</a:t>
                      </a:r>
                      <a:r>
                        <a:rPr lang="en-US" altLang="ja-JP" sz="1000" kern="100" dirty="0">
                          <a:effectLst/>
                          <a:latin typeface="Meiryo UI" panose="020B0604030504040204" pitchFamily="50" charset="-128"/>
                          <a:ea typeface="Meiryo UI" panose="020B0604030504040204" pitchFamily="50" charset="-128"/>
                        </a:rPr>
                        <a:t>25</a:t>
                      </a:r>
                      <a:r>
                        <a:rPr lang="ja-JP" altLang="en-US" sz="1000" kern="100" dirty="0">
                          <a:effectLst/>
                          <a:latin typeface="Meiryo UI" panose="020B0604030504040204" pitchFamily="50" charset="-128"/>
                          <a:ea typeface="Meiryo UI" panose="020B0604030504040204" pitchFamily="50" charset="-128"/>
                        </a:rPr>
                        <a:t>年度）</a:t>
                      </a: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rPr>
                        <a:t>　　・補助金を一層効果的なものとするため、市町村の自主性をより尊重するという観点から、市町</a:t>
                      </a:r>
                      <a:endParaRPr lang="en-US" altLang="ja-JP" sz="1000" kern="100" dirty="0">
                        <a:effectLst/>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rPr>
                        <a:t>　　　村自らが設定した目標の達成状況に応じて補助金を配分する仕組みを新たに導入</a:t>
                      </a:r>
                    </a:p>
                  </a:txBody>
                  <a:tcPr marL="72000" marR="72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857535996"/>
                  </a:ext>
                </a:extLst>
              </a:tr>
            </a:tbl>
          </a:graphicData>
        </a:graphic>
      </p:graphicFrame>
      <p:sp>
        <p:nvSpPr>
          <p:cNvPr id="36" name="二等辺三角形 35"/>
          <p:cNvSpPr/>
          <p:nvPr/>
        </p:nvSpPr>
        <p:spPr>
          <a:xfrm rot="5400000">
            <a:off x="3836218" y="3815865"/>
            <a:ext cx="540060" cy="211779"/>
          </a:xfrm>
          <a:prstGeom prst="triangl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pPr algn="ctr"/>
            <a:endParaRPr kumimoji="1"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7" name="正方形/長方形 36"/>
          <p:cNvSpPr/>
          <p:nvPr/>
        </p:nvSpPr>
        <p:spPr>
          <a:xfrm>
            <a:off x="5742130" y="858296"/>
            <a:ext cx="3281430" cy="234978"/>
          </a:xfrm>
          <a:prstGeom prst="rect">
            <a:avLst/>
          </a:prstGeom>
          <a:ln/>
        </p:spPr>
        <p:style>
          <a:lnRef idx="2">
            <a:schemeClr val="accent1"/>
          </a:lnRef>
          <a:fillRef idx="1">
            <a:schemeClr val="lt1"/>
          </a:fillRef>
          <a:effectRef idx="0">
            <a:schemeClr val="accent1"/>
          </a:effectRef>
          <a:fontRef idx="minor">
            <a:schemeClr val="dk1"/>
          </a:fontRef>
        </p:style>
        <p:txBody>
          <a:bodyPr lIns="36000" rIns="0" rtlCol="0" anchor="ctr"/>
          <a:lstStyle/>
          <a:p>
            <a:pPr algn="ctr"/>
            <a:r>
              <a:rPr lang="ja-JP" altLang="en-US" sz="1050" dirty="0">
                <a:solidFill>
                  <a:schemeClr val="tx1"/>
                </a:solidFill>
                <a:latin typeface="Meiryo UI" panose="020B0604030504040204" pitchFamily="50" charset="-128"/>
                <a:ea typeface="Meiryo UI" panose="020B0604030504040204" pitchFamily="50" charset="-128"/>
              </a:rPr>
              <a:t>見直し前額</a:t>
            </a:r>
            <a:r>
              <a:rPr lang="en-US" altLang="ja-JP" sz="1050" dirty="0">
                <a:solidFill>
                  <a:schemeClr val="tx1"/>
                </a:solidFill>
                <a:latin typeface="Meiryo UI" panose="020B0604030504040204" pitchFamily="50" charset="-128"/>
                <a:ea typeface="Meiryo UI" panose="020B0604030504040204" pitchFamily="50" charset="-128"/>
              </a:rPr>
              <a:t> (H20</a:t>
            </a:r>
            <a:r>
              <a:rPr lang="ja-JP" altLang="en-US" sz="1050" dirty="0">
                <a:solidFill>
                  <a:schemeClr val="tx1"/>
                </a:solidFill>
                <a:latin typeface="Meiryo UI" panose="020B0604030504040204" pitchFamily="50" charset="-128"/>
                <a:ea typeface="Meiryo UI" panose="020B0604030504040204" pitchFamily="50" charset="-128"/>
              </a:rPr>
              <a:t>通年ベース</a:t>
            </a:r>
            <a:r>
              <a:rPr lang="en-US" altLang="ja-JP" sz="1050" dirty="0">
                <a:solidFill>
                  <a:schemeClr val="tx1"/>
                </a:solidFill>
                <a:latin typeface="Meiryo UI" panose="020B0604030504040204" pitchFamily="50" charset="-128"/>
                <a:ea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rPr>
              <a:t>：</a:t>
            </a:r>
            <a:r>
              <a:rPr lang="en-US" altLang="ja-JP" sz="1050" dirty="0">
                <a:solidFill>
                  <a:schemeClr val="tx1"/>
                </a:solidFill>
                <a:latin typeface="Meiryo UI" panose="020B0604030504040204" pitchFamily="50" charset="-128"/>
                <a:ea typeface="Meiryo UI" panose="020B0604030504040204" pitchFamily="50" charset="-128"/>
              </a:rPr>
              <a:t>1,210</a:t>
            </a:r>
            <a:r>
              <a:rPr lang="ja-JP" altLang="en-US" sz="1050" dirty="0">
                <a:solidFill>
                  <a:schemeClr val="tx1"/>
                </a:solidFill>
                <a:latin typeface="Meiryo UI" panose="020B0604030504040204" pitchFamily="50" charset="-128"/>
                <a:ea typeface="Meiryo UI" panose="020B0604030504040204" pitchFamily="50" charset="-128"/>
              </a:rPr>
              <a:t>（</a:t>
            </a:r>
            <a:r>
              <a:rPr lang="en-US" altLang="ja-JP" sz="1050" dirty="0">
                <a:solidFill>
                  <a:schemeClr val="tx1"/>
                </a:solidFill>
                <a:latin typeface="Meiryo UI" panose="020B0604030504040204" pitchFamily="50" charset="-128"/>
                <a:ea typeface="Meiryo UI" panose="020B0604030504040204" pitchFamily="50" charset="-128"/>
              </a:rPr>
              <a:t>1,210</a:t>
            </a:r>
            <a:r>
              <a:rPr lang="ja-JP" altLang="en-US" sz="1050" dirty="0">
                <a:solidFill>
                  <a:schemeClr val="tx1"/>
                </a:solidFill>
                <a:latin typeface="Meiryo UI" panose="020B0604030504040204" pitchFamily="50" charset="-128"/>
                <a:ea typeface="Meiryo UI" panose="020B0604030504040204" pitchFamily="50" charset="-128"/>
              </a:rPr>
              <a:t>）百万円</a:t>
            </a:r>
            <a:endPar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7" name="二等辺三角形 6"/>
          <p:cNvSpPr/>
          <p:nvPr/>
        </p:nvSpPr>
        <p:spPr>
          <a:xfrm rot="5400000">
            <a:off x="3850822" y="5513751"/>
            <a:ext cx="484002" cy="184930"/>
          </a:xfrm>
          <a:prstGeom prst="triangl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pPr algn="ctr"/>
            <a:endParaRPr kumimoji="1"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正方形/長方形 8"/>
          <p:cNvSpPr/>
          <p:nvPr/>
        </p:nvSpPr>
        <p:spPr>
          <a:xfrm>
            <a:off x="6191738" y="189943"/>
            <a:ext cx="1935215" cy="208186"/>
          </a:xfrm>
          <a:prstGeom prst="rect">
            <a:avLst/>
          </a:prstGeom>
          <a:ln w="6350"/>
        </p:spPr>
        <p:style>
          <a:lnRef idx="2">
            <a:schemeClr val="accent1"/>
          </a:lnRef>
          <a:fillRef idx="1">
            <a:schemeClr val="lt1"/>
          </a:fillRef>
          <a:effectRef idx="0">
            <a:schemeClr val="accent1"/>
          </a:effectRef>
          <a:fontRef idx="minor">
            <a:schemeClr val="dk1"/>
          </a:fontRef>
        </p:style>
        <p:txBody>
          <a:bodyPr lIns="36000" rIns="36000" rtlCol="0" anchor="ctr"/>
          <a:lstStyle/>
          <a:p>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予算の記載</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）：一般財源</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スライド番号プレースホルダー 4"/>
          <p:cNvSpPr txBox="1">
            <a:spLocks/>
          </p:cNvSpPr>
          <p:nvPr/>
        </p:nvSpPr>
        <p:spPr>
          <a:xfrm>
            <a:off x="7028910" y="6534345"/>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smtClean="0">
                <a:solidFill>
                  <a:schemeClr val="tx1"/>
                </a:solidFill>
                <a:latin typeface="Meiryo UI" panose="020B0604030504040204" pitchFamily="50" charset="-128"/>
                <a:ea typeface="Meiryo UI" panose="020B0604030504040204" pitchFamily="50" charset="-128"/>
              </a:rPr>
              <a:t>5</a:t>
            </a:r>
            <a:endParaRPr lang="ja-JP" altLang="en-US"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901722120"/>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表 24"/>
          <p:cNvGraphicFramePr>
            <a:graphicFrameLocks noGrp="1"/>
          </p:cNvGraphicFramePr>
          <p:nvPr/>
        </p:nvGraphicFramePr>
        <p:xfrm>
          <a:off x="83583" y="68590"/>
          <a:ext cx="9003329" cy="415976"/>
        </p:xfrm>
        <a:graphic>
          <a:graphicData uri="http://schemas.openxmlformats.org/drawingml/2006/table">
            <a:tbl>
              <a:tblPr firstRow="1" firstCol="1" bandRow="1">
                <a:tableStyleId>{5C22544A-7EE6-4342-B048-85BDC9FD1C3A}</a:tableStyleId>
              </a:tblPr>
              <a:tblGrid>
                <a:gridCol w="7233722">
                  <a:extLst>
                    <a:ext uri="{9D8B030D-6E8A-4147-A177-3AD203B41FA5}">
                      <a16:colId xmlns:a16="http://schemas.microsoft.com/office/drawing/2014/main" val="1996567682"/>
                    </a:ext>
                  </a:extLst>
                </a:gridCol>
                <a:gridCol w="1769607">
                  <a:extLst>
                    <a:ext uri="{9D8B030D-6E8A-4147-A177-3AD203B41FA5}">
                      <a16:colId xmlns:a16="http://schemas.microsoft.com/office/drawing/2014/main" val="2440904912"/>
                    </a:ext>
                  </a:extLst>
                </a:gridCol>
              </a:tblGrid>
              <a:tr h="41597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100" kern="100" dirty="0">
                          <a:solidFill>
                            <a:schemeClr val="tx1"/>
                          </a:solidFill>
                          <a:effectLst/>
                          <a:latin typeface="Meiryo UI" panose="020B0604030504040204" pitchFamily="50" charset="-128"/>
                          <a:ea typeface="Meiryo UI" panose="020B0604030504040204" pitchFamily="50" charset="-128"/>
                        </a:rPr>
                        <a:t>【</a:t>
                      </a:r>
                      <a:r>
                        <a:rPr lang="ja-JP" altLang="en-US" sz="1100" kern="100" dirty="0">
                          <a:solidFill>
                            <a:schemeClr val="tx1"/>
                          </a:solidFill>
                          <a:effectLst/>
                          <a:latin typeface="Meiryo UI" panose="020B0604030504040204" pitchFamily="50" charset="-128"/>
                          <a:ea typeface="Meiryo UI" panose="020B0604030504040204" pitchFamily="50" charset="-128"/>
                        </a:rPr>
                        <a:t>主要検討事業</a:t>
                      </a:r>
                      <a:r>
                        <a:rPr lang="en-US" altLang="ja-JP" sz="1100" kern="100" dirty="0">
                          <a:solidFill>
                            <a:schemeClr val="tx1"/>
                          </a:solidFill>
                          <a:effectLst/>
                          <a:latin typeface="Meiryo UI" panose="020B0604030504040204" pitchFamily="50" charset="-128"/>
                          <a:ea typeface="Meiryo UI" panose="020B0604030504040204" pitchFamily="50" charset="-128"/>
                        </a:rPr>
                        <a:t>29】</a:t>
                      </a:r>
                      <a:r>
                        <a:rPr lang="ja-JP" altLang="en-US" sz="1100" kern="100" dirty="0">
                          <a:solidFill>
                            <a:schemeClr val="tx1"/>
                          </a:solidFill>
                          <a:effectLst/>
                          <a:latin typeface="Meiryo UI" panose="020B0604030504040204" pitchFamily="50" charset="-128"/>
                          <a:ea typeface="Meiryo UI" panose="020B0604030504040204" pitchFamily="50" charset="-128"/>
                        </a:rPr>
                        <a:t>　</a:t>
                      </a:r>
                      <a:r>
                        <a:rPr lang="ja-JP" altLang="en-US" sz="1400" kern="100" dirty="0">
                          <a:solidFill>
                            <a:schemeClr val="tx1"/>
                          </a:solidFill>
                          <a:effectLst/>
                          <a:latin typeface="Meiryo UI" panose="020B0604030504040204" pitchFamily="50" charset="-128"/>
                          <a:ea typeface="Meiryo UI" panose="020B0604030504040204" pitchFamily="50" charset="-128"/>
                        </a:rPr>
                        <a:t>安威川ダム、槇尾川ダム事業　</a:t>
                      </a:r>
                      <a:r>
                        <a:rPr lang="ja-JP" altLang="en-US" sz="1000" kern="100" dirty="0">
                          <a:solidFill>
                            <a:schemeClr val="tx1"/>
                          </a:solidFill>
                          <a:effectLst/>
                          <a:latin typeface="Meiryo UI" panose="020B0604030504040204" pitchFamily="50" charset="-128"/>
                          <a:ea typeface="Meiryo UI" panose="020B0604030504040204" pitchFamily="50" charset="-128"/>
                        </a:rPr>
                        <a:t>　</a:t>
                      </a:r>
                      <a:endParaRPr lang="en-US" altLang="ja-JP" sz="10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effectLst/>
                          <a:latin typeface="Meiryo UI" panose="020B0604030504040204" pitchFamily="50" charset="-128"/>
                          <a:ea typeface="Meiryo UI" panose="020B0604030504040204" pitchFamily="50" charset="-128"/>
                        </a:rPr>
                        <a:t>＜都市整備部＞</a:t>
                      </a:r>
                      <a:endParaRPr lang="en-US" altLang="ja-JP" sz="1200" kern="100" dirty="0">
                        <a:solidFill>
                          <a:schemeClr val="tx1"/>
                        </a:solidFill>
                        <a:effectLst/>
                        <a:latin typeface="Meiryo UI" panose="020B0604030504040204" pitchFamily="50" charset="-128"/>
                        <a:ea typeface="Meiryo UI" panose="020B0604030504040204" pitchFamily="50" charset="-128"/>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09406796"/>
                  </a:ext>
                </a:extLst>
              </a:tr>
            </a:tbl>
          </a:graphicData>
        </a:graphic>
      </p:graphicFrame>
      <p:graphicFrame>
        <p:nvGraphicFramePr>
          <p:cNvPr id="2" name="表 1"/>
          <p:cNvGraphicFramePr>
            <a:graphicFrameLocks noGrp="1"/>
          </p:cNvGraphicFramePr>
          <p:nvPr/>
        </p:nvGraphicFramePr>
        <p:xfrm>
          <a:off x="41792" y="502024"/>
          <a:ext cx="9060417" cy="6318755"/>
        </p:xfrm>
        <a:graphic>
          <a:graphicData uri="http://schemas.openxmlformats.org/drawingml/2006/table">
            <a:tbl>
              <a:tblPr firstRow="1" firstCol="1" bandRow="1">
                <a:tableStyleId>{BC89EF96-8CEA-46FF-86C4-4CE0E7609802}</a:tableStyleId>
              </a:tblPr>
              <a:tblGrid>
                <a:gridCol w="257947">
                  <a:extLst>
                    <a:ext uri="{9D8B030D-6E8A-4147-A177-3AD203B41FA5}">
                      <a16:colId xmlns:a16="http://schemas.microsoft.com/office/drawing/2014/main" val="9612139"/>
                    </a:ext>
                  </a:extLst>
                </a:gridCol>
                <a:gridCol w="5952743">
                  <a:extLst>
                    <a:ext uri="{9D8B030D-6E8A-4147-A177-3AD203B41FA5}">
                      <a16:colId xmlns:a16="http://schemas.microsoft.com/office/drawing/2014/main" val="4183280094"/>
                    </a:ext>
                  </a:extLst>
                </a:gridCol>
                <a:gridCol w="2849727">
                  <a:extLst>
                    <a:ext uri="{9D8B030D-6E8A-4147-A177-3AD203B41FA5}">
                      <a16:colId xmlns:a16="http://schemas.microsoft.com/office/drawing/2014/main" val="2315497615"/>
                    </a:ext>
                  </a:extLst>
                </a:gridCol>
              </a:tblGrid>
              <a:tr h="221195">
                <a:tc rowSpan="2">
                  <a:txBody>
                    <a:bodyPr/>
                    <a:lstStyle/>
                    <a:p>
                      <a:pPr algn="ctr">
                        <a:spcAft>
                          <a:spcPts val="0"/>
                        </a:spcAft>
                      </a:pPr>
                      <a:r>
                        <a:rPr lang="ja-JP" altLang="en-US" sz="1000" kern="100" dirty="0">
                          <a:solidFill>
                            <a:schemeClr val="bg1"/>
                          </a:solidFill>
                          <a:effectLst/>
                          <a:latin typeface="Meiryo UI" panose="020B0604030504040204" pitchFamily="50" charset="-128"/>
                          <a:ea typeface="Meiryo UI" panose="020B0604030504040204" pitchFamily="50" charset="-128"/>
                        </a:rPr>
                        <a:t>当時の事業概要</a:t>
                      </a:r>
                      <a:endParaRPr lang="en-US" altLang="ja-JP" sz="1000"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vert="eaVert" anchor="ct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solidFill>
                  </a:tcPr>
                </a:tc>
                <a:tc grid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kern="100" dirty="0">
                          <a:solidFill>
                            <a:schemeClr val="tx1"/>
                          </a:solidFill>
                          <a:effectLst/>
                          <a:latin typeface="Meiryo UI" panose="020B0604030504040204" pitchFamily="50" charset="-128"/>
                          <a:ea typeface="Meiryo UI" panose="020B0604030504040204" pitchFamily="50" charset="-128"/>
                        </a:rPr>
                        <a:t>＜財政再建プログラム（案）策定当時＞</a:t>
                      </a:r>
                      <a:endParaRPr lang="en-US" altLang="ja-JP"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0D8E8"/>
                    </a:solidFill>
                  </a:tcPr>
                </a:tc>
                <a:tc hMerge="1">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en-US" altLang="ja-JP"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B w="6350" cap="flat" cmpd="sng" algn="ctr">
                      <a:solidFill>
                        <a:schemeClr val="accent1"/>
                      </a:solidFill>
                      <a:prstDash val="solid"/>
                      <a:round/>
                      <a:headEnd type="none" w="med" len="med"/>
                      <a:tailEnd type="none" w="med" len="med"/>
                    </a:lnB>
                    <a:solidFill>
                      <a:srgbClr val="D0D8E8"/>
                    </a:solidFill>
                  </a:tcPr>
                </a:tc>
                <a:extLst>
                  <a:ext uri="{0D108BD9-81ED-4DB2-BD59-A6C34878D82A}">
                    <a16:rowId xmlns:a16="http://schemas.microsoft.com/office/drawing/2014/main" val="1809098311"/>
                  </a:ext>
                </a:extLst>
              </a:tr>
              <a:tr h="2749955">
                <a:tc vMerge="1">
                  <a:txBody>
                    <a:bodyPr/>
                    <a:lstStyle/>
                    <a:p>
                      <a:endParaRPr kumimoji="1" lang="ja-JP" altLang="en-US"/>
                    </a:p>
                  </a:txBody>
                  <a:tcPr/>
                </a:tc>
                <a:tc gridSpan="2">
                  <a:txBody>
                    <a:bodyPr/>
                    <a:lstStyle/>
                    <a:p>
                      <a:pPr algn="just">
                        <a:spcAft>
                          <a:spcPts val="0"/>
                        </a:spcAft>
                      </a:pPr>
                      <a:r>
                        <a:rPr lang="ja-JP" altLang="en-US" sz="1000" b="1" kern="100" dirty="0">
                          <a:solidFill>
                            <a:schemeClr val="tx1"/>
                          </a:solidFill>
                          <a:effectLst/>
                          <a:latin typeface="Meiryo UI" panose="020B0604030504040204" pitchFamily="50" charset="-128"/>
                          <a:ea typeface="Meiryo UI" panose="020B0604030504040204" pitchFamily="50" charset="-128"/>
                        </a:rPr>
                        <a:t>◆安威川ダム事業</a:t>
                      </a:r>
                      <a:r>
                        <a:rPr lang="ja-JP" altLang="en-US" sz="1000" b="0" kern="100" dirty="0">
                          <a:solidFill>
                            <a:schemeClr val="tx1"/>
                          </a:solidFill>
                          <a:effectLst/>
                          <a:latin typeface="Meiryo UI" panose="020B0604030504040204" pitchFamily="50" charset="-128"/>
                          <a:ea typeface="Meiryo UI" panose="020B0604030504040204" pitchFamily="50" charset="-128"/>
                        </a:rPr>
                        <a:t>   堤高：</a:t>
                      </a:r>
                      <a:r>
                        <a:rPr lang="en-US" altLang="ja-JP" sz="1000" b="0" kern="100" dirty="0">
                          <a:solidFill>
                            <a:schemeClr val="tx1"/>
                          </a:solidFill>
                          <a:effectLst/>
                          <a:latin typeface="Meiryo UI" panose="020B0604030504040204" pitchFamily="50" charset="-128"/>
                          <a:ea typeface="Meiryo UI" panose="020B0604030504040204" pitchFamily="50" charset="-128"/>
                        </a:rPr>
                        <a:t>76.5m </a:t>
                      </a:r>
                      <a:r>
                        <a:rPr lang="ja-JP" altLang="en-US" sz="1000" b="0" kern="100" dirty="0">
                          <a:solidFill>
                            <a:schemeClr val="tx1"/>
                          </a:solidFill>
                          <a:effectLst/>
                          <a:latin typeface="Meiryo UI" panose="020B0604030504040204" pitchFamily="50" charset="-128"/>
                          <a:ea typeface="Meiryo UI" panose="020B0604030504040204" pitchFamily="50" charset="-128"/>
                        </a:rPr>
                        <a:t>総貯水容量</a:t>
                      </a:r>
                      <a:r>
                        <a:rPr lang="en-US" altLang="ja-JP" sz="1000" b="0" kern="100" dirty="0">
                          <a:solidFill>
                            <a:schemeClr val="tx1"/>
                          </a:solidFill>
                          <a:effectLst/>
                          <a:latin typeface="Meiryo UI" panose="020B0604030504040204" pitchFamily="50" charset="-128"/>
                          <a:ea typeface="Meiryo UI" panose="020B0604030504040204" pitchFamily="50" charset="-128"/>
                        </a:rPr>
                        <a:t>:1,800 </a:t>
                      </a:r>
                      <a:r>
                        <a:rPr lang="ja-JP" altLang="en-US" sz="1000" b="0" kern="100" dirty="0">
                          <a:solidFill>
                            <a:schemeClr val="tx1"/>
                          </a:solidFill>
                          <a:effectLst/>
                          <a:latin typeface="Meiryo UI" panose="020B0604030504040204" pitchFamily="50" charset="-128"/>
                          <a:ea typeface="Meiryo UI" panose="020B0604030504040204" pitchFamily="50" charset="-128"/>
                        </a:rPr>
                        <a:t>万㎥</a:t>
                      </a:r>
                    </a:p>
                    <a:p>
                      <a:pPr algn="just">
                        <a:spcAft>
                          <a:spcPts val="0"/>
                        </a:spcAft>
                      </a:pPr>
                      <a:r>
                        <a:rPr lang="ja-JP" altLang="en-US" sz="1000" b="1" kern="100" dirty="0">
                          <a:solidFill>
                            <a:schemeClr val="tx1"/>
                          </a:solidFill>
                          <a:effectLst/>
                          <a:latin typeface="Meiryo UI" panose="020B0604030504040204" pitchFamily="50" charset="-128"/>
                          <a:ea typeface="Meiryo UI" panose="020B0604030504040204" pitchFamily="50" charset="-128"/>
                        </a:rPr>
                        <a:t>１ 事業目的</a:t>
                      </a:r>
                      <a:endParaRPr lang="en-US" altLang="ja-JP" sz="1000" b="1" kern="100" dirty="0">
                        <a:solidFill>
                          <a:schemeClr val="tx1"/>
                        </a:solidFill>
                        <a:effectLst/>
                        <a:latin typeface="Meiryo UI" panose="020B0604030504040204" pitchFamily="50" charset="-128"/>
                        <a:ea typeface="Meiryo UI" panose="020B0604030504040204" pitchFamily="50" charset="-128"/>
                      </a:endParaRPr>
                    </a:p>
                    <a:p>
                      <a:pPr algn="just">
                        <a:spcAft>
                          <a:spcPts val="0"/>
                        </a:spcAft>
                      </a:pPr>
                      <a:r>
                        <a:rPr lang="en-US" altLang="ja-JP" sz="1000" b="1" kern="100" dirty="0">
                          <a:solidFill>
                            <a:schemeClr val="tx1"/>
                          </a:solidFill>
                          <a:effectLst/>
                          <a:latin typeface="Meiryo UI" panose="020B0604030504040204" pitchFamily="50" charset="-128"/>
                          <a:ea typeface="Meiryo UI" panose="020B0604030504040204" pitchFamily="50" charset="-128"/>
                        </a:rPr>
                        <a:t>   </a:t>
                      </a:r>
                      <a:r>
                        <a:rPr lang="ja-JP" altLang="en-US" sz="1000" b="0" kern="100" dirty="0">
                          <a:solidFill>
                            <a:schemeClr val="tx1"/>
                          </a:solidFill>
                          <a:effectLst/>
                          <a:latin typeface="Meiryo UI" panose="020B0604030504040204" pitchFamily="50" charset="-128"/>
                          <a:ea typeface="Meiryo UI" panose="020B0604030504040204" pitchFamily="50" charset="-128"/>
                        </a:rPr>
                        <a:t> 治水・利水（１万㎥ </a:t>
                      </a:r>
                      <a:r>
                        <a:rPr lang="en-US" altLang="ja-JP" sz="1000" b="0" kern="100" dirty="0">
                          <a:solidFill>
                            <a:schemeClr val="tx1"/>
                          </a:solidFill>
                          <a:effectLst/>
                          <a:latin typeface="Meiryo UI" panose="020B0604030504040204" pitchFamily="50" charset="-128"/>
                          <a:ea typeface="Meiryo UI" panose="020B0604030504040204" pitchFamily="50" charset="-128"/>
                        </a:rPr>
                        <a:t>/</a:t>
                      </a:r>
                      <a:r>
                        <a:rPr lang="ja-JP" altLang="en-US" sz="1000" b="0" kern="100" dirty="0">
                          <a:solidFill>
                            <a:schemeClr val="tx1"/>
                          </a:solidFill>
                          <a:effectLst/>
                          <a:latin typeface="Meiryo UI" panose="020B0604030504040204" pitchFamily="50" charset="-128"/>
                          <a:ea typeface="Meiryo UI" panose="020B0604030504040204" pitchFamily="50" charset="-128"/>
                        </a:rPr>
                        <a:t>日）</a:t>
                      </a:r>
                      <a:r>
                        <a:rPr lang="en-US" altLang="ja-JP" sz="1000" b="0" kern="100" dirty="0">
                          <a:solidFill>
                            <a:schemeClr val="tx1"/>
                          </a:solidFill>
                          <a:effectLst/>
                          <a:latin typeface="Meiryo UI" panose="020B0604030504040204" pitchFamily="50" charset="-128"/>
                          <a:ea typeface="Meiryo UI" panose="020B0604030504040204" pitchFamily="50" charset="-128"/>
                        </a:rPr>
                        <a:t>80mm/h </a:t>
                      </a:r>
                      <a:r>
                        <a:rPr lang="ja-JP" altLang="en-US" sz="1000" b="0" kern="100" dirty="0">
                          <a:solidFill>
                            <a:schemeClr val="tx1"/>
                          </a:solidFill>
                          <a:effectLst/>
                          <a:latin typeface="Meiryo UI" panose="020B0604030504040204" pitchFamily="50" charset="-128"/>
                          <a:ea typeface="Meiryo UI" panose="020B0604030504040204" pitchFamily="50" charset="-128"/>
                        </a:rPr>
                        <a:t>の雨量に対応</a:t>
                      </a:r>
                    </a:p>
                    <a:p>
                      <a:pPr algn="just">
                        <a:spcAft>
                          <a:spcPts val="0"/>
                        </a:spcAft>
                      </a:pPr>
                      <a:r>
                        <a:rPr lang="ja-JP" altLang="en-US" sz="1000" b="1" kern="100" dirty="0">
                          <a:solidFill>
                            <a:schemeClr val="tx1"/>
                          </a:solidFill>
                          <a:effectLst/>
                          <a:latin typeface="Meiryo UI" panose="020B0604030504040204" pitchFamily="50" charset="-128"/>
                          <a:ea typeface="Meiryo UI" panose="020B0604030504040204" pitchFamily="50" charset="-128"/>
                        </a:rPr>
                        <a:t>２ 事業内容</a:t>
                      </a:r>
                    </a:p>
                    <a:p>
                      <a:pPr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rPr>
                        <a:t>   ・補助事業費 </a:t>
                      </a:r>
                      <a:r>
                        <a:rPr lang="en-US" altLang="ja-JP" sz="1000" b="0" kern="100" dirty="0">
                          <a:solidFill>
                            <a:schemeClr val="tx1"/>
                          </a:solidFill>
                          <a:effectLst/>
                          <a:latin typeface="Meiryo UI" panose="020B0604030504040204" pitchFamily="50" charset="-128"/>
                          <a:ea typeface="Meiryo UI" panose="020B0604030504040204" pitchFamily="50" charset="-128"/>
                        </a:rPr>
                        <a:t>1,370 </a:t>
                      </a:r>
                      <a:r>
                        <a:rPr lang="ja-JP" altLang="en-US" sz="1000" b="0" kern="100" dirty="0">
                          <a:solidFill>
                            <a:schemeClr val="tx1"/>
                          </a:solidFill>
                          <a:effectLst/>
                          <a:latin typeface="Meiryo UI" panose="020B0604030504040204" pitchFamily="50" charset="-128"/>
                          <a:ea typeface="Meiryo UI" panose="020B0604030504040204" pitchFamily="50" charset="-128"/>
                        </a:rPr>
                        <a:t>億円</a:t>
                      </a:r>
                      <a:r>
                        <a:rPr lang="ja-JP" altLang="en-US" sz="1000" b="0" kern="100" baseline="0" dirty="0">
                          <a:solidFill>
                            <a:schemeClr val="tx1"/>
                          </a:solidFill>
                          <a:effectLst/>
                          <a:latin typeface="Meiryo UI" panose="020B0604030504040204" pitchFamily="50" charset="-128"/>
                          <a:ea typeface="Meiryo UI" panose="020B0604030504040204" pitchFamily="50" charset="-128"/>
                        </a:rPr>
                        <a:t>     </a:t>
                      </a:r>
                      <a:r>
                        <a:rPr lang="ja-JP" altLang="en-US" sz="1000" b="0" kern="100" dirty="0">
                          <a:solidFill>
                            <a:schemeClr val="tx1"/>
                          </a:solidFill>
                          <a:effectLst/>
                          <a:latin typeface="Meiryo UI" panose="020B0604030504040204" pitchFamily="50" charset="-128"/>
                          <a:ea typeface="Meiryo UI" panose="020B0604030504040204" pitchFamily="50" charset="-128"/>
                        </a:rPr>
                        <a:t>残事業費 </a:t>
                      </a:r>
                      <a:r>
                        <a:rPr lang="en-US" altLang="ja-JP" sz="1000" b="0" kern="100" dirty="0">
                          <a:solidFill>
                            <a:schemeClr val="tx1"/>
                          </a:solidFill>
                          <a:effectLst/>
                          <a:latin typeface="Meiryo UI" panose="020B0604030504040204" pitchFamily="50" charset="-128"/>
                          <a:ea typeface="Meiryo UI" panose="020B0604030504040204" pitchFamily="50" charset="-128"/>
                        </a:rPr>
                        <a:t>673 </a:t>
                      </a:r>
                      <a:r>
                        <a:rPr lang="ja-JP" altLang="en-US" sz="1000" b="0" kern="100" dirty="0">
                          <a:solidFill>
                            <a:schemeClr val="tx1"/>
                          </a:solidFill>
                          <a:effectLst/>
                          <a:latin typeface="Meiryo UI" panose="020B0604030504040204" pitchFamily="50" charset="-128"/>
                          <a:ea typeface="Meiryo UI" panose="020B0604030504040204" pitchFamily="50" charset="-128"/>
                        </a:rPr>
                        <a:t>億円（</a:t>
                      </a:r>
                      <a:r>
                        <a:rPr lang="en-US" altLang="ja-JP" sz="1000" b="0" kern="100" dirty="0">
                          <a:solidFill>
                            <a:schemeClr val="tx1"/>
                          </a:solidFill>
                          <a:effectLst/>
                          <a:latin typeface="Meiryo UI" panose="020B0604030504040204" pitchFamily="50" charset="-128"/>
                          <a:ea typeface="Meiryo UI" panose="020B0604030504040204" pitchFamily="50" charset="-128"/>
                        </a:rPr>
                        <a:t>H20</a:t>
                      </a:r>
                      <a:r>
                        <a:rPr lang="ja-JP" altLang="en-US" sz="1000" b="0" kern="100" dirty="0">
                          <a:solidFill>
                            <a:schemeClr val="tx1"/>
                          </a:solidFill>
                          <a:effectLst/>
                          <a:latin typeface="Meiryo UI" panose="020B0604030504040204" pitchFamily="50" charset="-128"/>
                          <a:ea typeface="Meiryo UI" panose="020B0604030504040204" pitchFamily="50" charset="-128"/>
                        </a:rPr>
                        <a:t>～）（府負担</a:t>
                      </a:r>
                      <a:r>
                        <a:rPr lang="en-US" altLang="ja-JP" sz="1000" b="0" kern="100" dirty="0">
                          <a:solidFill>
                            <a:schemeClr val="tx1"/>
                          </a:solidFill>
                          <a:effectLst/>
                          <a:latin typeface="Meiryo UI" panose="020B0604030504040204" pitchFamily="50" charset="-128"/>
                          <a:ea typeface="Meiryo UI" panose="020B0604030504040204" pitchFamily="50" charset="-128"/>
                        </a:rPr>
                        <a:t>285 </a:t>
                      </a:r>
                      <a:r>
                        <a:rPr lang="ja-JP" altLang="en-US" sz="1000" b="0" kern="100" dirty="0">
                          <a:solidFill>
                            <a:schemeClr val="tx1"/>
                          </a:solidFill>
                          <a:effectLst/>
                          <a:latin typeface="Meiryo UI" panose="020B0604030504040204" pitchFamily="50" charset="-128"/>
                          <a:ea typeface="Meiryo UI" panose="020B0604030504040204" pitchFamily="50" charset="-128"/>
                        </a:rPr>
                        <a:t>億円）</a:t>
                      </a:r>
                    </a:p>
                    <a:p>
                      <a:pPr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rPr>
                        <a:t>   ・単独事業費 </a:t>
                      </a:r>
                      <a:r>
                        <a:rPr lang="en-US" altLang="ja-JP" sz="1000" b="0" kern="100" dirty="0">
                          <a:solidFill>
                            <a:schemeClr val="tx1"/>
                          </a:solidFill>
                          <a:effectLst/>
                          <a:latin typeface="Meiryo UI" panose="020B0604030504040204" pitchFamily="50" charset="-128"/>
                          <a:ea typeface="Meiryo UI" panose="020B0604030504040204" pitchFamily="50" charset="-128"/>
                        </a:rPr>
                        <a:t>181 </a:t>
                      </a:r>
                      <a:r>
                        <a:rPr lang="ja-JP" altLang="en-US" sz="1000" b="0" kern="100" dirty="0">
                          <a:solidFill>
                            <a:schemeClr val="tx1"/>
                          </a:solidFill>
                          <a:effectLst/>
                          <a:latin typeface="Meiryo UI" panose="020B0604030504040204" pitchFamily="50" charset="-128"/>
                          <a:ea typeface="Meiryo UI" panose="020B0604030504040204" pitchFamily="50" charset="-128"/>
                        </a:rPr>
                        <a:t>億円        残事業費 </a:t>
                      </a:r>
                      <a:r>
                        <a:rPr lang="en-US" altLang="ja-JP" sz="1000" b="0" kern="100" dirty="0">
                          <a:solidFill>
                            <a:schemeClr val="tx1"/>
                          </a:solidFill>
                          <a:effectLst/>
                          <a:latin typeface="Meiryo UI" panose="020B0604030504040204" pitchFamily="50" charset="-128"/>
                          <a:ea typeface="Meiryo UI" panose="020B0604030504040204" pitchFamily="50" charset="-128"/>
                        </a:rPr>
                        <a:t>57 </a:t>
                      </a:r>
                      <a:r>
                        <a:rPr lang="ja-JP" altLang="en-US" sz="1000" b="0" kern="100" dirty="0">
                          <a:solidFill>
                            <a:schemeClr val="tx1"/>
                          </a:solidFill>
                          <a:effectLst/>
                          <a:latin typeface="Meiryo UI" panose="020B0604030504040204" pitchFamily="50" charset="-128"/>
                          <a:ea typeface="Meiryo UI" panose="020B0604030504040204" pitchFamily="50" charset="-128"/>
                        </a:rPr>
                        <a:t>億円（</a:t>
                      </a:r>
                      <a:r>
                        <a:rPr lang="en-US" altLang="ja-JP" sz="1000" b="0" kern="100" dirty="0">
                          <a:solidFill>
                            <a:schemeClr val="tx1"/>
                          </a:solidFill>
                          <a:effectLst/>
                          <a:latin typeface="Meiryo UI" panose="020B0604030504040204" pitchFamily="50" charset="-128"/>
                          <a:ea typeface="Meiryo UI" panose="020B0604030504040204" pitchFamily="50" charset="-128"/>
                        </a:rPr>
                        <a:t>H20</a:t>
                      </a:r>
                      <a:r>
                        <a:rPr lang="ja-JP" altLang="en-US" sz="1000" b="0" kern="100" dirty="0">
                          <a:solidFill>
                            <a:schemeClr val="tx1"/>
                          </a:solidFill>
                          <a:effectLst/>
                          <a:latin typeface="Meiryo UI" panose="020B0604030504040204" pitchFamily="50" charset="-128"/>
                          <a:ea typeface="Meiryo UI" panose="020B0604030504040204" pitchFamily="50" charset="-128"/>
                        </a:rPr>
                        <a:t>～）（府負担</a:t>
                      </a:r>
                      <a:r>
                        <a:rPr lang="en-US" altLang="ja-JP" sz="1000" b="0" kern="100" dirty="0">
                          <a:solidFill>
                            <a:schemeClr val="tx1"/>
                          </a:solidFill>
                          <a:effectLst/>
                          <a:latin typeface="Meiryo UI" panose="020B0604030504040204" pitchFamily="50" charset="-128"/>
                          <a:ea typeface="Meiryo UI" panose="020B0604030504040204" pitchFamily="50" charset="-128"/>
                        </a:rPr>
                        <a:t>46 </a:t>
                      </a:r>
                      <a:r>
                        <a:rPr lang="ja-JP" altLang="en-US" sz="1000" b="0" kern="100" dirty="0">
                          <a:solidFill>
                            <a:schemeClr val="tx1"/>
                          </a:solidFill>
                          <a:effectLst/>
                          <a:latin typeface="Meiryo UI" panose="020B0604030504040204" pitchFamily="50" charset="-128"/>
                          <a:ea typeface="Meiryo UI" panose="020B0604030504040204" pitchFamily="50" charset="-128"/>
                        </a:rPr>
                        <a:t>億円）</a:t>
                      </a:r>
                    </a:p>
                    <a:p>
                      <a:pPr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rPr>
                        <a:t>   ＊用地買収率</a:t>
                      </a:r>
                      <a:r>
                        <a:rPr lang="en-US" altLang="ja-JP" sz="1000" b="0" kern="100" dirty="0">
                          <a:solidFill>
                            <a:schemeClr val="tx1"/>
                          </a:solidFill>
                          <a:effectLst/>
                          <a:latin typeface="Meiryo UI" panose="020B0604030504040204" pitchFamily="50" charset="-128"/>
                          <a:ea typeface="Meiryo UI" panose="020B0604030504040204" pitchFamily="50" charset="-128"/>
                        </a:rPr>
                        <a:t>99%</a:t>
                      </a:r>
                      <a:r>
                        <a:rPr lang="ja-JP" altLang="en-US" sz="1000" b="0" kern="100" dirty="0" err="1">
                          <a:solidFill>
                            <a:schemeClr val="tx1"/>
                          </a:solidFill>
                          <a:effectLst/>
                          <a:latin typeface="Meiryo UI" panose="020B0604030504040204" pitchFamily="50" charset="-128"/>
                          <a:ea typeface="Meiryo UI" panose="020B0604030504040204" pitchFamily="50" charset="-128"/>
                        </a:rPr>
                        <a:t>、</a:t>
                      </a:r>
                      <a:r>
                        <a:rPr lang="ja-JP" altLang="en-US" sz="1000" b="0" kern="100" dirty="0">
                          <a:solidFill>
                            <a:schemeClr val="tx1"/>
                          </a:solidFill>
                          <a:effectLst/>
                          <a:latin typeface="Meiryo UI" panose="020B0604030504040204" pitchFamily="50" charset="-128"/>
                          <a:ea typeface="Meiryo UI" panose="020B0604030504040204" pitchFamily="50" charset="-128"/>
                        </a:rPr>
                        <a:t>付替府道</a:t>
                      </a:r>
                      <a:r>
                        <a:rPr lang="en-US" altLang="ja-JP" sz="1000" b="0" kern="100" dirty="0">
                          <a:solidFill>
                            <a:schemeClr val="tx1"/>
                          </a:solidFill>
                          <a:effectLst/>
                          <a:latin typeface="Meiryo UI" panose="020B0604030504040204" pitchFamily="50" charset="-128"/>
                          <a:ea typeface="Meiryo UI" panose="020B0604030504040204" pitchFamily="50" charset="-128"/>
                        </a:rPr>
                        <a:t>70</a:t>
                      </a:r>
                      <a:r>
                        <a:rPr lang="ja-JP" altLang="en-US" sz="1000" b="0" kern="100" dirty="0">
                          <a:solidFill>
                            <a:schemeClr val="tx1"/>
                          </a:solidFill>
                          <a:effectLst/>
                          <a:latin typeface="Meiryo UI" panose="020B0604030504040204" pitchFamily="50" charset="-128"/>
                          <a:ea typeface="Meiryo UI" panose="020B0604030504040204" pitchFamily="50" charset="-128"/>
                        </a:rPr>
                        <a:t>％ （ </a:t>
                      </a:r>
                      <a:r>
                        <a:rPr lang="en-US" altLang="ja-JP" sz="1000" b="0" kern="100" dirty="0">
                          <a:solidFill>
                            <a:schemeClr val="tx1"/>
                          </a:solidFill>
                          <a:effectLst/>
                          <a:latin typeface="Meiryo UI" panose="020B0604030504040204" pitchFamily="50" charset="-128"/>
                          <a:ea typeface="Meiryo UI" panose="020B0604030504040204" pitchFamily="50" charset="-128"/>
                        </a:rPr>
                        <a:t>H19 </a:t>
                      </a:r>
                      <a:r>
                        <a:rPr lang="ja-JP" altLang="en-US" sz="1000" b="0" kern="100" dirty="0">
                          <a:solidFill>
                            <a:schemeClr val="tx1"/>
                          </a:solidFill>
                          <a:effectLst/>
                          <a:latin typeface="Meiryo UI" panose="020B0604030504040204" pitchFamily="50" charset="-128"/>
                          <a:ea typeface="Meiryo UI" panose="020B0604030504040204" pitchFamily="50" charset="-128"/>
                        </a:rPr>
                        <a:t>末）    ＊ </a:t>
                      </a:r>
                      <a:r>
                        <a:rPr lang="en-US" altLang="ja-JP" sz="1000" b="0" kern="100" dirty="0">
                          <a:solidFill>
                            <a:schemeClr val="tx1"/>
                          </a:solidFill>
                          <a:effectLst/>
                          <a:latin typeface="Meiryo UI" panose="020B0604030504040204" pitchFamily="50" charset="-128"/>
                          <a:ea typeface="Meiryo UI" panose="020B0604030504040204" pitchFamily="50" charset="-128"/>
                        </a:rPr>
                        <a:t>H21 </a:t>
                      </a:r>
                      <a:r>
                        <a:rPr lang="ja-JP" altLang="en-US" sz="1000" b="0" kern="100" dirty="0">
                          <a:solidFill>
                            <a:schemeClr val="tx1"/>
                          </a:solidFill>
                          <a:effectLst/>
                          <a:latin typeface="Meiryo UI" panose="020B0604030504040204" pitchFamily="50" charset="-128"/>
                          <a:ea typeface="Meiryo UI" panose="020B0604030504040204" pitchFamily="50" charset="-128"/>
                        </a:rPr>
                        <a:t>ダム本体着工、</a:t>
                      </a:r>
                      <a:r>
                        <a:rPr lang="en-US" altLang="ja-JP" sz="1000" b="0" kern="100" dirty="0">
                          <a:solidFill>
                            <a:schemeClr val="tx1"/>
                          </a:solidFill>
                          <a:effectLst/>
                          <a:latin typeface="Meiryo UI" panose="020B0604030504040204" pitchFamily="50" charset="-128"/>
                          <a:ea typeface="Meiryo UI" panose="020B0604030504040204" pitchFamily="50" charset="-128"/>
                        </a:rPr>
                        <a:t>H22 </a:t>
                      </a:r>
                      <a:r>
                        <a:rPr lang="ja-JP" altLang="en-US" sz="1000" b="0" kern="100" dirty="0">
                          <a:solidFill>
                            <a:schemeClr val="tx1"/>
                          </a:solidFill>
                          <a:effectLst/>
                          <a:latin typeface="Meiryo UI" panose="020B0604030504040204" pitchFamily="50" charset="-128"/>
                          <a:ea typeface="Meiryo UI" panose="020B0604030504040204" pitchFamily="50" charset="-128"/>
                        </a:rPr>
                        <a:t>年度上期 付替道路の全線供用、</a:t>
                      </a:r>
                      <a:r>
                        <a:rPr lang="en-US" altLang="ja-JP" sz="1000" b="0" kern="100" dirty="0">
                          <a:solidFill>
                            <a:schemeClr val="tx1"/>
                          </a:solidFill>
                          <a:effectLst/>
                          <a:latin typeface="Meiryo UI" panose="020B0604030504040204" pitchFamily="50" charset="-128"/>
                          <a:ea typeface="Meiryo UI" panose="020B0604030504040204" pitchFamily="50" charset="-128"/>
                        </a:rPr>
                        <a:t>H20 </a:t>
                      </a:r>
                      <a:r>
                        <a:rPr lang="ja-JP" altLang="en-US" sz="1000" b="0" kern="100" dirty="0">
                          <a:solidFill>
                            <a:schemeClr val="tx1"/>
                          </a:solidFill>
                          <a:effectLst/>
                          <a:latin typeface="Meiryo UI" panose="020B0604030504040204" pitchFamily="50" charset="-128"/>
                          <a:ea typeface="Meiryo UI" panose="020B0604030504040204" pitchFamily="50" charset="-128"/>
                        </a:rPr>
                        <a:t>年代半ば治水効果の発揮</a:t>
                      </a:r>
                    </a:p>
                    <a:p>
                      <a:pPr algn="just">
                        <a:spcAft>
                          <a:spcPts val="0"/>
                        </a:spcAft>
                      </a:pPr>
                      <a:r>
                        <a:rPr lang="ja-JP" altLang="en-US" sz="1000" b="1" kern="100" dirty="0">
                          <a:solidFill>
                            <a:schemeClr val="tx1"/>
                          </a:solidFill>
                          <a:effectLst/>
                          <a:latin typeface="Meiryo UI" panose="020B0604030504040204" pitchFamily="50" charset="-128"/>
                          <a:ea typeface="Meiryo UI" panose="020B0604030504040204" pitchFamily="50" charset="-128"/>
                        </a:rPr>
                        <a:t>３ 事業開始年度 </a:t>
                      </a:r>
                      <a:endParaRPr lang="en-US" altLang="ja-JP" sz="1000" b="1" kern="100" dirty="0">
                        <a:solidFill>
                          <a:schemeClr val="tx1"/>
                        </a:solidFill>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solidFill>
                            <a:schemeClr val="tx1"/>
                          </a:solidFill>
                          <a:effectLst/>
                          <a:latin typeface="Meiryo UI" panose="020B0604030504040204" pitchFamily="50" charset="-128"/>
                          <a:ea typeface="Meiryo UI" panose="020B0604030504040204" pitchFamily="50" charset="-128"/>
                        </a:rPr>
                        <a:t>　　</a:t>
                      </a:r>
                      <a:r>
                        <a:rPr lang="ja-JP" altLang="en-US" sz="1000" b="0" kern="100" dirty="0">
                          <a:solidFill>
                            <a:schemeClr val="tx1"/>
                          </a:solidFill>
                          <a:effectLst/>
                          <a:latin typeface="Meiryo UI" panose="020B0604030504040204" pitchFamily="50" charset="-128"/>
                          <a:ea typeface="Meiryo UI" panose="020B0604030504040204" pitchFamily="50" charset="-128"/>
                        </a:rPr>
                        <a:t>昭和</a:t>
                      </a:r>
                      <a:r>
                        <a:rPr lang="en-US" altLang="ja-JP" sz="1000" b="0" kern="100" dirty="0">
                          <a:solidFill>
                            <a:schemeClr val="tx1"/>
                          </a:solidFill>
                          <a:effectLst/>
                          <a:latin typeface="Meiryo UI" panose="020B0604030504040204" pitchFamily="50" charset="-128"/>
                          <a:ea typeface="Meiryo UI" panose="020B0604030504040204" pitchFamily="50" charset="-128"/>
                        </a:rPr>
                        <a:t>51 </a:t>
                      </a:r>
                      <a:r>
                        <a:rPr lang="ja-JP" altLang="en-US" sz="1000" b="0" kern="100" dirty="0">
                          <a:solidFill>
                            <a:schemeClr val="tx1"/>
                          </a:solidFill>
                          <a:effectLst/>
                          <a:latin typeface="Meiryo UI" panose="020B0604030504040204" pitchFamily="50" charset="-128"/>
                          <a:ea typeface="Meiryo UI" panose="020B0604030504040204" pitchFamily="50" charset="-128"/>
                        </a:rPr>
                        <a:t>年度～</a:t>
                      </a:r>
                      <a:endParaRPr lang="en-US" altLang="ja-JP" sz="1000" b="0" kern="100" dirty="0">
                        <a:solidFill>
                          <a:schemeClr val="tx1"/>
                        </a:solidFill>
                        <a:effectLst/>
                        <a:latin typeface="Meiryo UI" panose="020B0604030504040204" pitchFamily="50" charset="-128"/>
                        <a:ea typeface="Meiryo UI" panose="020B0604030504040204" pitchFamily="50" charset="-128"/>
                      </a:endParaRPr>
                    </a:p>
                    <a:p>
                      <a:pPr algn="just">
                        <a:lnSpc>
                          <a:spcPts val="600"/>
                        </a:lnSpc>
                        <a:spcAft>
                          <a:spcPts val="0"/>
                        </a:spcAft>
                      </a:pPr>
                      <a:endParaRPr lang="en-US" altLang="ja-JP" sz="1000" b="1" kern="100" dirty="0">
                        <a:solidFill>
                          <a:schemeClr val="tx1"/>
                        </a:solidFill>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solidFill>
                            <a:schemeClr val="tx1"/>
                          </a:solidFill>
                          <a:effectLst/>
                          <a:latin typeface="Meiryo UI" panose="020B0604030504040204" pitchFamily="50" charset="-128"/>
                          <a:ea typeface="Meiryo UI" panose="020B0604030504040204" pitchFamily="50" charset="-128"/>
                        </a:rPr>
                        <a:t>◆槇尾川ダム事業   </a:t>
                      </a:r>
                      <a:r>
                        <a:rPr lang="ja-JP" altLang="en-US" sz="1000" b="0" kern="100" dirty="0">
                          <a:solidFill>
                            <a:schemeClr val="tx1"/>
                          </a:solidFill>
                          <a:effectLst/>
                          <a:latin typeface="Meiryo UI" panose="020B0604030504040204" pitchFamily="50" charset="-128"/>
                          <a:ea typeface="Meiryo UI" panose="020B0604030504040204" pitchFamily="50" charset="-128"/>
                        </a:rPr>
                        <a:t>堤高</a:t>
                      </a:r>
                      <a:r>
                        <a:rPr lang="en-US" altLang="ja-JP" sz="1000" b="0" kern="100" dirty="0">
                          <a:solidFill>
                            <a:schemeClr val="tx1"/>
                          </a:solidFill>
                          <a:effectLst/>
                          <a:latin typeface="Meiryo UI" panose="020B0604030504040204" pitchFamily="50" charset="-128"/>
                          <a:ea typeface="Meiryo UI" panose="020B0604030504040204" pitchFamily="50" charset="-128"/>
                        </a:rPr>
                        <a:t>:43m </a:t>
                      </a:r>
                      <a:r>
                        <a:rPr lang="ja-JP" altLang="en-US" sz="1000" b="0" kern="100" dirty="0">
                          <a:solidFill>
                            <a:schemeClr val="tx1"/>
                          </a:solidFill>
                          <a:effectLst/>
                          <a:latin typeface="Meiryo UI" panose="020B0604030504040204" pitchFamily="50" charset="-128"/>
                          <a:ea typeface="Meiryo UI" panose="020B0604030504040204" pitchFamily="50" charset="-128"/>
                        </a:rPr>
                        <a:t>総貯水容量</a:t>
                      </a:r>
                      <a:r>
                        <a:rPr lang="en-US" altLang="ja-JP" sz="1000" b="0" kern="100" dirty="0">
                          <a:solidFill>
                            <a:schemeClr val="tx1"/>
                          </a:solidFill>
                          <a:effectLst/>
                          <a:latin typeface="Meiryo UI" panose="020B0604030504040204" pitchFamily="50" charset="-128"/>
                          <a:ea typeface="Meiryo UI" panose="020B0604030504040204" pitchFamily="50" charset="-128"/>
                        </a:rPr>
                        <a:t>:140 </a:t>
                      </a:r>
                      <a:r>
                        <a:rPr lang="ja-JP" altLang="en-US" sz="1000" b="0" kern="100" dirty="0">
                          <a:solidFill>
                            <a:schemeClr val="tx1"/>
                          </a:solidFill>
                          <a:effectLst/>
                          <a:latin typeface="Meiryo UI" panose="020B0604030504040204" pitchFamily="50" charset="-128"/>
                          <a:ea typeface="Meiryo UI" panose="020B0604030504040204" pitchFamily="50" charset="-128"/>
                        </a:rPr>
                        <a:t>万㎥</a:t>
                      </a:r>
                    </a:p>
                    <a:p>
                      <a:pPr algn="just">
                        <a:spcAft>
                          <a:spcPts val="0"/>
                        </a:spcAft>
                      </a:pPr>
                      <a:r>
                        <a:rPr lang="ja-JP" altLang="en-US" sz="1000" b="1" kern="100" dirty="0">
                          <a:solidFill>
                            <a:schemeClr val="tx1"/>
                          </a:solidFill>
                          <a:effectLst/>
                          <a:latin typeface="Meiryo UI" panose="020B0604030504040204" pitchFamily="50" charset="-128"/>
                          <a:ea typeface="Meiryo UI" panose="020B0604030504040204" pitchFamily="50" charset="-128"/>
                        </a:rPr>
                        <a:t>１ 事業目的</a:t>
                      </a:r>
                      <a:endParaRPr lang="en-US" altLang="ja-JP" sz="1000" b="1" kern="100" dirty="0">
                        <a:solidFill>
                          <a:schemeClr val="tx1"/>
                        </a:solidFill>
                        <a:effectLst/>
                        <a:latin typeface="Meiryo UI" panose="020B0604030504040204" pitchFamily="50" charset="-128"/>
                        <a:ea typeface="Meiryo UI" panose="020B0604030504040204" pitchFamily="50" charset="-128"/>
                      </a:endParaRPr>
                    </a:p>
                    <a:p>
                      <a:pPr algn="just">
                        <a:spcAft>
                          <a:spcPts val="0"/>
                        </a:spcAft>
                      </a:pPr>
                      <a:r>
                        <a:rPr lang="en-US" altLang="ja-JP" sz="1000" b="0" kern="100" dirty="0">
                          <a:solidFill>
                            <a:schemeClr val="tx1"/>
                          </a:solidFill>
                          <a:effectLst/>
                          <a:latin typeface="Meiryo UI" panose="020B0604030504040204" pitchFamily="50" charset="-128"/>
                          <a:ea typeface="Meiryo UI" panose="020B0604030504040204" pitchFamily="50" charset="-128"/>
                        </a:rPr>
                        <a:t>   </a:t>
                      </a:r>
                      <a:r>
                        <a:rPr lang="ja-JP" altLang="en-US" sz="1000" b="0" kern="100" dirty="0">
                          <a:solidFill>
                            <a:schemeClr val="tx1"/>
                          </a:solidFill>
                          <a:effectLst/>
                          <a:latin typeface="Meiryo UI" panose="020B0604030504040204" pitchFamily="50" charset="-128"/>
                          <a:ea typeface="Meiryo UI" panose="020B0604030504040204" pitchFamily="50" charset="-128"/>
                        </a:rPr>
                        <a:t> 治水 </a:t>
                      </a:r>
                      <a:r>
                        <a:rPr lang="en-US" altLang="ja-JP" sz="1000" b="0" kern="100" dirty="0">
                          <a:solidFill>
                            <a:schemeClr val="tx1"/>
                          </a:solidFill>
                          <a:effectLst/>
                          <a:latin typeface="Meiryo UI" panose="020B0604030504040204" pitchFamily="50" charset="-128"/>
                          <a:ea typeface="Meiryo UI" panose="020B0604030504040204" pitchFamily="50" charset="-128"/>
                        </a:rPr>
                        <a:t>50mm/h </a:t>
                      </a:r>
                      <a:r>
                        <a:rPr lang="ja-JP" altLang="en-US" sz="1000" b="0" kern="100" dirty="0">
                          <a:solidFill>
                            <a:schemeClr val="tx1"/>
                          </a:solidFill>
                          <a:effectLst/>
                          <a:latin typeface="Meiryo UI" panose="020B0604030504040204" pitchFamily="50" charset="-128"/>
                          <a:ea typeface="Meiryo UI" panose="020B0604030504040204" pitchFamily="50" charset="-128"/>
                        </a:rPr>
                        <a:t>の雨量に対応</a:t>
                      </a:r>
                    </a:p>
                    <a:p>
                      <a:pPr algn="just">
                        <a:spcAft>
                          <a:spcPts val="0"/>
                        </a:spcAft>
                      </a:pPr>
                      <a:r>
                        <a:rPr lang="ja-JP" altLang="en-US" sz="1000" b="1" kern="100" dirty="0">
                          <a:solidFill>
                            <a:schemeClr val="tx1"/>
                          </a:solidFill>
                          <a:effectLst/>
                          <a:latin typeface="Meiryo UI" panose="020B0604030504040204" pitchFamily="50" charset="-128"/>
                          <a:ea typeface="Meiryo UI" panose="020B0604030504040204" pitchFamily="50" charset="-128"/>
                        </a:rPr>
                        <a:t>２ 事業内容</a:t>
                      </a:r>
                    </a:p>
                    <a:p>
                      <a:pPr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rPr>
                        <a:t>   ・補助事業費 </a:t>
                      </a:r>
                      <a:r>
                        <a:rPr lang="en-US" altLang="ja-JP" sz="1000" b="0" kern="100" dirty="0">
                          <a:solidFill>
                            <a:schemeClr val="tx1"/>
                          </a:solidFill>
                          <a:effectLst/>
                          <a:latin typeface="Meiryo UI" panose="020B0604030504040204" pitchFamily="50" charset="-128"/>
                          <a:ea typeface="Meiryo UI" panose="020B0604030504040204" pitchFamily="50" charset="-128"/>
                        </a:rPr>
                        <a:t>128 </a:t>
                      </a:r>
                      <a:r>
                        <a:rPr lang="ja-JP" altLang="en-US" sz="1000" b="0" kern="100" dirty="0">
                          <a:solidFill>
                            <a:schemeClr val="tx1"/>
                          </a:solidFill>
                          <a:effectLst/>
                          <a:latin typeface="Meiryo UI" panose="020B0604030504040204" pitchFamily="50" charset="-128"/>
                          <a:ea typeface="Meiryo UI" panose="020B0604030504040204" pitchFamily="50" charset="-128"/>
                        </a:rPr>
                        <a:t>億円（</a:t>
                      </a:r>
                      <a:r>
                        <a:rPr lang="en-US" altLang="ja-JP" sz="1000" b="0" kern="100" dirty="0">
                          <a:solidFill>
                            <a:schemeClr val="tx1"/>
                          </a:solidFill>
                          <a:effectLst/>
                          <a:latin typeface="Meiryo UI" panose="020B0604030504040204" pitchFamily="50" charset="-128"/>
                          <a:ea typeface="Meiryo UI" panose="020B0604030504040204" pitchFamily="50" charset="-128"/>
                        </a:rPr>
                        <a:t>H13 </a:t>
                      </a:r>
                      <a:r>
                        <a:rPr lang="ja-JP" altLang="en-US" sz="1000" b="0" kern="100" dirty="0">
                          <a:solidFill>
                            <a:schemeClr val="tx1"/>
                          </a:solidFill>
                          <a:effectLst/>
                          <a:latin typeface="Meiryo UI" panose="020B0604030504040204" pitchFamily="50" charset="-128"/>
                          <a:ea typeface="Meiryo UI" panose="020B0604030504040204" pitchFamily="50" charset="-128"/>
                        </a:rPr>
                        <a:t>時点計画）</a:t>
                      </a:r>
                      <a:r>
                        <a:rPr lang="ja-JP" altLang="en-US" sz="1000" b="0" kern="100" baseline="0" dirty="0">
                          <a:solidFill>
                            <a:schemeClr val="tx1"/>
                          </a:solidFill>
                          <a:effectLst/>
                          <a:latin typeface="Meiryo UI" panose="020B0604030504040204" pitchFamily="50" charset="-128"/>
                          <a:ea typeface="Meiryo UI" panose="020B0604030504040204" pitchFamily="50" charset="-128"/>
                        </a:rPr>
                        <a:t>   </a:t>
                      </a:r>
                      <a:r>
                        <a:rPr lang="ja-JP" altLang="en-US" sz="1000" b="0" kern="100" dirty="0">
                          <a:solidFill>
                            <a:schemeClr val="tx1"/>
                          </a:solidFill>
                          <a:effectLst/>
                          <a:latin typeface="Meiryo UI" panose="020B0604030504040204" pitchFamily="50" charset="-128"/>
                          <a:ea typeface="Meiryo UI" panose="020B0604030504040204" pitchFamily="50" charset="-128"/>
                        </a:rPr>
                        <a:t>残事業費</a:t>
                      </a:r>
                      <a:r>
                        <a:rPr lang="en-US" altLang="ja-JP" sz="1000" b="0" kern="100" dirty="0">
                          <a:solidFill>
                            <a:schemeClr val="tx1"/>
                          </a:solidFill>
                          <a:effectLst/>
                          <a:latin typeface="Meiryo UI" panose="020B0604030504040204" pitchFamily="50" charset="-128"/>
                          <a:ea typeface="Meiryo UI" panose="020B0604030504040204" pitchFamily="50" charset="-128"/>
                        </a:rPr>
                        <a:t>92 </a:t>
                      </a:r>
                      <a:r>
                        <a:rPr lang="ja-JP" altLang="en-US" sz="1000" b="0" kern="100" dirty="0">
                          <a:solidFill>
                            <a:schemeClr val="tx1"/>
                          </a:solidFill>
                          <a:effectLst/>
                          <a:latin typeface="Meiryo UI" panose="020B0604030504040204" pitchFamily="50" charset="-128"/>
                          <a:ea typeface="Meiryo UI" panose="020B0604030504040204" pitchFamily="50" charset="-128"/>
                        </a:rPr>
                        <a:t>億円（ </a:t>
                      </a:r>
                      <a:r>
                        <a:rPr lang="en-US" altLang="ja-JP" sz="1000" b="0" kern="100" dirty="0">
                          <a:solidFill>
                            <a:schemeClr val="tx1"/>
                          </a:solidFill>
                          <a:effectLst/>
                          <a:latin typeface="Meiryo UI" panose="020B0604030504040204" pitchFamily="50" charset="-128"/>
                          <a:ea typeface="Meiryo UI" panose="020B0604030504040204" pitchFamily="50" charset="-128"/>
                        </a:rPr>
                        <a:t>H20</a:t>
                      </a:r>
                      <a:r>
                        <a:rPr lang="ja-JP" altLang="en-US" sz="1000" b="0" kern="100" dirty="0">
                          <a:solidFill>
                            <a:schemeClr val="tx1"/>
                          </a:solidFill>
                          <a:effectLst/>
                          <a:latin typeface="Meiryo UI" panose="020B0604030504040204" pitchFamily="50" charset="-128"/>
                          <a:ea typeface="Meiryo UI" panose="020B0604030504040204" pitchFamily="50" charset="-128"/>
                        </a:rPr>
                        <a:t>～）（府負担</a:t>
                      </a:r>
                      <a:r>
                        <a:rPr lang="en-US" altLang="ja-JP" sz="1000" b="0" kern="100" dirty="0">
                          <a:solidFill>
                            <a:schemeClr val="tx1"/>
                          </a:solidFill>
                          <a:effectLst/>
                          <a:latin typeface="Meiryo UI" panose="020B0604030504040204" pitchFamily="50" charset="-128"/>
                          <a:ea typeface="Meiryo UI" panose="020B0604030504040204" pitchFamily="50" charset="-128"/>
                        </a:rPr>
                        <a:t>46 </a:t>
                      </a:r>
                      <a:r>
                        <a:rPr lang="ja-JP" altLang="en-US" sz="1000" b="0" kern="100" dirty="0">
                          <a:solidFill>
                            <a:schemeClr val="tx1"/>
                          </a:solidFill>
                          <a:effectLst/>
                          <a:latin typeface="Meiryo UI" panose="020B0604030504040204" pitchFamily="50" charset="-128"/>
                          <a:ea typeface="Meiryo UI" panose="020B0604030504040204" pitchFamily="50" charset="-128"/>
                        </a:rPr>
                        <a:t>億円）</a:t>
                      </a:r>
                      <a:r>
                        <a:rPr lang="ja-JP" altLang="en-US" sz="1000" b="0" kern="100" baseline="0" dirty="0">
                          <a:solidFill>
                            <a:schemeClr val="tx1"/>
                          </a:solidFill>
                          <a:effectLst/>
                          <a:latin typeface="Meiryo UI" panose="020B0604030504040204" pitchFamily="50" charset="-128"/>
                          <a:ea typeface="Meiryo UI" panose="020B0604030504040204" pitchFamily="50" charset="-128"/>
                        </a:rPr>
                        <a:t>  </a:t>
                      </a:r>
                      <a:r>
                        <a:rPr lang="en-US" altLang="ja-JP" sz="1000" b="0" kern="100" dirty="0">
                          <a:solidFill>
                            <a:schemeClr val="tx1"/>
                          </a:solidFill>
                          <a:effectLst/>
                          <a:latin typeface="Meiryo UI" panose="020B0604030504040204" pitchFamily="50" charset="-128"/>
                          <a:ea typeface="Meiryo UI" panose="020B0604030504040204" pitchFamily="50" charset="-128"/>
                        </a:rPr>
                        <a:t>※</a:t>
                      </a:r>
                      <a:r>
                        <a:rPr lang="ja-JP" altLang="en-US" sz="1000" b="0" kern="100" dirty="0">
                          <a:solidFill>
                            <a:schemeClr val="tx1"/>
                          </a:solidFill>
                          <a:effectLst/>
                          <a:latin typeface="Meiryo UI" panose="020B0604030504040204" pitchFamily="50" charset="-128"/>
                          <a:ea typeface="Meiryo UI" panose="020B0604030504040204" pitchFamily="50" charset="-128"/>
                        </a:rPr>
                        <a:t>別に単独事業費執行済額 </a:t>
                      </a:r>
                      <a:r>
                        <a:rPr lang="en-US" altLang="ja-JP" sz="1000" b="0" kern="100" dirty="0">
                          <a:solidFill>
                            <a:schemeClr val="tx1"/>
                          </a:solidFill>
                          <a:effectLst/>
                          <a:latin typeface="Meiryo UI" panose="020B0604030504040204" pitchFamily="50" charset="-128"/>
                          <a:ea typeface="Meiryo UI" panose="020B0604030504040204" pitchFamily="50" charset="-128"/>
                        </a:rPr>
                        <a:t>1.7 </a:t>
                      </a:r>
                      <a:r>
                        <a:rPr lang="ja-JP" altLang="en-US" sz="1000" b="0" kern="100" dirty="0">
                          <a:solidFill>
                            <a:schemeClr val="tx1"/>
                          </a:solidFill>
                          <a:effectLst/>
                          <a:latin typeface="Meiryo UI" panose="020B0604030504040204" pitchFamily="50" charset="-128"/>
                          <a:ea typeface="Meiryo UI" panose="020B0604030504040204" pitchFamily="50" charset="-128"/>
                        </a:rPr>
                        <a:t>億円</a:t>
                      </a:r>
                      <a:endParaRPr lang="en-US" altLang="ja-JP" sz="1000" b="0" kern="100" dirty="0">
                        <a:solidFill>
                          <a:schemeClr val="tx1"/>
                        </a:solidFill>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rPr>
                        <a:t>   ＊用地買収率</a:t>
                      </a:r>
                      <a:r>
                        <a:rPr lang="en-US" altLang="ja-JP" sz="1000" b="0" kern="100" dirty="0">
                          <a:solidFill>
                            <a:schemeClr val="tx1"/>
                          </a:solidFill>
                          <a:effectLst/>
                          <a:latin typeface="Meiryo UI" panose="020B0604030504040204" pitchFamily="50" charset="-128"/>
                          <a:ea typeface="Meiryo UI" panose="020B0604030504040204" pitchFamily="50" charset="-128"/>
                        </a:rPr>
                        <a:t>92</a:t>
                      </a:r>
                      <a:r>
                        <a:rPr lang="ja-JP" altLang="en-US" sz="1000" b="0" kern="100" dirty="0">
                          <a:solidFill>
                            <a:schemeClr val="tx1"/>
                          </a:solidFill>
                          <a:effectLst/>
                          <a:latin typeface="Meiryo UI" panose="020B0604030504040204" pitchFamily="50" charset="-128"/>
                          <a:ea typeface="Meiryo UI" panose="020B0604030504040204" pitchFamily="50" charset="-128"/>
                        </a:rPr>
                        <a:t>％、付替府道</a:t>
                      </a:r>
                      <a:r>
                        <a:rPr lang="en-US" altLang="ja-JP" sz="1000" b="0" kern="100" dirty="0">
                          <a:solidFill>
                            <a:schemeClr val="tx1"/>
                          </a:solidFill>
                          <a:effectLst/>
                          <a:latin typeface="Meiryo UI" panose="020B0604030504040204" pitchFamily="50" charset="-128"/>
                          <a:ea typeface="Meiryo UI" panose="020B0604030504040204" pitchFamily="50" charset="-128"/>
                        </a:rPr>
                        <a:t>30</a:t>
                      </a:r>
                      <a:r>
                        <a:rPr lang="ja-JP" altLang="en-US" sz="1000" b="0" kern="100" dirty="0">
                          <a:solidFill>
                            <a:schemeClr val="tx1"/>
                          </a:solidFill>
                          <a:effectLst/>
                          <a:latin typeface="Meiryo UI" panose="020B0604030504040204" pitchFamily="50" charset="-128"/>
                          <a:ea typeface="Meiryo UI" panose="020B0604030504040204" pitchFamily="50" charset="-128"/>
                        </a:rPr>
                        <a:t>％</a:t>
                      </a:r>
                      <a:r>
                        <a:rPr lang="en-US" altLang="ja-JP" sz="1000" b="0" kern="100" dirty="0">
                          <a:solidFill>
                            <a:schemeClr val="tx1"/>
                          </a:solidFill>
                          <a:effectLst/>
                          <a:latin typeface="Meiryo UI" panose="020B0604030504040204" pitchFamily="50" charset="-128"/>
                          <a:ea typeface="Meiryo UI" panose="020B0604030504040204" pitchFamily="50" charset="-128"/>
                        </a:rPr>
                        <a:t>(H19 </a:t>
                      </a:r>
                      <a:r>
                        <a:rPr lang="ja-JP" altLang="en-US" sz="1000" b="0" kern="100" dirty="0">
                          <a:solidFill>
                            <a:schemeClr val="tx1"/>
                          </a:solidFill>
                          <a:effectLst/>
                          <a:latin typeface="Meiryo UI" panose="020B0604030504040204" pitchFamily="50" charset="-128"/>
                          <a:ea typeface="Meiryo UI" panose="020B0604030504040204" pitchFamily="50" charset="-128"/>
                        </a:rPr>
                        <a:t>末</a:t>
                      </a:r>
                      <a:r>
                        <a:rPr lang="en-US" altLang="ja-JP" sz="1000" b="0" kern="100" dirty="0">
                          <a:solidFill>
                            <a:schemeClr val="tx1"/>
                          </a:solidFill>
                          <a:effectLst/>
                          <a:latin typeface="Meiryo UI" panose="020B0604030504040204" pitchFamily="50" charset="-128"/>
                          <a:ea typeface="Meiryo UI" panose="020B0604030504040204" pitchFamily="50" charset="-128"/>
                        </a:rPr>
                        <a:t>)       </a:t>
                      </a:r>
                      <a:r>
                        <a:rPr lang="ja-JP" altLang="en-US" sz="1000" b="0" kern="100" dirty="0">
                          <a:solidFill>
                            <a:schemeClr val="tx1"/>
                          </a:solidFill>
                          <a:effectLst/>
                          <a:latin typeface="Meiryo UI" panose="020B0604030504040204" pitchFamily="50" charset="-128"/>
                          <a:ea typeface="Meiryo UI" panose="020B0604030504040204" pitchFamily="50" charset="-128"/>
                        </a:rPr>
                        <a:t>   ＊</a:t>
                      </a:r>
                      <a:r>
                        <a:rPr lang="en-US" altLang="ja-JP" sz="1000" b="0" kern="100" dirty="0">
                          <a:solidFill>
                            <a:schemeClr val="tx1"/>
                          </a:solidFill>
                          <a:effectLst/>
                          <a:latin typeface="Meiryo UI" panose="020B0604030504040204" pitchFamily="50" charset="-128"/>
                          <a:ea typeface="Meiryo UI" panose="020B0604030504040204" pitchFamily="50" charset="-128"/>
                        </a:rPr>
                        <a:t>H20 </a:t>
                      </a:r>
                      <a:r>
                        <a:rPr lang="ja-JP" altLang="en-US" sz="1000" b="0" kern="100" dirty="0">
                          <a:solidFill>
                            <a:schemeClr val="tx1"/>
                          </a:solidFill>
                          <a:effectLst/>
                          <a:latin typeface="Meiryo UI" panose="020B0604030504040204" pitchFamily="50" charset="-128"/>
                          <a:ea typeface="Meiryo UI" panose="020B0604030504040204" pitchFamily="50" charset="-128"/>
                        </a:rPr>
                        <a:t>ダム本体着工、</a:t>
                      </a:r>
                      <a:r>
                        <a:rPr lang="en-US" altLang="ja-JP" sz="1000" b="0" kern="100" dirty="0">
                          <a:solidFill>
                            <a:schemeClr val="tx1"/>
                          </a:solidFill>
                          <a:effectLst/>
                          <a:latin typeface="Meiryo UI" panose="020B0604030504040204" pitchFamily="50" charset="-128"/>
                          <a:ea typeface="Meiryo UI" panose="020B0604030504040204" pitchFamily="50" charset="-128"/>
                        </a:rPr>
                        <a:t>H22 </a:t>
                      </a:r>
                      <a:r>
                        <a:rPr lang="ja-JP" altLang="en-US" sz="1000" b="0" kern="100" dirty="0">
                          <a:solidFill>
                            <a:schemeClr val="tx1"/>
                          </a:solidFill>
                          <a:effectLst/>
                          <a:latin typeface="Meiryo UI" panose="020B0604030504040204" pitchFamily="50" charset="-128"/>
                          <a:ea typeface="Meiryo UI" panose="020B0604030504040204" pitchFamily="50" charset="-128"/>
                        </a:rPr>
                        <a:t>付替道路暫定供用、</a:t>
                      </a:r>
                      <a:r>
                        <a:rPr lang="en-US" altLang="ja-JP" sz="1000" b="0" kern="100" dirty="0">
                          <a:solidFill>
                            <a:schemeClr val="tx1"/>
                          </a:solidFill>
                          <a:effectLst/>
                          <a:latin typeface="Meiryo UI" panose="020B0604030504040204" pitchFamily="50" charset="-128"/>
                          <a:ea typeface="Meiryo UI" panose="020B0604030504040204" pitchFamily="50" charset="-128"/>
                        </a:rPr>
                        <a:t>H20 </a:t>
                      </a:r>
                      <a:r>
                        <a:rPr lang="ja-JP" altLang="en-US" sz="1000" b="0" kern="100" dirty="0">
                          <a:solidFill>
                            <a:schemeClr val="tx1"/>
                          </a:solidFill>
                          <a:effectLst/>
                          <a:latin typeface="Meiryo UI" panose="020B0604030504040204" pitchFamily="50" charset="-128"/>
                          <a:ea typeface="Meiryo UI" panose="020B0604030504040204" pitchFamily="50" charset="-128"/>
                        </a:rPr>
                        <a:t>年代半ば治水効果の発揮</a:t>
                      </a:r>
                    </a:p>
                    <a:p>
                      <a:pPr algn="just">
                        <a:spcAft>
                          <a:spcPts val="0"/>
                        </a:spcAft>
                      </a:pPr>
                      <a:r>
                        <a:rPr lang="ja-JP" altLang="en-US" sz="1000" b="1" kern="100" dirty="0">
                          <a:solidFill>
                            <a:schemeClr val="tx1"/>
                          </a:solidFill>
                          <a:effectLst/>
                          <a:latin typeface="Meiryo UI" panose="020B0604030504040204" pitchFamily="50" charset="-128"/>
                          <a:ea typeface="Meiryo UI" panose="020B0604030504040204" pitchFamily="50" charset="-128"/>
                        </a:rPr>
                        <a:t>３ 事業開始年度</a:t>
                      </a:r>
                      <a:endParaRPr lang="en-US" altLang="ja-JP" sz="1000" b="1" kern="100" dirty="0">
                        <a:solidFill>
                          <a:schemeClr val="tx1"/>
                        </a:solidFill>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rPr>
                        <a:t>　　平成</a:t>
                      </a:r>
                      <a:r>
                        <a:rPr lang="en-US" altLang="ja-JP" sz="1000" b="0" kern="100" dirty="0">
                          <a:solidFill>
                            <a:schemeClr val="tx1"/>
                          </a:solidFill>
                          <a:effectLst/>
                          <a:latin typeface="Meiryo UI" panose="020B0604030504040204" pitchFamily="50" charset="-128"/>
                          <a:ea typeface="Meiryo UI" panose="020B0604030504040204" pitchFamily="50" charset="-128"/>
                        </a:rPr>
                        <a:t>3 </a:t>
                      </a:r>
                      <a:r>
                        <a:rPr lang="ja-JP" altLang="en-US" sz="1000" b="0" kern="100" dirty="0">
                          <a:solidFill>
                            <a:schemeClr val="tx1"/>
                          </a:solidFill>
                          <a:effectLst/>
                          <a:latin typeface="Meiryo UI" panose="020B0604030504040204" pitchFamily="50" charset="-128"/>
                          <a:ea typeface="Meiryo UI" panose="020B0604030504040204" pitchFamily="50" charset="-128"/>
                        </a:rPr>
                        <a:t>年度～</a:t>
                      </a:r>
                      <a:endParaRPr lang="en-US" altLang="ja-JP" sz="1000" b="0" kern="100" dirty="0">
                        <a:solidFill>
                          <a:schemeClr val="tx1"/>
                        </a:solidFill>
                        <a:effectLst/>
                        <a:latin typeface="Meiryo UI" panose="020B0604030504040204" pitchFamily="50" charset="-128"/>
                        <a:ea typeface="Meiryo UI" panose="020B0604030504040204" pitchFamily="50" charset="-128"/>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tc hMerge="1">
                  <a:txBody>
                    <a:bodyPr/>
                    <a:lstStyle/>
                    <a:p>
                      <a:pPr algn="just">
                        <a:spcAft>
                          <a:spcPts val="0"/>
                        </a:spcAft>
                      </a:pPr>
                      <a:endParaRPr lang="en-US" altLang="ja-JP" sz="1000" b="0" kern="100" dirty="0">
                        <a:effectLst/>
                        <a:latin typeface="Meiryo UI" panose="020B0604030504040204" pitchFamily="50" charset="-128"/>
                        <a:ea typeface="Meiryo UI" panose="020B0604030504040204" pitchFamily="50" charset="-128"/>
                      </a:endParaRPr>
                    </a:p>
                  </a:txBody>
                  <a:tcPr marL="72000" marR="72000" marT="36000" marB="36000">
                    <a:lnT w="6350" cap="flat" cmpd="sng" algn="ctr">
                      <a:solidFill>
                        <a:schemeClr val="accent1"/>
                      </a:solidFill>
                      <a:prstDash val="solid"/>
                      <a:round/>
                      <a:headEnd type="none" w="med" len="med"/>
                      <a:tailEnd type="none" w="med" len="med"/>
                    </a:lnT>
                    <a:solidFill>
                      <a:schemeClr val="bg1">
                        <a:alpha val="20000"/>
                      </a:schemeClr>
                    </a:solidFill>
                  </a:tcPr>
                </a:tc>
                <a:extLst>
                  <a:ext uri="{0D108BD9-81ED-4DB2-BD59-A6C34878D82A}">
                    <a16:rowId xmlns:a16="http://schemas.microsoft.com/office/drawing/2014/main" val="584442172"/>
                  </a:ext>
                </a:extLst>
              </a:tr>
              <a:tr h="221195">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bg1"/>
                          </a:solidFill>
                          <a:latin typeface="Meiryo UI" panose="020B0604030504040204" pitchFamily="50" charset="-128"/>
                          <a:ea typeface="Meiryo UI" panose="020B0604030504040204" pitchFamily="50" charset="-128"/>
                        </a:rPr>
                        <a:t>見直しの経過</a:t>
                      </a:r>
                      <a:endParaRPr kumimoji="1" lang="ja-JP" altLang="en-US" dirty="0">
                        <a:solidFill>
                          <a:schemeClr val="bg1"/>
                        </a:solidFill>
                        <a:latin typeface="Meiryo UI" panose="020B0604030504040204" pitchFamily="50" charset="-128"/>
                        <a:ea typeface="Meiryo UI" panose="020B0604030504040204" pitchFamily="50" charset="-128"/>
                      </a:endParaRPr>
                    </a:p>
                  </a:txBody>
                  <a:tcPr marL="72000" marR="72000" marT="36000" marB="36000" vert="eaVert" anchor="ctr">
                    <a:lnL w="12700" cap="flat" cmpd="sng" algn="ctr">
                      <a:solidFill>
                        <a:schemeClr val="accent1"/>
                      </a:solidFill>
                      <a:prstDash val="solid"/>
                      <a:round/>
                      <a:headEnd type="none" w="med" len="med"/>
                      <a:tailEnd type="none" w="med" len="med"/>
                    </a:lnL>
                    <a:lnT w="635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grid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ja-JP" sz="1000" b="1" kern="100" dirty="0">
                          <a:solidFill>
                            <a:schemeClr val="tx1"/>
                          </a:solidFill>
                          <a:effectLst/>
                          <a:latin typeface="Meiryo UI" panose="020B0604030504040204" pitchFamily="50" charset="-128"/>
                          <a:ea typeface="Meiryo UI" panose="020B0604030504040204" pitchFamily="50" charset="-128"/>
                        </a:rPr>
                        <a:t>＜財政再建プログラム（案）</a:t>
                      </a:r>
                      <a:r>
                        <a:rPr lang="ja-JP" altLang="en-US" sz="1000" b="1" kern="100" dirty="0">
                          <a:solidFill>
                            <a:schemeClr val="tx1"/>
                          </a:solidFill>
                          <a:effectLst/>
                          <a:latin typeface="Meiryo UI" panose="020B0604030504040204" pitchFamily="50" charset="-128"/>
                          <a:ea typeface="Meiryo UI" panose="020B0604030504040204" pitchFamily="50" charset="-128"/>
                        </a:rPr>
                        <a:t>における見直し</a:t>
                      </a:r>
                      <a:r>
                        <a:rPr lang="ja-JP" altLang="ja-JP" sz="1000" b="1" kern="100" dirty="0">
                          <a:solidFill>
                            <a:schemeClr val="tx1"/>
                          </a:solidFill>
                          <a:effectLst/>
                          <a:latin typeface="Meiryo UI" panose="020B0604030504040204" pitchFamily="50" charset="-128"/>
                          <a:ea typeface="Meiryo UI" panose="020B0604030504040204" pitchFamily="50" charset="-128"/>
                        </a:rPr>
                        <a:t>＞</a:t>
                      </a:r>
                      <a:endParaRPr lang="ja-JP" altLang="ja-JP"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0D8E8"/>
                    </a:solidFill>
                  </a:tcPr>
                </a:tc>
                <a:tc hMerge="1">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ja-JP"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solidFill>
                      <a:srgbClr val="D0D8E8"/>
                    </a:solidFill>
                  </a:tcPr>
                </a:tc>
                <a:extLst>
                  <a:ext uri="{0D108BD9-81ED-4DB2-BD59-A6C34878D82A}">
                    <a16:rowId xmlns:a16="http://schemas.microsoft.com/office/drawing/2014/main" val="652200874"/>
                  </a:ext>
                </a:extLst>
              </a:tr>
              <a:tr h="3075439">
                <a:tc vMerge="1">
                  <a:txBody>
                    <a:bodyPr/>
                    <a:lstStyle/>
                    <a:p>
                      <a:endParaRPr kumimoji="1" lang="ja-JP" altLang="en-US" dirty="0"/>
                    </a:p>
                  </a:txBody>
                  <a:tcPr marL="72000" marR="72000" marT="36000" marB="36000" vert="eaVert">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just">
                        <a:spcAft>
                          <a:spcPts val="0"/>
                        </a:spcAft>
                      </a:pPr>
                      <a:r>
                        <a:rPr lang="ja-JP" altLang="en-US" sz="1000" b="1" kern="100" dirty="0">
                          <a:solidFill>
                            <a:schemeClr val="tx1"/>
                          </a:solidFill>
                          <a:effectLst/>
                          <a:latin typeface="Meiryo UI" panose="020B0604030504040204" pitchFamily="50" charset="-128"/>
                          <a:ea typeface="Meiryo UI" panose="020B0604030504040204" pitchFamily="50" charset="-128"/>
                        </a:rPr>
                        <a:t>◆安威川ダム・槇尾川ダム事業（共通）</a:t>
                      </a:r>
                    </a:p>
                    <a:p>
                      <a:pPr algn="just">
                        <a:spcAft>
                          <a:spcPts val="0"/>
                        </a:spcAft>
                      </a:pPr>
                      <a:r>
                        <a:rPr lang="ja-JP" altLang="en-US" sz="1000" b="1" kern="100" dirty="0">
                          <a:solidFill>
                            <a:schemeClr val="tx1"/>
                          </a:solidFill>
                          <a:effectLst/>
                          <a:latin typeface="Meiryo UI" panose="020B0604030504040204" pitchFamily="50" charset="-128"/>
                          <a:ea typeface="Meiryo UI" panose="020B0604030504040204" pitchFamily="50" charset="-128"/>
                        </a:rPr>
                        <a:t>１ 見直しの考え方</a:t>
                      </a:r>
                    </a:p>
                    <a:p>
                      <a:pPr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rPr>
                        <a:t>　　財政状況に鑑み、事業スピードを見直す（主要プロジェクトとして点検）</a:t>
                      </a:r>
                      <a:endParaRPr lang="en-US" altLang="ja-JP" sz="1000" b="0" kern="100" dirty="0">
                        <a:solidFill>
                          <a:schemeClr val="tx1"/>
                        </a:solidFill>
                        <a:effectLst/>
                        <a:latin typeface="Meiryo UI" panose="020B0604030504040204" pitchFamily="50" charset="-128"/>
                        <a:ea typeface="Meiryo UI" panose="020B0604030504040204" pitchFamily="50" charset="-128"/>
                      </a:endParaRPr>
                    </a:p>
                    <a:p>
                      <a:pPr algn="just">
                        <a:lnSpc>
                          <a:spcPts val="700"/>
                        </a:lnSpc>
                        <a:spcAft>
                          <a:spcPts val="0"/>
                        </a:spcAft>
                      </a:pPr>
                      <a:endParaRPr lang="en-US" altLang="ja-JP" sz="1000" b="1" kern="100" dirty="0">
                        <a:solidFill>
                          <a:schemeClr val="tx1"/>
                        </a:solidFill>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solidFill>
                            <a:schemeClr val="tx1"/>
                          </a:solidFill>
                          <a:effectLst/>
                          <a:latin typeface="Meiryo UI" panose="020B0604030504040204" pitchFamily="50" charset="-128"/>
                          <a:ea typeface="Meiryo UI" panose="020B0604030504040204" pitchFamily="50" charset="-128"/>
                        </a:rPr>
                        <a:t>◆安威川ダム事業</a:t>
                      </a:r>
                    </a:p>
                    <a:p>
                      <a:pPr algn="just">
                        <a:spcAft>
                          <a:spcPts val="0"/>
                        </a:spcAft>
                      </a:pPr>
                      <a:r>
                        <a:rPr lang="ja-JP" altLang="en-US" sz="1000" b="1" kern="100" dirty="0">
                          <a:solidFill>
                            <a:schemeClr val="tx1"/>
                          </a:solidFill>
                          <a:effectLst/>
                          <a:latin typeface="Meiryo UI" panose="020B0604030504040204" pitchFamily="50" charset="-128"/>
                          <a:ea typeface="Meiryo UI" panose="020B0604030504040204" pitchFamily="50" charset="-128"/>
                        </a:rPr>
                        <a:t>２ 見直し内容</a:t>
                      </a:r>
                    </a:p>
                    <a:p>
                      <a:pPr algn="just">
                        <a:spcAft>
                          <a:spcPts val="0"/>
                        </a:spcAft>
                      </a:pPr>
                      <a:r>
                        <a:rPr lang="ja-JP" altLang="en-US" sz="1000" kern="100" dirty="0">
                          <a:solidFill>
                            <a:schemeClr val="tx1"/>
                          </a:solidFill>
                          <a:effectLst/>
                          <a:latin typeface="Meiryo UI" panose="020B0604030504040204" pitchFamily="50" charset="-128"/>
                          <a:ea typeface="Meiryo UI" panose="020B0604030504040204" pitchFamily="50" charset="-128"/>
                        </a:rPr>
                        <a:t>　　平成</a:t>
                      </a:r>
                      <a:r>
                        <a:rPr lang="en-US" altLang="ja-JP" sz="1000" kern="100" dirty="0">
                          <a:solidFill>
                            <a:schemeClr val="tx1"/>
                          </a:solidFill>
                          <a:effectLst/>
                          <a:latin typeface="Meiryo UI" panose="020B0604030504040204" pitchFamily="50" charset="-128"/>
                          <a:ea typeface="Meiryo UI" panose="020B0604030504040204" pitchFamily="50" charset="-128"/>
                        </a:rPr>
                        <a:t>21</a:t>
                      </a:r>
                      <a:r>
                        <a:rPr lang="ja-JP" altLang="en-US" sz="1000" kern="100" dirty="0">
                          <a:solidFill>
                            <a:schemeClr val="tx1"/>
                          </a:solidFill>
                          <a:effectLst/>
                          <a:latin typeface="Meiryo UI" panose="020B0604030504040204" pitchFamily="50" charset="-128"/>
                          <a:ea typeface="Meiryo UI" panose="020B0604030504040204" pitchFamily="50" charset="-128"/>
                        </a:rPr>
                        <a:t>年度は、本体着工（事業費：約</a:t>
                      </a:r>
                      <a:r>
                        <a:rPr lang="en-US" altLang="ja-JP" sz="1000" kern="100" dirty="0">
                          <a:solidFill>
                            <a:schemeClr val="tx1"/>
                          </a:solidFill>
                          <a:effectLst/>
                          <a:latin typeface="Meiryo UI" panose="020B0604030504040204" pitchFamily="50" charset="-128"/>
                          <a:ea typeface="Meiryo UI" panose="020B0604030504040204" pitchFamily="50" charset="-128"/>
                        </a:rPr>
                        <a:t>400</a:t>
                      </a:r>
                      <a:r>
                        <a:rPr lang="ja-JP" altLang="en-US" sz="1000" kern="100" dirty="0">
                          <a:solidFill>
                            <a:schemeClr val="tx1"/>
                          </a:solidFill>
                          <a:effectLst/>
                          <a:latin typeface="Meiryo UI" panose="020B0604030504040204" pitchFamily="50" charset="-128"/>
                          <a:ea typeface="Meiryo UI" panose="020B0604030504040204" pitchFamily="50" charset="-128"/>
                        </a:rPr>
                        <a:t>億円（</a:t>
                      </a:r>
                      <a:r>
                        <a:rPr lang="en-US" altLang="ja-JP" sz="1000" kern="100" dirty="0">
                          <a:solidFill>
                            <a:schemeClr val="tx1"/>
                          </a:solidFill>
                          <a:effectLst/>
                          <a:latin typeface="Meiryo UI" panose="020B0604030504040204" pitchFamily="50" charset="-128"/>
                          <a:ea typeface="Meiryo UI" panose="020B0604030504040204" pitchFamily="50" charset="-128"/>
                        </a:rPr>
                        <a:t>H21</a:t>
                      </a:r>
                      <a:r>
                        <a:rPr lang="ja-JP" altLang="en-US" sz="1000" kern="100" dirty="0">
                          <a:solidFill>
                            <a:schemeClr val="tx1"/>
                          </a:solidFill>
                          <a:effectLst/>
                          <a:latin typeface="Meiryo UI" panose="020B0604030504040204" pitchFamily="50" charset="-128"/>
                          <a:ea typeface="Meiryo UI" panose="020B0604030504040204" pitchFamily="50" charset="-128"/>
                        </a:rPr>
                        <a:t>～</a:t>
                      </a:r>
                      <a:r>
                        <a:rPr lang="en-US" altLang="ja-JP" sz="1000" kern="100" dirty="0">
                          <a:solidFill>
                            <a:schemeClr val="tx1"/>
                          </a:solidFill>
                          <a:effectLst/>
                          <a:latin typeface="Meiryo UI" panose="020B0604030504040204" pitchFamily="50" charset="-128"/>
                          <a:ea typeface="Meiryo UI" panose="020B0604030504040204" pitchFamily="50" charset="-128"/>
                        </a:rPr>
                        <a:t>H28</a:t>
                      </a:r>
                      <a:r>
                        <a:rPr lang="ja-JP" altLang="en-US" sz="1000" kern="100" dirty="0">
                          <a:solidFill>
                            <a:schemeClr val="tx1"/>
                          </a:solidFill>
                          <a:effectLst/>
                          <a:latin typeface="Meiryo UI" panose="020B0604030504040204" pitchFamily="50" charset="-128"/>
                          <a:ea typeface="Meiryo UI" panose="020B0604030504040204" pitchFamily="50" charset="-128"/>
                        </a:rPr>
                        <a:t>））を見送り</a:t>
                      </a:r>
                    </a:p>
                    <a:p>
                      <a:pPr algn="just">
                        <a:spcAft>
                          <a:spcPts val="0"/>
                        </a:spcAft>
                      </a:pPr>
                      <a:r>
                        <a:rPr lang="ja-JP" altLang="en-US" sz="1000" b="1" kern="100" dirty="0">
                          <a:solidFill>
                            <a:schemeClr val="tx1"/>
                          </a:solidFill>
                          <a:effectLst/>
                          <a:latin typeface="Meiryo UI" panose="020B0604030504040204" pitchFamily="50" charset="-128"/>
                          <a:ea typeface="Meiryo UI" panose="020B0604030504040204" pitchFamily="50" charset="-128"/>
                        </a:rPr>
                        <a:t>３ 実施時期</a:t>
                      </a:r>
                      <a:endParaRPr lang="en-US" altLang="ja-JP" sz="1000" b="1" kern="100" dirty="0">
                        <a:solidFill>
                          <a:schemeClr val="tx1"/>
                        </a:solidFill>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solidFill>
                            <a:schemeClr val="tx1"/>
                          </a:solidFill>
                          <a:effectLst/>
                          <a:latin typeface="Meiryo UI" panose="020B0604030504040204" pitchFamily="50" charset="-128"/>
                          <a:ea typeface="Meiryo UI" panose="020B0604030504040204" pitchFamily="50" charset="-128"/>
                        </a:rPr>
                        <a:t>　　</a:t>
                      </a:r>
                      <a:r>
                        <a:rPr lang="ja-JP" altLang="en-US" sz="1000" kern="100" dirty="0">
                          <a:solidFill>
                            <a:schemeClr val="tx1"/>
                          </a:solidFill>
                          <a:effectLst/>
                          <a:latin typeface="Meiryo UI" panose="020B0604030504040204" pitchFamily="50" charset="-128"/>
                          <a:ea typeface="Meiryo UI" panose="020B0604030504040204" pitchFamily="50" charset="-128"/>
                        </a:rPr>
                        <a:t>平成</a:t>
                      </a:r>
                      <a:r>
                        <a:rPr lang="en-US" altLang="ja-JP" sz="1000" kern="100" dirty="0">
                          <a:solidFill>
                            <a:schemeClr val="tx1"/>
                          </a:solidFill>
                          <a:effectLst/>
                          <a:latin typeface="Meiryo UI" panose="020B0604030504040204" pitchFamily="50" charset="-128"/>
                          <a:ea typeface="Meiryo UI" panose="020B0604030504040204" pitchFamily="50" charset="-128"/>
                        </a:rPr>
                        <a:t>21</a:t>
                      </a:r>
                      <a:r>
                        <a:rPr lang="ja-JP" altLang="en-US" sz="1000" kern="100" dirty="0">
                          <a:solidFill>
                            <a:schemeClr val="tx1"/>
                          </a:solidFill>
                          <a:effectLst/>
                          <a:latin typeface="Meiryo UI" panose="020B0604030504040204" pitchFamily="50" charset="-128"/>
                          <a:ea typeface="Meiryo UI" panose="020B0604030504040204" pitchFamily="50" charset="-128"/>
                        </a:rPr>
                        <a:t>年度</a:t>
                      </a:r>
                      <a:endParaRPr lang="en-US" altLang="ja-JP" sz="1000" kern="100" dirty="0">
                        <a:solidFill>
                          <a:schemeClr val="tx1"/>
                        </a:solidFill>
                        <a:effectLst/>
                        <a:latin typeface="Meiryo UI" panose="020B0604030504040204" pitchFamily="50" charset="-128"/>
                        <a:ea typeface="Meiryo UI" panose="020B0604030504040204" pitchFamily="50" charset="-128"/>
                      </a:endParaRPr>
                    </a:p>
                    <a:p>
                      <a:pPr algn="just">
                        <a:spcAft>
                          <a:spcPts val="0"/>
                        </a:spcAft>
                      </a:pPr>
                      <a:r>
                        <a:rPr lang="ja-JP" altLang="en-US" sz="1000" kern="100" dirty="0">
                          <a:solidFill>
                            <a:schemeClr val="tx1"/>
                          </a:solidFill>
                          <a:effectLst/>
                          <a:latin typeface="Meiryo UI" panose="020B0604030504040204" pitchFamily="50" charset="-128"/>
                          <a:ea typeface="Meiryo UI" panose="020B0604030504040204" pitchFamily="50" charset="-128"/>
                        </a:rPr>
                        <a:t>　　</a:t>
                      </a:r>
                      <a:r>
                        <a:rPr lang="en-US" altLang="ja-JP" sz="1000" b="1" kern="100" dirty="0">
                          <a:solidFill>
                            <a:schemeClr val="tx1"/>
                          </a:solidFill>
                          <a:effectLst/>
                          <a:latin typeface="Meiryo UI" panose="020B0604030504040204" pitchFamily="50" charset="-128"/>
                          <a:ea typeface="Meiryo UI" panose="020B0604030504040204" pitchFamily="50" charset="-128"/>
                        </a:rPr>
                        <a:t>※</a:t>
                      </a:r>
                      <a:r>
                        <a:rPr lang="ja-JP" altLang="en-US" sz="1000" b="1" kern="100" dirty="0">
                          <a:solidFill>
                            <a:schemeClr val="tx1"/>
                          </a:solidFill>
                          <a:effectLst/>
                          <a:latin typeface="Meiryo UI" panose="020B0604030504040204" pitchFamily="50" charset="-128"/>
                          <a:ea typeface="Meiryo UI" panose="020B0604030504040204" pitchFamily="50" charset="-128"/>
                        </a:rPr>
                        <a:t>主要プロジェクトの点検</a:t>
                      </a:r>
                      <a:endParaRPr lang="en-US" altLang="ja-JP" sz="1000" b="1" kern="100" dirty="0">
                        <a:solidFill>
                          <a:schemeClr val="tx1"/>
                        </a:solidFill>
                        <a:effectLst/>
                        <a:latin typeface="Meiryo UI" panose="020B0604030504040204" pitchFamily="50" charset="-128"/>
                        <a:ea typeface="Meiryo UI" panose="020B0604030504040204" pitchFamily="50" charset="-128"/>
                      </a:endParaRPr>
                    </a:p>
                    <a:p>
                      <a:pPr algn="just">
                        <a:spcAft>
                          <a:spcPts val="0"/>
                        </a:spcAft>
                      </a:pPr>
                      <a:r>
                        <a:rPr lang="ja-JP" altLang="en-US" sz="1000" kern="100" dirty="0">
                          <a:solidFill>
                            <a:schemeClr val="tx1"/>
                          </a:solidFill>
                          <a:effectLst/>
                          <a:latin typeface="Meiryo UI" panose="020B0604030504040204" pitchFamily="50" charset="-128"/>
                          <a:ea typeface="Meiryo UI" panose="020B0604030504040204" pitchFamily="50" charset="-128"/>
                        </a:rPr>
                        <a:t>　　　 安威川ダムの治水効果、他の治水対策手法との費用比較、事業の進捗状況等を改めて確認し、ダムとして    </a:t>
                      </a:r>
                      <a:endParaRPr lang="en-US" altLang="ja-JP" sz="1000" kern="100" dirty="0">
                        <a:solidFill>
                          <a:schemeClr val="tx1"/>
                        </a:solidFill>
                        <a:effectLst/>
                        <a:latin typeface="Meiryo UI" panose="020B0604030504040204" pitchFamily="50" charset="-128"/>
                        <a:ea typeface="Meiryo UI" panose="020B0604030504040204" pitchFamily="50" charset="-128"/>
                      </a:endParaRPr>
                    </a:p>
                    <a:p>
                      <a:pPr algn="just">
                        <a:spcAft>
                          <a:spcPts val="0"/>
                        </a:spcAft>
                      </a:pPr>
                      <a:r>
                        <a:rPr lang="en-US" altLang="ja-JP" sz="1000" kern="100" dirty="0">
                          <a:solidFill>
                            <a:schemeClr val="tx1"/>
                          </a:solidFill>
                          <a:effectLst/>
                          <a:latin typeface="Meiryo UI" panose="020B0604030504040204" pitchFamily="50" charset="-128"/>
                          <a:ea typeface="Meiryo UI" panose="020B0604030504040204" pitchFamily="50" charset="-128"/>
                        </a:rPr>
                        <a:t>       </a:t>
                      </a:r>
                      <a:r>
                        <a:rPr lang="ja-JP" altLang="en-US" sz="1000" kern="100" dirty="0">
                          <a:solidFill>
                            <a:schemeClr val="tx1"/>
                          </a:solidFill>
                          <a:effectLst/>
                          <a:latin typeface="Meiryo UI" panose="020B0604030504040204" pitchFamily="50" charset="-128"/>
                          <a:ea typeface="Meiryo UI" panose="020B0604030504040204" pitchFamily="50" charset="-128"/>
                        </a:rPr>
                        <a:t>の事業継続は妥当と判断。（財政状況に鑑み、平成</a:t>
                      </a:r>
                      <a:r>
                        <a:rPr lang="en-US" altLang="ja-JP" sz="1000" kern="100" dirty="0">
                          <a:solidFill>
                            <a:schemeClr val="tx1"/>
                          </a:solidFill>
                          <a:effectLst/>
                          <a:latin typeface="Meiryo UI" panose="020B0604030504040204" pitchFamily="50" charset="-128"/>
                          <a:ea typeface="Meiryo UI" panose="020B0604030504040204" pitchFamily="50" charset="-128"/>
                        </a:rPr>
                        <a:t>21 </a:t>
                      </a:r>
                      <a:r>
                        <a:rPr lang="ja-JP" altLang="en-US" sz="1000" kern="100" dirty="0">
                          <a:solidFill>
                            <a:schemeClr val="tx1"/>
                          </a:solidFill>
                          <a:effectLst/>
                          <a:latin typeface="Meiryo UI" panose="020B0604030504040204" pitchFamily="50" charset="-128"/>
                          <a:ea typeface="Meiryo UI" panose="020B0604030504040204" pitchFamily="50" charset="-128"/>
                        </a:rPr>
                        <a:t>年度の本体着工を見送り。）</a:t>
                      </a:r>
                      <a:endParaRPr lang="en-US" altLang="ja-JP" sz="1000" kern="100" dirty="0">
                        <a:solidFill>
                          <a:schemeClr val="tx1"/>
                        </a:solidFill>
                        <a:effectLst/>
                        <a:latin typeface="Meiryo UI" panose="020B0604030504040204" pitchFamily="50" charset="-128"/>
                        <a:ea typeface="Meiryo UI" panose="020B0604030504040204" pitchFamily="50" charset="-128"/>
                      </a:endParaRPr>
                    </a:p>
                    <a:p>
                      <a:pPr algn="just">
                        <a:lnSpc>
                          <a:spcPts val="500"/>
                        </a:lnSpc>
                        <a:spcAft>
                          <a:spcPts val="0"/>
                        </a:spcAft>
                      </a:pPr>
                      <a:endParaRPr lang="en-US" altLang="ja-JP" sz="1000" kern="100" dirty="0">
                        <a:solidFill>
                          <a:schemeClr val="tx1"/>
                        </a:solidFill>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solidFill>
                            <a:schemeClr val="tx1"/>
                          </a:solidFill>
                          <a:effectLst/>
                          <a:latin typeface="Meiryo UI" panose="020B0604030504040204" pitchFamily="50" charset="-128"/>
                          <a:ea typeface="Meiryo UI" panose="020B0604030504040204" pitchFamily="50" charset="-128"/>
                        </a:rPr>
                        <a:t>◆槇尾川ダム事業</a:t>
                      </a:r>
                    </a:p>
                    <a:p>
                      <a:pPr algn="just">
                        <a:spcAft>
                          <a:spcPts val="0"/>
                        </a:spcAft>
                      </a:pPr>
                      <a:r>
                        <a:rPr lang="ja-JP" altLang="en-US" sz="1000" b="1" kern="100" dirty="0">
                          <a:solidFill>
                            <a:schemeClr val="tx1"/>
                          </a:solidFill>
                          <a:effectLst/>
                          <a:latin typeface="Meiryo UI" panose="020B0604030504040204" pitchFamily="50" charset="-128"/>
                          <a:ea typeface="Meiryo UI" panose="020B0604030504040204" pitchFamily="50" charset="-128"/>
                        </a:rPr>
                        <a:t>２ 見直し内容</a:t>
                      </a:r>
                    </a:p>
                    <a:p>
                      <a:pPr algn="just">
                        <a:spcAft>
                          <a:spcPts val="0"/>
                        </a:spcAft>
                      </a:pPr>
                      <a:r>
                        <a:rPr lang="ja-JP" altLang="en-US" sz="1000" kern="100" dirty="0">
                          <a:solidFill>
                            <a:schemeClr val="tx1"/>
                          </a:solidFill>
                          <a:effectLst/>
                          <a:latin typeface="Meiryo UI" panose="020B0604030504040204" pitchFamily="50" charset="-128"/>
                          <a:ea typeface="Meiryo UI" panose="020B0604030504040204" pitchFamily="50" charset="-128"/>
                        </a:rPr>
                        <a:t>　　平成</a:t>
                      </a:r>
                      <a:r>
                        <a:rPr lang="en-US" altLang="ja-JP" sz="1000" kern="100" dirty="0">
                          <a:solidFill>
                            <a:schemeClr val="tx1"/>
                          </a:solidFill>
                          <a:effectLst/>
                          <a:latin typeface="Meiryo UI" panose="020B0604030504040204" pitchFamily="50" charset="-128"/>
                          <a:ea typeface="Meiryo UI" panose="020B0604030504040204" pitchFamily="50" charset="-128"/>
                        </a:rPr>
                        <a:t>20</a:t>
                      </a:r>
                      <a:r>
                        <a:rPr lang="ja-JP" altLang="en-US" sz="1000" kern="100" dirty="0">
                          <a:solidFill>
                            <a:schemeClr val="tx1"/>
                          </a:solidFill>
                          <a:effectLst/>
                          <a:latin typeface="Meiryo UI" panose="020B0604030504040204" pitchFamily="50" charset="-128"/>
                          <a:ea typeface="Meiryo UI" panose="020B0604030504040204" pitchFamily="50" charset="-128"/>
                        </a:rPr>
                        <a:t>年度は、本体着工（事業費：</a:t>
                      </a:r>
                      <a:r>
                        <a:rPr lang="en-US" altLang="ja-JP" sz="1000" kern="100" dirty="0">
                          <a:solidFill>
                            <a:schemeClr val="tx1"/>
                          </a:solidFill>
                          <a:effectLst/>
                          <a:latin typeface="Meiryo UI" panose="020B0604030504040204" pitchFamily="50" charset="-128"/>
                          <a:ea typeface="Meiryo UI" panose="020B0604030504040204" pitchFamily="50" charset="-128"/>
                        </a:rPr>
                        <a:t>36.8</a:t>
                      </a:r>
                      <a:r>
                        <a:rPr lang="ja-JP" altLang="en-US" sz="1000" kern="100" dirty="0">
                          <a:solidFill>
                            <a:schemeClr val="tx1"/>
                          </a:solidFill>
                          <a:effectLst/>
                          <a:latin typeface="Meiryo UI" panose="020B0604030504040204" pitchFamily="50" charset="-128"/>
                          <a:ea typeface="Meiryo UI" panose="020B0604030504040204" pitchFamily="50" charset="-128"/>
                        </a:rPr>
                        <a:t>億円（</a:t>
                      </a:r>
                      <a:r>
                        <a:rPr lang="en-US" altLang="ja-JP" sz="1000" kern="100" dirty="0">
                          <a:solidFill>
                            <a:schemeClr val="tx1"/>
                          </a:solidFill>
                          <a:effectLst/>
                          <a:latin typeface="Meiryo UI" panose="020B0604030504040204" pitchFamily="50" charset="-128"/>
                          <a:ea typeface="Meiryo UI" panose="020B0604030504040204" pitchFamily="50" charset="-128"/>
                        </a:rPr>
                        <a:t>H20</a:t>
                      </a:r>
                      <a:r>
                        <a:rPr lang="ja-JP" altLang="en-US" sz="1000" kern="100" dirty="0">
                          <a:solidFill>
                            <a:schemeClr val="tx1"/>
                          </a:solidFill>
                          <a:effectLst/>
                          <a:latin typeface="Meiryo UI" panose="020B0604030504040204" pitchFamily="50" charset="-128"/>
                          <a:ea typeface="Meiryo UI" panose="020B0604030504040204" pitchFamily="50" charset="-128"/>
                        </a:rPr>
                        <a:t>～</a:t>
                      </a:r>
                      <a:r>
                        <a:rPr lang="en-US" altLang="ja-JP" sz="1000" kern="100" dirty="0">
                          <a:solidFill>
                            <a:schemeClr val="tx1"/>
                          </a:solidFill>
                          <a:effectLst/>
                          <a:latin typeface="Meiryo UI" panose="020B0604030504040204" pitchFamily="50" charset="-128"/>
                          <a:ea typeface="Meiryo UI" panose="020B0604030504040204" pitchFamily="50" charset="-128"/>
                        </a:rPr>
                        <a:t>H26</a:t>
                      </a:r>
                      <a:r>
                        <a:rPr lang="ja-JP" altLang="en-US" sz="1000" kern="100" dirty="0">
                          <a:solidFill>
                            <a:schemeClr val="tx1"/>
                          </a:solidFill>
                          <a:effectLst/>
                          <a:latin typeface="Meiryo UI" panose="020B0604030504040204" pitchFamily="50" charset="-128"/>
                          <a:ea typeface="Meiryo UI" panose="020B0604030504040204" pitchFamily="50" charset="-128"/>
                        </a:rPr>
                        <a:t>））を見送り</a:t>
                      </a:r>
                    </a:p>
                    <a:p>
                      <a:pPr algn="just">
                        <a:spcAft>
                          <a:spcPts val="0"/>
                        </a:spcAft>
                      </a:pPr>
                      <a:r>
                        <a:rPr lang="ja-JP" altLang="en-US" sz="1000" b="1" kern="100" dirty="0">
                          <a:solidFill>
                            <a:schemeClr val="tx1"/>
                          </a:solidFill>
                          <a:effectLst/>
                          <a:latin typeface="Meiryo UI" panose="020B0604030504040204" pitchFamily="50" charset="-128"/>
                          <a:ea typeface="Meiryo UI" panose="020B0604030504040204" pitchFamily="50" charset="-128"/>
                        </a:rPr>
                        <a:t>３ 実施時期</a:t>
                      </a:r>
                      <a:endParaRPr lang="en-US" altLang="ja-JP" sz="1000" b="1" kern="100" dirty="0">
                        <a:solidFill>
                          <a:schemeClr val="tx1"/>
                        </a:solidFill>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solidFill>
                            <a:schemeClr val="tx1"/>
                          </a:solidFill>
                          <a:effectLst/>
                          <a:latin typeface="Meiryo UI" panose="020B0604030504040204" pitchFamily="50" charset="-128"/>
                          <a:ea typeface="Meiryo UI" panose="020B0604030504040204" pitchFamily="50" charset="-128"/>
                        </a:rPr>
                        <a:t>　　</a:t>
                      </a:r>
                      <a:r>
                        <a:rPr lang="ja-JP" altLang="en-US" sz="1000" kern="100" dirty="0">
                          <a:solidFill>
                            <a:schemeClr val="tx1"/>
                          </a:solidFill>
                          <a:effectLst/>
                          <a:latin typeface="Meiryo UI" panose="020B0604030504040204" pitchFamily="50" charset="-128"/>
                          <a:ea typeface="Meiryo UI" panose="020B0604030504040204" pitchFamily="50" charset="-128"/>
                        </a:rPr>
                        <a:t>平成</a:t>
                      </a:r>
                      <a:r>
                        <a:rPr lang="en-US" altLang="ja-JP" sz="1000" kern="100" dirty="0">
                          <a:solidFill>
                            <a:schemeClr val="tx1"/>
                          </a:solidFill>
                          <a:effectLst/>
                          <a:latin typeface="Meiryo UI" panose="020B0604030504040204" pitchFamily="50" charset="-128"/>
                          <a:ea typeface="Meiryo UI" panose="020B0604030504040204" pitchFamily="50" charset="-128"/>
                        </a:rPr>
                        <a:t>20</a:t>
                      </a:r>
                      <a:r>
                        <a:rPr lang="ja-JP" altLang="en-US" sz="1000" kern="100" dirty="0">
                          <a:solidFill>
                            <a:schemeClr val="tx1"/>
                          </a:solidFill>
                          <a:effectLst/>
                          <a:latin typeface="Meiryo UI" panose="020B0604030504040204" pitchFamily="50" charset="-128"/>
                          <a:ea typeface="Meiryo UI" panose="020B0604030504040204" pitchFamily="50" charset="-128"/>
                        </a:rPr>
                        <a:t>年度</a:t>
                      </a:r>
                      <a:endParaRPr lang="en-US" altLang="ja-JP" sz="1000" kern="100" dirty="0">
                        <a:solidFill>
                          <a:schemeClr val="tx1"/>
                        </a:solidFill>
                        <a:effectLst/>
                        <a:latin typeface="Meiryo UI" panose="020B0604030504040204" pitchFamily="50" charset="-128"/>
                        <a:ea typeface="Meiryo UI" panose="020B0604030504040204" pitchFamily="50" charset="-128"/>
                      </a:endParaRPr>
                    </a:p>
                    <a:p>
                      <a:pPr algn="just">
                        <a:spcAft>
                          <a:spcPts val="0"/>
                        </a:spcAft>
                      </a:pPr>
                      <a:r>
                        <a:rPr lang="en-US" altLang="ja-JP" sz="1000" kern="100" dirty="0">
                          <a:solidFill>
                            <a:schemeClr val="tx1"/>
                          </a:solidFill>
                          <a:effectLst/>
                          <a:latin typeface="Meiryo UI" panose="020B0604030504040204" pitchFamily="50" charset="-128"/>
                          <a:ea typeface="Meiryo UI" panose="020B0604030504040204" pitchFamily="50" charset="-128"/>
                        </a:rPr>
                        <a:t>    </a:t>
                      </a:r>
                      <a:r>
                        <a:rPr lang="en-US" altLang="ja-JP" sz="1000" b="1" kern="100" dirty="0">
                          <a:solidFill>
                            <a:schemeClr val="tx1"/>
                          </a:solidFill>
                          <a:effectLst/>
                          <a:latin typeface="Meiryo UI" panose="020B0604030504040204" pitchFamily="50" charset="-128"/>
                          <a:ea typeface="Meiryo UI" panose="020B0604030504040204" pitchFamily="50" charset="-128"/>
                        </a:rPr>
                        <a:t>※</a:t>
                      </a:r>
                      <a:r>
                        <a:rPr lang="ja-JP" altLang="en-US" sz="1000" b="1" kern="100" dirty="0">
                          <a:solidFill>
                            <a:schemeClr val="tx1"/>
                          </a:solidFill>
                          <a:effectLst/>
                          <a:latin typeface="Meiryo UI" panose="020B0604030504040204" pitchFamily="50" charset="-128"/>
                          <a:ea typeface="Meiryo UI" panose="020B0604030504040204" pitchFamily="50" charset="-128"/>
                        </a:rPr>
                        <a:t>主要検討プロジェクトの点検</a:t>
                      </a:r>
                      <a:endParaRPr lang="en-US" altLang="ja-JP" sz="1000" b="1" kern="100" dirty="0">
                        <a:solidFill>
                          <a:schemeClr val="tx1"/>
                        </a:solidFill>
                        <a:effectLst/>
                        <a:latin typeface="Meiryo UI" panose="020B0604030504040204" pitchFamily="50" charset="-128"/>
                        <a:ea typeface="Meiryo UI" panose="020B0604030504040204" pitchFamily="50" charset="-128"/>
                      </a:endParaRPr>
                    </a:p>
                    <a:p>
                      <a:pPr algn="just">
                        <a:spcAft>
                          <a:spcPts val="0"/>
                        </a:spcAft>
                      </a:pPr>
                      <a:r>
                        <a:rPr lang="ja-JP" altLang="en-US" sz="1000" kern="100" dirty="0">
                          <a:solidFill>
                            <a:schemeClr val="tx1"/>
                          </a:solidFill>
                          <a:effectLst/>
                          <a:latin typeface="Meiryo UI" panose="020B0604030504040204" pitchFamily="50" charset="-128"/>
                          <a:ea typeface="Meiryo UI" panose="020B0604030504040204" pitchFamily="50" charset="-128"/>
                        </a:rPr>
                        <a:t>　　　</a:t>
                      </a:r>
                      <a:r>
                        <a:rPr lang="ja-JP" altLang="en-US" sz="1000" kern="100" baseline="0" dirty="0">
                          <a:solidFill>
                            <a:schemeClr val="tx1"/>
                          </a:solidFill>
                          <a:effectLst/>
                          <a:latin typeface="Meiryo UI" panose="020B0604030504040204" pitchFamily="50" charset="-128"/>
                          <a:ea typeface="Meiryo UI" panose="020B0604030504040204" pitchFamily="50" charset="-128"/>
                        </a:rPr>
                        <a:t> </a:t>
                      </a:r>
                      <a:r>
                        <a:rPr lang="ja-JP" altLang="en-US" sz="1000" kern="100" dirty="0">
                          <a:solidFill>
                            <a:schemeClr val="tx1"/>
                          </a:solidFill>
                          <a:effectLst/>
                          <a:latin typeface="Meiryo UI" panose="020B0604030504040204" pitchFamily="50" charset="-128"/>
                          <a:ea typeface="Meiryo UI" panose="020B0604030504040204" pitchFamily="50" charset="-128"/>
                        </a:rPr>
                        <a:t>槇尾川ダムの治水効果、他の治水対策手法との費用比較、事業の進捗状況等を改めて確認し、ダムとしての</a:t>
                      </a:r>
                      <a:endParaRPr lang="en-US" altLang="ja-JP" sz="1000" kern="100" dirty="0">
                        <a:solidFill>
                          <a:schemeClr val="tx1"/>
                        </a:solidFill>
                        <a:effectLst/>
                        <a:latin typeface="Meiryo UI" panose="020B0604030504040204" pitchFamily="50" charset="-128"/>
                        <a:ea typeface="Meiryo UI" panose="020B0604030504040204" pitchFamily="50" charset="-128"/>
                      </a:endParaRPr>
                    </a:p>
                    <a:p>
                      <a:pPr algn="just">
                        <a:spcAft>
                          <a:spcPts val="0"/>
                        </a:spcAft>
                      </a:pPr>
                      <a:r>
                        <a:rPr lang="en-US" altLang="ja-JP" sz="1000" kern="100" dirty="0">
                          <a:solidFill>
                            <a:schemeClr val="tx1"/>
                          </a:solidFill>
                          <a:effectLst/>
                          <a:latin typeface="Meiryo UI" panose="020B0604030504040204" pitchFamily="50" charset="-128"/>
                          <a:ea typeface="Meiryo UI" panose="020B0604030504040204" pitchFamily="50" charset="-128"/>
                        </a:rPr>
                        <a:t>      </a:t>
                      </a:r>
                      <a:r>
                        <a:rPr lang="en-US" altLang="ja-JP" sz="1000" kern="100" baseline="0" dirty="0">
                          <a:solidFill>
                            <a:schemeClr val="tx1"/>
                          </a:solidFill>
                          <a:effectLst/>
                          <a:latin typeface="Meiryo UI" panose="020B0604030504040204" pitchFamily="50" charset="-128"/>
                          <a:ea typeface="Meiryo UI" panose="020B0604030504040204" pitchFamily="50" charset="-128"/>
                        </a:rPr>
                        <a:t> </a:t>
                      </a:r>
                      <a:r>
                        <a:rPr lang="ja-JP" altLang="en-US" sz="1000" kern="100" dirty="0">
                          <a:solidFill>
                            <a:schemeClr val="tx1"/>
                          </a:solidFill>
                          <a:effectLst/>
                          <a:latin typeface="Meiryo UI" panose="020B0604030504040204" pitchFamily="50" charset="-128"/>
                          <a:ea typeface="Meiryo UI" panose="020B0604030504040204" pitchFamily="50" charset="-128"/>
                        </a:rPr>
                        <a:t>事業継続は妥当と判断。（財政状況に鑑み、平成</a:t>
                      </a:r>
                      <a:r>
                        <a:rPr lang="en-US" altLang="ja-JP" sz="1000" kern="100" dirty="0">
                          <a:solidFill>
                            <a:schemeClr val="tx1"/>
                          </a:solidFill>
                          <a:effectLst/>
                          <a:latin typeface="Meiryo UI" panose="020B0604030504040204" pitchFamily="50" charset="-128"/>
                          <a:ea typeface="Meiryo UI" panose="020B0604030504040204" pitchFamily="50" charset="-128"/>
                        </a:rPr>
                        <a:t>20 </a:t>
                      </a:r>
                      <a:r>
                        <a:rPr lang="ja-JP" altLang="en-US" sz="1000" kern="100" dirty="0">
                          <a:solidFill>
                            <a:schemeClr val="tx1"/>
                          </a:solidFill>
                          <a:effectLst/>
                          <a:latin typeface="Meiryo UI" panose="020B0604030504040204" pitchFamily="50" charset="-128"/>
                          <a:ea typeface="Meiryo UI" panose="020B0604030504040204" pitchFamily="50" charset="-128"/>
                        </a:rPr>
                        <a:t>年度の本体着工を見送り。）</a:t>
                      </a:r>
                      <a:endParaRPr lang="en-US" altLang="ja-JP" sz="1000" kern="100" dirty="0">
                        <a:solidFill>
                          <a:schemeClr val="tx1"/>
                        </a:solidFill>
                        <a:effectLst/>
                        <a:latin typeface="Meiryo UI" panose="020B0604030504040204" pitchFamily="50" charset="-128"/>
                        <a:ea typeface="Meiryo UI" panose="020B0604030504040204" pitchFamily="50" charset="-128"/>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tc>
                  <a:txBody>
                    <a:bodyPr/>
                    <a:lstStyle/>
                    <a:p>
                      <a:pPr algn="just">
                        <a:spcAft>
                          <a:spcPts val="0"/>
                        </a:spcAft>
                      </a:pPr>
                      <a:r>
                        <a:rPr lang="ja-JP" altLang="en-US" sz="1000" b="1" u="none" strike="noStrike" baseline="0" dirty="0">
                          <a:solidFill>
                            <a:schemeClr val="tx1"/>
                          </a:solidFill>
                          <a:latin typeface="Meiryo UI" panose="020B0604030504040204" pitchFamily="50" charset="-128"/>
                          <a:ea typeface="Meiryo UI" panose="020B0604030504040204" pitchFamily="50" charset="-128"/>
                        </a:rPr>
                        <a:t>◆見直しの経過（改革工程表）</a:t>
                      </a:r>
                      <a:endParaRPr lang="en-US" altLang="ja-JP" sz="1000" b="1" u="none" strike="noStrike" baseline="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100"/>
                        </a:lnSpc>
                        <a:spcBef>
                          <a:spcPts val="0"/>
                        </a:spcBef>
                        <a:spcAft>
                          <a:spcPts val="0"/>
                        </a:spcAft>
                        <a:buClrTx/>
                        <a:buSzTx/>
                        <a:buFontTx/>
                        <a:buNone/>
                        <a:tabLst/>
                        <a:defRPr sz="1000"/>
                      </a:pPr>
                      <a:r>
                        <a:rPr lang="ja-JP" altLang="en-US" sz="1000" b="0" i="0" u="none" strike="noStrike" baseline="0" dirty="0">
                          <a:solidFill>
                            <a:schemeClr val="tx1"/>
                          </a:solidFill>
                          <a:latin typeface="Meiryo UI" panose="020B0604030504040204" pitchFamily="50" charset="-128"/>
                          <a:ea typeface="Meiryo UI" panose="020B0604030504040204" pitchFamily="50" charset="-128"/>
                        </a:rPr>
                        <a:t>　</a:t>
                      </a:r>
                      <a:r>
                        <a:rPr lang="ja-JP" altLang="en-US" sz="1000" b="1" i="0" u="none" strike="noStrike" baseline="0" dirty="0">
                          <a:solidFill>
                            <a:schemeClr val="tx1"/>
                          </a:solidFill>
                          <a:latin typeface="Meiryo UI" panose="020B0604030504040204" pitchFamily="50" charset="-128"/>
                          <a:ea typeface="Meiryo UI" panose="020B0604030504040204" pitchFamily="50" charset="-128"/>
                        </a:rPr>
                        <a:t>〇安威川ダム事業</a:t>
                      </a:r>
                      <a:endParaRPr lang="en-US" altLang="ja-JP" sz="1000" b="1" i="0" u="none" strike="noStrike" baseline="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100"/>
                        </a:lnSpc>
                        <a:spcBef>
                          <a:spcPts val="0"/>
                        </a:spcBef>
                        <a:spcAft>
                          <a:spcPts val="0"/>
                        </a:spcAft>
                        <a:buClrTx/>
                        <a:buSzTx/>
                        <a:buFontTx/>
                        <a:buNone/>
                        <a:tabLst/>
                        <a:defRPr sz="1000"/>
                      </a:pPr>
                      <a:r>
                        <a:rPr lang="ja-JP" altLang="en-US" sz="1000" b="0" i="0" u="none" strike="noStrike" baseline="0" dirty="0">
                          <a:solidFill>
                            <a:schemeClr val="tx1"/>
                          </a:solidFill>
                          <a:latin typeface="Meiryo UI" panose="020B0604030504040204" pitchFamily="50" charset="-128"/>
                          <a:ea typeface="Meiryo UI" panose="020B0604030504040204" pitchFamily="50" charset="-128"/>
                        </a:rPr>
                        <a:t>　　　</a:t>
                      </a:r>
                      <a:r>
                        <a:rPr lang="en-US" altLang="ja-JP" sz="1000" b="0" i="0" u="none" strike="noStrike" baseline="0" dirty="0">
                          <a:solidFill>
                            <a:schemeClr val="tx1"/>
                          </a:solidFill>
                          <a:latin typeface="Meiryo UI" panose="020B0604030504040204" pitchFamily="50" charset="-128"/>
                          <a:ea typeface="Meiryo UI" panose="020B0604030504040204" pitchFamily="50" charset="-128"/>
                        </a:rPr>
                        <a:t>21</a:t>
                      </a:r>
                      <a:r>
                        <a:rPr lang="ja-JP" altLang="en-US" sz="1000" b="0" i="0" u="none" strike="noStrike" baseline="0" dirty="0">
                          <a:solidFill>
                            <a:schemeClr val="tx1"/>
                          </a:solidFill>
                          <a:latin typeface="Meiryo UI" panose="020B0604030504040204" pitchFamily="50" charset="-128"/>
                          <a:ea typeface="Meiryo UI" panose="020B0604030504040204" pitchFamily="50" charset="-128"/>
                        </a:rPr>
                        <a:t>年度　見直し案どおり見送り</a:t>
                      </a:r>
                      <a:endParaRPr lang="en-US" altLang="ja-JP" sz="1000" b="0" i="0" u="none" strike="noStrike" baseline="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100"/>
                        </a:lnSpc>
                        <a:spcBef>
                          <a:spcPts val="0"/>
                        </a:spcBef>
                        <a:spcAft>
                          <a:spcPts val="0"/>
                        </a:spcAft>
                        <a:buClrTx/>
                        <a:buSzTx/>
                        <a:buFontTx/>
                        <a:buNone/>
                        <a:tabLst/>
                        <a:defRPr sz="1000"/>
                      </a:pPr>
                      <a:r>
                        <a:rPr lang="en-US" altLang="ja-JP" sz="1000" b="0" i="0" u="none" strike="noStrike" baseline="0" dirty="0">
                          <a:solidFill>
                            <a:schemeClr val="tx1"/>
                          </a:solidFill>
                          <a:latin typeface="Meiryo UI" panose="020B0604030504040204" pitchFamily="50" charset="-128"/>
                          <a:ea typeface="Meiryo UI" panose="020B0604030504040204" pitchFamily="50" charset="-128"/>
                        </a:rPr>
                        <a:t>      </a:t>
                      </a:r>
                      <a:r>
                        <a:rPr lang="en-US" altLang="ja-JP" sz="1000" b="1" i="0" u="none" strike="noStrike" baseline="0" dirty="0">
                          <a:solidFill>
                            <a:schemeClr val="tx1"/>
                          </a:solidFill>
                          <a:latin typeface="Meiryo UI" panose="020B0604030504040204" pitchFamily="50" charset="-128"/>
                          <a:ea typeface="Meiryo UI" panose="020B0604030504040204" pitchFamily="50" charset="-128"/>
                        </a:rPr>
                        <a:t>※</a:t>
                      </a:r>
                      <a:r>
                        <a:rPr lang="ja-JP" altLang="en-US" sz="1000" b="1" i="0" u="none" strike="noStrike" baseline="0" dirty="0">
                          <a:solidFill>
                            <a:schemeClr val="tx1"/>
                          </a:solidFill>
                          <a:latin typeface="Meiryo UI" panose="020B0604030504040204" pitchFamily="50" charset="-128"/>
                          <a:ea typeface="Meiryo UI" panose="020B0604030504040204" pitchFamily="50" charset="-128"/>
                        </a:rPr>
                        <a:t>主要プロジェクトの点検</a:t>
                      </a:r>
                      <a:endParaRPr lang="en-US" altLang="ja-JP" sz="1000" b="1" i="0" u="none" strike="noStrike" baseline="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100"/>
                        </a:lnSpc>
                        <a:spcBef>
                          <a:spcPts val="0"/>
                        </a:spcBef>
                        <a:spcAft>
                          <a:spcPts val="0"/>
                        </a:spcAft>
                        <a:buClrTx/>
                        <a:buSzTx/>
                        <a:buFontTx/>
                        <a:buNone/>
                        <a:tabLst/>
                        <a:defRPr sz="1000"/>
                      </a:pPr>
                      <a:r>
                        <a:rPr lang="ja-JP" altLang="en-US" sz="1000" b="0" i="0" u="none" strike="noStrike" baseline="0" dirty="0">
                          <a:solidFill>
                            <a:schemeClr val="tx1"/>
                          </a:solidFill>
                          <a:latin typeface="Meiryo UI" panose="020B0604030504040204" pitchFamily="50" charset="-128"/>
                          <a:ea typeface="Meiryo UI" panose="020B0604030504040204" pitchFamily="50" charset="-128"/>
                        </a:rPr>
                        <a:t>　　　　（本体工事）</a:t>
                      </a:r>
                    </a:p>
                    <a:p>
                      <a:pPr algn="l" rtl="0">
                        <a:lnSpc>
                          <a:spcPts val="1200"/>
                        </a:lnSpc>
                        <a:defRPr sz="1000"/>
                      </a:pPr>
                      <a:r>
                        <a:rPr lang="ja-JP" altLang="en-US" sz="1000" b="0" i="0" baseline="0" dirty="0">
                          <a:solidFill>
                            <a:schemeClr val="tx1"/>
                          </a:solidFill>
                          <a:effectLst/>
                          <a:latin typeface="Meiryo UI" panose="020B0604030504040204" pitchFamily="50" charset="-128"/>
                          <a:ea typeface="Meiryo UI" panose="020B0604030504040204" pitchFamily="50" charset="-128"/>
                          <a:cs typeface="+mn-cs"/>
                        </a:rPr>
                        <a:t>　　　　　 </a:t>
                      </a:r>
                      <a:r>
                        <a:rPr lang="en-US" altLang="ja-JP" sz="1000" b="0" i="0" baseline="0" dirty="0">
                          <a:solidFill>
                            <a:schemeClr val="tx1"/>
                          </a:solidFill>
                          <a:effectLst/>
                          <a:latin typeface="Meiryo UI" panose="020B0604030504040204" pitchFamily="50" charset="-128"/>
                          <a:ea typeface="Meiryo UI" panose="020B0604030504040204" pitchFamily="50" charset="-128"/>
                          <a:cs typeface="+mn-cs"/>
                        </a:rPr>
                        <a:t>22</a:t>
                      </a:r>
                      <a:r>
                        <a:rPr lang="ja-JP" altLang="ja-JP" sz="1000" b="0" i="0" baseline="0" dirty="0">
                          <a:solidFill>
                            <a:schemeClr val="tx1"/>
                          </a:solidFill>
                          <a:effectLst/>
                          <a:latin typeface="Meiryo UI" panose="020B0604030504040204" pitchFamily="50" charset="-128"/>
                          <a:ea typeface="Meiryo UI" panose="020B0604030504040204" pitchFamily="50" charset="-128"/>
                          <a:cs typeface="+mn-cs"/>
                        </a:rPr>
                        <a:t>年度</a:t>
                      </a:r>
                      <a:endParaRPr lang="ja-JP" altLang="ja-JP" sz="1000" dirty="0">
                        <a:solidFill>
                          <a:schemeClr val="tx1"/>
                        </a:solidFill>
                        <a:effectLst/>
                        <a:latin typeface="Meiryo UI" panose="020B0604030504040204" pitchFamily="50" charset="-128"/>
                        <a:ea typeface="Meiryo UI" panose="020B0604030504040204" pitchFamily="50" charset="-128"/>
                      </a:endParaRPr>
                    </a:p>
                    <a:p>
                      <a:pPr rtl="0" eaLnBrk="1" fontAlgn="auto" latinLnBrk="0" hangingPunct="1">
                        <a:lnSpc>
                          <a:spcPts val="1200"/>
                        </a:lnSpc>
                      </a:pPr>
                      <a:r>
                        <a:rPr lang="ja-JP" altLang="en-US" sz="1000" b="0" i="0" baseline="0" dirty="0">
                          <a:solidFill>
                            <a:srgbClr val="FF0000"/>
                          </a:solidFill>
                          <a:effectLst/>
                          <a:latin typeface="Meiryo UI" panose="020B0604030504040204" pitchFamily="50" charset="-128"/>
                          <a:ea typeface="Meiryo UI" panose="020B0604030504040204" pitchFamily="50" charset="-128"/>
                          <a:cs typeface="+mn-cs"/>
                        </a:rPr>
                        <a:t>　　　</a:t>
                      </a:r>
                      <a:r>
                        <a:rPr lang="ja-JP" altLang="en-US" sz="1000" b="0" i="0" baseline="0" dirty="0">
                          <a:solidFill>
                            <a:schemeClr val="tx1"/>
                          </a:solidFill>
                          <a:effectLst/>
                          <a:latin typeface="Meiryo UI" panose="020B0604030504040204" pitchFamily="50" charset="-128"/>
                          <a:ea typeface="Meiryo UI" panose="020B0604030504040204" pitchFamily="50" charset="-128"/>
                          <a:cs typeface="+mn-cs"/>
                        </a:rPr>
                        <a:t>　　・</a:t>
                      </a:r>
                      <a:r>
                        <a:rPr lang="ja-JP" altLang="ja-JP" sz="1000" b="0" i="0" baseline="0" dirty="0">
                          <a:solidFill>
                            <a:schemeClr val="tx1"/>
                          </a:solidFill>
                          <a:effectLst/>
                          <a:latin typeface="Meiryo UI" panose="020B0604030504040204" pitchFamily="50" charset="-128"/>
                          <a:ea typeface="Meiryo UI" panose="020B0604030504040204" pitchFamily="50" charset="-128"/>
                          <a:cs typeface="+mn-cs"/>
                        </a:rPr>
                        <a:t>国よりダム検証の要請があり、大阪府河川</a:t>
                      </a:r>
                      <a:endParaRPr lang="en-US" altLang="ja-JP" sz="1000" b="0" i="0" baseline="0" dirty="0">
                        <a:solidFill>
                          <a:schemeClr val="tx1"/>
                        </a:solidFill>
                        <a:effectLst/>
                        <a:latin typeface="Meiryo UI" panose="020B0604030504040204" pitchFamily="50" charset="-128"/>
                        <a:ea typeface="Meiryo UI" panose="020B0604030504040204" pitchFamily="50" charset="-128"/>
                        <a:cs typeface="+mn-cs"/>
                      </a:endParaRPr>
                    </a:p>
                    <a:p>
                      <a:pPr rtl="0" eaLnBrk="1" fontAlgn="auto" latinLnBrk="0" hangingPunct="1">
                        <a:lnSpc>
                          <a:spcPts val="1200"/>
                        </a:lnSpc>
                      </a:pPr>
                      <a:r>
                        <a:rPr lang="en-US" altLang="ja-JP" sz="1000" b="0" i="0" baseline="0" dirty="0">
                          <a:solidFill>
                            <a:schemeClr val="tx1"/>
                          </a:solidFill>
                          <a:effectLst/>
                          <a:latin typeface="Meiryo UI" panose="020B0604030504040204" pitchFamily="50" charset="-128"/>
                          <a:ea typeface="Meiryo UI" panose="020B0604030504040204" pitchFamily="50" charset="-128"/>
                          <a:cs typeface="+mn-cs"/>
                        </a:rPr>
                        <a:t>          </a:t>
                      </a:r>
                      <a:r>
                        <a:rPr lang="ja-JP" altLang="en-US" sz="1000" b="0" i="0" baseline="0" dirty="0">
                          <a:solidFill>
                            <a:schemeClr val="tx1"/>
                          </a:solidFill>
                          <a:effectLst/>
                          <a:latin typeface="Meiryo UI" panose="020B0604030504040204" pitchFamily="50" charset="-128"/>
                          <a:ea typeface="Meiryo UI" panose="020B0604030504040204" pitchFamily="50" charset="-128"/>
                          <a:cs typeface="+mn-cs"/>
                        </a:rPr>
                        <a:t> </a:t>
                      </a:r>
                      <a:r>
                        <a:rPr lang="ja-JP" altLang="ja-JP" sz="1000" b="0" i="0" baseline="0" dirty="0">
                          <a:solidFill>
                            <a:schemeClr val="tx1"/>
                          </a:solidFill>
                          <a:effectLst/>
                          <a:latin typeface="Meiryo UI" panose="020B0604030504040204" pitchFamily="50" charset="-128"/>
                          <a:ea typeface="Meiryo UI" panose="020B0604030504040204" pitchFamily="50" charset="-128"/>
                          <a:cs typeface="+mn-cs"/>
                        </a:rPr>
                        <a:t>整備委員会において検証中。府としての方</a:t>
                      </a:r>
                      <a:endParaRPr lang="en-US" altLang="ja-JP" sz="1000" b="0" i="0" baseline="0" dirty="0">
                        <a:solidFill>
                          <a:schemeClr val="tx1"/>
                        </a:solidFill>
                        <a:effectLst/>
                        <a:latin typeface="Meiryo UI" panose="020B0604030504040204" pitchFamily="50" charset="-128"/>
                        <a:ea typeface="Meiryo UI" panose="020B0604030504040204" pitchFamily="50" charset="-128"/>
                        <a:cs typeface="+mn-cs"/>
                      </a:endParaRPr>
                    </a:p>
                    <a:p>
                      <a:pPr rtl="0" eaLnBrk="1" fontAlgn="auto" latinLnBrk="0" hangingPunct="1">
                        <a:lnSpc>
                          <a:spcPts val="1200"/>
                        </a:lnSpc>
                      </a:pPr>
                      <a:r>
                        <a:rPr lang="en-US" altLang="ja-JP" sz="1000" b="0" i="0" baseline="0" dirty="0">
                          <a:solidFill>
                            <a:schemeClr val="tx1"/>
                          </a:solidFill>
                          <a:effectLst/>
                          <a:latin typeface="Meiryo UI" panose="020B0604030504040204" pitchFamily="50" charset="-128"/>
                          <a:ea typeface="Meiryo UI" panose="020B0604030504040204" pitchFamily="50" charset="-128"/>
                          <a:cs typeface="+mn-cs"/>
                        </a:rPr>
                        <a:t>           </a:t>
                      </a:r>
                      <a:r>
                        <a:rPr lang="ja-JP" altLang="ja-JP" sz="1000" b="0" i="0" baseline="0" dirty="0">
                          <a:solidFill>
                            <a:schemeClr val="tx1"/>
                          </a:solidFill>
                          <a:effectLst/>
                          <a:latin typeface="Meiryo UI" panose="020B0604030504040204" pitchFamily="50" charset="-128"/>
                          <a:ea typeface="Meiryo UI" panose="020B0604030504040204" pitchFamily="50" charset="-128"/>
                          <a:cs typeface="+mn-cs"/>
                        </a:rPr>
                        <a:t>針を決定し、検証結果を国へ報告したうえで、</a:t>
                      </a:r>
                      <a:endParaRPr lang="en-US" altLang="ja-JP" sz="1000" b="0" i="0" baseline="0" dirty="0">
                        <a:solidFill>
                          <a:schemeClr val="tx1"/>
                        </a:solidFill>
                        <a:effectLst/>
                        <a:latin typeface="Meiryo UI" panose="020B0604030504040204" pitchFamily="50" charset="-128"/>
                        <a:ea typeface="Meiryo UI" panose="020B0604030504040204" pitchFamily="50" charset="-128"/>
                        <a:cs typeface="+mn-cs"/>
                      </a:endParaRPr>
                    </a:p>
                    <a:p>
                      <a:pPr rtl="0" eaLnBrk="1" fontAlgn="auto" latinLnBrk="0" hangingPunct="1">
                        <a:lnSpc>
                          <a:spcPts val="1200"/>
                        </a:lnSpc>
                      </a:pPr>
                      <a:r>
                        <a:rPr lang="en-US" altLang="ja-JP" sz="1000" b="0" i="0" baseline="0" dirty="0">
                          <a:solidFill>
                            <a:schemeClr val="tx1"/>
                          </a:solidFill>
                          <a:effectLst/>
                          <a:latin typeface="Meiryo UI" panose="020B0604030504040204" pitchFamily="50" charset="-128"/>
                          <a:ea typeface="Meiryo UI" panose="020B0604030504040204" pitchFamily="50" charset="-128"/>
                          <a:cs typeface="+mn-cs"/>
                        </a:rPr>
                        <a:t>           </a:t>
                      </a:r>
                      <a:r>
                        <a:rPr lang="ja-JP" altLang="ja-JP" sz="1000" b="0" i="0" baseline="0" dirty="0">
                          <a:solidFill>
                            <a:schemeClr val="tx1"/>
                          </a:solidFill>
                          <a:effectLst/>
                          <a:latin typeface="Meiryo UI" panose="020B0604030504040204" pitchFamily="50" charset="-128"/>
                          <a:ea typeface="Meiryo UI" panose="020B0604030504040204" pitchFamily="50" charset="-128"/>
                          <a:cs typeface="+mn-cs"/>
                        </a:rPr>
                        <a:t>本体工事（転流工）の着工について判断</a:t>
                      </a:r>
                      <a:endParaRPr lang="ja-JP" altLang="ja-JP" sz="1000" dirty="0">
                        <a:solidFill>
                          <a:schemeClr val="tx1"/>
                        </a:solidFill>
                        <a:effectLst/>
                        <a:latin typeface="Meiryo UI" panose="020B0604030504040204" pitchFamily="50" charset="-128"/>
                        <a:ea typeface="Meiryo UI" panose="020B0604030504040204" pitchFamily="50" charset="-128"/>
                      </a:endParaRPr>
                    </a:p>
                    <a:p>
                      <a:pPr algn="l" rtl="0">
                        <a:lnSpc>
                          <a:spcPts val="1200"/>
                        </a:lnSpc>
                        <a:defRPr sz="1000"/>
                      </a:pPr>
                      <a:r>
                        <a:rPr lang="ja-JP" altLang="en-US" sz="1000" b="0" i="0" u="none" strike="noStrike" baseline="0" dirty="0">
                          <a:solidFill>
                            <a:schemeClr val="tx1"/>
                          </a:solidFill>
                          <a:latin typeface="Meiryo UI" panose="020B0604030504040204" pitchFamily="50" charset="-128"/>
                          <a:ea typeface="Meiryo UI" panose="020B0604030504040204" pitchFamily="50" charset="-128"/>
                        </a:rPr>
                        <a:t>　</a:t>
                      </a:r>
                      <a:r>
                        <a:rPr lang="ja-JP" altLang="en-US" sz="1000" b="1" i="0" u="none" strike="noStrike" baseline="0" dirty="0">
                          <a:solidFill>
                            <a:schemeClr val="tx1"/>
                          </a:solidFill>
                          <a:latin typeface="Meiryo UI" panose="020B0604030504040204" pitchFamily="50" charset="-128"/>
                          <a:ea typeface="Meiryo UI" panose="020B0604030504040204" pitchFamily="50" charset="-128"/>
                        </a:rPr>
                        <a:t>〇槇尾川ダム事業</a:t>
                      </a:r>
                      <a:endParaRPr lang="en-US" altLang="ja-JP" sz="1000" b="1" i="0" u="none" strike="noStrike" baseline="0" dirty="0">
                        <a:solidFill>
                          <a:schemeClr val="tx1"/>
                        </a:solidFill>
                        <a:latin typeface="Meiryo UI" panose="020B0604030504040204" pitchFamily="50" charset="-128"/>
                        <a:ea typeface="Meiryo UI" panose="020B0604030504040204" pitchFamily="50" charset="-128"/>
                      </a:endParaRPr>
                    </a:p>
                    <a:p>
                      <a:pPr algn="l" rtl="0">
                        <a:lnSpc>
                          <a:spcPts val="1200"/>
                        </a:lnSpc>
                        <a:defRPr sz="1000"/>
                      </a:pPr>
                      <a:r>
                        <a:rPr lang="ja-JP" altLang="en-US" sz="1000" b="0" i="0" u="none" strike="noStrike" baseline="0" dirty="0">
                          <a:solidFill>
                            <a:schemeClr val="tx1"/>
                          </a:solidFill>
                          <a:latin typeface="Meiryo UI" panose="020B0604030504040204" pitchFamily="50" charset="-128"/>
                          <a:ea typeface="Meiryo UI" panose="020B0604030504040204" pitchFamily="50" charset="-128"/>
                        </a:rPr>
                        <a:t>　　　</a:t>
                      </a:r>
                      <a:r>
                        <a:rPr lang="en-US" altLang="ja-JP" sz="1000" b="0" i="0" u="none" strike="noStrike" baseline="0" dirty="0">
                          <a:solidFill>
                            <a:schemeClr val="tx1"/>
                          </a:solidFill>
                          <a:latin typeface="Meiryo UI" panose="020B0604030504040204" pitchFamily="50" charset="-128"/>
                          <a:ea typeface="Meiryo UI" panose="020B0604030504040204" pitchFamily="50" charset="-128"/>
                        </a:rPr>
                        <a:t>20</a:t>
                      </a:r>
                      <a:r>
                        <a:rPr lang="ja-JP" altLang="en-US" sz="1000" b="0" i="0" u="none" strike="noStrike" baseline="0" dirty="0">
                          <a:solidFill>
                            <a:schemeClr val="tx1"/>
                          </a:solidFill>
                          <a:latin typeface="Meiryo UI" panose="020B0604030504040204" pitchFamily="50" charset="-128"/>
                          <a:ea typeface="Meiryo UI" panose="020B0604030504040204" pitchFamily="50" charset="-128"/>
                        </a:rPr>
                        <a:t>年度　見直し案どおり見送り</a:t>
                      </a:r>
                    </a:p>
                    <a:p>
                      <a:pPr marL="0" marR="0" lvl="0" indent="0" algn="l" defTabSz="914400" rtl="0" eaLnBrk="1" fontAlgn="auto" latinLnBrk="0" hangingPunct="1">
                        <a:lnSpc>
                          <a:spcPts val="1100"/>
                        </a:lnSpc>
                        <a:spcBef>
                          <a:spcPts val="0"/>
                        </a:spcBef>
                        <a:spcAft>
                          <a:spcPts val="0"/>
                        </a:spcAft>
                        <a:buClrTx/>
                        <a:buSzTx/>
                        <a:buFontTx/>
                        <a:buNone/>
                        <a:tabLst/>
                        <a:defRPr sz="1000"/>
                      </a:pPr>
                      <a:r>
                        <a:rPr lang="en-US" altLang="ja-JP" sz="1000" b="0" i="0" u="none" strike="noStrike" baseline="0" dirty="0">
                          <a:solidFill>
                            <a:schemeClr val="tx1"/>
                          </a:solidFill>
                          <a:latin typeface="Meiryo UI" panose="020B0604030504040204" pitchFamily="50" charset="-128"/>
                          <a:ea typeface="Meiryo UI" panose="020B0604030504040204" pitchFamily="50" charset="-128"/>
                        </a:rPr>
                        <a:t>       </a:t>
                      </a:r>
                      <a:r>
                        <a:rPr lang="en-US" altLang="ja-JP" sz="1000" b="1" i="0" u="none" strike="noStrike" baseline="0" dirty="0">
                          <a:solidFill>
                            <a:schemeClr val="tx1"/>
                          </a:solidFill>
                          <a:latin typeface="Meiryo UI" panose="020B0604030504040204" pitchFamily="50" charset="-128"/>
                          <a:ea typeface="Meiryo UI" panose="020B0604030504040204" pitchFamily="50" charset="-128"/>
                        </a:rPr>
                        <a:t>※</a:t>
                      </a:r>
                      <a:r>
                        <a:rPr lang="ja-JP" altLang="en-US" sz="1000" b="1" i="0" u="none" strike="noStrike" baseline="0" dirty="0">
                          <a:solidFill>
                            <a:schemeClr val="tx1"/>
                          </a:solidFill>
                          <a:latin typeface="Meiryo UI" panose="020B0604030504040204" pitchFamily="50" charset="-128"/>
                          <a:ea typeface="Meiryo UI" panose="020B0604030504040204" pitchFamily="50" charset="-128"/>
                        </a:rPr>
                        <a:t>主要プロジェクトの点検</a:t>
                      </a:r>
                      <a:endParaRPr lang="en-US" altLang="ja-JP" sz="1000" b="1" i="0" u="none" strike="noStrike" baseline="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100"/>
                        </a:lnSpc>
                        <a:spcBef>
                          <a:spcPts val="0"/>
                        </a:spcBef>
                        <a:spcAft>
                          <a:spcPts val="0"/>
                        </a:spcAft>
                        <a:buClrTx/>
                        <a:buSzTx/>
                        <a:buFontTx/>
                        <a:buNone/>
                        <a:tabLst/>
                        <a:defRPr sz="1000"/>
                      </a:pPr>
                      <a:r>
                        <a:rPr lang="ja-JP" altLang="en-US" sz="1000" b="0" i="0" u="none" strike="noStrike" baseline="0" dirty="0">
                          <a:solidFill>
                            <a:schemeClr val="tx1"/>
                          </a:solidFill>
                          <a:latin typeface="Meiryo UI" panose="020B0604030504040204" pitchFamily="50" charset="-128"/>
                          <a:ea typeface="Meiryo UI" panose="020B0604030504040204" pitchFamily="50" charset="-128"/>
                        </a:rPr>
                        <a:t>　　　　</a:t>
                      </a:r>
                      <a:r>
                        <a:rPr lang="ja-JP" altLang="en-US" dirty="0">
                          <a:solidFill>
                            <a:schemeClr val="tx1"/>
                          </a:solidFill>
                          <a:latin typeface="Meiryo UI" panose="020B0604030504040204" pitchFamily="50" charset="-128"/>
                          <a:ea typeface="Meiryo UI" panose="020B0604030504040204" pitchFamily="50" charset="-128"/>
                        </a:rPr>
                        <a:t>（本体工事）</a:t>
                      </a:r>
                    </a:p>
                    <a:p>
                      <a:pPr marL="0" marR="0" lvl="0" indent="0" algn="l" defTabSz="914400" rtl="0" eaLnBrk="1" fontAlgn="auto" latinLnBrk="0" hangingPunct="1">
                        <a:lnSpc>
                          <a:spcPts val="1100"/>
                        </a:lnSpc>
                        <a:spcBef>
                          <a:spcPts val="0"/>
                        </a:spcBef>
                        <a:spcAft>
                          <a:spcPts val="0"/>
                        </a:spcAft>
                        <a:buClrTx/>
                        <a:buSzTx/>
                        <a:buFontTx/>
                        <a:buNone/>
                        <a:tabLst/>
                        <a:defRPr sz="1000"/>
                      </a:pPr>
                      <a:r>
                        <a:rPr lang="ja-JP" altLang="en-US" sz="1000" b="0" i="0" u="none" strike="noStrike" baseline="0" dirty="0">
                          <a:solidFill>
                            <a:schemeClr val="tx1"/>
                          </a:solidFill>
                          <a:latin typeface="Meiryo UI" panose="020B0604030504040204" pitchFamily="50" charset="-128"/>
                          <a:ea typeface="Meiryo UI" panose="020B0604030504040204" pitchFamily="50" charset="-128"/>
                        </a:rPr>
                        <a:t>　　　　　 </a:t>
                      </a:r>
                      <a:r>
                        <a:rPr lang="en-US" altLang="ja-JP" sz="1000" b="0" i="0" u="none" strike="noStrike" baseline="0" dirty="0">
                          <a:solidFill>
                            <a:schemeClr val="tx1"/>
                          </a:solidFill>
                          <a:latin typeface="Meiryo UI" panose="020B0604030504040204" pitchFamily="50" charset="-128"/>
                          <a:ea typeface="Meiryo UI" panose="020B0604030504040204" pitchFamily="50" charset="-128"/>
                        </a:rPr>
                        <a:t>22</a:t>
                      </a:r>
                      <a:r>
                        <a:rPr lang="ja-JP" altLang="en-US" sz="1000" b="0" i="0" u="none" strike="noStrike" baseline="0" dirty="0">
                          <a:solidFill>
                            <a:schemeClr val="tx1"/>
                          </a:solidFill>
                          <a:latin typeface="Meiryo UI" panose="020B0604030504040204" pitchFamily="50" charset="-128"/>
                          <a:ea typeface="Meiryo UI" panose="020B0604030504040204" pitchFamily="50" charset="-128"/>
                        </a:rPr>
                        <a:t>年度</a:t>
                      </a:r>
                    </a:p>
                    <a:p>
                      <a:pPr marL="0" marR="0" lvl="0" indent="0" algn="l" defTabSz="914400" rtl="0" eaLnBrk="1" fontAlgn="auto" latinLnBrk="0" hangingPunct="1">
                        <a:lnSpc>
                          <a:spcPts val="1100"/>
                        </a:lnSpc>
                        <a:spcBef>
                          <a:spcPts val="0"/>
                        </a:spcBef>
                        <a:spcAft>
                          <a:spcPts val="0"/>
                        </a:spcAft>
                        <a:buClrTx/>
                        <a:buSzTx/>
                        <a:buFontTx/>
                        <a:buNone/>
                        <a:tabLst/>
                        <a:defRPr sz="1000"/>
                      </a:pPr>
                      <a:r>
                        <a:rPr lang="ja-JP" altLang="en-US" sz="1000" b="0" i="0" u="none" strike="noStrike" baseline="0" dirty="0">
                          <a:solidFill>
                            <a:schemeClr val="tx1"/>
                          </a:solidFill>
                          <a:latin typeface="Meiryo UI" panose="020B0604030504040204" pitchFamily="50" charset="-128"/>
                          <a:ea typeface="Meiryo UI" panose="020B0604030504040204" pitchFamily="50" charset="-128"/>
                        </a:rPr>
                        <a:t>　　　　　・槇尾川の治水対策について、住民との意</a:t>
                      </a:r>
                      <a:endParaRPr lang="en-US" altLang="ja-JP" sz="1000" b="0" i="0" u="none" strike="noStrike" baseline="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100"/>
                        </a:lnSpc>
                        <a:spcBef>
                          <a:spcPts val="0"/>
                        </a:spcBef>
                        <a:spcAft>
                          <a:spcPts val="0"/>
                        </a:spcAft>
                        <a:buClrTx/>
                        <a:buSzTx/>
                        <a:buFontTx/>
                        <a:buNone/>
                        <a:tabLst/>
                        <a:defRPr sz="1000"/>
                      </a:pPr>
                      <a:r>
                        <a:rPr lang="ja-JP" altLang="en-US" sz="1000" b="0" i="0" u="none" strike="noStrike" baseline="0" dirty="0">
                          <a:solidFill>
                            <a:schemeClr val="tx1"/>
                          </a:solidFill>
                          <a:latin typeface="Meiryo UI" panose="020B0604030504040204" pitchFamily="50" charset="-128"/>
                          <a:ea typeface="Meiryo UI" panose="020B0604030504040204" pitchFamily="50" charset="-128"/>
                        </a:rPr>
                        <a:t>　　　　　　見交換を行い、専門家等の意見も踏まえ、</a:t>
                      </a:r>
                      <a:endParaRPr lang="en-US" altLang="ja-JP" sz="1000" b="0" i="0" u="none" strike="noStrike" baseline="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100"/>
                        </a:lnSpc>
                        <a:spcBef>
                          <a:spcPts val="0"/>
                        </a:spcBef>
                        <a:spcAft>
                          <a:spcPts val="0"/>
                        </a:spcAft>
                        <a:buClrTx/>
                        <a:buSzTx/>
                        <a:buFontTx/>
                        <a:buNone/>
                        <a:tabLst/>
                        <a:defRPr sz="1000"/>
                      </a:pPr>
                      <a:r>
                        <a:rPr lang="ja-JP" altLang="en-US" sz="1000" b="0" i="0" u="none" strike="noStrike" baseline="0" dirty="0">
                          <a:solidFill>
                            <a:schemeClr val="tx1"/>
                          </a:solidFill>
                          <a:latin typeface="Meiryo UI" panose="020B0604030504040204" pitchFamily="50" charset="-128"/>
                          <a:ea typeface="Meiryo UI" panose="020B0604030504040204" pitchFamily="50" charset="-128"/>
                        </a:rPr>
                        <a:t>　　　　　　</a:t>
                      </a:r>
                      <a:r>
                        <a:rPr lang="en-US" altLang="ja-JP" sz="1000" b="0" i="0" u="none" strike="noStrike" baseline="0" dirty="0">
                          <a:solidFill>
                            <a:schemeClr val="tx1"/>
                          </a:solidFill>
                          <a:latin typeface="Meiryo UI" panose="020B0604030504040204" pitchFamily="50" charset="-128"/>
                          <a:ea typeface="Meiryo UI" panose="020B0604030504040204" pitchFamily="50" charset="-128"/>
                        </a:rPr>
                        <a:t>23</a:t>
                      </a:r>
                      <a:r>
                        <a:rPr lang="ja-JP" altLang="en-US" sz="1000" b="0" i="0" u="none" strike="noStrike" baseline="0" dirty="0">
                          <a:solidFill>
                            <a:schemeClr val="tx1"/>
                          </a:solidFill>
                          <a:latin typeface="Meiryo UI" panose="020B0604030504040204" pitchFamily="50" charset="-128"/>
                          <a:ea typeface="Meiryo UI" panose="020B0604030504040204" pitchFamily="50" charset="-128"/>
                        </a:rPr>
                        <a:t>年</a:t>
                      </a:r>
                      <a:r>
                        <a:rPr lang="en-US" altLang="ja-JP" sz="1000" b="0" i="0" u="none" strike="noStrike" baseline="0" dirty="0">
                          <a:solidFill>
                            <a:schemeClr val="tx1"/>
                          </a:solidFill>
                          <a:latin typeface="Meiryo UI" panose="020B0604030504040204" pitchFamily="50" charset="-128"/>
                          <a:ea typeface="Meiryo UI" panose="020B0604030504040204" pitchFamily="50" charset="-128"/>
                        </a:rPr>
                        <a:t>2</a:t>
                      </a:r>
                      <a:r>
                        <a:rPr lang="ja-JP" altLang="en-US" sz="1000" b="0" i="0" u="none" strike="noStrike" baseline="0" dirty="0">
                          <a:solidFill>
                            <a:schemeClr val="tx1"/>
                          </a:solidFill>
                          <a:latin typeface="Meiryo UI" panose="020B0604030504040204" pitchFamily="50" charset="-128"/>
                          <a:ea typeface="Meiryo UI" panose="020B0604030504040204" pitchFamily="50" charset="-128"/>
                        </a:rPr>
                        <a:t>月の戦略本部会議において「ダム</a:t>
                      </a:r>
                      <a:endParaRPr lang="en-US" altLang="ja-JP" sz="1000" b="0" i="0" u="none" strike="noStrike" baseline="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100"/>
                        </a:lnSpc>
                        <a:spcBef>
                          <a:spcPts val="0"/>
                        </a:spcBef>
                        <a:spcAft>
                          <a:spcPts val="0"/>
                        </a:spcAft>
                        <a:buClrTx/>
                        <a:buSzTx/>
                        <a:buFontTx/>
                        <a:buNone/>
                        <a:tabLst/>
                        <a:defRPr sz="1000"/>
                      </a:pPr>
                      <a:r>
                        <a:rPr lang="ja-JP" altLang="en-US" sz="1000" b="0" i="0" u="none" strike="noStrike" baseline="0" dirty="0">
                          <a:solidFill>
                            <a:schemeClr val="tx1"/>
                          </a:solidFill>
                          <a:latin typeface="Meiryo UI" panose="020B0604030504040204" pitchFamily="50" charset="-128"/>
                          <a:ea typeface="Meiryo UI" panose="020B0604030504040204" pitchFamily="50" charset="-128"/>
                        </a:rPr>
                        <a:t>　　　　　　に頼らない河川改修」とすることに決定</a:t>
                      </a:r>
                      <a:endParaRPr lang="en-US" altLang="ja-JP" sz="1000" b="0" i="0" u="none" strike="noStrike" baseline="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100"/>
                        </a:lnSpc>
                        <a:spcBef>
                          <a:spcPts val="0"/>
                        </a:spcBef>
                        <a:spcAft>
                          <a:spcPts val="0"/>
                        </a:spcAft>
                        <a:buClrTx/>
                        <a:buSzTx/>
                        <a:buFontTx/>
                        <a:buNone/>
                        <a:tabLst/>
                        <a:defRPr sz="1000"/>
                      </a:pPr>
                      <a:endParaRPr lang="en-US" altLang="ja-JP" sz="1000" b="0" i="0" u="none" strike="noStrike" baseline="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100"/>
                        </a:lnSpc>
                        <a:spcBef>
                          <a:spcPts val="0"/>
                        </a:spcBef>
                        <a:spcAft>
                          <a:spcPts val="0"/>
                        </a:spcAft>
                        <a:buClrTx/>
                        <a:buSzTx/>
                        <a:buFontTx/>
                        <a:buNone/>
                        <a:tabLst/>
                        <a:defRPr sz="1000"/>
                      </a:pPr>
                      <a:r>
                        <a:rPr lang="en-US" altLang="ja-JP" sz="1000" b="0" i="0" u="none" strike="noStrike" baseline="0" dirty="0">
                          <a:solidFill>
                            <a:schemeClr val="tx1"/>
                          </a:solidFill>
                          <a:latin typeface="Meiryo UI" panose="020B0604030504040204" pitchFamily="50" charset="-128"/>
                          <a:ea typeface="Meiryo UI" panose="020B0604030504040204" pitchFamily="50" charset="-128"/>
                        </a:rPr>
                        <a:t>  </a:t>
                      </a:r>
                      <a:r>
                        <a:rPr lang="en-US" altLang="zh-TW" sz="1000" b="0" i="0" u="none" strike="noStrike" baseline="0" dirty="0">
                          <a:solidFill>
                            <a:schemeClr val="tx1"/>
                          </a:solidFill>
                          <a:latin typeface="Meiryo UI" panose="020B0604030504040204" pitchFamily="50" charset="-128"/>
                          <a:ea typeface="Meiryo UI" panose="020B0604030504040204" pitchFamily="50" charset="-128"/>
                        </a:rPr>
                        <a:t>【</a:t>
                      </a:r>
                      <a:r>
                        <a:rPr lang="zh-TW" altLang="en-US" sz="1000" b="0" i="0" u="none" strike="noStrike" baseline="0" dirty="0">
                          <a:solidFill>
                            <a:schemeClr val="tx1"/>
                          </a:solidFill>
                          <a:latin typeface="Meiryo UI" panose="020B0604030504040204" pitchFamily="50" charset="-128"/>
                          <a:ea typeface="Meiryo UI" panose="020B0604030504040204" pitchFamily="50" charset="-128"/>
                        </a:rPr>
                        <a:t>効果額（百万円）</a:t>
                      </a:r>
                      <a:r>
                        <a:rPr lang="en-US" altLang="zh-TW" sz="1000" b="0" i="0" u="none" strike="noStrike" baseline="0" dirty="0">
                          <a:solidFill>
                            <a:schemeClr val="tx1"/>
                          </a:solidFill>
                          <a:latin typeface="Meiryo UI" panose="020B0604030504040204" pitchFamily="50" charset="-128"/>
                          <a:ea typeface="Meiryo UI" panose="020B0604030504040204" pitchFamily="50" charset="-128"/>
                        </a:rPr>
                        <a:t>】⑳4</a:t>
                      </a:r>
                      <a:r>
                        <a:rPr lang="zh-TW" altLang="en-US" sz="1000" b="0" i="0" u="none" strike="noStrike" baseline="0" dirty="0">
                          <a:solidFill>
                            <a:schemeClr val="tx1"/>
                          </a:solidFill>
                          <a:latin typeface="Meiryo UI" panose="020B0604030504040204" pitchFamily="50" charset="-128"/>
                          <a:ea typeface="Meiryo UI" panose="020B0604030504040204" pitchFamily="50" charset="-128"/>
                        </a:rPr>
                        <a:t>　㉑</a:t>
                      </a:r>
                      <a:r>
                        <a:rPr lang="en-US" altLang="zh-TW" sz="1000" b="0" i="0" u="none" strike="noStrike" baseline="0" dirty="0">
                          <a:solidFill>
                            <a:schemeClr val="tx1"/>
                          </a:solidFill>
                          <a:latin typeface="Meiryo UI" panose="020B0604030504040204" pitchFamily="50" charset="-128"/>
                          <a:ea typeface="Meiryo UI" panose="020B0604030504040204" pitchFamily="50" charset="-128"/>
                        </a:rPr>
                        <a:t>77</a:t>
                      </a:r>
                      <a:r>
                        <a:rPr lang="zh-TW" altLang="en-US" sz="1000" b="0" i="0" u="none" strike="noStrike" baseline="0" dirty="0">
                          <a:solidFill>
                            <a:schemeClr val="tx1"/>
                          </a:solidFill>
                          <a:latin typeface="Meiryo UI" panose="020B0604030504040204" pitchFamily="50" charset="-128"/>
                          <a:ea typeface="Meiryo UI" panose="020B0604030504040204" pitchFamily="50" charset="-128"/>
                        </a:rPr>
                        <a:t>　㉒ </a:t>
                      </a:r>
                      <a:r>
                        <a:rPr lang="en-US" altLang="zh-TW" sz="1000" b="0" i="0" u="none" strike="noStrike" baseline="0" dirty="0">
                          <a:solidFill>
                            <a:schemeClr val="tx1"/>
                          </a:solidFill>
                          <a:latin typeface="Meiryo UI" panose="020B0604030504040204" pitchFamily="50" charset="-128"/>
                          <a:ea typeface="Meiryo UI" panose="020B0604030504040204" pitchFamily="50" charset="-128"/>
                        </a:rPr>
                        <a:t>–</a:t>
                      </a:r>
                      <a:endParaRPr lang="ja-JP" altLang="en-US" sz="1000" b="0" i="0" u="none" strike="noStrike" baseline="0" dirty="0">
                        <a:solidFill>
                          <a:schemeClr val="tx1"/>
                        </a:solidFill>
                        <a:latin typeface="Meiryo UI" panose="020B0604030504040204" pitchFamily="50" charset="-128"/>
                        <a:ea typeface="Meiryo UI" panose="020B0604030504040204" pitchFamily="50" charset="-128"/>
                      </a:endParaRPr>
                    </a:p>
                  </a:txBody>
                  <a:tcPr marL="72000" marR="72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2089765108"/>
                  </a:ext>
                </a:extLst>
              </a:tr>
            </a:tbl>
          </a:graphicData>
        </a:graphic>
      </p:graphicFrame>
      <p:sp>
        <p:nvSpPr>
          <p:cNvPr id="37" name="正方形/長方形 36"/>
          <p:cNvSpPr/>
          <p:nvPr/>
        </p:nvSpPr>
        <p:spPr>
          <a:xfrm>
            <a:off x="5372917" y="800511"/>
            <a:ext cx="3609573" cy="234978"/>
          </a:xfrm>
          <a:prstGeom prst="rect">
            <a:avLst/>
          </a:prstGeom>
          <a:ln/>
        </p:spPr>
        <p:style>
          <a:lnRef idx="2">
            <a:schemeClr val="accent1"/>
          </a:lnRef>
          <a:fillRef idx="1">
            <a:schemeClr val="lt1"/>
          </a:fillRef>
          <a:effectRef idx="0">
            <a:schemeClr val="accent1"/>
          </a:effectRef>
          <a:fontRef idx="minor">
            <a:schemeClr val="dk1"/>
          </a:fontRef>
        </p:style>
        <p:txBody>
          <a:bodyPr lIns="36000" rIns="0" rtlCol="0" anchor="ctr"/>
          <a:lstStyle/>
          <a:p>
            <a:pPr algn="ctr"/>
            <a:r>
              <a:rPr lang="ja-JP" altLang="en-US" sz="1050" dirty="0">
                <a:solidFill>
                  <a:schemeClr val="tx1"/>
                </a:solidFill>
                <a:latin typeface="Meiryo UI" panose="020B0604030504040204" pitchFamily="50" charset="-128"/>
                <a:ea typeface="Meiryo UI" panose="020B0604030504040204" pitchFamily="50" charset="-128"/>
              </a:rPr>
              <a:t>見直し前額</a:t>
            </a:r>
            <a:r>
              <a:rPr lang="en-US" altLang="ja-JP" sz="1050" dirty="0">
                <a:solidFill>
                  <a:schemeClr val="tx1"/>
                </a:solidFill>
                <a:latin typeface="Meiryo UI" panose="020B0604030504040204" pitchFamily="50" charset="-128"/>
                <a:ea typeface="Meiryo UI" panose="020B0604030504040204" pitchFamily="50" charset="-128"/>
              </a:rPr>
              <a:t> (H20</a:t>
            </a:r>
            <a:r>
              <a:rPr lang="ja-JP" altLang="en-US" sz="1050" dirty="0">
                <a:solidFill>
                  <a:schemeClr val="tx1"/>
                </a:solidFill>
                <a:latin typeface="Meiryo UI" panose="020B0604030504040204" pitchFamily="50" charset="-128"/>
                <a:ea typeface="Meiryo UI" panose="020B0604030504040204" pitchFamily="50" charset="-128"/>
              </a:rPr>
              <a:t>通年ベース</a:t>
            </a:r>
            <a:r>
              <a:rPr lang="en-US" altLang="ja-JP" sz="1050" dirty="0">
                <a:solidFill>
                  <a:schemeClr val="tx1"/>
                </a:solidFill>
                <a:latin typeface="Meiryo UI" panose="020B0604030504040204" pitchFamily="50" charset="-128"/>
                <a:ea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rPr>
              <a:t>：</a:t>
            </a:r>
            <a:r>
              <a:rPr lang="en-US" altLang="ja-JP" sz="1050" dirty="0">
                <a:solidFill>
                  <a:schemeClr val="tx1"/>
                </a:solidFill>
                <a:latin typeface="Meiryo UI" panose="020B0604030504040204" pitchFamily="50" charset="-128"/>
                <a:ea typeface="Meiryo UI" panose="020B0604030504040204" pitchFamily="50" charset="-128"/>
              </a:rPr>
              <a:t>11,059</a:t>
            </a:r>
            <a:r>
              <a:rPr lang="ja-JP" altLang="en-US" sz="1050" dirty="0">
                <a:solidFill>
                  <a:schemeClr val="tx1"/>
                </a:solidFill>
                <a:latin typeface="Meiryo UI" panose="020B0604030504040204" pitchFamily="50" charset="-128"/>
                <a:ea typeface="Meiryo UI" panose="020B0604030504040204" pitchFamily="50" charset="-128"/>
              </a:rPr>
              <a:t>（</a:t>
            </a:r>
            <a:r>
              <a:rPr lang="en-US" altLang="ja-JP" sz="1050" dirty="0">
                <a:solidFill>
                  <a:schemeClr val="tx1"/>
                </a:solidFill>
                <a:latin typeface="Meiryo UI" panose="020B0604030504040204" pitchFamily="50" charset="-128"/>
                <a:ea typeface="Meiryo UI" panose="020B0604030504040204" pitchFamily="50" charset="-128"/>
              </a:rPr>
              <a:t>1,120</a:t>
            </a:r>
            <a:r>
              <a:rPr lang="ja-JP" altLang="en-US" sz="1050" dirty="0">
                <a:solidFill>
                  <a:schemeClr val="tx1"/>
                </a:solidFill>
                <a:latin typeface="Meiryo UI" panose="020B0604030504040204" pitchFamily="50" charset="-128"/>
                <a:ea typeface="Meiryo UI" panose="020B0604030504040204" pitchFamily="50" charset="-128"/>
              </a:rPr>
              <a:t>）百万円</a:t>
            </a:r>
            <a:endPar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7" name="二等辺三角形 6"/>
          <p:cNvSpPr/>
          <p:nvPr/>
        </p:nvSpPr>
        <p:spPr>
          <a:xfrm rot="5400000">
            <a:off x="5972681" y="5378736"/>
            <a:ext cx="484002" cy="184930"/>
          </a:xfrm>
          <a:prstGeom prst="triangl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pPr algn="ctr"/>
            <a:endParaRPr kumimoji="1"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正方形/長方形 7"/>
          <p:cNvSpPr/>
          <p:nvPr/>
        </p:nvSpPr>
        <p:spPr>
          <a:xfrm>
            <a:off x="5832140" y="172485"/>
            <a:ext cx="1935215" cy="208186"/>
          </a:xfrm>
          <a:prstGeom prst="rect">
            <a:avLst/>
          </a:prstGeom>
          <a:ln w="6350"/>
        </p:spPr>
        <p:style>
          <a:lnRef idx="2">
            <a:schemeClr val="accent1"/>
          </a:lnRef>
          <a:fillRef idx="1">
            <a:schemeClr val="lt1"/>
          </a:fillRef>
          <a:effectRef idx="0">
            <a:schemeClr val="accent1"/>
          </a:effectRef>
          <a:fontRef idx="minor">
            <a:schemeClr val="dk1"/>
          </a:fontRef>
        </p:style>
        <p:txBody>
          <a:bodyPr lIns="36000" rIns="36000" rtlCol="0" anchor="ctr"/>
          <a:lstStyle/>
          <a:p>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予算の記載</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）：一般財源</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スライド番号プレースホルダー 4"/>
          <p:cNvSpPr txBox="1">
            <a:spLocks/>
          </p:cNvSpPr>
          <p:nvPr/>
        </p:nvSpPr>
        <p:spPr>
          <a:xfrm>
            <a:off x="7010400" y="6547224"/>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smtClean="0">
                <a:solidFill>
                  <a:schemeClr val="tx1"/>
                </a:solidFill>
                <a:latin typeface="Meiryo UI" panose="020B0604030504040204" pitchFamily="50" charset="-128"/>
                <a:ea typeface="Meiryo UI" panose="020B0604030504040204" pitchFamily="50" charset="-128"/>
              </a:rPr>
              <a:t>68</a:t>
            </a:r>
            <a:endParaRPr lang="ja-JP" altLang="en-US"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90929385"/>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nvGraphicFramePr>
        <p:xfrm>
          <a:off x="70604" y="126766"/>
          <a:ext cx="9003329" cy="415976"/>
        </p:xfrm>
        <a:graphic>
          <a:graphicData uri="http://schemas.openxmlformats.org/drawingml/2006/table">
            <a:tbl>
              <a:tblPr firstRow="1" firstCol="1" bandRow="1">
                <a:tableStyleId>{5C22544A-7EE6-4342-B048-85BDC9FD1C3A}</a:tableStyleId>
              </a:tblPr>
              <a:tblGrid>
                <a:gridCol w="6931666">
                  <a:extLst>
                    <a:ext uri="{9D8B030D-6E8A-4147-A177-3AD203B41FA5}">
                      <a16:colId xmlns:a16="http://schemas.microsoft.com/office/drawing/2014/main" val="1996567682"/>
                    </a:ext>
                  </a:extLst>
                </a:gridCol>
                <a:gridCol w="2071663">
                  <a:extLst>
                    <a:ext uri="{9D8B030D-6E8A-4147-A177-3AD203B41FA5}">
                      <a16:colId xmlns:a16="http://schemas.microsoft.com/office/drawing/2014/main" val="2440904912"/>
                    </a:ext>
                  </a:extLst>
                </a:gridCol>
              </a:tblGrid>
              <a:tr h="41597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100" kern="100" dirty="0">
                          <a:solidFill>
                            <a:schemeClr val="tx1"/>
                          </a:solidFill>
                          <a:effectLst/>
                          <a:latin typeface="Meiryo UI" panose="020B0604030504040204" pitchFamily="50" charset="-128"/>
                          <a:ea typeface="Meiryo UI" panose="020B0604030504040204" pitchFamily="50" charset="-128"/>
                        </a:rPr>
                        <a:t>【</a:t>
                      </a:r>
                      <a:r>
                        <a:rPr lang="ja-JP" altLang="en-US" sz="1100" kern="100" dirty="0">
                          <a:solidFill>
                            <a:schemeClr val="tx1"/>
                          </a:solidFill>
                          <a:effectLst/>
                          <a:latin typeface="Meiryo UI" panose="020B0604030504040204" pitchFamily="50" charset="-128"/>
                          <a:ea typeface="Meiryo UI" panose="020B0604030504040204" pitchFamily="50" charset="-128"/>
                        </a:rPr>
                        <a:t>主要検討事業</a:t>
                      </a:r>
                      <a:r>
                        <a:rPr lang="en-US" altLang="ja-JP" sz="1000" kern="100" dirty="0">
                          <a:solidFill>
                            <a:schemeClr val="tx1"/>
                          </a:solidFill>
                          <a:effectLst/>
                          <a:latin typeface="Meiryo UI" panose="020B0604030504040204" pitchFamily="50" charset="-128"/>
                          <a:ea typeface="Meiryo UI" panose="020B0604030504040204" pitchFamily="50" charset="-128"/>
                        </a:rPr>
                        <a:t>29】</a:t>
                      </a:r>
                      <a:r>
                        <a:rPr lang="ja-JP" altLang="en-US" sz="1000" kern="100" dirty="0">
                          <a:solidFill>
                            <a:schemeClr val="tx1"/>
                          </a:solidFill>
                          <a:effectLst/>
                          <a:latin typeface="Meiryo UI" panose="020B0604030504040204" pitchFamily="50" charset="-128"/>
                          <a:ea typeface="Meiryo UI" panose="020B0604030504040204" pitchFamily="50" charset="-128"/>
                        </a:rPr>
                        <a:t>　</a:t>
                      </a:r>
                      <a:r>
                        <a:rPr lang="ja-JP" altLang="en-US" sz="1400" kern="100" dirty="0">
                          <a:solidFill>
                            <a:schemeClr val="tx1"/>
                          </a:solidFill>
                          <a:effectLst/>
                          <a:latin typeface="Meiryo UI" panose="020B0604030504040204" pitchFamily="50" charset="-128"/>
                          <a:ea typeface="Meiryo UI" panose="020B0604030504040204" pitchFamily="50" charset="-128"/>
                        </a:rPr>
                        <a:t>安威川ダム、槇尾川ダム事業（</a:t>
                      </a:r>
                      <a:r>
                        <a:rPr kumimoji="1" lang="ja-JP" altLang="en-US" sz="1400" u="none" dirty="0">
                          <a:solidFill>
                            <a:schemeClr val="tx1"/>
                          </a:solidFill>
                          <a:latin typeface="Meiryo UI" panose="020B0604030504040204" pitchFamily="50" charset="-128"/>
                          <a:ea typeface="Meiryo UI" panose="020B0604030504040204" pitchFamily="50" charset="-128"/>
                        </a:rPr>
                        <a:t>つづき）</a:t>
                      </a:r>
                      <a:endParaRPr lang="en-US" altLang="ja-JP" sz="12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effectLst/>
                          <a:latin typeface="Meiryo UI" panose="020B0604030504040204" pitchFamily="50" charset="-128"/>
                          <a:ea typeface="Meiryo UI" panose="020B0604030504040204" pitchFamily="50" charset="-128"/>
                        </a:rPr>
                        <a:t>＜都市整備部＞</a:t>
                      </a:r>
                      <a:endParaRPr lang="en-US" altLang="ja-JP" sz="1200" kern="100" dirty="0">
                        <a:solidFill>
                          <a:schemeClr val="tx1"/>
                        </a:solidFill>
                        <a:effectLst/>
                        <a:latin typeface="Meiryo UI" panose="020B0604030504040204" pitchFamily="50" charset="-128"/>
                        <a:ea typeface="Meiryo UI" panose="020B0604030504040204" pitchFamily="50" charset="-128"/>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09406796"/>
                  </a:ext>
                </a:extLst>
              </a:tr>
            </a:tbl>
          </a:graphicData>
        </a:graphic>
      </p:graphicFrame>
      <p:graphicFrame>
        <p:nvGraphicFramePr>
          <p:cNvPr id="2" name="表 1"/>
          <p:cNvGraphicFramePr>
            <a:graphicFrameLocks noGrp="1"/>
          </p:cNvGraphicFramePr>
          <p:nvPr>
            <p:extLst>
              <p:ext uri="{D42A27DB-BD31-4B8C-83A1-F6EECF244321}">
                <p14:modId xmlns:p14="http://schemas.microsoft.com/office/powerpoint/2010/main" val="1414332334"/>
              </p:ext>
            </p:extLst>
          </p:nvPr>
        </p:nvGraphicFramePr>
        <p:xfrm>
          <a:off x="81815" y="548682"/>
          <a:ext cx="8980370" cy="5981481"/>
        </p:xfrm>
        <a:graphic>
          <a:graphicData uri="http://schemas.openxmlformats.org/drawingml/2006/table">
            <a:tbl>
              <a:tblPr firstRow="1" firstCol="1" bandRow="1">
                <a:tableStyleId>{BC89EF96-8CEA-46FF-86C4-4CE0E7609802}</a:tableStyleId>
              </a:tblPr>
              <a:tblGrid>
                <a:gridCol w="259200">
                  <a:extLst>
                    <a:ext uri="{9D8B030D-6E8A-4147-A177-3AD203B41FA5}">
                      <a16:colId xmlns:a16="http://schemas.microsoft.com/office/drawing/2014/main" val="9612139"/>
                    </a:ext>
                  </a:extLst>
                </a:gridCol>
                <a:gridCol w="8721170">
                  <a:extLst>
                    <a:ext uri="{9D8B030D-6E8A-4147-A177-3AD203B41FA5}">
                      <a16:colId xmlns:a16="http://schemas.microsoft.com/office/drawing/2014/main" val="4183280094"/>
                    </a:ext>
                  </a:extLst>
                </a:gridCol>
              </a:tblGrid>
              <a:tr h="210342">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bg1"/>
                          </a:solidFill>
                          <a:latin typeface="Meiryo UI" panose="020B0604030504040204" pitchFamily="50" charset="-128"/>
                          <a:ea typeface="Meiryo UI" panose="020B0604030504040204" pitchFamily="50" charset="-128"/>
                        </a:rPr>
                        <a:t>見直しの経過（つづき）</a:t>
                      </a:r>
                      <a:endParaRPr kumimoji="1" lang="en-US" altLang="ja-JP" sz="1000" dirty="0">
                        <a:solidFill>
                          <a:schemeClr val="bg1"/>
                        </a:solidFill>
                        <a:latin typeface="Meiryo UI" panose="020B0604030504040204" pitchFamily="50" charset="-128"/>
                        <a:ea typeface="Meiryo UI" panose="020B0604030504040204" pitchFamily="50" charset="-128"/>
                      </a:endParaRPr>
                    </a:p>
                  </a:txBody>
                  <a:tcPr marL="72000" marR="72000" marT="36000" marB="36000" vert="eaVert" anchor="ct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rgbClr val="E9EDF4"/>
                      </a:solidFill>
                      <a:prstDash val="solid"/>
                      <a:round/>
                      <a:headEnd type="none" w="med" len="med"/>
                      <a:tailEnd type="none" w="med" len="med"/>
                    </a:lnB>
                    <a:solidFill>
                      <a:schemeClr val="accent1"/>
                    </a:solidFill>
                  </a:tcPr>
                </a:tc>
                <a:tc>
                  <a:txBody>
                    <a:bodyPr/>
                    <a:lstStyle/>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1" kern="100" dirty="0">
                          <a:solidFill>
                            <a:schemeClr val="tx1"/>
                          </a:solidFill>
                          <a:effectLst/>
                          <a:latin typeface="Meiryo UI" panose="020B0604030504040204" pitchFamily="50" charset="-128"/>
                          <a:ea typeface="Meiryo UI" panose="020B0604030504040204" pitchFamily="50" charset="-128"/>
                        </a:rPr>
                        <a:t>＜上記以外の見直し（部局長マネジメント等）＞</a:t>
                      </a:r>
                      <a:endParaRPr lang="ja-JP" altLang="en-US"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0D8E8"/>
                    </a:solidFill>
                  </a:tcPr>
                </a:tc>
                <a:extLst>
                  <a:ext uri="{0D108BD9-81ED-4DB2-BD59-A6C34878D82A}">
                    <a16:rowId xmlns:a16="http://schemas.microsoft.com/office/drawing/2014/main" val="1650196717"/>
                  </a:ext>
                </a:extLst>
              </a:tr>
              <a:tr h="2210279">
                <a:tc vMerge="1">
                  <a:txBody>
                    <a:bodyPr/>
                    <a:lstStyle/>
                    <a:p>
                      <a:endParaRPr kumimoji="1" lang="ja-JP" altLang="en-US"/>
                    </a:p>
                  </a:txBody>
                  <a:tcPr/>
                </a:tc>
                <a:tc>
                  <a:txBody>
                    <a:bodyPr/>
                    <a:lstStyle/>
                    <a:p>
                      <a:pPr marL="133350" indent="-133350" algn="just">
                        <a:spcAft>
                          <a:spcPts val="0"/>
                        </a:spcAft>
                      </a:pPr>
                      <a:r>
                        <a:rPr lang="ja-JP" altLang="en-US" sz="1000" b="1" kern="100" dirty="0">
                          <a:solidFill>
                            <a:schemeClr val="tx1"/>
                          </a:solidFill>
                          <a:effectLst/>
                          <a:latin typeface="Meiryo UI" panose="020B0604030504040204" pitchFamily="50" charset="-128"/>
                          <a:ea typeface="Meiryo UI" panose="020B0604030504040204" pitchFamily="50" charset="-128"/>
                        </a:rPr>
                        <a:t>◆安威川ダム</a:t>
                      </a:r>
                      <a:endParaRPr lang="en-US" altLang="ja-JP" sz="1000" b="1" u="sng"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1" kern="100" dirty="0">
                          <a:solidFill>
                            <a:schemeClr val="tx1"/>
                          </a:solidFill>
                          <a:effectLst/>
                          <a:latin typeface="Meiryo UI" panose="020B0604030504040204" pitchFamily="50" charset="-128"/>
                          <a:ea typeface="Meiryo UI" panose="020B0604030504040204" pitchFamily="50" charset="-128"/>
                        </a:rPr>
                        <a:t>　</a:t>
                      </a:r>
                      <a:r>
                        <a:rPr lang="en-US" altLang="ja-JP" sz="1000" b="1" kern="100" dirty="0">
                          <a:solidFill>
                            <a:schemeClr val="tx1"/>
                          </a:solidFill>
                          <a:effectLst/>
                          <a:latin typeface="Meiryo UI" panose="020B0604030504040204" pitchFamily="50" charset="-128"/>
                          <a:ea typeface="Meiryo UI" panose="020B0604030504040204" pitchFamily="50" charset="-128"/>
                        </a:rPr>
                        <a:t>【</a:t>
                      </a:r>
                      <a:r>
                        <a:rPr lang="ja-JP" altLang="en-US" sz="1000" b="1" kern="100" dirty="0">
                          <a:solidFill>
                            <a:schemeClr val="tx1"/>
                          </a:solidFill>
                          <a:effectLst/>
                          <a:latin typeface="Meiryo UI" panose="020B0604030504040204" pitchFamily="50" charset="-128"/>
                          <a:ea typeface="Meiryo UI" panose="020B0604030504040204" pitchFamily="50" charset="-128"/>
                        </a:rPr>
                        <a:t>平成</a:t>
                      </a:r>
                      <a:r>
                        <a:rPr lang="en-US" altLang="ja-JP" sz="1000" b="1" kern="100" dirty="0">
                          <a:solidFill>
                            <a:schemeClr val="tx1"/>
                          </a:solidFill>
                          <a:effectLst/>
                          <a:latin typeface="Meiryo UI" panose="020B0604030504040204" pitchFamily="50" charset="-128"/>
                          <a:ea typeface="Meiryo UI" panose="020B0604030504040204" pitchFamily="50" charset="-128"/>
                        </a:rPr>
                        <a:t>22</a:t>
                      </a:r>
                      <a:r>
                        <a:rPr lang="ja-JP" altLang="en-US" sz="1000" b="1" kern="100" dirty="0">
                          <a:solidFill>
                            <a:schemeClr val="tx1"/>
                          </a:solidFill>
                          <a:effectLst/>
                          <a:latin typeface="Meiryo UI" panose="020B0604030504040204" pitchFamily="50" charset="-128"/>
                          <a:ea typeface="Meiryo UI" panose="020B0604030504040204" pitchFamily="50" charset="-128"/>
                        </a:rPr>
                        <a:t>年</a:t>
                      </a:r>
                      <a:r>
                        <a:rPr lang="en-US" altLang="ja-JP" sz="1000" b="1" kern="100" dirty="0">
                          <a:solidFill>
                            <a:schemeClr val="tx1"/>
                          </a:solidFill>
                          <a:effectLst/>
                          <a:latin typeface="Meiryo UI" panose="020B0604030504040204" pitchFamily="50" charset="-128"/>
                          <a:ea typeface="Meiryo UI" panose="020B0604030504040204" pitchFamily="50" charset="-128"/>
                        </a:rPr>
                        <a:t>9</a:t>
                      </a:r>
                      <a:r>
                        <a:rPr lang="ja-JP" altLang="en-US" sz="1000" b="1" kern="100" dirty="0">
                          <a:solidFill>
                            <a:schemeClr val="tx1"/>
                          </a:solidFill>
                          <a:effectLst/>
                          <a:latin typeface="Meiryo UI" panose="020B0604030504040204" pitchFamily="50" charset="-128"/>
                          <a:ea typeface="Meiryo UI" panose="020B0604030504040204" pitchFamily="50" charset="-128"/>
                        </a:rPr>
                        <a:t>月</a:t>
                      </a:r>
                      <a:r>
                        <a:rPr lang="en-US" altLang="ja-JP" sz="1000" b="1" kern="100" dirty="0">
                          <a:solidFill>
                            <a:schemeClr val="tx1"/>
                          </a:solidFill>
                          <a:effectLst/>
                          <a:latin typeface="Meiryo UI" panose="020B0604030504040204" pitchFamily="50" charset="-128"/>
                          <a:ea typeface="Meiryo UI" panose="020B0604030504040204" pitchFamily="50" charset="-128"/>
                        </a:rPr>
                        <a:t>】 </a:t>
                      </a:r>
                      <a:r>
                        <a:rPr lang="ja-JP" altLang="en-US" sz="1000" b="0" kern="100" dirty="0">
                          <a:solidFill>
                            <a:schemeClr val="tx1"/>
                          </a:solidFill>
                          <a:effectLst/>
                          <a:latin typeface="Meiryo UI" panose="020B0604030504040204" pitchFamily="50" charset="-128"/>
                          <a:ea typeface="Meiryo UI" panose="020B0604030504040204" pitchFamily="50" charset="-128"/>
                        </a:rPr>
                        <a:t>国よりダム事業の検証に係る検討の要請を受け、再評価実施要領細目に基づき治水対策案の妥当性等について検討開始。</a:t>
                      </a:r>
                    </a:p>
                    <a:p>
                      <a:pPr marL="133350" indent="-133350" algn="just">
                        <a:spcAft>
                          <a:spcPts val="0"/>
                        </a:spcAft>
                      </a:pPr>
                      <a:r>
                        <a:rPr lang="ja-JP" altLang="en-US" sz="1000" b="1" kern="100" dirty="0">
                          <a:solidFill>
                            <a:schemeClr val="tx1"/>
                          </a:solidFill>
                          <a:effectLst/>
                          <a:latin typeface="Meiryo UI" panose="020B0604030504040204" pitchFamily="50" charset="-128"/>
                          <a:ea typeface="Meiryo UI" panose="020B0604030504040204" pitchFamily="50" charset="-128"/>
                        </a:rPr>
                        <a:t>　</a:t>
                      </a:r>
                      <a:r>
                        <a:rPr lang="en-US" altLang="ja-JP" sz="1000" b="1" kern="100" dirty="0">
                          <a:solidFill>
                            <a:schemeClr val="tx1"/>
                          </a:solidFill>
                          <a:effectLst/>
                          <a:latin typeface="Meiryo UI" panose="020B0604030504040204" pitchFamily="50" charset="-128"/>
                          <a:ea typeface="Meiryo UI" panose="020B0604030504040204" pitchFamily="50" charset="-128"/>
                        </a:rPr>
                        <a:t>【</a:t>
                      </a:r>
                      <a:r>
                        <a:rPr lang="ja-JP" altLang="en-US" sz="1000" b="1" kern="100" dirty="0">
                          <a:solidFill>
                            <a:schemeClr val="tx1"/>
                          </a:solidFill>
                          <a:effectLst/>
                          <a:latin typeface="Meiryo UI" panose="020B0604030504040204" pitchFamily="50" charset="-128"/>
                          <a:ea typeface="Meiryo UI" panose="020B0604030504040204" pitchFamily="50" charset="-128"/>
                        </a:rPr>
                        <a:t>平成</a:t>
                      </a:r>
                      <a:r>
                        <a:rPr lang="en-US" altLang="ja-JP" sz="1000" b="1" kern="100" dirty="0">
                          <a:solidFill>
                            <a:schemeClr val="tx1"/>
                          </a:solidFill>
                          <a:effectLst/>
                          <a:latin typeface="Meiryo UI" panose="020B0604030504040204" pitchFamily="50" charset="-128"/>
                          <a:ea typeface="Meiryo UI" panose="020B0604030504040204" pitchFamily="50" charset="-128"/>
                        </a:rPr>
                        <a:t>23</a:t>
                      </a:r>
                      <a:r>
                        <a:rPr lang="ja-JP" altLang="en-US" sz="1000" b="1" kern="100" dirty="0">
                          <a:solidFill>
                            <a:schemeClr val="tx1"/>
                          </a:solidFill>
                          <a:effectLst/>
                          <a:latin typeface="Meiryo UI" panose="020B0604030504040204" pitchFamily="50" charset="-128"/>
                          <a:ea typeface="Meiryo UI" panose="020B0604030504040204" pitchFamily="50" charset="-128"/>
                        </a:rPr>
                        <a:t>年</a:t>
                      </a:r>
                      <a:r>
                        <a:rPr lang="en-US" altLang="ja-JP" sz="1000" b="1" kern="100" dirty="0">
                          <a:solidFill>
                            <a:schemeClr val="tx1"/>
                          </a:solidFill>
                          <a:effectLst/>
                          <a:latin typeface="Meiryo UI" panose="020B0604030504040204" pitchFamily="50" charset="-128"/>
                          <a:ea typeface="Meiryo UI" panose="020B0604030504040204" pitchFamily="50" charset="-128"/>
                        </a:rPr>
                        <a:t>9</a:t>
                      </a:r>
                      <a:r>
                        <a:rPr lang="ja-JP" altLang="en-US" sz="1000" b="1" kern="100" dirty="0">
                          <a:solidFill>
                            <a:schemeClr val="tx1"/>
                          </a:solidFill>
                          <a:effectLst/>
                          <a:latin typeface="Meiryo UI" panose="020B0604030504040204" pitchFamily="50" charset="-128"/>
                          <a:ea typeface="Meiryo UI" panose="020B0604030504040204" pitchFamily="50" charset="-128"/>
                        </a:rPr>
                        <a:t>月</a:t>
                      </a:r>
                      <a:r>
                        <a:rPr lang="en-US" altLang="ja-JP" sz="1000" b="1" kern="100" dirty="0">
                          <a:solidFill>
                            <a:schemeClr val="tx1"/>
                          </a:solidFill>
                          <a:effectLst/>
                          <a:latin typeface="Meiryo UI" panose="020B0604030504040204" pitchFamily="50" charset="-128"/>
                          <a:ea typeface="Meiryo UI" panose="020B0604030504040204" pitchFamily="50" charset="-128"/>
                        </a:rPr>
                        <a:t>】 </a:t>
                      </a:r>
                      <a:r>
                        <a:rPr lang="ja-JP" altLang="en-US" sz="1000" b="0" kern="100" dirty="0">
                          <a:solidFill>
                            <a:schemeClr val="tx1"/>
                          </a:solidFill>
                          <a:effectLst/>
                          <a:latin typeface="Meiryo UI" panose="020B0604030504040204" pitchFamily="50" charset="-128"/>
                          <a:ea typeface="Meiryo UI" panose="020B0604030504040204" pitchFamily="50" charset="-128"/>
                        </a:rPr>
                        <a:t>大阪府河川整備審議会に諮り、府の方針決定≪安威川ダムは現計画案とする≫⇒同年</a:t>
                      </a:r>
                      <a:r>
                        <a:rPr lang="en-US" altLang="ja-JP" sz="1000" b="0" kern="100" dirty="0">
                          <a:solidFill>
                            <a:schemeClr val="tx1"/>
                          </a:solidFill>
                          <a:effectLst/>
                          <a:latin typeface="Meiryo UI" panose="020B0604030504040204" pitchFamily="50" charset="-128"/>
                          <a:ea typeface="Meiryo UI" panose="020B0604030504040204" pitchFamily="50" charset="-128"/>
                        </a:rPr>
                        <a:t>10</a:t>
                      </a:r>
                      <a:r>
                        <a:rPr lang="ja-JP" altLang="en-US" sz="1000" b="0" kern="100" dirty="0">
                          <a:solidFill>
                            <a:schemeClr val="tx1"/>
                          </a:solidFill>
                          <a:effectLst/>
                          <a:latin typeface="Meiryo UI" panose="020B0604030504040204" pitchFamily="50" charset="-128"/>
                          <a:ea typeface="Meiryo UI" panose="020B0604030504040204" pitchFamily="50" charset="-128"/>
                        </a:rPr>
                        <a:t>月国へ検証結果報告書提出</a:t>
                      </a:r>
                      <a:endParaRPr lang="en-US" altLang="ja-JP" sz="1000" b="0"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1" kern="100" dirty="0">
                          <a:solidFill>
                            <a:schemeClr val="tx1"/>
                          </a:solidFill>
                          <a:effectLst/>
                          <a:latin typeface="Meiryo UI" panose="020B0604030504040204" pitchFamily="50" charset="-128"/>
                          <a:ea typeface="Meiryo UI" panose="020B0604030504040204" pitchFamily="50" charset="-128"/>
                        </a:rPr>
                        <a:t>　</a:t>
                      </a:r>
                      <a:r>
                        <a:rPr lang="en-US" altLang="ja-JP" sz="1000" b="1" kern="100" dirty="0">
                          <a:solidFill>
                            <a:schemeClr val="tx1"/>
                          </a:solidFill>
                          <a:effectLst/>
                          <a:latin typeface="Meiryo UI" panose="020B0604030504040204" pitchFamily="50" charset="-128"/>
                          <a:ea typeface="Meiryo UI" panose="020B0604030504040204" pitchFamily="50" charset="-128"/>
                        </a:rPr>
                        <a:t>【</a:t>
                      </a:r>
                      <a:r>
                        <a:rPr lang="ja-JP" altLang="en-US" sz="1000" b="1" kern="100" dirty="0">
                          <a:solidFill>
                            <a:schemeClr val="tx1"/>
                          </a:solidFill>
                          <a:effectLst/>
                          <a:latin typeface="Meiryo UI" panose="020B0604030504040204" pitchFamily="50" charset="-128"/>
                          <a:ea typeface="Meiryo UI" panose="020B0604030504040204" pitchFamily="50" charset="-128"/>
                        </a:rPr>
                        <a:t>平成</a:t>
                      </a:r>
                      <a:r>
                        <a:rPr lang="en-US" altLang="ja-JP" sz="1000" b="1" kern="100" dirty="0">
                          <a:solidFill>
                            <a:schemeClr val="tx1"/>
                          </a:solidFill>
                          <a:effectLst/>
                          <a:latin typeface="Meiryo UI" panose="020B0604030504040204" pitchFamily="50" charset="-128"/>
                          <a:ea typeface="Meiryo UI" panose="020B0604030504040204" pitchFamily="50" charset="-128"/>
                        </a:rPr>
                        <a:t>24</a:t>
                      </a:r>
                      <a:r>
                        <a:rPr lang="ja-JP" altLang="en-US" sz="1000" b="1" kern="100" dirty="0">
                          <a:solidFill>
                            <a:schemeClr val="tx1"/>
                          </a:solidFill>
                          <a:effectLst/>
                          <a:latin typeface="Meiryo UI" panose="020B0604030504040204" pitchFamily="50" charset="-128"/>
                          <a:ea typeface="Meiryo UI" panose="020B0604030504040204" pitchFamily="50" charset="-128"/>
                        </a:rPr>
                        <a:t>年</a:t>
                      </a:r>
                      <a:r>
                        <a:rPr lang="en-US" altLang="ja-JP" sz="1000" b="1" kern="100" dirty="0">
                          <a:solidFill>
                            <a:schemeClr val="tx1"/>
                          </a:solidFill>
                          <a:effectLst/>
                          <a:latin typeface="Meiryo UI" panose="020B0604030504040204" pitchFamily="50" charset="-128"/>
                          <a:ea typeface="Meiryo UI" panose="020B0604030504040204" pitchFamily="50" charset="-128"/>
                        </a:rPr>
                        <a:t>6</a:t>
                      </a:r>
                      <a:r>
                        <a:rPr lang="ja-JP" altLang="en-US" sz="1000" b="1" kern="100" dirty="0">
                          <a:solidFill>
                            <a:schemeClr val="tx1"/>
                          </a:solidFill>
                          <a:effectLst/>
                          <a:latin typeface="Meiryo UI" panose="020B0604030504040204" pitchFamily="50" charset="-128"/>
                          <a:ea typeface="Meiryo UI" panose="020B0604030504040204" pitchFamily="50" charset="-128"/>
                        </a:rPr>
                        <a:t>月</a:t>
                      </a:r>
                      <a:r>
                        <a:rPr lang="en-US" altLang="ja-JP" sz="1000" b="1" kern="100" dirty="0">
                          <a:solidFill>
                            <a:schemeClr val="tx1"/>
                          </a:solidFill>
                          <a:effectLst/>
                          <a:latin typeface="Meiryo UI" panose="020B0604030504040204" pitchFamily="50" charset="-128"/>
                          <a:ea typeface="Meiryo UI" panose="020B0604030504040204" pitchFamily="50" charset="-128"/>
                        </a:rPr>
                        <a:t>】 </a:t>
                      </a:r>
                      <a:r>
                        <a:rPr lang="ja-JP" altLang="en-US" sz="1000" b="0" kern="100" dirty="0">
                          <a:solidFill>
                            <a:schemeClr val="tx1"/>
                          </a:solidFill>
                          <a:effectLst/>
                          <a:latin typeface="Meiryo UI" panose="020B0604030504040204" pitchFamily="50" charset="-128"/>
                          <a:ea typeface="Meiryo UI" panose="020B0604030504040204" pitchFamily="50" charset="-128"/>
                        </a:rPr>
                        <a:t>国の対応方針決定（安威川ダム建設事業の継続）</a:t>
                      </a:r>
                      <a:endParaRPr lang="en-US" altLang="ja-JP" sz="1000" b="0"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1" kern="100" dirty="0">
                          <a:solidFill>
                            <a:schemeClr val="tx1"/>
                          </a:solidFill>
                          <a:effectLst/>
                          <a:latin typeface="Meiryo UI" panose="020B0604030504040204" pitchFamily="50" charset="-128"/>
                          <a:ea typeface="Meiryo UI" panose="020B0604030504040204" pitchFamily="50" charset="-128"/>
                        </a:rPr>
                        <a:t>　</a:t>
                      </a:r>
                      <a:r>
                        <a:rPr lang="en-US" altLang="ja-JP" sz="1000" b="1" kern="100" dirty="0">
                          <a:solidFill>
                            <a:schemeClr val="tx1"/>
                          </a:solidFill>
                          <a:effectLst/>
                          <a:latin typeface="Meiryo UI" panose="020B0604030504040204" pitchFamily="50" charset="-128"/>
                          <a:ea typeface="Meiryo UI" panose="020B0604030504040204" pitchFamily="50" charset="-128"/>
                        </a:rPr>
                        <a:t>【</a:t>
                      </a:r>
                      <a:r>
                        <a:rPr lang="ja-JP" altLang="en-US" sz="1000" b="1" kern="100" dirty="0">
                          <a:solidFill>
                            <a:schemeClr val="tx1"/>
                          </a:solidFill>
                          <a:effectLst/>
                          <a:latin typeface="Meiryo UI" panose="020B0604030504040204" pitchFamily="50" charset="-128"/>
                          <a:ea typeface="Meiryo UI" panose="020B0604030504040204" pitchFamily="50" charset="-128"/>
                        </a:rPr>
                        <a:t>平成</a:t>
                      </a:r>
                      <a:r>
                        <a:rPr lang="en-US" altLang="ja-JP" sz="1000" b="1" kern="100" dirty="0">
                          <a:solidFill>
                            <a:schemeClr val="tx1"/>
                          </a:solidFill>
                          <a:effectLst/>
                          <a:latin typeface="Meiryo UI" panose="020B0604030504040204" pitchFamily="50" charset="-128"/>
                          <a:ea typeface="Meiryo UI" panose="020B0604030504040204" pitchFamily="50" charset="-128"/>
                        </a:rPr>
                        <a:t>24</a:t>
                      </a:r>
                      <a:r>
                        <a:rPr lang="ja-JP" altLang="en-US" sz="1000" b="1" kern="100" dirty="0">
                          <a:solidFill>
                            <a:schemeClr val="tx1"/>
                          </a:solidFill>
                          <a:effectLst/>
                          <a:latin typeface="Meiryo UI" panose="020B0604030504040204" pitchFamily="50" charset="-128"/>
                          <a:ea typeface="Meiryo UI" panose="020B0604030504040204" pitchFamily="50" charset="-128"/>
                        </a:rPr>
                        <a:t>年</a:t>
                      </a:r>
                      <a:r>
                        <a:rPr lang="en-US" altLang="ja-JP" sz="1000" b="1" kern="100" dirty="0">
                          <a:solidFill>
                            <a:schemeClr val="tx1"/>
                          </a:solidFill>
                          <a:effectLst/>
                          <a:latin typeface="Meiryo UI" panose="020B0604030504040204" pitchFamily="50" charset="-128"/>
                          <a:ea typeface="Meiryo UI" panose="020B0604030504040204" pitchFamily="50" charset="-128"/>
                        </a:rPr>
                        <a:t>12</a:t>
                      </a:r>
                      <a:r>
                        <a:rPr lang="ja-JP" altLang="en-US" sz="1000" b="1" kern="100" dirty="0">
                          <a:solidFill>
                            <a:schemeClr val="tx1"/>
                          </a:solidFill>
                          <a:effectLst/>
                          <a:latin typeface="Meiryo UI" panose="020B0604030504040204" pitchFamily="50" charset="-128"/>
                          <a:ea typeface="Meiryo UI" panose="020B0604030504040204" pitchFamily="50" charset="-128"/>
                        </a:rPr>
                        <a:t>月</a:t>
                      </a:r>
                      <a:r>
                        <a:rPr lang="en-US" altLang="ja-JP" sz="1000" b="1" kern="100" dirty="0">
                          <a:solidFill>
                            <a:schemeClr val="tx1"/>
                          </a:solidFill>
                          <a:effectLst/>
                          <a:latin typeface="Meiryo UI" panose="020B0604030504040204" pitchFamily="50" charset="-128"/>
                          <a:ea typeface="Meiryo UI" panose="020B0604030504040204" pitchFamily="50" charset="-128"/>
                        </a:rPr>
                        <a:t>】 </a:t>
                      </a:r>
                      <a:r>
                        <a:rPr lang="ja-JP" altLang="en-US" sz="1000" b="0" kern="100" dirty="0">
                          <a:solidFill>
                            <a:schemeClr val="tx1"/>
                          </a:solidFill>
                          <a:effectLst/>
                          <a:latin typeface="Meiryo UI" panose="020B0604030504040204" pitchFamily="50" charset="-128"/>
                          <a:ea typeface="Meiryo UI" panose="020B0604030504040204" pitchFamily="50" charset="-128"/>
                        </a:rPr>
                        <a:t>現地着工</a:t>
                      </a:r>
                      <a:endParaRPr lang="en-US" altLang="ja-JP" sz="1000" b="0"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1" kern="100" dirty="0">
                          <a:solidFill>
                            <a:schemeClr val="tx1"/>
                          </a:solidFill>
                          <a:effectLst/>
                          <a:latin typeface="Meiryo UI" panose="020B0604030504040204" pitchFamily="50" charset="-128"/>
                          <a:ea typeface="Meiryo UI" panose="020B0604030504040204" pitchFamily="50" charset="-128"/>
                        </a:rPr>
                        <a:t>　</a:t>
                      </a:r>
                      <a:r>
                        <a:rPr lang="en-US" altLang="ja-JP" sz="1000" b="1" kern="100" dirty="0">
                          <a:solidFill>
                            <a:schemeClr val="tx1"/>
                          </a:solidFill>
                          <a:effectLst/>
                          <a:latin typeface="Meiryo UI" panose="020B0604030504040204" pitchFamily="50" charset="-128"/>
                          <a:ea typeface="Meiryo UI" panose="020B0604030504040204" pitchFamily="50" charset="-128"/>
                        </a:rPr>
                        <a:t>【</a:t>
                      </a:r>
                      <a:r>
                        <a:rPr lang="ja-JP" altLang="en-US" sz="1000" b="1" kern="100" dirty="0">
                          <a:solidFill>
                            <a:schemeClr val="tx1"/>
                          </a:solidFill>
                          <a:effectLst/>
                          <a:latin typeface="Meiryo UI" panose="020B0604030504040204" pitchFamily="50" charset="-128"/>
                          <a:ea typeface="Meiryo UI" panose="020B0604030504040204" pitchFamily="50" charset="-128"/>
                        </a:rPr>
                        <a:t>平成</a:t>
                      </a:r>
                      <a:r>
                        <a:rPr lang="en-US" altLang="ja-JP" sz="1000" b="1" kern="100" dirty="0">
                          <a:solidFill>
                            <a:schemeClr val="tx1"/>
                          </a:solidFill>
                          <a:effectLst/>
                          <a:latin typeface="Meiryo UI" panose="020B0604030504040204" pitchFamily="50" charset="-128"/>
                          <a:ea typeface="Meiryo UI" panose="020B0604030504040204" pitchFamily="50" charset="-128"/>
                        </a:rPr>
                        <a:t>25</a:t>
                      </a:r>
                      <a:r>
                        <a:rPr lang="ja-JP" altLang="en-US" sz="1000" b="1" kern="100" dirty="0">
                          <a:solidFill>
                            <a:schemeClr val="tx1"/>
                          </a:solidFill>
                          <a:effectLst/>
                          <a:latin typeface="Meiryo UI" panose="020B0604030504040204" pitchFamily="50" charset="-128"/>
                          <a:ea typeface="Meiryo UI" panose="020B0604030504040204" pitchFamily="50" charset="-128"/>
                        </a:rPr>
                        <a:t>年</a:t>
                      </a:r>
                      <a:r>
                        <a:rPr lang="en-US" altLang="ja-JP" sz="1000" b="1" kern="100" dirty="0">
                          <a:solidFill>
                            <a:schemeClr val="tx1"/>
                          </a:solidFill>
                          <a:effectLst/>
                          <a:latin typeface="Meiryo UI" panose="020B0604030504040204" pitchFamily="50" charset="-128"/>
                          <a:ea typeface="Meiryo UI" panose="020B0604030504040204" pitchFamily="50" charset="-128"/>
                        </a:rPr>
                        <a:t>7</a:t>
                      </a:r>
                      <a:r>
                        <a:rPr lang="ja-JP" altLang="en-US" sz="1000" b="1" kern="100" dirty="0">
                          <a:solidFill>
                            <a:schemeClr val="tx1"/>
                          </a:solidFill>
                          <a:effectLst/>
                          <a:latin typeface="Meiryo UI" panose="020B0604030504040204" pitchFamily="50" charset="-128"/>
                          <a:ea typeface="Meiryo UI" panose="020B0604030504040204" pitchFamily="50" charset="-128"/>
                        </a:rPr>
                        <a:t>月</a:t>
                      </a:r>
                      <a:r>
                        <a:rPr lang="en-US" altLang="ja-JP" sz="1000" b="1" kern="100" dirty="0">
                          <a:solidFill>
                            <a:schemeClr val="tx1"/>
                          </a:solidFill>
                          <a:effectLst/>
                          <a:latin typeface="Meiryo UI" panose="020B0604030504040204" pitchFamily="50" charset="-128"/>
                          <a:ea typeface="Meiryo UI" panose="020B0604030504040204" pitchFamily="50" charset="-128"/>
                        </a:rPr>
                        <a:t>】 </a:t>
                      </a:r>
                      <a:r>
                        <a:rPr lang="ja-JP" altLang="en-US" sz="1000" b="0" kern="100" dirty="0">
                          <a:solidFill>
                            <a:schemeClr val="tx1"/>
                          </a:solidFill>
                          <a:effectLst/>
                          <a:latin typeface="Meiryo UI" panose="020B0604030504040204" pitchFamily="50" charset="-128"/>
                          <a:ea typeface="Meiryo UI" panose="020B0604030504040204" pitchFamily="50" charset="-128"/>
                        </a:rPr>
                        <a:t>全体計画（変更）認可　事業期間延伸（</a:t>
                      </a:r>
                      <a:r>
                        <a:rPr lang="en-US" altLang="ja-JP" sz="1000" b="0" kern="100" dirty="0">
                          <a:solidFill>
                            <a:schemeClr val="tx1"/>
                          </a:solidFill>
                          <a:effectLst/>
                          <a:latin typeface="Meiryo UI" panose="020B0604030504040204" pitchFamily="50" charset="-128"/>
                          <a:ea typeface="Meiryo UI" panose="020B0604030504040204" pitchFamily="50" charset="-128"/>
                        </a:rPr>
                        <a:t>R3</a:t>
                      </a:r>
                      <a:r>
                        <a:rPr lang="ja-JP" altLang="en-US" sz="1000" b="0" kern="100" dirty="0">
                          <a:solidFill>
                            <a:schemeClr val="tx1"/>
                          </a:solidFill>
                          <a:effectLst/>
                          <a:latin typeface="Meiryo UI" panose="020B0604030504040204" pitchFamily="50" charset="-128"/>
                          <a:ea typeface="Meiryo UI" panose="020B0604030504040204" pitchFamily="50" charset="-128"/>
                        </a:rPr>
                        <a:t>年度）</a:t>
                      </a:r>
                      <a:endParaRPr lang="en-US" altLang="ja-JP" sz="1000" b="0"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rPr>
                        <a:t>　　　                   </a:t>
                      </a:r>
                      <a:r>
                        <a:rPr lang="en-US" altLang="ja-JP" sz="1000" b="0" kern="100" dirty="0">
                          <a:solidFill>
                            <a:schemeClr val="tx1"/>
                          </a:solidFill>
                          <a:effectLst/>
                          <a:latin typeface="Meiryo UI" panose="020B0604030504040204" pitchFamily="50" charset="-128"/>
                          <a:ea typeface="Meiryo UI" panose="020B0604030504040204" pitchFamily="50" charset="-128"/>
                        </a:rPr>
                        <a:t>※</a:t>
                      </a:r>
                      <a:r>
                        <a:rPr lang="ja-JP" altLang="en-US" sz="1000" b="0" kern="100" dirty="0">
                          <a:solidFill>
                            <a:schemeClr val="tx1"/>
                          </a:solidFill>
                          <a:effectLst/>
                          <a:latin typeface="Meiryo UI" panose="020B0604030504040204" pitchFamily="50" charset="-128"/>
                          <a:ea typeface="Meiryo UI" panose="020B0604030504040204" pitchFamily="50" charset="-128"/>
                        </a:rPr>
                        <a:t>ダム事業の検証に係る検討に時間を要し、事業期間を見直し</a:t>
                      </a:r>
                      <a:endParaRPr lang="en-US" altLang="ja-JP" sz="1000" b="0" kern="100" dirty="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1" kern="100" dirty="0">
                          <a:solidFill>
                            <a:schemeClr val="tx1"/>
                          </a:solidFill>
                          <a:effectLst/>
                          <a:latin typeface="Meiryo UI" panose="020B0604030504040204" pitchFamily="50" charset="-128"/>
                          <a:ea typeface="Meiryo UI" panose="020B0604030504040204" pitchFamily="50" charset="-128"/>
                        </a:rPr>
                        <a:t>　</a:t>
                      </a:r>
                      <a:r>
                        <a:rPr lang="en-US" altLang="ja-JP" sz="1000" b="1" kern="100" dirty="0">
                          <a:solidFill>
                            <a:schemeClr val="tx1"/>
                          </a:solidFill>
                          <a:effectLst/>
                          <a:latin typeface="Meiryo UI" panose="020B0604030504040204" pitchFamily="50" charset="-128"/>
                          <a:ea typeface="Meiryo UI" panose="020B0604030504040204" pitchFamily="50" charset="-128"/>
                        </a:rPr>
                        <a:t>【</a:t>
                      </a:r>
                      <a:r>
                        <a:rPr lang="ja-JP" altLang="en-US" sz="1000" b="1" kern="100" dirty="0">
                          <a:solidFill>
                            <a:schemeClr val="tx1"/>
                          </a:solidFill>
                          <a:effectLst/>
                          <a:latin typeface="Meiryo UI" panose="020B0604030504040204" pitchFamily="50" charset="-128"/>
                          <a:ea typeface="Meiryo UI" panose="020B0604030504040204" pitchFamily="50" charset="-128"/>
                        </a:rPr>
                        <a:t>平成</a:t>
                      </a:r>
                      <a:r>
                        <a:rPr lang="en-US" altLang="ja-JP" sz="1000" b="1" kern="100" dirty="0">
                          <a:solidFill>
                            <a:schemeClr val="tx1"/>
                          </a:solidFill>
                          <a:effectLst/>
                          <a:latin typeface="Meiryo UI" panose="020B0604030504040204" pitchFamily="50" charset="-128"/>
                          <a:ea typeface="Meiryo UI" panose="020B0604030504040204" pitchFamily="50" charset="-128"/>
                        </a:rPr>
                        <a:t>30</a:t>
                      </a:r>
                      <a:r>
                        <a:rPr lang="ja-JP" altLang="en-US" sz="1000" b="1" kern="100" dirty="0">
                          <a:solidFill>
                            <a:schemeClr val="tx1"/>
                          </a:solidFill>
                          <a:effectLst/>
                          <a:latin typeface="Meiryo UI" panose="020B0604030504040204" pitchFamily="50" charset="-128"/>
                          <a:ea typeface="Meiryo UI" panose="020B0604030504040204" pitchFamily="50" charset="-128"/>
                        </a:rPr>
                        <a:t>年</a:t>
                      </a:r>
                      <a:r>
                        <a:rPr lang="en-US" altLang="ja-JP" sz="1000" b="1" kern="100" dirty="0">
                          <a:solidFill>
                            <a:schemeClr val="tx1"/>
                          </a:solidFill>
                          <a:effectLst/>
                          <a:latin typeface="Meiryo UI" panose="020B0604030504040204" pitchFamily="50" charset="-128"/>
                          <a:ea typeface="Meiryo UI" panose="020B0604030504040204" pitchFamily="50" charset="-128"/>
                        </a:rPr>
                        <a:t>6</a:t>
                      </a:r>
                      <a:r>
                        <a:rPr lang="ja-JP" altLang="en-US" sz="1000" b="1" kern="100" dirty="0">
                          <a:solidFill>
                            <a:schemeClr val="tx1"/>
                          </a:solidFill>
                          <a:effectLst/>
                          <a:latin typeface="Meiryo UI" panose="020B0604030504040204" pitchFamily="50" charset="-128"/>
                          <a:ea typeface="Meiryo UI" panose="020B0604030504040204" pitchFamily="50" charset="-128"/>
                        </a:rPr>
                        <a:t>月</a:t>
                      </a:r>
                      <a:r>
                        <a:rPr lang="en-US" altLang="ja-JP" sz="1000" b="1" kern="100" dirty="0">
                          <a:solidFill>
                            <a:schemeClr val="tx1"/>
                          </a:solidFill>
                          <a:effectLst/>
                          <a:latin typeface="Meiryo UI" panose="020B0604030504040204" pitchFamily="50" charset="-128"/>
                          <a:ea typeface="Meiryo UI" panose="020B0604030504040204" pitchFamily="50" charset="-128"/>
                        </a:rPr>
                        <a:t>】 </a:t>
                      </a:r>
                      <a:r>
                        <a:rPr lang="ja-JP" altLang="en-US" sz="1000" b="0" kern="100" dirty="0">
                          <a:solidFill>
                            <a:schemeClr val="tx1"/>
                          </a:solidFill>
                          <a:effectLst/>
                          <a:latin typeface="Meiryo UI" panose="020B0604030504040204" pitchFamily="50" charset="-128"/>
                          <a:ea typeface="Meiryo UI" panose="020B0604030504040204" pitchFamily="50" charset="-128"/>
                        </a:rPr>
                        <a:t>全体計画（変更）認可　事業期間延伸（</a:t>
                      </a:r>
                      <a:r>
                        <a:rPr lang="en-US" altLang="ja-JP" sz="1000" b="0" kern="100" dirty="0">
                          <a:solidFill>
                            <a:schemeClr val="tx1"/>
                          </a:solidFill>
                          <a:effectLst/>
                          <a:latin typeface="Meiryo UI" panose="020B0604030504040204" pitchFamily="50" charset="-128"/>
                          <a:ea typeface="Meiryo UI" panose="020B0604030504040204" pitchFamily="50" charset="-128"/>
                        </a:rPr>
                        <a:t>R5</a:t>
                      </a:r>
                      <a:r>
                        <a:rPr lang="ja-JP" altLang="en-US" sz="1000" b="0" kern="100" dirty="0">
                          <a:solidFill>
                            <a:schemeClr val="tx1"/>
                          </a:solidFill>
                          <a:effectLst/>
                          <a:latin typeface="Meiryo UI" panose="020B0604030504040204" pitchFamily="50" charset="-128"/>
                          <a:ea typeface="Meiryo UI" panose="020B0604030504040204" pitchFamily="50" charset="-128"/>
                        </a:rPr>
                        <a:t>年度）、事業費改定（</a:t>
                      </a:r>
                      <a:r>
                        <a:rPr lang="en-US" altLang="ja-JP" sz="1000" b="0" kern="100" dirty="0">
                          <a:solidFill>
                            <a:schemeClr val="tx1"/>
                          </a:solidFill>
                          <a:effectLst/>
                          <a:latin typeface="Meiryo UI" panose="020B0604030504040204" pitchFamily="50" charset="-128"/>
                          <a:ea typeface="Meiryo UI" panose="020B0604030504040204" pitchFamily="50" charset="-128"/>
                        </a:rPr>
                        <a:t>1,536</a:t>
                      </a:r>
                      <a:r>
                        <a:rPr lang="ja-JP" altLang="en-US" sz="1000" b="0" kern="100" dirty="0">
                          <a:solidFill>
                            <a:schemeClr val="tx1"/>
                          </a:solidFill>
                          <a:effectLst/>
                          <a:latin typeface="Meiryo UI" panose="020B0604030504040204" pitchFamily="50" charset="-128"/>
                          <a:ea typeface="Meiryo UI" panose="020B0604030504040204" pitchFamily="50" charset="-128"/>
                        </a:rPr>
                        <a:t>億円）</a:t>
                      </a:r>
                      <a:endParaRPr lang="en-US" altLang="ja-JP" sz="1000" b="0"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1" kern="100" dirty="0">
                          <a:solidFill>
                            <a:schemeClr val="tx1"/>
                          </a:solidFill>
                          <a:effectLst/>
                          <a:latin typeface="Meiryo UI" panose="020B0604030504040204" pitchFamily="50" charset="-128"/>
                          <a:ea typeface="Meiryo UI" panose="020B0604030504040204" pitchFamily="50" charset="-128"/>
                        </a:rPr>
                        <a:t>　　　                   </a:t>
                      </a:r>
                      <a:r>
                        <a:rPr lang="en-US" altLang="ja-JP" sz="1000" b="0" kern="100" dirty="0">
                          <a:solidFill>
                            <a:schemeClr val="tx1"/>
                          </a:solidFill>
                          <a:effectLst/>
                          <a:latin typeface="Meiryo UI" panose="020B0604030504040204" pitchFamily="50" charset="-128"/>
                          <a:ea typeface="Meiryo UI" panose="020B0604030504040204" pitchFamily="50" charset="-128"/>
                        </a:rPr>
                        <a:t>※</a:t>
                      </a:r>
                      <a:r>
                        <a:rPr lang="ja-JP" altLang="en-US" sz="1000" b="0" kern="100" dirty="0">
                          <a:solidFill>
                            <a:schemeClr val="tx1"/>
                          </a:solidFill>
                          <a:effectLst/>
                          <a:latin typeface="Meiryo UI" panose="020B0604030504040204" pitchFamily="50" charset="-128"/>
                          <a:ea typeface="Meiryo UI" panose="020B0604030504040204" pitchFamily="50" charset="-128"/>
                        </a:rPr>
                        <a:t>物価上昇等の社会的要因及びダム堤体の基礎や法面などの地質条件の変更に対応する必要が生じたもの</a:t>
                      </a:r>
                      <a:endParaRPr lang="en-US" altLang="ja-JP" sz="1000" b="0"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endParaRPr lang="en-US" altLang="ja-JP" sz="1000" b="1"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1" kern="100" dirty="0">
                          <a:solidFill>
                            <a:schemeClr val="tx1"/>
                          </a:solidFill>
                          <a:effectLst/>
                          <a:latin typeface="Meiryo UI" panose="020B0604030504040204" pitchFamily="50" charset="-128"/>
                          <a:ea typeface="Meiryo UI" panose="020B0604030504040204" pitchFamily="50" charset="-128"/>
                        </a:rPr>
                        <a:t>◆槇尾川ダム</a:t>
                      </a:r>
                      <a:endParaRPr lang="en-US" altLang="ja-JP" sz="1000" b="1"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1" kern="100" dirty="0">
                          <a:solidFill>
                            <a:schemeClr val="tx1"/>
                          </a:solidFill>
                          <a:effectLst/>
                          <a:latin typeface="Meiryo UI" panose="020B0604030504040204" pitchFamily="50" charset="-128"/>
                          <a:ea typeface="Meiryo UI" panose="020B0604030504040204" pitchFamily="50" charset="-128"/>
                        </a:rPr>
                        <a:t>　</a:t>
                      </a:r>
                      <a:r>
                        <a:rPr lang="en-US" altLang="ja-JP" sz="1000" b="1" kern="100" dirty="0">
                          <a:solidFill>
                            <a:schemeClr val="tx1"/>
                          </a:solidFill>
                          <a:effectLst/>
                          <a:latin typeface="Meiryo UI" panose="020B0604030504040204" pitchFamily="50" charset="-128"/>
                          <a:ea typeface="Meiryo UI" panose="020B0604030504040204" pitchFamily="50" charset="-128"/>
                        </a:rPr>
                        <a:t>【</a:t>
                      </a:r>
                      <a:r>
                        <a:rPr lang="ja-JP" altLang="en-US" sz="1000" b="1" kern="100" dirty="0">
                          <a:solidFill>
                            <a:schemeClr val="tx1"/>
                          </a:solidFill>
                          <a:effectLst/>
                          <a:latin typeface="Meiryo UI" panose="020B0604030504040204" pitchFamily="50" charset="-128"/>
                          <a:ea typeface="Meiryo UI" panose="020B0604030504040204" pitchFamily="50" charset="-128"/>
                        </a:rPr>
                        <a:t>平成</a:t>
                      </a:r>
                      <a:r>
                        <a:rPr lang="en-US" altLang="ja-JP" sz="1000" b="1" kern="100" dirty="0">
                          <a:solidFill>
                            <a:schemeClr val="tx1"/>
                          </a:solidFill>
                          <a:effectLst/>
                          <a:latin typeface="Meiryo UI" panose="020B0604030504040204" pitchFamily="50" charset="-128"/>
                          <a:ea typeface="Meiryo UI" panose="020B0604030504040204" pitchFamily="50" charset="-128"/>
                        </a:rPr>
                        <a:t>25</a:t>
                      </a:r>
                      <a:r>
                        <a:rPr lang="ja-JP" altLang="en-US" sz="1000" b="1" kern="100" dirty="0">
                          <a:solidFill>
                            <a:schemeClr val="tx1"/>
                          </a:solidFill>
                          <a:effectLst/>
                          <a:latin typeface="Meiryo UI" panose="020B0604030504040204" pitchFamily="50" charset="-128"/>
                          <a:ea typeface="Meiryo UI" panose="020B0604030504040204" pitchFamily="50" charset="-128"/>
                        </a:rPr>
                        <a:t>年</a:t>
                      </a:r>
                      <a:r>
                        <a:rPr lang="en-US" altLang="ja-JP" sz="1000" b="1" kern="100" dirty="0">
                          <a:solidFill>
                            <a:schemeClr val="tx1"/>
                          </a:solidFill>
                          <a:effectLst/>
                          <a:latin typeface="Meiryo UI" panose="020B0604030504040204" pitchFamily="50" charset="-128"/>
                          <a:ea typeface="Meiryo UI" panose="020B0604030504040204" pitchFamily="50" charset="-128"/>
                        </a:rPr>
                        <a:t>】</a:t>
                      </a:r>
                      <a:r>
                        <a:rPr lang="ja-JP" altLang="en-US" sz="1000" b="1" kern="100" dirty="0">
                          <a:solidFill>
                            <a:schemeClr val="tx1"/>
                          </a:solidFill>
                          <a:effectLst/>
                          <a:latin typeface="Meiryo UI" panose="020B0604030504040204" pitchFamily="50" charset="-128"/>
                          <a:ea typeface="Meiryo UI" panose="020B0604030504040204" pitchFamily="50" charset="-128"/>
                        </a:rPr>
                        <a:t>　　　</a:t>
                      </a:r>
                      <a:r>
                        <a:rPr lang="ja-JP" altLang="en-US" sz="1000" b="0" kern="100" dirty="0">
                          <a:solidFill>
                            <a:schemeClr val="tx1"/>
                          </a:solidFill>
                          <a:effectLst/>
                          <a:latin typeface="Meiryo UI" panose="020B0604030504040204" pitchFamily="50" charset="-128"/>
                          <a:ea typeface="Meiryo UI" panose="020B0604030504040204" pitchFamily="50" charset="-128"/>
                        </a:rPr>
                        <a:t>違約金の支払い、業者と</a:t>
                      </a:r>
                      <a:r>
                        <a:rPr lang="ja-JP" altLang="en-US" sz="1000" b="0" kern="100" dirty="0" smtClean="0">
                          <a:solidFill>
                            <a:schemeClr val="tx1"/>
                          </a:solidFill>
                          <a:effectLst/>
                          <a:latin typeface="Meiryo UI" panose="020B0604030504040204" pitchFamily="50" charset="-128"/>
                          <a:ea typeface="Meiryo UI" panose="020B0604030504040204" pitchFamily="50" charset="-128"/>
                        </a:rPr>
                        <a:t>和解</a:t>
                      </a:r>
                      <a:endParaRPr lang="en-US" altLang="ja-JP" sz="1000" b="0"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1" kern="100" dirty="0">
                          <a:solidFill>
                            <a:schemeClr val="tx1"/>
                          </a:solidFill>
                          <a:effectLst/>
                          <a:latin typeface="Meiryo UI" panose="020B0604030504040204" pitchFamily="50" charset="-128"/>
                          <a:ea typeface="Meiryo UI" panose="020B0604030504040204" pitchFamily="50" charset="-128"/>
                        </a:rPr>
                        <a:t>　</a:t>
                      </a:r>
                      <a:r>
                        <a:rPr lang="en-US" altLang="ja-JP" sz="1000" b="1" kern="100" dirty="0" smtClean="0">
                          <a:solidFill>
                            <a:schemeClr val="tx1"/>
                          </a:solidFill>
                          <a:effectLst/>
                          <a:latin typeface="Meiryo UI" panose="020B0604030504040204" pitchFamily="50" charset="-128"/>
                          <a:ea typeface="Meiryo UI" panose="020B0604030504040204" pitchFamily="50" charset="-128"/>
                        </a:rPr>
                        <a:t>【</a:t>
                      </a:r>
                      <a:r>
                        <a:rPr lang="ja-JP" altLang="en-US" sz="1000" b="1" kern="100" dirty="0" smtClean="0">
                          <a:solidFill>
                            <a:schemeClr val="tx1"/>
                          </a:solidFill>
                          <a:effectLst/>
                          <a:latin typeface="Meiryo UI" panose="020B0604030504040204" pitchFamily="50" charset="-128"/>
                          <a:ea typeface="Meiryo UI" panose="020B0604030504040204" pitchFamily="50" charset="-128"/>
                        </a:rPr>
                        <a:t>平成</a:t>
                      </a:r>
                      <a:r>
                        <a:rPr lang="en-US" altLang="ja-JP" sz="1000" b="1" kern="100" dirty="0" smtClean="0">
                          <a:solidFill>
                            <a:schemeClr val="tx1"/>
                          </a:solidFill>
                          <a:effectLst/>
                          <a:latin typeface="Meiryo UI" panose="020B0604030504040204" pitchFamily="50" charset="-128"/>
                          <a:ea typeface="Meiryo UI" panose="020B0604030504040204" pitchFamily="50" charset="-128"/>
                        </a:rPr>
                        <a:t>28</a:t>
                      </a:r>
                      <a:r>
                        <a:rPr lang="ja-JP" altLang="en-US" sz="1000" b="1" kern="100" dirty="0" smtClean="0">
                          <a:solidFill>
                            <a:schemeClr val="tx1"/>
                          </a:solidFill>
                          <a:effectLst/>
                          <a:latin typeface="Meiryo UI" panose="020B0604030504040204" pitchFamily="50" charset="-128"/>
                          <a:ea typeface="Meiryo UI" panose="020B0604030504040204" pitchFamily="50" charset="-128"/>
                        </a:rPr>
                        <a:t>年</a:t>
                      </a:r>
                      <a:r>
                        <a:rPr lang="en-US" altLang="ja-JP" sz="1000" b="1" kern="100" dirty="0" smtClean="0">
                          <a:solidFill>
                            <a:schemeClr val="tx1"/>
                          </a:solidFill>
                          <a:effectLst/>
                          <a:latin typeface="Meiryo UI" panose="020B0604030504040204" pitchFamily="50" charset="-128"/>
                          <a:ea typeface="Meiryo UI" panose="020B0604030504040204" pitchFamily="50" charset="-128"/>
                        </a:rPr>
                        <a:t>】</a:t>
                      </a:r>
                      <a:r>
                        <a:rPr lang="ja-JP" altLang="en-US" sz="1000" b="1" kern="100" dirty="0" smtClean="0">
                          <a:solidFill>
                            <a:schemeClr val="tx1"/>
                          </a:solidFill>
                          <a:effectLst/>
                          <a:latin typeface="Meiryo UI" panose="020B0604030504040204" pitchFamily="50" charset="-128"/>
                          <a:ea typeface="Meiryo UI" panose="020B0604030504040204" pitchFamily="50" charset="-128"/>
                        </a:rPr>
                        <a:t>　　　</a:t>
                      </a:r>
                      <a:r>
                        <a:rPr lang="ja-JP" altLang="en-US" sz="1000" b="0" kern="100" dirty="0" smtClean="0">
                          <a:solidFill>
                            <a:schemeClr val="tx1"/>
                          </a:solidFill>
                          <a:effectLst/>
                          <a:latin typeface="Meiryo UI" panose="020B0604030504040204" pitchFamily="50" charset="-128"/>
                          <a:ea typeface="Meiryo UI" panose="020B0604030504040204" pitchFamily="50" charset="-128"/>
                        </a:rPr>
                        <a:t>所定の治水安全度を確保</a:t>
                      </a:r>
                      <a:endParaRPr lang="en-US" altLang="ja-JP" sz="1000" b="0" kern="100" dirty="0" smtClean="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0" kern="100" dirty="0" smtClean="0">
                          <a:solidFill>
                            <a:schemeClr val="tx1"/>
                          </a:solidFill>
                          <a:effectLst/>
                          <a:latin typeface="Meiryo UI" panose="020B0604030504040204" pitchFamily="50" charset="-128"/>
                          <a:ea typeface="Meiryo UI" panose="020B0604030504040204" pitchFamily="50" charset="-128"/>
                        </a:rPr>
                        <a:t>　　　　　　　　　　　　現在、河川改良費で河川改修事業中</a:t>
                      </a:r>
                      <a:endParaRPr lang="en-US" altLang="ja-JP" sz="1000" b="0"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endParaRPr lang="en-US" altLang="ja-JP" sz="1000" b="0" kern="100" dirty="0">
                        <a:solidFill>
                          <a:schemeClr val="tx1"/>
                        </a:solidFill>
                        <a:effectLst/>
                        <a:latin typeface="Meiryo UI" panose="020B0604030504040204" pitchFamily="50" charset="-128"/>
                        <a:ea typeface="Meiryo UI" panose="020B0604030504040204" pitchFamily="50" charset="-128"/>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3072107019"/>
                  </a:ext>
                </a:extLst>
              </a:tr>
              <a:tr h="210342">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bg1"/>
                          </a:solidFill>
                          <a:latin typeface="Meiryo UI" panose="020B0604030504040204" pitchFamily="50" charset="-128"/>
                          <a:ea typeface="Meiryo UI" panose="020B0604030504040204" pitchFamily="50" charset="-128"/>
                        </a:rPr>
                        <a:t>現在の事業</a:t>
                      </a:r>
                      <a:endParaRPr kumimoji="1" lang="en-US" altLang="ja-JP" sz="1000" dirty="0">
                        <a:solidFill>
                          <a:schemeClr val="bg1"/>
                        </a:solidFill>
                        <a:latin typeface="Meiryo UI" panose="020B0604030504040204" pitchFamily="50" charset="-128"/>
                        <a:ea typeface="Meiryo UI" panose="020B0604030504040204" pitchFamily="50" charset="-128"/>
                      </a:endParaRPr>
                    </a:p>
                  </a:txBody>
                  <a:tcPr marL="72000" marR="72000" marT="36000" marB="36000" vert="eaVert" anchor="ctr">
                    <a:lnL w="12700" cap="flat" cmpd="sng" algn="ctr">
                      <a:solidFill>
                        <a:schemeClr val="accent1"/>
                      </a:solidFill>
                      <a:prstDash val="solid"/>
                      <a:round/>
                      <a:headEnd type="none" w="med" len="med"/>
                      <a:tailEnd type="none" w="med" len="med"/>
                    </a:lnL>
                    <a:lnT w="12700" cap="flat" cmpd="sng" algn="ctr">
                      <a:solidFill>
                        <a:srgbClr val="E9EDF4"/>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b="1" i="0" u="none" kern="100" dirty="0">
                          <a:solidFill>
                            <a:schemeClr val="tx1"/>
                          </a:solidFill>
                          <a:effectLst/>
                          <a:latin typeface="Meiryo UI" panose="020B0604030504040204" pitchFamily="50" charset="-128"/>
                          <a:ea typeface="Meiryo UI" panose="020B0604030504040204" pitchFamily="50" charset="-128"/>
                        </a:rPr>
                        <a:t>＜主な事業（見直し後の事業、新たに取り組んでいる事業等）＞</a:t>
                      </a:r>
                      <a:endParaRPr lang="en-US" altLang="ja-JP" sz="10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alpha val="20000"/>
                      </a:schemeClr>
                    </a:solidFill>
                  </a:tcPr>
                </a:tc>
                <a:extLst>
                  <a:ext uri="{0D108BD9-81ED-4DB2-BD59-A6C34878D82A}">
                    <a16:rowId xmlns:a16="http://schemas.microsoft.com/office/drawing/2014/main" val="10002"/>
                  </a:ext>
                </a:extLst>
              </a:tr>
              <a:tr h="3174681">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0" dirty="0">
                        <a:solidFill>
                          <a:schemeClr val="bg1"/>
                        </a:solidFill>
                        <a:latin typeface="Meiryo UI" panose="020B0604030504040204" pitchFamily="50" charset="-128"/>
                        <a:ea typeface="Meiryo UI" panose="020B0604030504040204" pitchFamily="50" charset="-128"/>
                      </a:endParaRPr>
                    </a:p>
                  </a:txBody>
                  <a:tcPr marL="72000" marR="72000" marT="36000" marB="36000" vert="eaVert">
                    <a:lnT w="6350" cap="flat" cmpd="sng" algn="ctr">
                      <a:solidFill>
                        <a:schemeClr val="tx2"/>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solidFill>
                  </a:tcPr>
                </a:tc>
                <a:tc>
                  <a:txBody>
                    <a:bodyPr/>
                    <a:lstStyle/>
                    <a:p>
                      <a:pPr marL="133350" marR="0" lvl="0" indent="-133350" algn="just" defTabSz="914400" rtl="0" eaLnBrk="1" fontAlgn="auto" latinLnBrk="0" hangingPunct="1">
                        <a:lnSpc>
                          <a:spcPct val="100000"/>
                        </a:lnSpc>
                        <a:spcBef>
                          <a:spcPts val="0"/>
                        </a:spcBef>
                        <a:spcAft>
                          <a:spcPts val="0"/>
                        </a:spcAft>
                        <a:buClrTx/>
                        <a:buSzTx/>
                        <a:buFontTx/>
                        <a:buNone/>
                        <a:tabLst/>
                        <a:defRPr/>
                      </a:pPr>
                      <a:r>
                        <a:rPr lang="en-US" altLang="ja-JP" sz="1050" b="1" i="0" u="none" kern="100" dirty="0">
                          <a:solidFill>
                            <a:schemeClr val="tx1"/>
                          </a:solidFill>
                          <a:effectLst/>
                          <a:latin typeface="Meiryo UI" panose="020B0604030504040204" pitchFamily="50" charset="-128"/>
                          <a:ea typeface="Meiryo UI" panose="020B0604030504040204" pitchFamily="50" charset="-128"/>
                        </a:rPr>
                        <a:t>《</a:t>
                      </a:r>
                      <a:r>
                        <a:rPr lang="ja-JP" altLang="en-US" sz="1050" b="1" i="0" u="none" kern="100" dirty="0">
                          <a:solidFill>
                            <a:schemeClr val="tx1"/>
                          </a:solidFill>
                          <a:effectLst/>
                          <a:latin typeface="Meiryo UI" panose="020B0604030504040204" pitchFamily="50" charset="-128"/>
                          <a:ea typeface="Meiryo UI" panose="020B0604030504040204" pitchFamily="50" charset="-128"/>
                        </a:rPr>
                        <a:t>見直し後の事業（主なもの）</a:t>
                      </a:r>
                      <a:r>
                        <a:rPr lang="en-US" altLang="ja-JP" sz="1050" b="1" i="0" u="none" kern="100" dirty="0">
                          <a:solidFill>
                            <a:schemeClr val="tx1"/>
                          </a:solidFill>
                          <a:effectLst/>
                          <a:latin typeface="Meiryo UI" panose="020B0604030504040204" pitchFamily="50" charset="-128"/>
                          <a:ea typeface="Meiryo UI" panose="020B0604030504040204" pitchFamily="50" charset="-128"/>
                        </a:rPr>
                        <a:t>》 </a:t>
                      </a:r>
                    </a:p>
                    <a:p>
                      <a:pPr marL="133350" marR="0" lvl="0" indent="-133350" algn="just" defTabSz="914400" rtl="0" eaLnBrk="1" fontAlgn="auto" latinLnBrk="0" hangingPunct="1">
                        <a:lnSpc>
                          <a:spcPts val="400"/>
                        </a:lnSpc>
                        <a:spcBef>
                          <a:spcPts val="0"/>
                        </a:spcBef>
                        <a:spcAft>
                          <a:spcPts val="0"/>
                        </a:spcAft>
                        <a:buClrTx/>
                        <a:buSzTx/>
                        <a:buFontTx/>
                        <a:buNone/>
                        <a:tabLst/>
                        <a:defRPr/>
                      </a:pPr>
                      <a:endParaRPr lang="en-US" altLang="ja-JP" sz="1050" b="1" i="0" u="none"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50" b="1" i="0" kern="100" dirty="0">
                          <a:solidFill>
                            <a:schemeClr val="tx1"/>
                          </a:solidFill>
                          <a:effectLst/>
                          <a:latin typeface="Meiryo UI" panose="020B0604030504040204" pitchFamily="50" charset="-128"/>
                          <a:ea typeface="Meiryo UI" panose="020B0604030504040204" pitchFamily="50" charset="-128"/>
                        </a:rPr>
                        <a:t>　</a:t>
                      </a:r>
                      <a:r>
                        <a:rPr lang="ja-JP" altLang="en-US" sz="1050" b="1" kern="100" dirty="0">
                          <a:solidFill>
                            <a:schemeClr val="tx1"/>
                          </a:solidFill>
                          <a:effectLst/>
                          <a:latin typeface="Meiryo UI" panose="020B0604030504040204" pitchFamily="50" charset="-128"/>
                          <a:ea typeface="Meiryo UI" panose="020B0604030504040204" pitchFamily="50" charset="-128"/>
                        </a:rPr>
                        <a:t>◆</a:t>
                      </a:r>
                      <a:r>
                        <a:rPr lang="ja-JP" altLang="en-US" sz="1050" b="1" u="sng" kern="100" dirty="0">
                          <a:solidFill>
                            <a:schemeClr val="tx1"/>
                          </a:solidFill>
                          <a:effectLst/>
                          <a:latin typeface="Meiryo UI" panose="020B0604030504040204" pitchFamily="50" charset="-128"/>
                          <a:ea typeface="Meiryo UI" panose="020B0604030504040204" pitchFamily="50" charset="-128"/>
                        </a:rPr>
                        <a:t>ダム建設費</a:t>
                      </a:r>
                      <a:r>
                        <a:rPr lang="ja-JP" altLang="en-US" sz="1050" b="1" u="none" kern="100" dirty="0">
                          <a:solidFill>
                            <a:schemeClr val="tx1"/>
                          </a:solidFill>
                          <a:effectLst/>
                          <a:latin typeface="Meiryo UI" panose="020B0604030504040204" pitchFamily="50" charset="-128"/>
                          <a:ea typeface="Meiryo UI" panose="020B0604030504040204" pitchFamily="50" charset="-128"/>
                        </a:rPr>
                        <a:t> 　</a:t>
                      </a:r>
                      <a:r>
                        <a:rPr lang="en-US" altLang="ja-JP" sz="1050" b="1" u="none" kern="100" dirty="0" smtClean="0">
                          <a:solidFill>
                            <a:schemeClr val="tx1"/>
                          </a:solidFill>
                          <a:effectLst/>
                          <a:latin typeface="Meiryo UI" panose="020B0604030504040204" pitchFamily="50" charset="-128"/>
                          <a:ea typeface="Meiryo UI" panose="020B0604030504040204" pitchFamily="50" charset="-128"/>
                        </a:rPr>
                        <a:t>9,684</a:t>
                      </a:r>
                      <a:r>
                        <a:rPr lang="ja-JP" altLang="en-US" sz="1050" b="1" u="none" kern="100" dirty="0" smtClean="0">
                          <a:solidFill>
                            <a:schemeClr val="tx1"/>
                          </a:solidFill>
                          <a:effectLst/>
                          <a:latin typeface="Meiryo UI" panose="020B0604030504040204" pitchFamily="50" charset="-128"/>
                          <a:ea typeface="Meiryo UI" panose="020B0604030504040204" pitchFamily="50" charset="-128"/>
                        </a:rPr>
                        <a:t>（</a:t>
                      </a:r>
                      <a:r>
                        <a:rPr lang="en-US" altLang="ja-JP" sz="1050" b="1" u="none" kern="100" dirty="0" smtClean="0">
                          <a:solidFill>
                            <a:schemeClr val="tx1"/>
                          </a:solidFill>
                          <a:effectLst/>
                          <a:latin typeface="Meiryo UI" panose="020B0604030504040204" pitchFamily="50" charset="-128"/>
                          <a:ea typeface="Meiryo UI" panose="020B0604030504040204" pitchFamily="50" charset="-128"/>
                        </a:rPr>
                        <a:t>445</a:t>
                      </a:r>
                      <a:r>
                        <a:rPr lang="ja-JP" altLang="en-US" sz="1050" b="1" u="none" kern="100" dirty="0" smtClean="0">
                          <a:solidFill>
                            <a:schemeClr val="tx1"/>
                          </a:solidFill>
                          <a:effectLst/>
                          <a:latin typeface="Meiryo UI" panose="020B0604030504040204" pitchFamily="50" charset="-128"/>
                          <a:ea typeface="Meiryo UI" panose="020B0604030504040204" pitchFamily="50" charset="-128"/>
                        </a:rPr>
                        <a:t>）</a:t>
                      </a:r>
                      <a:r>
                        <a:rPr lang="ja-JP" altLang="en-US" sz="1050" b="1" u="none" kern="100" dirty="0">
                          <a:solidFill>
                            <a:schemeClr val="tx1"/>
                          </a:solidFill>
                          <a:effectLst/>
                          <a:latin typeface="Meiryo UI" panose="020B0604030504040204" pitchFamily="50" charset="-128"/>
                          <a:ea typeface="Meiryo UI" panose="020B0604030504040204" pitchFamily="50" charset="-128"/>
                        </a:rPr>
                        <a:t>百万円</a:t>
                      </a:r>
                      <a:endParaRPr lang="en-US" altLang="ja-JP" sz="1050" b="1" u="none" kern="100" dirty="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ts val="500"/>
                        </a:lnSpc>
                        <a:spcBef>
                          <a:spcPts val="0"/>
                        </a:spcBef>
                        <a:spcAft>
                          <a:spcPts val="0"/>
                        </a:spcAft>
                        <a:buClrTx/>
                        <a:buSzTx/>
                        <a:buFontTx/>
                        <a:buNone/>
                        <a:tabLst/>
                        <a:defRPr/>
                      </a:pPr>
                      <a:r>
                        <a:rPr lang="ja-JP" altLang="en-US" sz="1000" b="1" i="0" u="sng" kern="100" dirty="0">
                          <a:solidFill>
                            <a:schemeClr val="tx1"/>
                          </a:solidFill>
                          <a:effectLst/>
                          <a:latin typeface="Meiryo UI" panose="020B0604030504040204" pitchFamily="50" charset="-128"/>
                          <a:ea typeface="Meiryo UI" panose="020B0604030504040204" pitchFamily="50" charset="-128"/>
                        </a:rPr>
                        <a:t>　</a:t>
                      </a:r>
                      <a:endParaRPr lang="en-US" altLang="ja-JP" sz="1000" b="1" i="0" u="sng" kern="100" dirty="0">
                        <a:solidFill>
                          <a:schemeClr val="tx1"/>
                        </a:solidFill>
                        <a:effectLst/>
                        <a:latin typeface="Meiryo UI" panose="020B0604030504040204" pitchFamily="50" charset="-128"/>
                        <a:ea typeface="Meiryo UI" panose="020B0604030504040204" pitchFamily="50" charset="-128"/>
                      </a:endParaRPr>
                    </a:p>
                    <a:p>
                      <a:pPr marL="133350" indent="-133350" algn="just">
                        <a:lnSpc>
                          <a:spcPts val="1200"/>
                        </a:lnSpc>
                        <a:spcAft>
                          <a:spcPts val="0"/>
                        </a:spcAft>
                      </a:pPr>
                      <a:r>
                        <a:rPr lang="ja-JP" altLang="en-US" sz="1050" b="1" kern="100" dirty="0">
                          <a:solidFill>
                            <a:schemeClr val="tx1"/>
                          </a:solidFill>
                          <a:effectLst/>
                          <a:latin typeface="Meiryo UI" panose="020B0604030504040204" pitchFamily="50" charset="-128"/>
                          <a:ea typeface="Meiryo UI" panose="020B0604030504040204" pitchFamily="50" charset="-128"/>
                        </a:rPr>
                        <a:t>　</a:t>
                      </a:r>
                      <a:r>
                        <a:rPr lang="ja-JP" altLang="en-US" sz="1000" b="1" kern="100" dirty="0">
                          <a:solidFill>
                            <a:schemeClr val="tx1"/>
                          </a:solidFill>
                          <a:effectLst/>
                          <a:latin typeface="Meiryo UI" panose="020B0604030504040204" pitchFamily="50" charset="-128"/>
                          <a:ea typeface="Meiryo UI" panose="020B0604030504040204" pitchFamily="50" charset="-128"/>
                        </a:rPr>
                        <a:t>　１　事業目的</a:t>
                      </a:r>
                      <a:endParaRPr lang="en-US" altLang="ja-JP" sz="1000" b="1" kern="100" dirty="0">
                        <a:solidFill>
                          <a:schemeClr val="tx1"/>
                        </a:solidFill>
                        <a:effectLst/>
                        <a:latin typeface="Meiryo UI" panose="020B0604030504040204" pitchFamily="50" charset="-128"/>
                        <a:ea typeface="Meiryo UI" panose="020B0604030504040204" pitchFamily="50" charset="-128"/>
                      </a:endParaRPr>
                    </a:p>
                    <a:p>
                      <a:pPr marL="133350" indent="-133350" algn="just">
                        <a:lnSpc>
                          <a:spcPts val="1200"/>
                        </a:lnSpc>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rPr>
                        <a:t>　　　　</a:t>
                      </a:r>
                      <a:r>
                        <a:rPr lang="ja-JP" altLang="en-US" sz="1000" b="0" kern="100" baseline="0" dirty="0">
                          <a:solidFill>
                            <a:schemeClr val="tx1"/>
                          </a:solidFill>
                          <a:effectLst/>
                          <a:latin typeface="Meiryo UI" panose="020B0604030504040204" pitchFamily="50" charset="-128"/>
                          <a:ea typeface="Meiryo UI" panose="020B0604030504040204" pitchFamily="50" charset="-128"/>
                        </a:rPr>
                        <a:t> </a:t>
                      </a:r>
                      <a:r>
                        <a:rPr lang="ja-JP" altLang="en-US" sz="1000" b="0" kern="100" dirty="0">
                          <a:solidFill>
                            <a:schemeClr val="tx1"/>
                          </a:solidFill>
                          <a:effectLst/>
                          <a:latin typeface="Meiryo UI" panose="020B0604030504040204" pitchFamily="50" charset="-128"/>
                          <a:ea typeface="Meiryo UI" panose="020B0604030504040204" pitchFamily="50" charset="-128"/>
                        </a:rPr>
                        <a:t>河川法</a:t>
                      </a:r>
                      <a:r>
                        <a:rPr lang="en-US" altLang="ja-JP" sz="1000" b="0" kern="100" dirty="0">
                          <a:solidFill>
                            <a:schemeClr val="tx1"/>
                          </a:solidFill>
                          <a:effectLst/>
                          <a:latin typeface="Meiryo UI" panose="020B0604030504040204" pitchFamily="50" charset="-128"/>
                          <a:ea typeface="Meiryo UI" panose="020B0604030504040204" pitchFamily="50" charset="-128"/>
                        </a:rPr>
                        <a:t>16</a:t>
                      </a:r>
                      <a:r>
                        <a:rPr lang="ja-JP" altLang="en-US" sz="1000" b="0" kern="100" dirty="0">
                          <a:solidFill>
                            <a:schemeClr val="tx1"/>
                          </a:solidFill>
                          <a:effectLst/>
                          <a:latin typeface="Meiryo UI" panose="020B0604030504040204" pitchFamily="50" charset="-128"/>
                          <a:ea typeface="Meiryo UI" panose="020B0604030504040204" pitchFamily="50" charset="-128"/>
                        </a:rPr>
                        <a:t>条</a:t>
                      </a:r>
                      <a:r>
                        <a:rPr lang="en-US" altLang="ja-JP" sz="1000" b="0" kern="100" dirty="0">
                          <a:solidFill>
                            <a:schemeClr val="tx1"/>
                          </a:solidFill>
                          <a:effectLst/>
                          <a:latin typeface="Meiryo UI" panose="020B0604030504040204" pitchFamily="50" charset="-128"/>
                          <a:ea typeface="Meiryo UI" panose="020B0604030504040204" pitchFamily="50" charset="-128"/>
                        </a:rPr>
                        <a:t>2</a:t>
                      </a:r>
                      <a:r>
                        <a:rPr lang="ja-JP" altLang="en-US" sz="1000" b="0" kern="100" dirty="0">
                          <a:solidFill>
                            <a:schemeClr val="tx1"/>
                          </a:solidFill>
                          <a:effectLst/>
                          <a:latin typeface="Meiryo UI" panose="020B0604030504040204" pitchFamily="50" charset="-128"/>
                          <a:ea typeface="Meiryo UI" panose="020B0604030504040204" pitchFamily="50" charset="-128"/>
                        </a:rPr>
                        <a:t>項により、府が定めた河川整備計画に基づき</a:t>
                      </a:r>
                      <a:r>
                        <a:rPr lang="en-US" altLang="ja-JP" sz="1000" b="0" kern="100" dirty="0">
                          <a:solidFill>
                            <a:schemeClr val="tx1"/>
                          </a:solidFill>
                          <a:effectLst/>
                          <a:latin typeface="Meiryo UI" panose="020B0604030504040204" pitchFamily="50" charset="-128"/>
                          <a:ea typeface="Meiryo UI" panose="020B0604030504040204" pitchFamily="50" charset="-128"/>
                        </a:rPr>
                        <a:t>､</a:t>
                      </a:r>
                      <a:r>
                        <a:rPr lang="ja-JP" altLang="en-US" sz="1000" b="0" kern="100" dirty="0">
                          <a:solidFill>
                            <a:schemeClr val="tx1"/>
                          </a:solidFill>
                          <a:effectLst/>
                          <a:latin typeface="Meiryo UI" panose="020B0604030504040204" pitchFamily="50" charset="-128"/>
                          <a:ea typeface="Meiryo UI" panose="020B0604030504040204" pitchFamily="50" charset="-128"/>
                        </a:rPr>
                        <a:t>治水対策のためダム建設事業を実施する</a:t>
                      </a:r>
                      <a:r>
                        <a:rPr lang="en-US" altLang="ja-JP" sz="1000" b="0" kern="100" dirty="0">
                          <a:solidFill>
                            <a:schemeClr val="tx1"/>
                          </a:solidFill>
                          <a:effectLst/>
                          <a:latin typeface="Meiryo UI" panose="020B0604030504040204" pitchFamily="50" charset="-128"/>
                          <a:ea typeface="Meiryo UI" panose="020B0604030504040204" pitchFamily="50" charset="-128"/>
                        </a:rPr>
                        <a:t>｡</a:t>
                      </a:r>
                      <a:r>
                        <a:rPr lang="ja-JP" altLang="en-US" sz="1000" b="0" kern="100" dirty="0">
                          <a:solidFill>
                            <a:schemeClr val="tx1"/>
                          </a:solidFill>
                          <a:effectLst/>
                          <a:latin typeface="Meiryo UI" panose="020B0604030504040204" pitchFamily="50" charset="-128"/>
                          <a:ea typeface="Meiryo UI" panose="020B0604030504040204" pitchFamily="50" charset="-128"/>
                        </a:rPr>
                        <a:t>また、水源地域対策特別措置法</a:t>
                      </a:r>
                      <a:r>
                        <a:rPr lang="en-US" altLang="ja-JP" sz="1000" b="0" kern="100" dirty="0">
                          <a:solidFill>
                            <a:schemeClr val="tx1"/>
                          </a:solidFill>
                          <a:effectLst/>
                          <a:latin typeface="Meiryo UI" panose="020B0604030504040204" pitchFamily="50" charset="-128"/>
                          <a:ea typeface="Meiryo UI" panose="020B0604030504040204" pitchFamily="50" charset="-128"/>
                        </a:rPr>
                        <a:t>12</a:t>
                      </a:r>
                      <a:r>
                        <a:rPr lang="ja-JP" altLang="en-US" sz="1000" b="0" kern="100" dirty="0">
                          <a:solidFill>
                            <a:schemeClr val="tx1"/>
                          </a:solidFill>
                          <a:effectLst/>
                          <a:latin typeface="Meiryo UI" panose="020B0604030504040204" pitchFamily="50" charset="-128"/>
                          <a:ea typeface="Meiryo UI" panose="020B0604030504040204" pitchFamily="50" charset="-128"/>
                        </a:rPr>
                        <a:t>条に基づき</a:t>
                      </a:r>
                      <a:r>
                        <a:rPr lang="en-US" altLang="ja-JP" sz="1000" b="0" kern="100" dirty="0">
                          <a:solidFill>
                            <a:schemeClr val="tx1"/>
                          </a:solidFill>
                          <a:effectLst/>
                          <a:latin typeface="Meiryo UI" panose="020B0604030504040204" pitchFamily="50" charset="-128"/>
                          <a:ea typeface="Meiryo UI" panose="020B0604030504040204" pitchFamily="50" charset="-128"/>
                        </a:rPr>
                        <a:t>､</a:t>
                      </a:r>
                      <a:r>
                        <a:rPr lang="ja-JP" altLang="en-US" sz="1000" b="0" kern="100" dirty="0">
                          <a:solidFill>
                            <a:schemeClr val="tx1"/>
                          </a:solidFill>
                          <a:effectLst/>
                          <a:latin typeface="Meiryo UI" panose="020B0604030504040204" pitchFamily="50" charset="-128"/>
                          <a:ea typeface="Meiryo UI" panose="020B0604030504040204" pitchFamily="50" charset="-128"/>
                        </a:rPr>
                        <a:t>負担金を</a:t>
                      </a:r>
                      <a:endParaRPr lang="en-US" altLang="ja-JP" sz="1000" b="0" kern="100" dirty="0">
                        <a:solidFill>
                          <a:schemeClr val="tx1"/>
                        </a:solidFill>
                        <a:effectLst/>
                        <a:latin typeface="Meiryo UI" panose="020B0604030504040204" pitchFamily="50" charset="-128"/>
                        <a:ea typeface="Meiryo UI" panose="020B0604030504040204" pitchFamily="50" charset="-128"/>
                      </a:endParaRPr>
                    </a:p>
                    <a:p>
                      <a:pPr marL="133350" indent="-133350" algn="just">
                        <a:lnSpc>
                          <a:spcPts val="1200"/>
                        </a:lnSpc>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rPr>
                        <a:t>　　　　支出するもの</a:t>
                      </a:r>
                      <a:r>
                        <a:rPr lang="en-US" altLang="ja-JP" sz="1000" b="0" kern="100" dirty="0">
                          <a:solidFill>
                            <a:schemeClr val="tx1"/>
                          </a:solidFill>
                          <a:effectLst/>
                          <a:latin typeface="Meiryo UI" panose="020B0604030504040204" pitchFamily="50" charset="-128"/>
                          <a:ea typeface="Meiryo UI" panose="020B0604030504040204" pitchFamily="50" charset="-128"/>
                        </a:rPr>
                        <a:t>｡</a:t>
                      </a:r>
                      <a:r>
                        <a:rPr lang="ja-JP" altLang="en-US" sz="1000" b="0" kern="100" dirty="0">
                          <a:solidFill>
                            <a:schemeClr val="tx1"/>
                          </a:solidFill>
                          <a:effectLst/>
                          <a:latin typeface="Meiryo UI" panose="020B0604030504040204" pitchFamily="50" charset="-128"/>
                          <a:ea typeface="Meiryo UI" panose="020B0604030504040204" pitchFamily="50" charset="-128"/>
                        </a:rPr>
                        <a:t>　　　根拠法令：河川法、水源地域対策特別措置法　</a:t>
                      </a:r>
                      <a:endParaRPr lang="en-US" altLang="ja-JP" sz="1000" b="0" kern="100" dirty="0">
                        <a:solidFill>
                          <a:schemeClr val="tx1"/>
                        </a:solidFill>
                        <a:effectLst/>
                        <a:latin typeface="Meiryo UI" panose="020B0604030504040204" pitchFamily="50" charset="-128"/>
                        <a:ea typeface="Meiryo UI" panose="020B0604030504040204" pitchFamily="50" charset="-128"/>
                      </a:endParaRPr>
                    </a:p>
                    <a:p>
                      <a:pPr marL="133350" indent="-133350" algn="just">
                        <a:lnSpc>
                          <a:spcPts val="1200"/>
                        </a:lnSpc>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rPr>
                        <a:t>　　</a:t>
                      </a:r>
                      <a:r>
                        <a:rPr lang="ja-JP" altLang="en-US" sz="1000" b="1" kern="100" dirty="0">
                          <a:solidFill>
                            <a:schemeClr val="tx1"/>
                          </a:solidFill>
                          <a:effectLst/>
                          <a:latin typeface="Meiryo UI" panose="020B0604030504040204" pitchFamily="50" charset="-128"/>
                          <a:ea typeface="Meiryo UI" panose="020B0604030504040204" pitchFamily="50" charset="-128"/>
                        </a:rPr>
                        <a:t>２　事業内容</a:t>
                      </a:r>
                      <a:endParaRPr lang="en-US" altLang="ja-JP" sz="1000" b="1" kern="100" dirty="0">
                        <a:solidFill>
                          <a:schemeClr val="tx1"/>
                        </a:solidFill>
                        <a:effectLst/>
                        <a:latin typeface="Meiryo UI" panose="020B0604030504040204" pitchFamily="50" charset="-128"/>
                        <a:ea typeface="Meiryo UI" panose="020B0604030504040204" pitchFamily="50" charset="-128"/>
                      </a:endParaRPr>
                    </a:p>
                    <a:p>
                      <a:pPr marL="133350" indent="-133350" algn="just">
                        <a:lnSpc>
                          <a:spcPts val="1200"/>
                        </a:lnSpc>
                        <a:spcAft>
                          <a:spcPts val="0"/>
                        </a:spcAft>
                      </a:pPr>
                      <a:r>
                        <a:rPr lang="en-US" altLang="ja-JP" sz="1000" b="1" kern="100" dirty="0">
                          <a:solidFill>
                            <a:schemeClr val="tx1"/>
                          </a:solidFill>
                          <a:effectLst/>
                          <a:latin typeface="Meiryo UI" panose="020B0604030504040204" pitchFamily="50" charset="-128"/>
                          <a:ea typeface="Meiryo UI" panose="020B0604030504040204" pitchFamily="50" charset="-128"/>
                        </a:rPr>
                        <a:t>         </a:t>
                      </a:r>
                      <a:r>
                        <a:rPr lang="en-US" altLang="ja-JP" sz="1000" b="0" kern="100" dirty="0">
                          <a:solidFill>
                            <a:schemeClr val="tx1"/>
                          </a:solidFill>
                          <a:effectLst/>
                          <a:latin typeface="Meiryo UI" panose="020B0604030504040204" pitchFamily="50" charset="-128"/>
                          <a:ea typeface="Meiryo UI" panose="020B0604030504040204" pitchFamily="50" charset="-128"/>
                        </a:rPr>
                        <a:t>100</a:t>
                      </a:r>
                      <a:r>
                        <a:rPr lang="ja-JP" altLang="en-US" sz="1000" b="0" kern="100" dirty="0">
                          <a:solidFill>
                            <a:schemeClr val="tx1"/>
                          </a:solidFill>
                          <a:effectLst/>
                          <a:latin typeface="Meiryo UI" panose="020B0604030504040204" pitchFamily="50" charset="-128"/>
                          <a:ea typeface="Meiryo UI" panose="020B0604030504040204" pitchFamily="50" charset="-128"/>
                        </a:rPr>
                        <a:t>年に一度の大雨</a:t>
                      </a:r>
                      <a:r>
                        <a:rPr lang="en-US" altLang="ja-JP" sz="1000" b="0" kern="100" dirty="0">
                          <a:solidFill>
                            <a:schemeClr val="tx1"/>
                          </a:solidFill>
                          <a:effectLst/>
                          <a:latin typeface="Meiryo UI" panose="020B0604030504040204" pitchFamily="50" charset="-128"/>
                          <a:ea typeface="Meiryo UI" panose="020B0604030504040204" pitchFamily="50" charset="-128"/>
                        </a:rPr>
                        <a:t>(</a:t>
                      </a:r>
                      <a:r>
                        <a:rPr lang="ja-JP" altLang="en-US" sz="1000" b="0" kern="100" dirty="0">
                          <a:solidFill>
                            <a:schemeClr val="tx1"/>
                          </a:solidFill>
                          <a:effectLst/>
                          <a:latin typeface="Meiryo UI" panose="020B0604030504040204" pitchFamily="50" charset="-128"/>
                          <a:ea typeface="Meiryo UI" panose="020B0604030504040204" pitchFamily="50" charset="-128"/>
                        </a:rPr>
                        <a:t>時間雨量</a:t>
                      </a:r>
                      <a:r>
                        <a:rPr lang="en-US" altLang="ja-JP" sz="1000" b="0" kern="100" dirty="0">
                          <a:solidFill>
                            <a:schemeClr val="tx1"/>
                          </a:solidFill>
                          <a:effectLst/>
                          <a:latin typeface="Meiryo UI" panose="020B0604030504040204" pitchFamily="50" charset="-128"/>
                          <a:ea typeface="Meiryo UI" panose="020B0604030504040204" pitchFamily="50" charset="-128"/>
                        </a:rPr>
                        <a:t>80</a:t>
                      </a:r>
                      <a:r>
                        <a:rPr lang="ja-JP" altLang="en-US" sz="1000" b="0" kern="100" dirty="0">
                          <a:solidFill>
                            <a:schemeClr val="tx1"/>
                          </a:solidFill>
                          <a:effectLst/>
                          <a:latin typeface="Meiryo UI" panose="020B0604030504040204" pitchFamily="50" charset="-128"/>
                          <a:ea typeface="Meiryo UI" panose="020B0604030504040204" pitchFamily="50" charset="-128"/>
                        </a:rPr>
                        <a:t>ﾐﾘ程度</a:t>
                      </a:r>
                      <a:r>
                        <a:rPr lang="en-US" altLang="ja-JP" sz="1000" b="0" kern="100" dirty="0">
                          <a:solidFill>
                            <a:schemeClr val="tx1"/>
                          </a:solidFill>
                          <a:effectLst/>
                          <a:latin typeface="Meiryo UI" panose="020B0604030504040204" pitchFamily="50" charset="-128"/>
                          <a:ea typeface="Meiryo UI" panose="020B0604030504040204" pitchFamily="50" charset="-128"/>
                        </a:rPr>
                        <a:t>)</a:t>
                      </a:r>
                      <a:r>
                        <a:rPr lang="ja-JP" altLang="en-US" sz="1000" b="0" kern="100" dirty="0">
                          <a:solidFill>
                            <a:schemeClr val="tx1"/>
                          </a:solidFill>
                          <a:effectLst/>
                          <a:latin typeface="Meiryo UI" panose="020B0604030504040204" pitchFamily="50" charset="-128"/>
                          <a:ea typeface="Meiryo UI" panose="020B0604030504040204" pitchFamily="50" charset="-128"/>
                        </a:rPr>
                        <a:t> への対応として</a:t>
                      </a:r>
                      <a:r>
                        <a:rPr lang="en-US" altLang="ja-JP" sz="1000" b="0" kern="100" dirty="0">
                          <a:solidFill>
                            <a:schemeClr val="tx1"/>
                          </a:solidFill>
                          <a:effectLst/>
                          <a:latin typeface="Meiryo UI" panose="020B0604030504040204" pitchFamily="50" charset="-128"/>
                          <a:ea typeface="Meiryo UI" panose="020B0604030504040204" pitchFamily="50" charset="-128"/>
                        </a:rPr>
                        <a:t>､</a:t>
                      </a:r>
                      <a:r>
                        <a:rPr lang="ja-JP" altLang="en-US" sz="1000" b="0" kern="100" dirty="0">
                          <a:solidFill>
                            <a:schemeClr val="tx1"/>
                          </a:solidFill>
                          <a:effectLst/>
                          <a:latin typeface="Meiryo UI" panose="020B0604030504040204" pitchFamily="50" charset="-128"/>
                          <a:ea typeface="Meiryo UI" panose="020B0604030504040204" pitchFamily="50" charset="-128"/>
                        </a:rPr>
                        <a:t>河川改修とあわせて</a:t>
                      </a:r>
                      <a:r>
                        <a:rPr lang="en-US" altLang="ja-JP" sz="1000" b="0" kern="100" dirty="0">
                          <a:solidFill>
                            <a:schemeClr val="tx1"/>
                          </a:solidFill>
                          <a:effectLst/>
                          <a:latin typeface="Meiryo UI" panose="020B0604030504040204" pitchFamily="50" charset="-128"/>
                          <a:ea typeface="Meiryo UI" panose="020B0604030504040204" pitchFamily="50" charset="-128"/>
                        </a:rPr>
                        <a:t>､</a:t>
                      </a:r>
                      <a:r>
                        <a:rPr lang="ja-JP" altLang="en-US" sz="1000" b="0" kern="100" dirty="0">
                          <a:solidFill>
                            <a:schemeClr val="tx1"/>
                          </a:solidFill>
                          <a:effectLst/>
                          <a:latin typeface="Meiryo UI" panose="020B0604030504040204" pitchFamily="50" charset="-128"/>
                          <a:ea typeface="Meiryo UI" panose="020B0604030504040204" pitchFamily="50" charset="-128"/>
                        </a:rPr>
                        <a:t>ダムの建設を実施する</a:t>
                      </a:r>
                      <a:r>
                        <a:rPr lang="en-US" altLang="ja-JP" sz="1000" b="0" kern="100" dirty="0">
                          <a:solidFill>
                            <a:schemeClr val="tx1"/>
                          </a:solidFill>
                          <a:effectLst/>
                          <a:latin typeface="Meiryo UI" panose="020B0604030504040204" pitchFamily="50" charset="-128"/>
                          <a:ea typeface="Meiryo UI" panose="020B0604030504040204" pitchFamily="50" charset="-128"/>
                        </a:rPr>
                        <a:t>｡</a:t>
                      </a:r>
                    </a:p>
                    <a:p>
                      <a:pPr marL="133350" indent="-133350" algn="just">
                        <a:lnSpc>
                          <a:spcPts val="1200"/>
                        </a:lnSpc>
                        <a:spcAft>
                          <a:spcPts val="0"/>
                        </a:spcAft>
                      </a:pPr>
                      <a:endParaRPr lang="en-US" altLang="ja-JP" sz="1000" b="0"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50" b="1" kern="100" dirty="0">
                          <a:solidFill>
                            <a:schemeClr val="tx1"/>
                          </a:solidFill>
                          <a:effectLst/>
                          <a:latin typeface="Meiryo UI" panose="020B0604030504040204" pitchFamily="50" charset="-128"/>
                          <a:ea typeface="Meiryo UI" panose="020B0604030504040204" pitchFamily="50" charset="-128"/>
                        </a:rPr>
                        <a:t>　◆</a:t>
                      </a:r>
                      <a:r>
                        <a:rPr lang="ja-JP" altLang="en-US" sz="1050" b="1" u="sng" kern="100" dirty="0">
                          <a:solidFill>
                            <a:schemeClr val="tx1"/>
                          </a:solidFill>
                          <a:effectLst/>
                          <a:latin typeface="Meiryo UI" panose="020B0604030504040204" pitchFamily="50" charset="-128"/>
                          <a:ea typeface="Meiryo UI" panose="020B0604030504040204" pitchFamily="50" charset="-128"/>
                        </a:rPr>
                        <a:t>河川</a:t>
                      </a:r>
                      <a:r>
                        <a:rPr lang="ja-JP" altLang="en-US" sz="1050" b="1" u="sng" kern="100" dirty="0" smtClean="0">
                          <a:solidFill>
                            <a:schemeClr val="tx1"/>
                          </a:solidFill>
                          <a:effectLst/>
                          <a:latin typeface="Meiryo UI" panose="020B0604030504040204" pitchFamily="50" charset="-128"/>
                          <a:ea typeface="Meiryo UI" panose="020B0604030504040204" pitchFamily="50" charset="-128"/>
                        </a:rPr>
                        <a:t>改良費</a:t>
                      </a:r>
                      <a:r>
                        <a:rPr lang="ja-JP" altLang="en-US" sz="1050" b="1" u="none" kern="100" dirty="0" smtClean="0">
                          <a:solidFill>
                            <a:schemeClr val="tx1"/>
                          </a:solidFill>
                          <a:effectLst/>
                          <a:latin typeface="Meiryo UI" panose="020B0604030504040204" pitchFamily="50" charset="-128"/>
                          <a:ea typeface="Meiryo UI" panose="020B0604030504040204" pitchFamily="50" charset="-128"/>
                        </a:rPr>
                        <a:t> </a:t>
                      </a:r>
                      <a:r>
                        <a:rPr lang="ja-JP" altLang="en-US" sz="1050" b="1" u="none" kern="100" dirty="0">
                          <a:solidFill>
                            <a:schemeClr val="tx1"/>
                          </a:solidFill>
                          <a:effectLst/>
                          <a:latin typeface="Meiryo UI" panose="020B0604030504040204" pitchFamily="50" charset="-128"/>
                          <a:ea typeface="Meiryo UI" panose="020B0604030504040204" pitchFamily="50" charset="-128"/>
                        </a:rPr>
                        <a:t>　</a:t>
                      </a:r>
                      <a:r>
                        <a:rPr lang="en-US" altLang="ja-JP" sz="1050" b="1" i="0" u="none" kern="100" dirty="0">
                          <a:solidFill>
                            <a:schemeClr val="tx1"/>
                          </a:solidFill>
                          <a:effectLst/>
                          <a:latin typeface="Meiryo UI" panose="020B0604030504040204" pitchFamily="50" charset="-128"/>
                          <a:ea typeface="Meiryo UI" panose="020B0604030504040204" pitchFamily="50" charset="-128"/>
                        </a:rPr>
                        <a:t>472</a:t>
                      </a:r>
                      <a:r>
                        <a:rPr lang="ja-JP" altLang="en-US" sz="1050" b="1" i="0" u="none" kern="100" dirty="0" smtClean="0">
                          <a:solidFill>
                            <a:schemeClr val="tx1"/>
                          </a:solidFill>
                          <a:effectLst/>
                          <a:latin typeface="Meiryo UI" panose="020B0604030504040204" pitchFamily="50" charset="-128"/>
                          <a:ea typeface="Meiryo UI" panose="020B0604030504040204" pitchFamily="50" charset="-128"/>
                        </a:rPr>
                        <a:t>（</a:t>
                      </a:r>
                      <a:r>
                        <a:rPr lang="en-US" altLang="ja-JP" sz="1050" b="1" i="0" u="none" kern="100" dirty="0" smtClean="0">
                          <a:solidFill>
                            <a:schemeClr val="tx1"/>
                          </a:solidFill>
                          <a:effectLst/>
                          <a:latin typeface="Meiryo UI" panose="020B0604030504040204" pitchFamily="50" charset="-128"/>
                          <a:ea typeface="Meiryo UI" panose="020B0604030504040204" pitchFamily="50" charset="-128"/>
                        </a:rPr>
                        <a:t>6</a:t>
                      </a:r>
                      <a:r>
                        <a:rPr lang="ja-JP" altLang="en-US" sz="1050" b="1" i="0" u="none" kern="100" dirty="0" smtClean="0">
                          <a:solidFill>
                            <a:schemeClr val="tx1"/>
                          </a:solidFill>
                          <a:effectLst/>
                          <a:latin typeface="Meiryo UI" panose="020B0604030504040204" pitchFamily="50" charset="-128"/>
                          <a:ea typeface="Meiryo UI" panose="020B0604030504040204" pitchFamily="50" charset="-128"/>
                        </a:rPr>
                        <a:t>）</a:t>
                      </a:r>
                      <a:r>
                        <a:rPr lang="ja-JP" altLang="en-US" sz="1050" b="1" i="0" u="none" kern="100" dirty="0">
                          <a:solidFill>
                            <a:schemeClr val="tx1"/>
                          </a:solidFill>
                          <a:effectLst/>
                          <a:latin typeface="Meiryo UI" panose="020B0604030504040204" pitchFamily="50" charset="-128"/>
                          <a:ea typeface="Meiryo UI" panose="020B0604030504040204" pitchFamily="50" charset="-128"/>
                        </a:rPr>
                        <a:t>百万円（槇尾川に係る分）</a:t>
                      </a:r>
                      <a:endParaRPr lang="en-US" altLang="ja-JP" sz="1100" b="1" i="0" u="none" kern="100" dirty="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ts val="500"/>
                        </a:lnSpc>
                        <a:spcBef>
                          <a:spcPts val="0"/>
                        </a:spcBef>
                        <a:spcAft>
                          <a:spcPts val="0"/>
                        </a:spcAft>
                        <a:buClrTx/>
                        <a:buSzTx/>
                        <a:buFontTx/>
                        <a:buNone/>
                        <a:tabLst/>
                        <a:defRPr/>
                      </a:pPr>
                      <a:r>
                        <a:rPr lang="ja-JP" altLang="en-US" sz="1000" b="1" i="0" u="sng" kern="100" dirty="0">
                          <a:solidFill>
                            <a:schemeClr val="tx1"/>
                          </a:solidFill>
                          <a:effectLst/>
                          <a:latin typeface="Meiryo UI" panose="020B0604030504040204" pitchFamily="50" charset="-128"/>
                          <a:ea typeface="Meiryo UI" panose="020B0604030504040204" pitchFamily="50" charset="-128"/>
                        </a:rPr>
                        <a:t>　</a:t>
                      </a:r>
                      <a:endParaRPr lang="en-US" altLang="ja-JP" sz="1000" b="1" i="0" u="sng"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50" b="1" kern="100" dirty="0">
                          <a:solidFill>
                            <a:schemeClr val="tx1"/>
                          </a:solidFill>
                          <a:effectLst/>
                          <a:latin typeface="Meiryo UI" panose="020B0604030504040204" pitchFamily="50" charset="-128"/>
                          <a:ea typeface="Meiryo UI" panose="020B0604030504040204" pitchFamily="50" charset="-128"/>
                        </a:rPr>
                        <a:t>　　</a:t>
                      </a:r>
                      <a:r>
                        <a:rPr lang="ja-JP" altLang="en-US" sz="1000" b="1" kern="100" dirty="0">
                          <a:solidFill>
                            <a:schemeClr val="tx1"/>
                          </a:solidFill>
                          <a:effectLst/>
                          <a:latin typeface="Meiryo UI" panose="020B0604030504040204" pitchFamily="50" charset="-128"/>
                          <a:ea typeface="Meiryo UI" panose="020B0604030504040204" pitchFamily="50" charset="-128"/>
                        </a:rPr>
                        <a:t>１　事業目的</a:t>
                      </a:r>
                      <a:endParaRPr lang="en-US" altLang="ja-JP" sz="1000" b="1" kern="100" dirty="0">
                        <a:solidFill>
                          <a:schemeClr val="tx1"/>
                        </a:solidFill>
                        <a:effectLst/>
                        <a:latin typeface="Meiryo UI" panose="020B0604030504040204" pitchFamily="50" charset="-128"/>
                        <a:ea typeface="Meiryo UI" panose="020B0604030504040204" pitchFamily="50" charset="-128"/>
                      </a:endParaRPr>
                    </a:p>
                    <a:p>
                      <a:pPr marL="361950" indent="-361950" algn="just">
                        <a:spcAft>
                          <a:spcPts val="0"/>
                        </a:spcAft>
                      </a:pPr>
                      <a:r>
                        <a:rPr lang="ja-JP" altLang="en-US" sz="1000" kern="100" dirty="0">
                          <a:solidFill>
                            <a:schemeClr val="tx1"/>
                          </a:solidFill>
                          <a:effectLst/>
                          <a:latin typeface="Meiryo UI" panose="020B0604030504040204" pitchFamily="50" charset="-128"/>
                          <a:ea typeface="Meiryo UI" panose="020B0604030504040204" pitchFamily="50" charset="-128"/>
                        </a:rPr>
                        <a:t>　　　　　概ね年に１度の大雨への対応（時間雨量</a:t>
                      </a:r>
                      <a:r>
                        <a:rPr lang="en-US" altLang="ja-JP" sz="1000" kern="100" dirty="0">
                          <a:solidFill>
                            <a:schemeClr val="tx1"/>
                          </a:solidFill>
                          <a:effectLst/>
                          <a:latin typeface="Meiryo UI" panose="020B0604030504040204" pitchFamily="50" charset="-128"/>
                          <a:ea typeface="Meiryo UI" panose="020B0604030504040204" pitchFamily="50" charset="-128"/>
                        </a:rPr>
                        <a:t>50mm</a:t>
                      </a:r>
                      <a:r>
                        <a:rPr lang="ja-JP" altLang="en-US" sz="1000" kern="100" dirty="0">
                          <a:solidFill>
                            <a:schemeClr val="tx1"/>
                          </a:solidFill>
                          <a:effectLst/>
                          <a:latin typeface="Meiryo UI" panose="020B0604030504040204" pitchFamily="50" charset="-128"/>
                          <a:ea typeface="Meiryo UI" panose="020B0604030504040204" pitchFamily="50" charset="-128"/>
                        </a:rPr>
                        <a:t>程度対策）を最低限確保するとともに、少なくとも時間雨量</a:t>
                      </a:r>
                      <a:r>
                        <a:rPr lang="en-US" altLang="ja-JP" sz="1000" kern="100" dirty="0">
                          <a:solidFill>
                            <a:schemeClr val="tx1"/>
                          </a:solidFill>
                          <a:effectLst/>
                          <a:latin typeface="Meiryo UI" panose="020B0604030504040204" pitchFamily="50" charset="-128"/>
                          <a:ea typeface="Meiryo UI" panose="020B0604030504040204" pitchFamily="50" charset="-128"/>
                        </a:rPr>
                        <a:t>65mm</a:t>
                      </a:r>
                      <a:r>
                        <a:rPr lang="ja-JP" altLang="en-US" sz="1000" kern="100" dirty="0">
                          <a:solidFill>
                            <a:schemeClr val="tx1"/>
                          </a:solidFill>
                          <a:effectLst/>
                          <a:latin typeface="Meiryo UI" panose="020B0604030504040204" pitchFamily="50" charset="-128"/>
                          <a:ea typeface="Meiryo UI" panose="020B0604030504040204" pitchFamily="50" charset="-128"/>
                        </a:rPr>
                        <a:t>程度の降雨による床上浸水が発生しないよう整備を促進する。</a:t>
                      </a:r>
                      <a:endParaRPr lang="en-US" altLang="ja-JP" sz="1000"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kumimoji="1" lang="ja-JP" altLang="en-US" sz="1000" b="1" dirty="0">
                          <a:solidFill>
                            <a:schemeClr val="tx1"/>
                          </a:solidFill>
                          <a:latin typeface="Meiryo UI" panose="020B0604030504040204" pitchFamily="50" charset="-128"/>
                          <a:ea typeface="Meiryo UI" panose="020B0604030504040204" pitchFamily="50" charset="-128"/>
                        </a:rPr>
                        <a:t>　　２　事業内容</a:t>
                      </a:r>
                      <a:endParaRPr kumimoji="1" lang="en-US" altLang="ja-JP" sz="1000" b="1" dirty="0">
                        <a:solidFill>
                          <a:schemeClr val="tx1"/>
                        </a:solidFill>
                        <a:latin typeface="Meiryo UI" panose="020B0604030504040204" pitchFamily="50" charset="-128"/>
                        <a:ea typeface="Meiryo UI" panose="020B0604030504040204" pitchFamily="50" charset="-128"/>
                      </a:endParaRPr>
                    </a:p>
                    <a:p>
                      <a:pPr marL="361950" indent="-361950" algn="just">
                        <a:spcAft>
                          <a:spcPts val="0"/>
                        </a:spcAft>
                      </a:pPr>
                      <a:r>
                        <a:rPr kumimoji="1" lang="ja-JP" altLang="en-US" sz="1000" dirty="0">
                          <a:solidFill>
                            <a:schemeClr val="tx1"/>
                          </a:solidFill>
                          <a:latin typeface="Meiryo UI" panose="020B0604030504040204" pitchFamily="50" charset="-128"/>
                          <a:ea typeface="Meiryo UI" panose="020B0604030504040204" pitchFamily="50" charset="-128"/>
                        </a:rPr>
                        <a:t>　　　　　</a:t>
                      </a:r>
                      <a:r>
                        <a:rPr lang="ja-JP" altLang="en-US" sz="1000" kern="100" dirty="0">
                          <a:solidFill>
                            <a:schemeClr val="tx1"/>
                          </a:solidFill>
                          <a:effectLst/>
                          <a:latin typeface="Meiryo UI" panose="020B0604030504040204" pitchFamily="50" charset="-128"/>
                          <a:ea typeface="Meiryo UI" panose="020B0604030504040204" pitchFamily="50" charset="-128"/>
                        </a:rPr>
                        <a:t>流域の都市化に伴う、保水・遊水機能の低下及び近年頻発している局所的な集中豪雨などに対し、治水安全度が低く、過去に水害を被るなど緊急に治水対策を要する箇所のうち、公共採択されている河川について、河川改修事業を実施</a:t>
                      </a:r>
                      <a:endParaRPr lang="en-US" altLang="ja-JP" sz="1000" kern="100" dirty="0">
                        <a:solidFill>
                          <a:schemeClr val="tx1"/>
                        </a:solidFill>
                        <a:effectLst/>
                        <a:latin typeface="Meiryo UI" panose="020B0604030504040204" pitchFamily="50" charset="-128"/>
                        <a:ea typeface="Meiryo UI" panose="020B0604030504040204" pitchFamily="50" charset="-128"/>
                      </a:endParaRPr>
                    </a:p>
                    <a:p>
                      <a:pPr marL="133350" indent="-133350" algn="just">
                        <a:lnSpc>
                          <a:spcPts val="1200"/>
                        </a:lnSpc>
                        <a:spcAft>
                          <a:spcPts val="0"/>
                        </a:spcAft>
                      </a:pPr>
                      <a:endParaRPr lang="en-US" altLang="ja-JP" sz="1000" b="1" kern="100" dirty="0">
                        <a:solidFill>
                          <a:srgbClr val="FF0000"/>
                        </a:solidFill>
                        <a:effectLst/>
                        <a:latin typeface="Meiryo UI" panose="020B0604030504040204" pitchFamily="50" charset="-128"/>
                        <a:ea typeface="Meiryo UI" panose="020B0604030504040204" pitchFamily="50" charset="-128"/>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10003"/>
                  </a:ext>
                </a:extLst>
              </a:tr>
            </a:tbl>
          </a:graphicData>
        </a:graphic>
      </p:graphicFrame>
      <p:sp>
        <p:nvSpPr>
          <p:cNvPr id="13" name="正方形/長方形 12"/>
          <p:cNvSpPr/>
          <p:nvPr/>
        </p:nvSpPr>
        <p:spPr>
          <a:xfrm>
            <a:off x="5877145" y="220456"/>
            <a:ext cx="1935215" cy="208186"/>
          </a:xfrm>
          <a:prstGeom prst="rect">
            <a:avLst/>
          </a:prstGeom>
          <a:ln w="6350"/>
        </p:spPr>
        <p:style>
          <a:lnRef idx="2">
            <a:schemeClr val="accent1"/>
          </a:lnRef>
          <a:fillRef idx="1">
            <a:schemeClr val="lt1"/>
          </a:fillRef>
          <a:effectRef idx="0">
            <a:schemeClr val="accent1"/>
          </a:effectRef>
          <a:fontRef idx="minor">
            <a:schemeClr val="dk1"/>
          </a:fontRef>
        </p:style>
        <p:txBody>
          <a:bodyPr lIns="36000" rIns="36000" rtlCol="0" anchor="ctr"/>
          <a:lstStyle/>
          <a:p>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予算の記載</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）：一般財源</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正方形/長方形 14"/>
          <p:cNvSpPr/>
          <p:nvPr/>
        </p:nvSpPr>
        <p:spPr>
          <a:xfrm>
            <a:off x="6022261" y="3432622"/>
            <a:ext cx="2835315" cy="213599"/>
          </a:xfrm>
          <a:prstGeom prst="rect">
            <a:avLst/>
          </a:prstGeom>
          <a:ln/>
        </p:spPr>
        <p:style>
          <a:lnRef idx="2">
            <a:schemeClr val="accent1"/>
          </a:lnRef>
          <a:fillRef idx="1">
            <a:schemeClr val="lt1"/>
          </a:fillRef>
          <a:effectRef idx="0">
            <a:schemeClr val="accent1"/>
          </a:effectRef>
          <a:fontRef idx="minor">
            <a:schemeClr val="dk1"/>
          </a:fontRef>
        </p:style>
        <p:txBody>
          <a:bodyPr lIns="36000" rIns="0" rtlCol="0" anchor="ctr"/>
          <a:lstStyle/>
          <a:p>
            <a:pPr algn="ctr"/>
            <a:r>
              <a:rPr lang="ja-JP" altLang="en-US" sz="1050" dirty="0">
                <a:solidFill>
                  <a:schemeClr val="tx1"/>
                </a:solidFill>
                <a:latin typeface="Meiryo UI" panose="020B0604030504040204" pitchFamily="50" charset="-128"/>
                <a:ea typeface="Meiryo UI" panose="020B0604030504040204" pitchFamily="50" charset="-128"/>
              </a:rPr>
              <a:t>合計　</a:t>
            </a:r>
            <a:r>
              <a:rPr lang="en-US" altLang="ja-JP" sz="1050" dirty="0">
                <a:solidFill>
                  <a:schemeClr val="tx1"/>
                </a:solidFill>
                <a:latin typeface="Meiryo UI" panose="020B0604030504040204" pitchFamily="50" charset="-128"/>
                <a:ea typeface="Meiryo UI" panose="020B0604030504040204" pitchFamily="50" charset="-128"/>
              </a:rPr>
              <a:t>R2</a:t>
            </a:r>
            <a:r>
              <a:rPr lang="ja-JP" altLang="en-US" sz="1050" dirty="0">
                <a:solidFill>
                  <a:schemeClr val="tx1"/>
                </a:solidFill>
                <a:latin typeface="Meiryo UI" panose="020B0604030504040204" pitchFamily="50" charset="-128"/>
                <a:ea typeface="Meiryo UI" panose="020B0604030504040204" pitchFamily="50" charset="-128"/>
              </a:rPr>
              <a:t>当初予算額：</a:t>
            </a:r>
            <a:r>
              <a:rPr lang="en-US" altLang="ja-JP" sz="1050" dirty="0">
                <a:solidFill>
                  <a:schemeClr val="tx1"/>
                </a:solidFill>
                <a:latin typeface="Meiryo UI" panose="020B0604030504040204" pitchFamily="50" charset="-128"/>
                <a:ea typeface="Meiryo UI" panose="020B0604030504040204" pitchFamily="50" charset="-128"/>
              </a:rPr>
              <a:t>10,156</a:t>
            </a:r>
            <a:r>
              <a:rPr lang="ja-JP" altLang="en-US" sz="1050" dirty="0" smtClean="0">
                <a:solidFill>
                  <a:schemeClr val="tx1"/>
                </a:solidFill>
                <a:latin typeface="Meiryo UI" panose="020B0604030504040204" pitchFamily="50" charset="-128"/>
                <a:ea typeface="Meiryo UI" panose="020B0604030504040204" pitchFamily="50" charset="-128"/>
              </a:rPr>
              <a:t>（</a:t>
            </a:r>
            <a:r>
              <a:rPr lang="en-US" altLang="ja-JP" sz="1050" dirty="0" smtClean="0">
                <a:solidFill>
                  <a:schemeClr val="tx1"/>
                </a:solidFill>
                <a:latin typeface="Meiryo UI" panose="020B0604030504040204" pitchFamily="50" charset="-128"/>
                <a:ea typeface="Meiryo UI" panose="020B0604030504040204" pitchFamily="50" charset="-128"/>
              </a:rPr>
              <a:t>451</a:t>
            </a:r>
            <a:r>
              <a:rPr lang="ja-JP" altLang="en-US" sz="1050" dirty="0" smtClean="0">
                <a:solidFill>
                  <a:schemeClr val="tx1"/>
                </a:solidFill>
                <a:latin typeface="Meiryo UI" panose="020B0604030504040204" pitchFamily="50" charset="-128"/>
                <a:ea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rPr>
              <a:t>百万円</a:t>
            </a:r>
            <a:endPar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8" name="スライド番号プレースホルダー 4"/>
          <p:cNvSpPr txBox="1">
            <a:spLocks/>
          </p:cNvSpPr>
          <p:nvPr/>
        </p:nvSpPr>
        <p:spPr>
          <a:xfrm>
            <a:off x="7010400" y="6584035"/>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smtClean="0">
                <a:solidFill>
                  <a:schemeClr val="tx1"/>
                </a:solidFill>
                <a:latin typeface="Meiryo UI" panose="020B0604030504040204" pitchFamily="50" charset="-128"/>
                <a:ea typeface="Meiryo UI" panose="020B0604030504040204" pitchFamily="50" charset="-128"/>
              </a:rPr>
              <a:t>69</a:t>
            </a:r>
            <a:endParaRPr lang="ja-JP" altLang="en-US"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195170739"/>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表 24"/>
          <p:cNvGraphicFramePr>
            <a:graphicFrameLocks noGrp="1"/>
          </p:cNvGraphicFramePr>
          <p:nvPr/>
        </p:nvGraphicFramePr>
        <p:xfrm>
          <a:off x="83583" y="68590"/>
          <a:ext cx="9003329" cy="415976"/>
        </p:xfrm>
        <a:graphic>
          <a:graphicData uri="http://schemas.openxmlformats.org/drawingml/2006/table">
            <a:tbl>
              <a:tblPr firstRow="1" firstCol="1" bandRow="1">
                <a:tableStyleId>{5C22544A-7EE6-4342-B048-85BDC9FD1C3A}</a:tableStyleId>
              </a:tblPr>
              <a:tblGrid>
                <a:gridCol w="7233722">
                  <a:extLst>
                    <a:ext uri="{9D8B030D-6E8A-4147-A177-3AD203B41FA5}">
                      <a16:colId xmlns:a16="http://schemas.microsoft.com/office/drawing/2014/main" val="1996567682"/>
                    </a:ext>
                  </a:extLst>
                </a:gridCol>
                <a:gridCol w="1769607">
                  <a:extLst>
                    <a:ext uri="{9D8B030D-6E8A-4147-A177-3AD203B41FA5}">
                      <a16:colId xmlns:a16="http://schemas.microsoft.com/office/drawing/2014/main" val="2440904912"/>
                    </a:ext>
                  </a:extLst>
                </a:gridCol>
              </a:tblGrid>
              <a:tr h="41597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100" kern="100" dirty="0">
                          <a:solidFill>
                            <a:schemeClr val="tx1"/>
                          </a:solidFill>
                          <a:effectLst/>
                          <a:latin typeface="Meiryo UI" panose="020B0604030504040204" pitchFamily="50" charset="-128"/>
                          <a:ea typeface="Meiryo UI" panose="020B0604030504040204" pitchFamily="50" charset="-128"/>
                        </a:rPr>
                        <a:t>【</a:t>
                      </a:r>
                      <a:r>
                        <a:rPr lang="ja-JP" altLang="en-US" sz="1100" kern="100" dirty="0">
                          <a:solidFill>
                            <a:schemeClr val="tx1"/>
                          </a:solidFill>
                          <a:effectLst/>
                          <a:latin typeface="Meiryo UI" panose="020B0604030504040204" pitchFamily="50" charset="-128"/>
                          <a:ea typeface="Meiryo UI" panose="020B0604030504040204" pitchFamily="50" charset="-128"/>
                        </a:rPr>
                        <a:t>主要検討事業</a:t>
                      </a:r>
                      <a:r>
                        <a:rPr lang="en-US" altLang="ja-JP" sz="1100" kern="100" dirty="0">
                          <a:solidFill>
                            <a:schemeClr val="tx1"/>
                          </a:solidFill>
                          <a:effectLst/>
                          <a:latin typeface="Meiryo UI" panose="020B0604030504040204" pitchFamily="50" charset="-128"/>
                          <a:ea typeface="Meiryo UI" panose="020B0604030504040204" pitchFamily="50" charset="-128"/>
                        </a:rPr>
                        <a:t>30】</a:t>
                      </a:r>
                      <a:r>
                        <a:rPr lang="ja-JP" altLang="en-US" sz="1100" kern="100" dirty="0">
                          <a:solidFill>
                            <a:schemeClr val="tx1"/>
                          </a:solidFill>
                          <a:effectLst/>
                          <a:latin typeface="Meiryo UI" panose="020B0604030504040204" pitchFamily="50" charset="-128"/>
                          <a:ea typeface="Meiryo UI" panose="020B0604030504040204" pitchFamily="50" charset="-128"/>
                        </a:rPr>
                        <a:t>　</a:t>
                      </a:r>
                      <a:r>
                        <a:rPr lang="zh-TW" altLang="en-US" sz="1400" kern="100" dirty="0">
                          <a:solidFill>
                            <a:schemeClr val="tx1"/>
                          </a:solidFill>
                          <a:effectLst/>
                          <a:latin typeface="Meiryo UI" panose="020B0604030504040204" pitchFamily="50" charset="-128"/>
                          <a:ea typeface="Meiryo UI" panose="020B0604030504040204" pitchFamily="50" charset="-128"/>
                        </a:rPr>
                        <a:t>泉佐野丘陵緑地整備事業</a:t>
                      </a:r>
                      <a:r>
                        <a:rPr lang="ja-JP" altLang="en-US" sz="1400" kern="100" dirty="0">
                          <a:solidFill>
                            <a:schemeClr val="tx1"/>
                          </a:solidFill>
                          <a:effectLst/>
                          <a:latin typeface="Meiryo UI" panose="020B0604030504040204" pitchFamily="50" charset="-128"/>
                          <a:ea typeface="Meiryo UI" panose="020B0604030504040204" pitchFamily="50" charset="-128"/>
                        </a:rPr>
                        <a:t>　</a:t>
                      </a:r>
                      <a:r>
                        <a:rPr lang="ja-JP" altLang="en-US" sz="1000" kern="100" dirty="0">
                          <a:solidFill>
                            <a:schemeClr val="tx1"/>
                          </a:solidFill>
                          <a:effectLst/>
                          <a:latin typeface="Meiryo UI" panose="020B0604030504040204" pitchFamily="50" charset="-128"/>
                          <a:ea typeface="Meiryo UI" panose="020B0604030504040204" pitchFamily="50" charset="-128"/>
                        </a:rPr>
                        <a:t>　</a:t>
                      </a:r>
                      <a:endParaRPr lang="en-US" altLang="ja-JP" sz="10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effectLst/>
                          <a:latin typeface="Meiryo UI" panose="020B0604030504040204" pitchFamily="50" charset="-128"/>
                          <a:ea typeface="Meiryo UI" panose="020B0604030504040204" pitchFamily="50" charset="-128"/>
                        </a:rPr>
                        <a:t>＜都市整備部＞</a:t>
                      </a:r>
                      <a:endParaRPr lang="en-US" altLang="ja-JP" sz="1200" kern="100" dirty="0">
                        <a:solidFill>
                          <a:schemeClr val="tx1"/>
                        </a:solidFill>
                        <a:effectLst/>
                        <a:latin typeface="Meiryo UI" panose="020B0604030504040204" pitchFamily="50" charset="-128"/>
                        <a:ea typeface="Meiryo UI" panose="020B0604030504040204" pitchFamily="50" charset="-128"/>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09406796"/>
                  </a:ext>
                </a:extLst>
              </a:tr>
            </a:tbl>
          </a:graphicData>
        </a:graphic>
      </p:graphicFrame>
      <p:graphicFrame>
        <p:nvGraphicFramePr>
          <p:cNvPr id="2" name="表 1"/>
          <p:cNvGraphicFramePr>
            <a:graphicFrameLocks noGrp="1"/>
          </p:cNvGraphicFramePr>
          <p:nvPr>
            <p:extLst>
              <p:ext uri="{D42A27DB-BD31-4B8C-83A1-F6EECF244321}">
                <p14:modId xmlns:p14="http://schemas.microsoft.com/office/powerpoint/2010/main" val="720473942"/>
              </p:ext>
            </p:extLst>
          </p:nvPr>
        </p:nvGraphicFramePr>
        <p:xfrm>
          <a:off x="83583" y="504169"/>
          <a:ext cx="9060417" cy="5805151"/>
        </p:xfrm>
        <a:graphic>
          <a:graphicData uri="http://schemas.openxmlformats.org/drawingml/2006/table">
            <a:tbl>
              <a:tblPr firstRow="1" firstCol="1" bandRow="1">
                <a:tableStyleId>{BC89EF96-8CEA-46FF-86C4-4CE0E7609802}</a:tableStyleId>
              </a:tblPr>
              <a:tblGrid>
                <a:gridCol w="257947">
                  <a:extLst>
                    <a:ext uri="{9D8B030D-6E8A-4147-A177-3AD203B41FA5}">
                      <a16:colId xmlns:a16="http://schemas.microsoft.com/office/drawing/2014/main" val="9612139"/>
                    </a:ext>
                  </a:extLst>
                </a:gridCol>
                <a:gridCol w="4512583">
                  <a:extLst>
                    <a:ext uri="{9D8B030D-6E8A-4147-A177-3AD203B41FA5}">
                      <a16:colId xmlns:a16="http://schemas.microsoft.com/office/drawing/2014/main" val="4183280094"/>
                    </a:ext>
                  </a:extLst>
                </a:gridCol>
                <a:gridCol w="4289887">
                  <a:extLst>
                    <a:ext uri="{9D8B030D-6E8A-4147-A177-3AD203B41FA5}">
                      <a16:colId xmlns:a16="http://schemas.microsoft.com/office/drawing/2014/main" val="2315497615"/>
                    </a:ext>
                  </a:extLst>
                </a:gridCol>
              </a:tblGrid>
              <a:tr h="215699">
                <a:tc rowSpan="2">
                  <a:txBody>
                    <a:bodyPr/>
                    <a:lstStyle/>
                    <a:p>
                      <a:pPr algn="ctr">
                        <a:spcAft>
                          <a:spcPts val="0"/>
                        </a:spcAft>
                      </a:pPr>
                      <a:r>
                        <a:rPr lang="ja-JP" altLang="en-US" sz="1000" kern="100" dirty="0">
                          <a:solidFill>
                            <a:schemeClr val="bg1"/>
                          </a:solidFill>
                          <a:effectLst/>
                          <a:latin typeface="Meiryo UI" panose="020B0604030504040204" pitchFamily="50" charset="-128"/>
                          <a:ea typeface="Meiryo UI" panose="020B0604030504040204" pitchFamily="50" charset="-128"/>
                        </a:rPr>
                        <a:t>当時の事業概要</a:t>
                      </a:r>
                      <a:endParaRPr lang="en-US" altLang="ja-JP" sz="1000"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vert="eaVert" anchor="ct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solidFill>
                  </a:tcPr>
                </a:tc>
                <a:tc grid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rPr>
                        <a:t>＜財政再建プログラム（案）策定当時＞</a:t>
                      </a:r>
                      <a:endParaRPr lang="en-US" altLang="ja-JP"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0D8E8"/>
                    </a:solidFill>
                  </a:tcPr>
                </a:tc>
                <a:tc hMerge="1">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en-US" altLang="ja-JP"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B w="6350" cap="flat" cmpd="sng" algn="ctr">
                      <a:solidFill>
                        <a:schemeClr val="accent1"/>
                      </a:solidFill>
                      <a:prstDash val="solid"/>
                      <a:round/>
                      <a:headEnd type="none" w="med" len="med"/>
                      <a:tailEnd type="none" w="med" len="med"/>
                    </a:lnB>
                    <a:solidFill>
                      <a:srgbClr val="D0D8E8"/>
                    </a:solidFill>
                  </a:tcPr>
                </a:tc>
                <a:extLst>
                  <a:ext uri="{0D108BD9-81ED-4DB2-BD59-A6C34878D82A}">
                    <a16:rowId xmlns:a16="http://schemas.microsoft.com/office/drawing/2014/main" val="1809098311"/>
                  </a:ext>
                </a:extLst>
              </a:tr>
              <a:tr h="3557671">
                <a:tc vMerge="1">
                  <a:txBody>
                    <a:bodyPr/>
                    <a:lstStyle/>
                    <a:p>
                      <a:endParaRPr kumimoji="1" lang="ja-JP" altLang="en-US"/>
                    </a:p>
                  </a:txBody>
                  <a:tcPr/>
                </a:tc>
                <a:tc gridSpan="2">
                  <a:txBody>
                    <a:bodyPr/>
                    <a:lstStyle/>
                    <a:p>
                      <a:pPr algn="just">
                        <a:spcAft>
                          <a:spcPts val="0"/>
                        </a:spcAft>
                      </a:pPr>
                      <a:endParaRPr lang="en-US" altLang="ja-JP" sz="1000" b="1"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effectLst/>
                          <a:latin typeface="Meiryo UI" panose="020B0604030504040204" pitchFamily="50" charset="-128"/>
                          <a:ea typeface="Meiryo UI" panose="020B0604030504040204" pitchFamily="50" charset="-128"/>
                        </a:rPr>
                        <a:t>１ 事業目的</a:t>
                      </a:r>
                    </a:p>
                    <a:p>
                      <a:pPr algn="just">
                        <a:spcAft>
                          <a:spcPts val="0"/>
                        </a:spcAft>
                      </a:pPr>
                      <a:r>
                        <a:rPr lang="ja-JP" altLang="en-US" sz="1000" b="1"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産業団地として買収された旧泉佐野コスモポリス跡地を、府が取得し、公園（緑地）を整備。</a:t>
                      </a:r>
                    </a:p>
                    <a:p>
                      <a:pPr algn="just">
                        <a:lnSpc>
                          <a:spcPts val="700"/>
                        </a:lnSpc>
                        <a:spcAft>
                          <a:spcPts val="0"/>
                        </a:spcAft>
                      </a:pPr>
                      <a:endParaRPr lang="en-US" altLang="ja-JP" sz="1000" b="1"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effectLst/>
                          <a:latin typeface="Meiryo UI" panose="020B0604030504040204" pitchFamily="50" charset="-128"/>
                          <a:ea typeface="Meiryo UI" panose="020B0604030504040204" pitchFamily="50" charset="-128"/>
                        </a:rPr>
                        <a:t>２ 事業内容</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（１）</a:t>
                      </a:r>
                      <a:r>
                        <a:rPr lang="ja-JP" altLang="en-US" sz="1000" b="0" u="none" kern="100" dirty="0">
                          <a:solidFill>
                            <a:schemeClr val="tx1"/>
                          </a:solidFill>
                          <a:effectLst/>
                          <a:latin typeface="Meiryo UI" panose="020B0604030504040204" pitchFamily="50" charset="-128"/>
                          <a:ea typeface="Meiryo UI" panose="020B0604030504040204" pitchFamily="50" charset="-128"/>
                        </a:rPr>
                        <a:t>建設事業費</a:t>
                      </a:r>
                    </a:p>
                    <a:p>
                      <a:pPr algn="just">
                        <a:spcAft>
                          <a:spcPts val="0"/>
                        </a:spcAft>
                      </a:pPr>
                      <a:r>
                        <a:rPr lang="ja-JP" altLang="en-US" sz="1000" b="0" u="none" kern="100" dirty="0">
                          <a:solidFill>
                            <a:schemeClr val="tx1"/>
                          </a:solidFill>
                          <a:effectLst/>
                          <a:latin typeface="Meiryo UI" panose="020B0604030504040204" pitchFamily="50" charset="-128"/>
                          <a:ea typeface="Meiryo UI" panose="020B0604030504040204" pitchFamily="50" charset="-128"/>
                        </a:rPr>
                        <a:t>        ・用地費</a:t>
                      </a:r>
                      <a:r>
                        <a:rPr lang="en-US" altLang="ja-JP" sz="1000" b="0" u="none" kern="100" dirty="0">
                          <a:solidFill>
                            <a:schemeClr val="tx1"/>
                          </a:solidFill>
                          <a:effectLst/>
                          <a:latin typeface="Meiryo UI" panose="020B0604030504040204" pitchFamily="50" charset="-128"/>
                          <a:ea typeface="Meiryo UI" panose="020B0604030504040204" pitchFamily="50" charset="-128"/>
                        </a:rPr>
                        <a:t>(H18-19)</a:t>
                      </a:r>
                      <a:r>
                        <a:rPr lang="ja-JP" altLang="en-US" sz="1000" b="0" u="none" kern="100" dirty="0">
                          <a:solidFill>
                            <a:schemeClr val="tx1"/>
                          </a:solidFill>
                          <a:effectLst/>
                          <a:latin typeface="Meiryo UI" panose="020B0604030504040204" pitchFamily="50" charset="-128"/>
                          <a:ea typeface="Meiryo UI" panose="020B0604030504040204" pitchFamily="50" charset="-128"/>
                        </a:rPr>
                        <a:t>　　　　　　　</a:t>
                      </a:r>
                      <a:r>
                        <a:rPr lang="en-US" altLang="ja-JP" sz="1000" b="0" u="none" kern="100" dirty="0">
                          <a:solidFill>
                            <a:schemeClr val="tx1"/>
                          </a:solidFill>
                          <a:effectLst/>
                          <a:latin typeface="Meiryo UI" panose="020B0604030504040204" pitchFamily="50" charset="-128"/>
                          <a:ea typeface="Meiryo UI" panose="020B0604030504040204" pitchFamily="50" charset="-128"/>
                        </a:rPr>
                        <a:t>15,497</a:t>
                      </a:r>
                      <a:r>
                        <a:rPr lang="ja-JP" altLang="en-US" sz="1000" b="0" u="none" kern="100" dirty="0">
                          <a:solidFill>
                            <a:schemeClr val="tx1"/>
                          </a:solidFill>
                          <a:effectLst/>
                          <a:latin typeface="Meiryo UI" panose="020B0604030504040204" pitchFamily="50" charset="-128"/>
                          <a:ea typeface="Meiryo UI" panose="020B0604030504040204" pitchFamily="50" charset="-128"/>
                        </a:rPr>
                        <a:t>百万円　　残事業費　      </a:t>
                      </a:r>
                      <a:r>
                        <a:rPr lang="en-US" altLang="ja-JP" sz="1000" b="0" u="none" kern="100" dirty="0">
                          <a:solidFill>
                            <a:schemeClr val="tx1"/>
                          </a:solidFill>
                          <a:effectLst/>
                          <a:latin typeface="Meiryo UI" panose="020B0604030504040204" pitchFamily="50" charset="-128"/>
                          <a:ea typeface="Meiryo UI" panose="020B0604030504040204" pitchFamily="50" charset="-128"/>
                        </a:rPr>
                        <a:t>0</a:t>
                      </a:r>
                      <a:r>
                        <a:rPr lang="ja-JP" altLang="en-US" sz="1000" b="0" u="none" kern="100" dirty="0">
                          <a:solidFill>
                            <a:schemeClr val="tx1"/>
                          </a:solidFill>
                          <a:effectLst/>
                          <a:latin typeface="Meiryo UI" panose="020B0604030504040204" pitchFamily="50" charset="-128"/>
                          <a:ea typeface="Meiryo UI" panose="020B0604030504040204" pitchFamily="50" charset="-128"/>
                        </a:rPr>
                        <a:t>百万円</a:t>
                      </a:r>
                      <a:endParaRPr lang="en-US" altLang="ja-JP" sz="1000" b="0" u="none" kern="100" dirty="0">
                        <a:solidFill>
                          <a:schemeClr val="tx1"/>
                        </a:solidFill>
                        <a:effectLst/>
                        <a:latin typeface="Meiryo UI" panose="020B0604030504040204" pitchFamily="50" charset="-128"/>
                        <a:ea typeface="Meiryo UI" panose="020B0604030504040204" pitchFamily="50" charset="-128"/>
                      </a:endParaRPr>
                    </a:p>
                    <a:p>
                      <a:pPr algn="just">
                        <a:spcAft>
                          <a:spcPts val="0"/>
                        </a:spcAft>
                      </a:pPr>
                      <a:r>
                        <a:rPr lang="ja-JP" altLang="en-US" sz="1000" b="0" u="none" kern="100" dirty="0">
                          <a:solidFill>
                            <a:schemeClr val="tx1"/>
                          </a:solidFill>
                          <a:effectLst/>
                          <a:latin typeface="Meiryo UI" panose="020B0604030504040204" pitchFamily="50" charset="-128"/>
                          <a:ea typeface="Meiryo UI" panose="020B0604030504040204" pitchFamily="50" charset="-128"/>
                        </a:rPr>
                        <a:t>　　　　・基本設計・調査費</a:t>
                      </a:r>
                      <a:r>
                        <a:rPr lang="en-US" altLang="ja-JP" sz="1000" b="0" u="none" kern="100" dirty="0">
                          <a:solidFill>
                            <a:schemeClr val="tx1"/>
                          </a:solidFill>
                          <a:effectLst/>
                          <a:latin typeface="Meiryo UI" panose="020B0604030504040204" pitchFamily="50" charset="-128"/>
                          <a:ea typeface="Meiryo UI" panose="020B0604030504040204" pitchFamily="50" charset="-128"/>
                        </a:rPr>
                        <a:t>(H18-19)</a:t>
                      </a:r>
                      <a:r>
                        <a:rPr lang="ja-JP" altLang="en-US" sz="1000" b="0" u="none" kern="100" dirty="0">
                          <a:solidFill>
                            <a:schemeClr val="tx1"/>
                          </a:solidFill>
                          <a:effectLst/>
                          <a:latin typeface="Meiryo UI" panose="020B0604030504040204" pitchFamily="50" charset="-128"/>
                          <a:ea typeface="Meiryo UI" panose="020B0604030504040204" pitchFamily="50" charset="-128"/>
                        </a:rPr>
                        <a:t>　　　 </a:t>
                      </a:r>
                      <a:r>
                        <a:rPr lang="en-US" altLang="ja-JP" sz="1000" b="0" u="none" kern="100" dirty="0">
                          <a:solidFill>
                            <a:schemeClr val="tx1"/>
                          </a:solidFill>
                          <a:effectLst/>
                          <a:latin typeface="Meiryo UI" panose="020B0604030504040204" pitchFamily="50" charset="-128"/>
                          <a:ea typeface="Meiryo UI" panose="020B0604030504040204" pitchFamily="50" charset="-128"/>
                        </a:rPr>
                        <a:t>45</a:t>
                      </a:r>
                      <a:r>
                        <a:rPr lang="ja-JP" altLang="en-US" sz="1000" b="0" u="none" kern="100" dirty="0">
                          <a:solidFill>
                            <a:schemeClr val="tx1"/>
                          </a:solidFill>
                          <a:effectLst/>
                          <a:latin typeface="Meiryo UI" panose="020B0604030504040204" pitchFamily="50" charset="-128"/>
                          <a:ea typeface="Meiryo UI" panose="020B0604030504040204" pitchFamily="50" charset="-128"/>
                        </a:rPr>
                        <a:t>百万円　　残事業費　      </a:t>
                      </a:r>
                      <a:r>
                        <a:rPr lang="en-US" altLang="ja-JP" sz="1000" b="0" u="none" kern="100" dirty="0">
                          <a:solidFill>
                            <a:schemeClr val="tx1"/>
                          </a:solidFill>
                          <a:effectLst/>
                          <a:latin typeface="Meiryo UI" panose="020B0604030504040204" pitchFamily="50" charset="-128"/>
                          <a:ea typeface="Meiryo UI" panose="020B0604030504040204" pitchFamily="50" charset="-128"/>
                        </a:rPr>
                        <a:t>0</a:t>
                      </a:r>
                      <a:r>
                        <a:rPr lang="ja-JP" altLang="en-US" sz="1000" b="0" u="none" kern="100" dirty="0">
                          <a:solidFill>
                            <a:schemeClr val="tx1"/>
                          </a:solidFill>
                          <a:effectLst/>
                          <a:latin typeface="Meiryo UI" panose="020B0604030504040204" pitchFamily="50" charset="-128"/>
                          <a:ea typeface="Meiryo UI" panose="020B0604030504040204" pitchFamily="50" charset="-128"/>
                        </a:rPr>
                        <a:t>百万円</a:t>
                      </a:r>
                      <a:endParaRPr lang="en-US" altLang="ja-JP" sz="1000" b="0" u="none" kern="100" dirty="0">
                        <a:solidFill>
                          <a:schemeClr val="tx1"/>
                        </a:solidFill>
                        <a:effectLst/>
                        <a:latin typeface="Meiryo UI" panose="020B0604030504040204" pitchFamily="50" charset="-128"/>
                        <a:ea typeface="Meiryo UI" panose="020B0604030504040204" pitchFamily="50" charset="-128"/>
                      </a:endParaRPr>
                    </a:p>
                    <a:p>
                      <a:pPr algn="just">
                        <a:spcAft>
                          <a:spcPts val="0"/>
                        </a:spcAft>
                      </a:pPr>
                      <a:r>
                        <a:rPr lang="ja-JP" altLang="en-US" sz="1000" b="0" u="none" kern="100" dirty="0">
                          <a:solidFill>
                            <a:schemeClr val="tx1"/>
                          </a:solidFill>
                          <a:effectLst/>
                          <a:latin typeface="Meiryo UI" panose="020B0604030504040204" pitchFamily="50" charset="-128"/>
                          <a:ea typeface="Meiryo UI" panose="020B0604030504040204" pitchFamily="50" charset="-128"/>
                        </a:rPr>
                        <a:t>　　　　・実施設計費</a:t>
                      </a:r>
                      <a:r>
                        <a:rPr lang="en-US" altLang="ja-JP" sz="1000" b="0" u="none" kern="100" dirty="0">
                          <a:solidFill>
                            <a:schemeClr val="tx1"/>
                          </a:solidFill>
                          <a:effectLst/>
                          <a:latin typeface="Meiryo UI" panose="020B0604030504040204" pitchFamily="50" charset="-128"/>
                          <a:ea typeface="Meiryo UI" panose="020B0604030504040204" pitchFamily="50" charset="-128"/>
                        </a:rPr>
                        <a:t>(H19-26)</a:t>
                      </a:r>
                      <a:r>
                        <a:rPr lang="ja-JP" altLang="en-US" sz="1000" b="0" u="none" kern="100" dirty="0">
                          <a:solidFill>
                            <a:schemeClr val="tx1"/>
                          </a:solidFill>
                          <a:effectLst/>
                          <a:latin typeface="Meiryo UI" panose="020B0604030504040204" pitchFamily="50" charset="-128"/>
                          <a:ea typeface="Meiryo UI" panose="020B0604030504040204" pitchFamily="50" charset="-128"/>
                        </a:rPr>
                        <a:t>　　　　　　 </a:t>
                      </a:r>
                      <a:r>
                        <a:rPr lang="en-US" altLang="ja-JP" sz="1000" b="0" u="none" kern="100" dirty="0">
                          <a:solidFill>
                            <a:schemeClr val="tx1"/>
                          </a:solidFill>
                          <a:effectLst/>
                          <a:latin typeface="Meiryo UI" panose="020B0604030504040204" pitchFamily="50" charset="-128"/>
                          <a:ea typeface="Meiryo UI" panose="020B0604030504040204" pitchFamily="50" charset="-128"/>
                        </a:rPr>
                        <a:t>115</a:t>
                      </a:r>
                      <a:r>
                        <a:rPr lang="ja-JP" altLang="en-US" sz="1000" b="0" u="none" kern="100" dirty="0">
                          <a:solidFill>
                            <a:schemeClr val="tx1"/>
                          </a:solidFill>
                          <a:effectLst/>
                          <a:latin typeface="Meiryo UI" panose="020B0604030504040204" pitchFamily="50" charset="-128"/>
                          <a:ea typeface="Meiryo UI" panose="020B0604030504040204" pitchFamily="50" charset="-128"/>
                        </a:rPr>
                        <a:t>百万円　　残事業費　 </a:t>
                      </a:r>
                      <a:r>
                        <a:rPr lang="ja-JP" altLang="en-US" sz="1000" b="0" u="none" kern="100" baseline="0" dirty="0">
                          <a:solidFill>
                            <a:schemeClr val="tx1"/>
                          </a:solidFill>
                          <a:effectLst/>
                          <a:latin typeface="Meiryo UI" panose="020B0604030504040204" pitchFamily="50" charset="-128"/>
                          <a:ea typeface="Meiryo UI" panose="020B0604030504040204" pitchFamily="50" charset="-128"/>
                        </a:rPr>
                        <a:t> </a:t>
                      </a:r>
                      <a:r>
                        <a:rPr lang="en-US" altLang="ja-JP" sz="1000" b="0" u="none" kern="100" dirty="0">
                          <a:solidFill>
                            <a:schemeClr val="tx1"/>
                          </a:solidFill>
                          <a:effectLst/>
                          <a:latin typeface="Meiryo UI" panose="020B0604030504040204" pitchFamily="50" charset="-128"/>
                          <a:ea typeface="Meiryo UI" panose="020B0604030504040204" pitchFamily="50" charset="-128"/>
                        </a:rPr>
                        <a:t>103</a:t>
                      </a:r>
                      <a:r>
                        <a:rPr lang="ja-JP" altLang="en-US" sz="1000" b="0" u="none" kern="100" dirty="0">
                          <a:solidFill>
                            <a:schemeClr val="tx1"/>
                          </a:solidFill>
                          <a:effectLst/>
                          <a:latin typeface="Meiryo UI" panose="020B0604030504040204" pitchFamily="50" charset="-128"/>
                          <a:ea typeface="Meiryo UI" panose="020B0604030504040204" pitchFamily="50" charset="-128"/>
                        </a:rPr>
                        <a:t>百万円</a:t>
                      </a:r>
                      <a:endParaRPr lang="en-US" altLang="ja-JP" sz="1000" b="0" u="none" kern="100" dirty="0">
                        <a:solidFill>
                          <a:schemeClr val="tx1"/>
                        </a:solidFill>
                        <a:effectLst/>
                        <a:latin typeface="Meiryo UI" panose="020B0604030504040204" pitchFamily="50" charset="-128"/>
                        <a:ea typeface="Meiryo UI" panose="020B0604030504040204" pitchFamily="50" charset="-128"/>
                      </a:endParaRPr>
                    </a:p>
                    <a:p>
                      <a:pPr algn="just">
                        <a:spcAft>
                          <a:spcPts val="0"/>
                        </a:spcAft>
                      </a:pPr>
                      <a:r>
                        <a:rPr lang="ja-JP" altLang="en-US" sz="1000" b="0" u="none" kern="100" dirty="0">
                          <a:solidFill>
                            <a:schemeClr val="tx1"/>
                          </a:solidFill>
                          <a:effectLst/>
                          <a:latin typeface="Meiryo UI" panose="020B0604030504040204" pitchFamily="50" charset="-128"/>
                          <a:ea typeface="Meiryo UI" panose="020B0604030504040204" pitchFamily="50" charset="-128"/>
                        </a:rPr>
                        <a:t>　　　　・整備工事費</a:t>
                      </a:r>
                      <a:r>
                        <a:rPr lang="en-US" altLang="ja-JP" sz="1000" b="0" u="none" kern="100" dirty="0">
                          <a:solidFill>
                            <a:schemeClr val="tx1"/>
                          </a:solidFill>
                          <a:effectLst/>
                          <a:latin typeface="Meiryo UI" panose="020B0604030504040204" pitchFamily="50" charset="-128"/>
                          <a:ea typeface="Meiryo UI" panose="020B0604030504040204" pitchFamily="50" charset="-128"/>
                        </a:rPr>
                        <a:t>(H19-26)</a:t>
                      </a:r>
                      <a:r>
                        <a:rPr lang="ja-JP" altLang="en-US" sz="1000" b="0" u="none" kern="100" dirty="0">
                          <a:solidFill>
                            <a:schemeClr val="tx1"/>
                          </a:solidFill>
                          <a:effectLst/>
                          <a:latin typeface="Meiryo UI" panose="020B0604030504040204" pitchFamily="50" charset="-128"/>
                          <a:ea typeface="Meiryo UI" panose="020B0604030504040204" pitchFamily="50" charset="-128"/>
                        </a:rPr>
                        <a:t>　　　　　</a:t>
                      </a:r>
                      <a:r>
                        <a:rPr lang="en-US" altLang="ja-JP" sz="1000" b="0" u="none" kern="100" dirty="0">
                          <a:solidFill>
                            <a:schemeClr val="tx1"/>
                          </a:solidFill>
                          <a:effectLst/>
                          <a:latin typeface="Meiryo UI" panose="020B0604030504040204" pitchFamily="50" charset="-128"/>
                          <a:ea typeface="Meiryo UI" panose="020B0604030504040204" pitchFamily="50" charset="-128"/>
                        </a:rPr>
                        <a:t>2,325</a:t>
                      </a:r>
                      <a:r>
                        <a:rPr lang="ja-JP" altLang="en-US" sz="1000" b="0" u="none" kern="100" dirty="0">
                          <a:solidFill>
                            <a:schemeClr val="tx1"/>
                          </a:solidFill>
                          <a:effectLst/>
                          <a:latin typeface="Meiryo UI" panose="020B0604030504040204" pitchFamily="50" charset="-128"/>
                          <a:ea typeface="Meiryo UI" panose="020B0604030504040204" pitchFamily="50" charset="-128"/>
                        </a:rPr>
                        <a:t>百万円　　残事業費　</a:t>
                      </a:r>
                      <a:r>
                        <a:rPr lang="en-US" altLang="ja-JP" sz="1000" b="0" u="none" kern="100" dirty="0">
                          <a:solidFill>
                            <a:schemeClr val="tx1"/>
                          </a:solidFill>
                          <a:effectLst/>
                          <a:latin typeface="Meiryo UI" panose="020B0604030504040204" pitchFamily="50" charset="-128"/>
                          <a:ea typeface="Meiryo UI" panose="020B0604030504040204" pitchFamily="50" charset="-128"/>
                        </a:rPr>
                        <a:t>2,246</a:t>
                      </a:r>
                      <a:r>
                        <a:rPr lang="ja-JP" altLang="en-US" sz="1000" b="0" u="none" kern="100" dirty="0">
                          <a:solidFill>
                            <a:schemeClr val="tx1"/>
                          </a:solidFill>
                          <a:effectLst/>
                          <a:latin typeface="Meiryo UI" panose="020B0604030504040204" pitchFamily="50" charset="-128"/>
                          <a:ea typeface="Meiryo UI" panose="020B0604030504040204" pitchFamily="50" charset="-128"/>
                        </a:rPr>
                        <a:t>百万円 </a:t>
                      </a:r>
                      <a:endParaRPr lang="en-US" altLang="ja-JP" sz="1000" b="0" u="none" kern="100" dirty="0">
                        <a:solidFill>
                          <a:schemeClr val="tx1"/>
                        </a:solidFill>
                        <a:effectLst/>
                        <a:latin typeface="Meiryo UI" panose="020B0604030504040204" pitchFamily="50" charset="-128"/>
                        <a:ea typeface="Meiryo UI" panose="020B0604030504040204" pitchFamily="50" charset="-128"/>
                      </a:endParaRPr>
                    </a:p>
                    <a:p>
                      <a:pPr algn="just">
                        <a:spcAft>
                          <a:spcPts val="0"/>
                        </a:spcAft>
                      </a:pPr>
                      <a:r>
                        <a:rPr lang="ja-JP" altLang="en-US" sz="1000" b="0" u="none" kern="100" dirty="0">
                          <a:solidFill>
                            <a:schemeClr val="tx1"/>
                          </a:solidFill>
                          <a:effectLst/>
                          <a:latin typeface="Meiryo UI" panose="020B0604030504040204" pitchFamily="50" charset="-128"/>
                          <a:ea typeface="Meiryo UI" panose="020B0604030504040204" pitchFamily="50" charset="-128"/>
                        </a:rPr>
                        <a:t>　　　　　（合計）　　　　　　　　　　　　</a:t>
                      </a:r>
                      <a:r>
                        <a:rPr lang="en-US" altLang="ja-JP" sz="1000" b="0" u="none" kern="100" dirty="0">
                          <a:solidFill>
                            <a:schemeClr val="tx1"/>
                          </a:solidFill>
                          <a:effectLst/>
                          <a:latin typeface="Meiryo UI" panose="020B0604030504040204" pitchFamily="50" charset="-128"/>
                          <a:ea typeface="Meiryo UI" panose="020B0604030504040204" pitchFamily="50" charset="-128"/>
                        </a:rPr>
                        <a:t>17,982</a:t>
                      </a:r>
                      <a:r>
                        <a:rPr lang="ja-JP" altLang="en-US" sz="1000" b="0" u="none" kern="100" dirty="0">
                          <a:solidFill>
                            <a:schemeClr val="tx1"/>
                          </a:solidFill>
                          <a:effectLst/>
                          <a:latin typeface="Meiryo UI" panose="020B0604030504040204" pitchFamily="50" charset="-128"/>
                          <a:ea typeface="Meiryo UI" panose="020B0604030504040204" pitchFamily="50" charset="-128"/>
                        </a:rPr>
                        <a:t>百万円</a:t>
                      </a:r>
                      <a:r>
                        <a:rPr lang="ja-JP" altLang="en-US" sz="1000" b="0" u="none" kern="100" baseline="0" dirty="0">
                          <a:solidFill>
                            <a:schemeClr val="tx1"/>
                          </a:solidFill>
                          <a:effectLst/>
                          <a:latin typeface="Meiryo UI" panose="020B0604030504040204" pitchFamily="50" charset="-128"/>
                          <a:ea typeface="Meiryo UI" panose="020B0604030504040204" pitchFamily="50" charset="-128"/>
                        </a:rPr>
                        <a:t>    </a:t>
                      </a:r>
                      <a:r>
                        <a:rPr lang="ja-JP" altLang="en-US" sz="1000" b="0" u="none" kern="100" dirty="0">
                          <a:solidFill>
                            <a:schemeClr val="tx1"/>
                          </a:solidFill>
                          <a:effectLst/>
                          <a:latin typeface="Meiryo UI" panose="020B0604030504040204" pitchFamily="50" charset="-128"/>
                          <a:ea typeface="Meiryo UI" panose="020B0604030504040204" pitchFamily="50" charset="-128"/>
                        </a:rPr>
                        <a:t>残事業費　</a:t>
                      </a:r>
                      <a:r>
                        <a:rPr lang="en-US" altLang="ja-JP" sz="1000" b="0" u="none" kern="100" dirty="0">
                          <a:solidFill>
                            <a:schemeClr val="tx1"/>
                          </a:solidFill>
                          <a:effectLst/>
                          <a:latin typeface="Meiryo UI" panose="020B0604030504040204" pitchFamily="50" charset="-128"/>
                          <a:ea typeface="Meiryo UI" panose="020B0604030504040204" pitchFamily="50" charset="-128"/>
                        </a:rPr>
                        <a:t>2,349</a:t>
                      </a:r>
                      <a:r>
                        <a:rPr lang="ja-JP" altLang="en-US" sz="1000" b="0" u="none" kern="100" dirty="0">
                          <a:solidFill>
                            <a:schemeClr val="tx1"/>
                          </a:solidFill>
                          <a:effectLst/>
                          <a:latin typeface="Meiryo UI" panose="020B0604030504040204" pitchFamily="50" charset="-128"/>
                          <a:ea typeface="Meiryo UI" panose="020B0604030504040204" pitchFamily="50" charset="-128"/>
                        </a:rPr>
                        <a:t>百万円</a:t>
                      </a:r>
                      <a:endParaRPr lang="en-US" altLang="ja-JP" sz="1000" b="0" u="none" kern="100" dirty="0">
                        <a:solidFill>
                          <a:schemeClr val="tx1"/>
                        </a:solidFill>
                        <a:effectLst/>
                        <a:latin typeface="Meiryo UI" panose="020B0604030504040204" pitchFamily="50" charset="-128"/>
                        <a:ea typeface="Meiryo UI" panose="020B0604030504040204" pitchFamily="50" charset="-128"/>
                      </a:endParaRPr>
                    </a:p>
                    <a:p>
                      <a:pPr algn="just">
                        <a:spcAft>
                          <a:spcPts val="0"/>
                        </a:spcAft>
                      </a:pPr>
                      <a:r>
                        <a:rPr lang="ja-JP" altLang="en-US" sz="1000" b="0" u="none" kern="100" dirty="0">
                          <a:solidFill>
                            <a:schemeClr val="tx1"/>
                          </a:solidFill>
                          <a:effectLst/>
                          <a:latin typeface="Meiryo UI" panose="020B0604030504040204" pitchFamily="50" charset="-128"/>
                          <a:ea typeface="Meiryo UI" panose="020B0604030504040204" pitchFamily="50" charset="-128"/>
                        </a:rPr>
                        <a:t>　　　　　　 内訳 ：国庫                   </a:t>
                      </a:r>
                      <a:r>
                        <a:rPr lang="en-US" altLang="ja-JP" sz="1000" b="0" i="0" u="none" kern="100" dirty="0">
                          <a:solidFill>
                            <a:schemeClr val="tx1"/>
                          </a:solidFill>
                          <a:effectLst/>
                          <a:latin typeface="Meiryo UI" panose="020B0604030504040204" pitchFamily="50" charset="-128"/>
                          <a:ea typeface="Meiryo UI" panose="020B0604030504040204" pitchFamily="50" charset="-128"/>
                        </a:rPr>
                        <a:t>1,089</a:t>
                      </a:r>
                      <a:r>
                        <a:rPr lang="ja-JP" altLang="en-US" sz="1000" b="0" i="0" u="none" kern="100" dirty="0">
                          <a:solidFill>
                            <a:schemeClr val="tx1"/>
                          </a:solidFill>
                          <a:effectLst/>
                          <a:latin typeface="Meiryo UI" panose="020B0604030504040204" pitchFamily="50" charset="-128"/>
                          <a:ea typeface="Meiryo UI" panose="020B0604030504040204" pitchFamily="50" charset="-128"/>
                        </a:rPr>
                        <a:t>百万円</a:t>
                      </a:r>
                      <a:r>
                        <a:rPr lang="ja-JP" altLang="en-US" sz="1000" b="0" i="0" u="none" kern="100" baseline="0" dirty="0">
                          <a:solidFill>
                            <a:schemeClr val="tx1"/>
                          </a:solidFill>
                          <a:effectLst/>
                          <a:latin typeface="Meiryo UI" panose="020B0604030504040204" pitchFamily="50" charset="-128"/>
                          <a:ea typeface="Meiryo UI" panose="020B0604030504040204" pitchFamily="50" charset="-128"/>
                        </a:rPr>
                        <a:t>    </a:t>
                      </a:r>
                      <a:r>
                        <a:rPr lang="ja-JP" altLang="en-US" sz="1000" b="0" i="0" u="none" kern="100" dirty="0">
                          <a:solidFill>
                            <a:schemeClr val="tx1"/>
                          </a:solidFill>
                          <a:effectLst/>
                          <a:latin typeface="Meiryo UI" panose="020B0604030504040204" pitchFamily="50" charset="-128"/>
                          <a:ea typeface="Meiryo UI" panose="020B0604030504040204" pitchFamily="50" charset="-128"/>
                        </a:rPr>
                        <a:t>残事業費  </a:t>
                      </a:r>
                      <a:r>
                        <a:rPr lang="en-US" altLang="ja-JP" sz="1000" b="0" i="0" u="none" kern="100" baseline="0" dirty="0">
                          <a:solidFill>
                            <a:schemeClr val="tx1"/>
                          </a:solidFill>
                          <a:effectLst/>
                          <a:latin typeface="Meiryo UI" panose="020B0604030504040204" pitchFamily="50" charset="-128"/>
                          <a:ea typeface="Meiryo UI" panose="020B0604030504040204" pitchFamily="50" charset="-128"/>
                        </a:rPr>
                        <a:t>1,084</a:t>
                      </a:r>
                      <a:r>
                        <a:rPr lang="ja-JP" altLang="en-US" sz="1000" b="0" i="0" u="none" kern="100" baseline="0" dirty="0">
                          <a:solidFill>
                            <a:schemeClr val="tx1"/>
                          </a:solidFill>
                          <a:effectLst/>
                          <a:latin typeface="Meiryo UI" panose="020B0604030504040204" pitchFamily="50" charset="-128"/>
                          <a:ea typeface="Meiryo UI" panose="020B0604030504040204" pitchFamily="50" charset="-128"/>
                        </a:rPr>
                        <a:t>百万円</a:t>
                      </a:r>
                      <a:endParaRPr lang="en-US" altLang="ja-JP" sz="1000" b="0" i="0" u="none" kern="100" baseline="0" dirty="0">
                        <a:solidFill>
                          <a:schemeClr val="tx1"/>
                        </a:solidFill>
                        <a:effectLst/>
                        <a:latin typeface="Meiryo UI" panose="020B0604030504040204" pitchFamily="50" charset="-128"/>
                        <a:ea typeface="Meiryo UI" panose="020B0604030504040204" pitchFamily="50" charset="-128"/>
                      </a:endParaRPr>
                    </a:p>
                    <a:p>
                      <a:pPr algn="just">
                        <a:spcAft>
                          <a:spcPts val="0"/>
                        </a:spcAft>
                      </a:pPr>
                      <a:r>
                        <a:rPr lang="ja-JP" altLang="en-US" sz="1000" b="0" u="none" kern="100" baseline="0" dirty="0">
                          <a:solidFill>
                            <a:schemeClr val="tx1"/>
                          </a:solidFill>
                          <a:effectLst/>
                          <a:latin typeface="Meiryo UI" panose="020B0604030504040204" pitchFamily="50" charset="-128"/>
                          <a:ea typeface="Meiryo UI" panose="020B0604030504040204" pitchFamily="50" charset="-128"/>
                        </a:rPr>
                        <a:t>　　　</a:t>
                      </a:r>
                      <a:r>
                        <a:rPr lang="ja-JP" altLang="en-US" sz="1000" b="0" u="none" kern="100" dirty="0">
                          <a:solidFill>
                            <a:schemeClr val="tx1"/>
                          </a:solidFill>
                          <a:effectLst/>
                          <a:latin typeface="Meiryo UI" panose="020B0604030504040204" pitchFamily="50" charset="-128"/>
                          <a:ea typeface="Meiryo UI" panose="020B0604030504040204" pitchFamily="50" charset="-128"/>
                        </a:rPr>
                        <a:t> 　　　　　　　　地活債　　　　　　　</a:t>
                      </a:r>
                      <a:r>
                        <a:rPr lang="en-US" altLang="ja-JP" sz="1000" b="0" u="none" kern="100" dirty="0">
                          <a:solidFill>
                            <a:schemeClr val="tx1"/>
                          </a:solidFill>
                          <a:effectLst/>
                          <a:latin typeface="Meiryo UI" panose="020B0604030504040204" pitchFamily="50" charset="-128"/>
                          <a:ea typeface="Meiryo UI" panose="020B0604030504040204" pitchFamily="50" charset="-128"/>
                        </a:rPr>
                        <a:t>11,990</a:t>
                      </a:r>
                      <a:r>
                        <a:rPr lang="ja-JP" altLang="en-US" sz="1000" b="0" u="none" kern="100" dirty="0">
                          <a:solidFill>
                            <a:schemeClr val="tx1"/>
                          </a:solidFill>
                          <a:effectLst/>
                          <a:latin typeface="Meiryo UI" panose="020B0604030504040204" pitchFamily="50" charset="-128"/>
                          <a:ea typeface="Meiryo UI" panose="020B0604030504040204" pitchFamily="50" charset="-128"/>
                        </a:rPr>
                        <a:t>百万円</a:t>
                      </a:r>
                      <a:r>
                        <a:rPr lang="ja-JP" altLang="en-US" sz="1000" b="0" u="none" kern="100" baseline="0" dirty="0">
                          <a:solidFill>
                            <a:schemeClr val="tx1"/>
                          </a:solidFill>
                          <a:effectLst/>
                          <a:latin typeface="Meiryo UI" panose="020B0604030504040204" pitchFamily="50" charset="-128"/>
                          <a:ea typeface="Meiryo UI" panose="020B0604030504040204" pitchFamily="50" charset="-128"/>
                        </a:rPr>
                        <a:t>     残事業費     </a:t>
                      </a:r>
                      <a:r>
                        <a:rPr lang="en-US" altLang="ja-JP" sz="1000" b="0" u="none" kern="100" baseline="0" dirty="0">
                          <a:solidFill>
                            <a:schemeClr val="tx1"/>
                          </a:solidFill>
                          <a:effectLst/>
                          <a:latin typeface="Meiryo UI" panose="020B0604030504040204" pitchFamily="50" charset="-128"/>
                          <a:ea typeface="Meiryo UI" panose="020B0604030504040204" pitchFamily="50" charset="-128"/>
                        </a:rPr>
                        <a:t>921</a:t>
                      </a:r>
                      <a:r>
                        <a:rPr lang="ja-JP" altLang="en-US" sz="1000" b="0" u="none" kern="100" baseline="0" dirty="0">
                          <a:solidFill>
                            <a:schemeClr val="tx1"/>
                          </a:solidFill>
                          <a:effectLst/>
                          <a:latin typeface="Meiryo UI" panose="020B0604030504040204" pitchFamily="50" charset="-128"/>
                          <a:ea typeface="Meiryo UI" panose="020B0604030504040204" pitchFamily="50" charset="-128"/>
                        </a:rPr>
                        <a:t>百万円</a:t>
                      </a:r>
                      <a:endParaRPr lang="en-US" altLang="ja-JP" sz="1000" b="0" u="none" kern="100" baseline="0" dirty="0">
                        <a:solidFill>
                          <a:schemeClr val="tx1"/>
                        </a:solidFill>
                        <a:effectLst/>
                        <a:latin typeface="Meiryo UI" panose="020B0604030504040204" pitchFamily="50" charset="-128"/>
                        <a:ea typeface="Meiryo UI" panose="020B0604030504040204" pitchFamily="50" charset="-128"/>
                      </a:endParaRPr>
                    </a:p>
                    <a:p>
                      <a:pPr algn="just">
                        <a:spcAft>
                          <a:spcPts val="0"/>
                        </a:spcAft>
                      </a:pPr>
                      <a:r>
                        <a:rPr lang="ja-JP" altLang="en-US" sz="1000" b="0" u="none" kern="100" baseline="0" dirty="0">
                          <a:solidFill>
                            <a:schemeClr val="tx1"/>
                          </a:solidFill>
                          <a:effectLst/>
                          <a:latin typeface="Meiryo UI" panose="020B0604030504040204" pitchFamily="50" charset="-128"/>
                          <a:ea typeface="Meiryo UI" panose="020B0604030504040204" pitchFamily="50" charset="-128"/>
                        </a:rPr>
                        <a:t>　　　　　　　　　　　 一財                   </a:t>
                      </a:r>
                      <a:r>
                        <a:rPr lang="en-US" altLang="ja-JP" sz="1000" b="0" u="none" kern="100" baseline="0" dirty="0">
                          <a:solidFill>
                            <a:schemeClr val="tx1"/>
                          </a:solidFill>
                          <a:effectLst/>
                          <a:latin typeface="Meiryo UI" panose="020B0604030504040204" pitchFamily="50" charset="-128"/>
                          <a:ea typeface="Meiryo UI" panose="020B0604030504040204" pitchFamily="50" charset="-128"/>
                        </a:rPr>
                        <a:t>4,903</a:t>
                      </a:r>
                      <a:r>
                        <a:rPr lang="ja-JP" altLang="en-US" sz="1000" b="0" u="none" kern="100" baseline="0" dirty="0">
                          <a:solidFill>
                            <a:schemeClr val="tx1"/>
                          </a:solidFill>
                          <a:effectLst/>
                          <a:latin typeface="Meiryo UI" panose="020B0604030504040204" pitchFamily="50" charset="-128"/>
                          <a:ea typeface="Meiryo UI" panose="020B0604030504040204" pitchFamily="50" charset="-128"/>
                        </a:rPr>
                        <a:t>百万円　　残事業費 　　</a:t>
                      </a:r>
                      <a:r>
                        <a:rPr lang="en-US" altLang="ja-JP" sz="1000" b="0" u="none" kern="100" baseline="0" dirty="0">
                          <a:solidFill>
                            <a:schemeClr val="tx1"/>
                          </a:solidFill>
                          <a:effectLst/>
                          <a:latin typeface="Meiryo UI" panose="020B0604030504040204" pitchFamily="50" charset="-128"/>
                          <a:ea typeface="Meiryo UI" panose="020B0604030504040204" pitchFamily="50" charset="-128"/>
                        </a:rPr>
                        <a:t>344</a:t>
                      </a:r>
                      <a:r>
                        <a:rPr lang="ja-JP" altLang="en-US" sz="1000" b="0" u="none" kern="100" baseline="0" dirty="0">
                          <a:solidFill>
                            <a:schemeClr val="tx1"/>
                          </a:solidFill>
                          <a:effectLst/>
                          <a:latin typeface="Meiryo UI" panose="020B0604030504040204" pitchFamily="50" charset="-128"/>
                          <a:ea typeface="Meiryo UI" panose="020B0604030504040204" pitchFamily="50" charset="-128"/>
                        </a:rPr>
                        <a:t>百万円        </a:t>
                      </a:r>
                      <a:r>
                        <a:rPr lang="ja-JP" altLang="en-US" sz="1000" b="0" u="none" kern="100" dirty="0">
                          <a:solidFill>
                            <a:schemeClr val="tx1"/>
                          </a:solidFill>
                          <a:effectLst/>
                          <a:latin typeface="Meiryo UI" panose="020B0604030504040204" pitchFamily="50" charset="-128"/>
                          <a:ea typeface="Meiryo UI" panose="020B0604030504040204" pitchFamily="50" charset="-128"/>
                        </a:rPr>
                        <a:t>　　　　　　　　　　　　</a:t>
                      </a:r>
                      <a:endParaRPr lang="en-US" altLang="ja-JP" sz="1000" b="0" u="none" kern="100" dirty="0">
                        <a:solidFill>
                          <a:schemeClr val="tx1"/>
                        </a:solidFill>
                        <a:effectLst/>
                        <a:latin typeface="Meiryo UI" panose="020B0604030504040204" pitchFamily="50" charset="-128"/>
                        <a:ea typeface="Meiryo UI" panose="020B0604030504040204" pitchFamily="50" charset="-128"/>
                      </a:endParaRPr>
                    </a:p>
                    <a:p>
                      <a:pPr algn="just">
                        <a:spcAft>
                          <a:spcPts val="0"/>
                        </a:spcAft>
                      </a:pPr>
                      <a:r>
                        <a:rPr lang="ja-JP" altLang="en-US" sz="1000" b="0" u="none" kern="100" dirty="0">
                          <a:solidFill>
                            <a:schemeClr val="tx1"/>
                          </a:solidFill>
                          <a:effectLst/>
                          <a:latin typeface="Meiryo UI" panose="020B0604030504040204" pitchFamily="50" charset="-128"/>
                          <a:ea typeface="Meiryo UI" panose="020B0604030504040204" pitchFamily="50" charset="-128"/>
                        </a:rPr>
                        <a:t>　</a:t>
                      </a:r>
                      <a:endParaRPr lang="en-US" altLang="ja-JP" sz="1000" b="0" u="none" kern="100" dirty="0">
                        <a:solidFill>
                          <a:schemeClr val="tx1"/>
                        </a:solidFill>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（２）維持管理費　　</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a:t>
                      </a:r>
                      <a:r>
                        <a:rPr lang="ja-JP" altLang="en-US" sz="1000" b="0" kern="100" baseline="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管理運営費 １（１）百万円</a:t>
                      </a:r>
                    </a:p>
                    <a:p>
                      <a:pPr algn="just">
                        <a:lnSpc>
                          <a:spcPts val="700"/>
                        </a:lnSpc>
                        <a:spcAft>
                          <a:spcPts val="0"/>
                        </a:spcAft>
                      </a:pPr>
                      <a:endParaRPr lang="en-US" altLang="ja-JP" sz="1000" b="1"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effectLst/>
                          <a:latin typeface="Meiryo UI" panose="020B0604030504040204" pitchFamily="50" charset="-128"/>
                          <a:ea typeface="Meiryo UI" panose="020B0604030504040204" pitchFamily="50" charset="-128"/>
                        </a:rPr>
                        <a:t>３ 事業開始年度</a:t>
                      </a:r>
                      <a:endParaRPr lang="ja-JP" altLang="en-US"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平成</a:t>
                      </a:r>
                      <a:r>
                        <a:rPr lang="en-US" altLang="ja-JP" sz="1000" b="0" kern="100" dirty="0">
                          <a:effectLst/>
                          <a:latin typeface="Meiryo UI" panose="020B0604030504040204" pitchFamily="50" charset="-128"/>
                          <a:ea typeface="Meiryo UI" panose="020B0604030504040204" pitchFamily="50" charset="-128"/>
                        </a:rPr>
                        <a:t>18 </a:t>
                      </a:r>
                      <a:r>
                        <a:rPr lang="ja-JP" altLang="en-US" sz="1000" b="0" kern="100" dirty="0">
                          <a:effectLst/>
                          <a:latin typeface="Meiryo UI" panose="020B0604030504040204" pitchFamily="50" charset="-128"/>
                          <a:ea typeface="Meiryo UI" panose="020B0604030504040204" pitchFamily="50" charset="-128"/>
                        </a:rPr>
                        <a:t>年度</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endParaRPr lang="en-US" altLang="ja-JP" sz="1000" b="0" kern="100" dirty="0">
                        <a:effectLst/>
                        <a:latin typeface="Meiryo UI" panose="020B0604030504040204" pitchFamily="50" charset="-128"/>
                        <a:ea typeface="Meiryo UI" panose="020B0604030504040204" pitchFamily="50" charset="-128"/>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tc hMerge="1">
                  <a:txBody>
                    <a:bodyPr/>
                    <a:lstStyle/>
                    <a:p>
                      <a:pPr algn="just">
                        <a:spcAft>
                          <a:spcPts val="0"/>
                        </a:spcAft>
                      </a:pPr>
                      <a:endParaRPr lang="en-US" altLang="ja-JP" sz="1000" b="0" kern="100" dirty="0">
                        <a:effectLst/>
                        <a:latin typeface="Meiryo UI" panose="020B0604030504040204" pitchFamily="50" charset="-128"/>
                        <a:ea typeface="Meiryo UI" panose="020B0604030504040204" pitchFamily="50" charset="-128"/>
                      </a:endParaRPr>
                    </a:p>
                  </a:txBody>
                  <a:tcPr marL="72000" marR="72000" marT="36000" marB="36000">
                    <a:lnT w="6350" cap="flat" cmpd="sng" algn="ctr">
                      <a:solidFill>
                        <a:schemeClr val="accent1"/>
                      </a:solidFill>
                      <a:prstDash val="solid"/>
                      <a:round/>
                      <a:headEnd type="none" w="med" len="med"/>
                      <a:tailEnd type="none" w="med" len="med"/>
                    </a:lnT>
                    <a:solidFill>
                      <a:schemeClr val="bg1">
                        <a:alpha val="20000"/>
                      </a:schemeClr>
                    </a:solidFill>
                  </a:tcPr>
                </a:tc>
                <a:extLst>
                  <a:ext uri="{0D108BD9-81ED-4DB2-BD59-A6C34878D82A}">
                    <a16:rowId xmlns:a16="http://schemas.microsoft.com/office/drawing/2014/main" val="584442172"/>
                  </a:ext>
                </a:extLst>
              </a:tr>
              <a:tr h="215699">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bg1"/>
                          </a:solidFill>
                          <a:latin typeface="Meiryo UI" panose="020B0604030504040204" pitchFamily="50" charset="-128"/>
                          <a:ea typeface="Meiryo UI" panose="020B0604030504040204" pitchFamily="50" charset="-128"/>
                        </a:rPr>
                        <a:t>見直しの経過</a:t>
                      </a:r>
                      <a:endParaRPr kumimoji="1" lang="ja-JP" altLang="en-US" dirty="0">
                        <a:solidFill>
                          <a:schemeClr val="bg1"/>
                        </a:solidFill>
                        <a:latin typeface="Meiryo UI" panose="020B0604030504040204" pitchFamily="50" charset="-128"/>
                        <a:ea typeface="Meiryo UI" panose="020B0604030504040204" pitchFamily="50" charset="-128"/>
                      </a:endParaRPr>
                    </a:p>
                  </a:txBody>
                  <a:tcPr marL="72000" marR="72000" marT="36000" marB="36000" vert="eaVert" anchor="ctr">
                    <a:lnL w="12700" cap="flat" cmpd="sng" algn="ctr">
                      <a:solidFill>
                        <a:schemeClr val="accent1"/>
                      </a:solidFill>
                      <a:prstDash val="solid"/>
                      <a:round/>
                      <a:headEnd type="none" w="med" len="med"/>
                      <a:tailEnd type="none" w="med" len="med"/>
                    </a:lnL>
                    <a:lnT w="6350" cap="flat" cmpd="sng" algn="ctr">
                      <a:solidFill>
                        <a:schemeClr val="bg1"/>
                      </a:solidFill>
                      <a:prstDash val="solid"/>
                      <a:round/>
                      <a:headEnd type="none" w="med" len="med"/>
                      <a:tailEnd type="none" w="med" len="med"/>
                    </a:lnT>
                    <a:lnB w="6350" cap="flat" cmpd="sng" algn="ctr">
                      <a:solidFill>
                        <a:schemeClr val="accent1"/>
                      </a:solidFill>
                      <a:prstDash val="solid"/>
                      <a:round/>
                      <a:headEnd type="none" w="med" len="med"/>
                      <a:tailEnd type="none" w="med" len="med"/>
                    </a:lnB>
                    <a:solidFill>
                      <a:schemeClr val="accent1"/>
                    </a:solidFill>
                  </a:tcPr>
                </a:tc>
                <a:tc grid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ja-JP" sz="1000" b="1" kern="100" dirty="0">
                          <a:effectLst/>
                          <a:latin typeface="Meiryo UI" panose="020B0604030504040204" pitchFamily="50" charset="-128"/>
                          <a:ea typeface="Meiryo UI" panose="020B0604030504040204" pitchFamily="50" charset="-128"/>
                        </a:rPr>
                        <a:t>＜財政再建プログラム（案）</a:t>
                      </a:r>
                      <a:r>
                        <a:rPr lang="ja-JP" altLang="en-US" sz="1000" b="1" kern="100" dirty="0">
                          <a:effectLst/>
                          <a:latin typeface="Meiryo UI" panose="020B0604030504040204" pitchFamily="50" charset="-128"/>
                          <a:ea typeface="Meiryo UI" panose="020B0604030504040204" pitchFamily="50" charset="-128"/>
                        </a:rPr>
                        <a:t>における見直し</a:t>
                      </a:r>
                      <a:r>
                        <a:rPr lang="ja-JP" altLang="ja-JP" sz="1000" b="1" kern="100" dirty="0">
                          <a:effectLst/>
                          <a:latin typeface="Meiryo UI" panose="020B0604030504040204" pitchFamily="50" charset="-128"/>
                          <a:ea typeface="Meiryo UI" panose="020B0604030504040204" pitchFamily="50" charset="-128"/>
                        </a:rPr>
                        <a:t>＞</a:t>
                      </a:r>
                      <a:endParaRPr lang="ja-JP"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0D8E8"/>
                    </a:solidFill>
                  </a:tcPr>
                </a:tc>
                <a:tc hMerge="1">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ja-JP"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solidFill>
                      <a:srgbClr val="D0D8E8"/>
                    </a:solidFill>
                  </a:tcPr>
                </a:tc>
                <a:extLst>
                  <a:ext uri="{0D108BD9-81ED-4DB2-BD59-A6C34878D82A}">
                    <a16:rowId xmlns:a16="http://schemas.microsoft.com/office/drawing/2014/main" val="652200874"/>
                  </a:ext>
                </a:extLst>
              </a:tr>
              <a:tr h="1106997">
                <a:tc vMerge="1">
                  <a:txBody>
                    <a:bodyPr/>
                    <a:lstStyle/>
                    <a:p>
                      <a:endParaRPr kumimoji="1" lang="ja-JP" altLang="en-US" dirty="0"/>
                    </a:p>
                  </a:txBody>
                  <a:tcPr marL="72000" marR="72000" marT="36000" marB="36000" vert="eaVert">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rowSpan="2">
                  <a:txBody>
                    <a:bodyPr/>
                    <a:lstStyle/>
                    <a:p>
                      <a:pPr algn="just">
                        <a:spcAft>
                          <a:spcPts val="0"/>
                        </a:spcAft>
                      </a:pPr>
                      <a:r>
                        <a:rPr lang="ja-JP" altLang="en-US" sz="1000" b="1" kern="100" dirty="0">
                          <a:effectLst/>
                          <a:latin typeface="Meiryo UI" panose="020B0604030504040204" pitchFamily="50" charset="-128"/>
                          <a:ea typeface="Meiryo UI" panose="020B0604030504040204" pitchFamily="50" charset="-128"/>
                        </a:rPr>
                        <a:t>１ 見直しの考え方</a:t>
                      </a:r>
                    </a:p>
                    <a:p>
                      <a:pPr algn="just">
                        <a:spcAft>
                          <a:spcPts val="0"/>
                        </a:spcAft>
                      </a:pPr>
                      <a:r>
                        <a:rPr lang="ja-JP" altLang="en-US" sz="1000" b="1"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財政状況に鑑み、事業見直し。</a:t>
                      </a:r>
                    </a:p>
                    <a:p>
                      <a:pPr algn="just">
                        <a:lnSpc>
                          <a:spcPts val="700"/>
                        </a:lnSpc>
                        <a:spcAft>
                          <a:spcPts val="0"/>
                        </a:spcAft>
                      </a:pPr>
                      <a:endParaRPr lang="en-US" altLang="ja-JP" sz="1000" b="1"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effectLst/>
                          <a:latin typeface="Meiryo UI" panose="020B0604030504040204" pitchFamily="50" charset="-128"/>
                          <a:ea typeface="Meiryo UI" panose="020B0604030504040204" pitchFamily="50" charset="-128"/>
                        </a:rPr>
                        <a:t>２ 見直し内容</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・平成</a:t>
                      </a:r>
                      <a:r>
                        <a:rPr lang="en-US" altLang="ja-JP" sz="1000" b="0" kern="100" dirty="0">
                          <a:effectLst/>
                          <a:latin typeface="Meiryo UI" panose="020B0604030504040204" pitchFamily="50" charset="-128"/>
                          <a:ea typeface="Meiryo UI" panose="020B0604030504040204" pitchFamily="50" charset="-128"/>
                        </a:rPr>
                        <a:t>20 </a:t>
                      </a:r>
                      <a:r>
                        <a:rPr lang="ja-JP" altLang="en-US" sz="1000" b="0" kern="100" dirty="0">
                          <a:effectLst/>
                          <a:latin typeface="Meiryo UI" panose="020B0604030504040204" pitchFamily="50" charset="-128"/>
                          <a:ea typeface="Meiryo UI" panose="020B0604030504040204" pitchFamily="50" charset="-128"/>
                        </a:rPr>
                        <a:t>年度は、実施設計及び整備工事を見送り。</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・民間の協力も含めた整備手法について検討するため、運営会議を設置。</a:t>
                      </a:r>
                      <a:endParaRPr lang="en-US" altLang="ja-JP" sz="1000" b="0" kern="100" dirty="0">
                        <a:effectLst/>
                        <a:latin typeface="Meiryo UI" panose="020B0604030504040204" pitchFamily="50" charset="-128"/>
                        <a:ea typeface="Meiryo UI" panose="020B0604030504040204" pitchFamily="50" charset="-128"/>
                      </a:endParaRPr>
                    </a:p>
                    <a:p>
                      <a:pPr algn="just">
                        <a:lnSpc>
                          <a:spcPts val="700"/>
                        </a:lnSpc>
                        <a:spcAft>
                          <a:spcPts val="0"/>
                        </a:spcAft>
                      </a:pPr>
                      <a:endParaRPr lang="en-US" altLang="ja-JP" sz="1000" b="1"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effectLst/>
                          <a:latin typeface="Meiryo UI" panose="020B0604030504040204" pitchFamily="50" charset="-128"/>
                          <a:ea typeface="Meiryo UI" panose="020B0604030504040204" pitchFamily="50" charset="-128"/>
                        </a:rPr>
                        <a:t>３ 実施時期</a:t>
                      </a:r>
                    </a:p>
                    <a:p>
                      <a:pPr algn="just">
                        <a:spcAft>
                          <a:spcPts val="0"/>
                        </a:spcAft>
                      </a:pPr>
                      <a:r>
                        <a:rPr lang="ja-JP" altLang="en-US" sz="1000" b="1"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平成</a:t>
                      </a:r>
                      <a:r>
                        <a:rPr lang="en-US" altLang="ja-JP" sz="1000" b="0" kern="100" dirty="0">
                          <a:effectLst/>
                          <a:latin typeface="Meiryo UI" panose="020B0604030504040204" pitchFamily="50" charset="-128"/>
                          <a:ea typeface="Meiryo UI" panose="020B0604030504040204" pitchFamily="50" charset="-128"/>
                        </a:rPr>
                        <a:t>20 </a:t>
                      </a:r>
                      <a:r>
                        <a:rPr lang="ja-JP" altLang="en-US" sz="1000" b="0" kern="100" dirty="0">
                          <a:effectLst/>
                          <a:latin typeface="Meiryo UI" panose="020B0604030504040204" pitchFamily="50" charset="-128"/>
                          <a:ea typeface="Meiryo UI" panose="020B0604030504040204" pitchFamily="50" charset="-128"/>
                        </a:rPr>
                        <a:t>年度</a:t>
                      </a:r>
                      <a:endParaRPr lang="en-US" altLang="ja-JP" sz="1000" b="0" kern="100" dirty="0">
                        <a:effectLst/>
                        <a:latin typeface="Meiryo UI" panose="020B0604030504040204" pitchFamily="50" charset="-128"/>
                        <a:ea typeface="Meiryo UI" panose="020B0604030504040204" pitchFamily="50" charset="-128"/>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tc rowSpan="2">
                  <a:txBody>
                    <a:bodyPr/>
                    <a:lstStyle/>
                    <a:p>
                      <a:pPr algn="just">
                        <a:spcAft>
                          <a:spcPts val="0"/>
                        </a:spcAft>
                      </a:pPr>
                      <a:r>
                        <a:rPr lang="ja-JP" altLang="en-US" sz="1000" b="1" u="none" strike="noStrike" baseline="0" dirty="0">
                          <a:latin typeface="Meiryo UI" panose="020B0604030504040204" pitchFamily="50" charset="-128"/>
                          <a:ea typeface="Meiryo UI" panose="020B0604030504040204" pitchFamily="50" charset="-128"/>
                        </a:rPr>
                        <a:t>◆見直しの経過（改革工程表）</a:t>
                      </a:r>
                      <a:endParaRPr lang="en-US" altLang="ja-JP" sz="1000" b="1" u="none" strike="noStrike" baseline="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100"/>
                        </a:lnSpc>
                        <a:spcBef>
                          <a:spcPts val="0"/>
                        </a:spcBef>
                        <a:spcAft>
                          <a:spcPts val="0"/>
                        </a:spcAft>
                        <a:buClrTx/>
                        <a:buSzTx/>
                        <a:buFontTx/>
                        <a:buNone/>
                        <a:tabLst/>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実施設計等</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a:t>
                      </a:r>
                    </a:p>
                    <a:p>
                      <a:pPr algn="l" rtl="0">
                        <a:lnSpc>
                          <a:spcPts val="1100"/>
                        </a:lnSpc>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20</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年度　見直し案どおり見送り</a:t>
                      </a:r>
                    </a:p>
                    <a:p>
                      <a:pPr marL="0" marR="0" lvl="0" indent="0" algn="l" defTabSz="914400" rtl="0" eaLnBrk="1" fontAlgn="auto" latinLnBrk="0" hangingPunct="1">
                        <a:lnSpc>
                          <a:spcPts val="1100"/>
                        </a:lnSpc>
                        <a:spcBef>
                          <a:spcPts val="0"/>
                        </a:spcBef>
                        <a:spcAft>
                          <a:spcPts val="0"/>
                        </a:spcAft>
                        <a:buClrTx/>
                        <a:buSzTx/>
                        <a:buFontTx/>
                        <a:buNone/>
                        <a:tabLst/>
                        <a:defRPr sz="1000"/>
                      </a:pP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100"/>
                        </a:lnSpc>
                        <a:spcBef>
                          <a:spcPts val="0"/>
                        </a:spcBef>
                        <a:spcAft>
                          <a:spcPts val="0"/>
                        </a:spcAft>
                        <a:buClrTx/>
                        <a:buSzTx/>
                        <a:buFontTx/>
                        <a:buNone/>
                        <a:tabLst/>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運営会議</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a:t>
                      </a:r>
                    </a:p>
                    <a:p>
                      <a:pPr algn="l" rtl="0">
                        <a:lnSpc>
                          <a:spcPts val="1200"/>
                        </a:lnSpc>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20</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8</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月～　見直し案どおり運営会議設置。継続して運営会議を実施</a:t>
                      </a:r>
                    </a:p>
                    <a:p>
                      <a:pPr marL="0" marR="0" lvl="0" indent="0" algn="l" defTabSz="914400" rtl="0" eaLnBrk="1" fontAlgn="auto" latinLnBrk="0" hangingPunct="1">
                        <a:lnSpc>
                          <a:spcPts val="1100"/>
                        </a:lnSpc>
                        <a:spcBef>
                          <a:spcPts val="0"/>
                        </a:spcBef>
                        <a:spcAft>
                          <a:spcPts val="0"/>
                        </a:spcAft>
                        <a:buClrTx/>
                        <a:buSzTx/>
                        <a:buFontTx/>
                        <a:buNone/>
                        <a:tabLst/>
                        <a:defRPr sz="1000"/>
                      </a:pP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100"/>
                        </a:lnSpc>
                        <a:spcBef>
                          <a:spcPts val="0"/>
                        </a:spcBef>
                        <a:spcAft>
                          <a:spcPts val="0"/>
                        </a:spcAft>
                        <a:buClrTx/>
                        <a:buSzTx/>
                        <a:buFontTx/>
                        <a:buNone/>
                        <a:tabLst/>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a:t>
                      </a:r>
                      <a:r>
                        <a:rPr lang="en-US" altLang="zh-TW" sz="1000" b="0" i="0" u="none" strike="noStrike" baseline="0" dirty="0">
                          <a:solidFill>
                            <a:srgbClr val="000000"/>
                          </a:solidFill>
                          <a:latin typeface="Meiryo UI" panose="020B0604030504040204" pitchFamily="50" charset="-128"/>
                          <a:ea typeface="Meiryo UI" panose="020B0604030504040204" pitchFamily="50" charset="-128"/>
                        </a:rPr>
                        <a:t>【</a:t>
                      </a:r>
                      <a:r>
                        <a:rPr lang="zh-TW" altLang="en-US" sz="1000" b="0" i="0" u="none" strike="noStrike" baseline="0" dirty="0">
                          <a:solidFill>
                            <a:srgbClr val="000000"/>
                          </a:solidFill>
                          <a:latin typeface="Meiryo UI" panose="020B0604030504040204" pitchFamily="50" charset="-128"/>
                          <a:ea typeface="Meiryo UI" panose="020B0604030504040204" pitchFamily="50" charset="-128"/>
                        </a:rPr>
                        <a:t>効果額（百万円）</a:t>
                      </a:r>
                      <a:r>
                        <a:rPr lang="en-US" altLang="zh-TW" sz="1000" b="0" i="0" u="none" strike="noStrike" baseline="0" dirty="0">
                          <a:solidFill>
                            <a:srgbClr val="000000"/>
                          </a:solidFill>
                          <a:latin typeface="Meiryo UI" panose="020B0604030504040204" pitchFamily="50" charset="-128"/>
                          <a:ea typeface="Meiryo UI" panose="020B0604030504040204" pitchFamily="50" charset="-128"/>
                        </a:rPr>
                        <a:t>】⑳30</a:t>
                      </a:r>
                      <a:r>
                        <a:rPr lang="zh-TW" altLang="en-US" sz="1000" b="0" i="0" u="none" strike="noStrike" baseline="0" dirty="0">
                          <a:solidFill>
                            <a:srgbClr val="000000"/>
                          </a:solidFill>
                          <a:latin typeface="Meiryo UI" panose="020B0604030504040204" pitchFamily="50" charset="-128"/>
                          <a:ea typeface="Meiryo UI" panose="020B0604030504040204" pitchFamily="50" charset="-128"/>
                        </a:rPr>
                        <a:t>　㉑</a:t>
                      </a:r>
                      <a:r>
                        <a:rPr lang="en-US" altLang="zh-TW" sz="1000" b="0" i="0" u="none" strike="noStrike" baseline="0" dirty="0">
                          <a:solidFill>
                            <a:srgbClr val="000000"/>
                          </a:solidFill>
                          <a:latin typeface="Meiryo UI" panose="020B0604030504040204" pitchFamily="50" charset="-128"/>
                          <a:ea typeface="Meiryo UI" panose="020B0604030504040204" pitchFamily="50" charset="-128"/>
                        </a:rPr>
                        <a:t>8</a:t>
                      </a:r>
                      <a:r>
                        <a:rPr lang="zh-TW" altLang="en-US" sz="1000" b="0" i="0" u="none" strike="noStrike" baseline="0" dirty="0">
                          <a:solidFill>
                            <a:srgbClr val="000000"/>
                          </a:solidFill>
                          <a:latin typeface="Meiryo UI" panose="020B0604030504040204" pitchFamily="50" charset="-128"/>
                          <a:ea typeface="Meiryo UI" panose="020B0604030504040204" pitchFamily="50" charset="-128"/>
                        </a:rPr>
                        <a:t>　㉒</a:t>
                      </a:r>
                      <a:r>
                        <a:rPr lang="en-US" altLang="zh-TW" sz="1000" b="0" i="0" u="none" strike="noStrike" baseline="0" dirty="0">
                          <a:solidFill>
                            <a:srgbClr val="000000"/>
                          </a:solidFill>
                          <a:latin typeface="Meiryo UI" panose="020B0604030504040204" pitchFamily="50" charset="-128"/>
                          <a:ea typeface="Meiryo UI" panose="020B0604030504040204" pitchFamily="50" charset="-128"/>
                        </a:rPr>
                        <a:t>20</a:t>
                      </a:r>
                      <a:endParaRPr lang="ja-JP" altLang="en-US" sz="1000" b="0" i="0" u="none" strike="noStrike" baseline="0" dirty="0">
                        <a:solidFill>
                          <a:srgbClr val="000000"/>
                        </a:solidFill>
                        <a:latin typeface="Meiryo UI" panose="020B0604030504040204" pitchFamily="50" charset="-128"/>
                        <a:ea typeface="Meiryo UI" panose="020B0604030504040204" pitchFamily="50" charset="-128"/>
                      </a:endParaRPr>
                    </a:p>
                  </a:txBody>
                  <a:tcPr marL="72000" marR="72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2089765108"/>
                  </a:ext>
                </a:extLst>
              </a:tr>
              <a:tr h="69168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bg1"/>
                        </a:solidFill>
                        <a:latin typeface="Meiryo UI" panose="020B0604030504040204" pitchFamily="50" charset="-128"/>
                        <a:ea typeface="Meiryo UI" panose="020B0604030504040204" pitchFamily="50" charset="-128"/>
                      </a:endParaRPr>
                    </a:p>
                  </a:txBody>
                  <a:tcPr marL="72000" marR="72000" marT="36000" marB="36000" vert="eaVert">
                    <a:lnL w="12700" cap="flat" cmpd="sng" algn="ctr">
                      <a:solidFill>
                        <a:schemeClr val="accent1"/>
                      </a:solidFill>
                      <a:prstDash val="solid"/>
                      <a:round/>
                      <a:headEnd type="none" w="med" len="med"/>
                      <a:tailEnd type="none" w="med" len="med"/>
                    </a:lnL>
                    <a:lnT w="635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000" kern="100" dirty="0">
                        <a:effectLst/>
                        <a:latin typeface="Meiryo UI" panose="020B0604030504040204" pitchFamily="50" charset="-128"/>
                        <a:ea typeface="Meiryo UI" panose="020B0604030504040204" pitchFamily="50" charset="-128"/>
                      </a:endParaRPr>
                    </a:p>
                  </a:txBody>
                  <a:tcPr marL="72000" marR="72000" marT="36000" marB="36000">
                    <a:lnT w="6350" cap="flat" cmpd="sng" algn="ctr">
                      <a:solidFill>
                        <a:schemeClr val="accent1"/>
                      </a:solidFill>
                      <a:prstDash val="solid"/>
                      <a:round/>
                      <a:headEnd type="none" w="med" len="med"/>
                      <a:tailEnd type="none" w="med" len="med"/>
                    </a:lnT>
                    <a:solidFill>
                      <a:schemeClr val="bg1">
                        <a:alpha val="20000"/>
                      </a:schemeClr>
                    </a:solidFill>
                  </a:tcPr>
                </a:tc>
                <a:tc vMerge="1">
                  <a:txBody>
                    <a:bodyPr/>
                    <a:lstStyle/>
                    <a:p>
                      <a:pPr algn="l" rtl="0">
                        <a:lnSpc>
                          <a:spcPts val="1100"/>
                        </a:lnSpc>
                        <a:defRPr sz="1000"/>
                      </a:pPr>
                      <a:endParaRPr lang="ja-JP" altLang="en-US" sz="1000" b="0" i="0" u="none" strike="noStrike" baseline="0" dirty="0">
                        <a:solidFill>
                          <a:srgbClr val="000000"/>
                        </a:solidFill>
                        <a:latin typeface="Meiryo UI" panose="020B0604030504040204" pitchFamily="50" charset="-128"/>
                        <a:ea typeface="Meiryo UI" panose="020B0604030504040204" pitchFamily="50" charset="-128"/>
                      </a:endParaRPr>
                    </a:p>
                  </a:txBody>
                  <a:tcPr marL="72000" marR="72000" marT="36000" marB="36000">
                    <a:lnT w="6350" cap="flat" cmpd="sng" algn="ctr">
                      <a:solidFill>
                        <a:schemeClr val="accent1"/>
                      </a:solidFill>
                      <a:prstDash val="solid"/>
                      <a:round/>
                      <a:headEnd type="none" w="med" len="med"/>
                      <a:tailEnd type="none" w="med" len="med"/>
                    </a:lnT>
                    <a:solidFill>
                      <a:schemeClr val="bg1">
                        <a:alpha val="20000"/>
                      </a:schemeClr>
                    </a:solidFill>
                  </a:tcPr>
                </a:tc>
                <a:extLst>
                  <a:ext uri="{0D108BD9-81ED-4DB2-BD59-A6C34878D82A}">
                    <a16:rowId xmlns:a16="http://schemas.microsoft.com/office/drawing/2014/main" val="10005"/>
                  </a:ext>
                </a:extLst>
              </a:tr>
            </a:tbl>
          </a:graphicData>
        </a:graphic>
      </p:graphicFrame>
      <p:sp>
        <p:nvSpPr>
          <p:cNvPr id="37" name="正方形/長方形 36"/>
          <p:cNvSpPr/>
          <p:nvPr/>
        </p:nvSpPr>
        <p:spPr>
          <a:xfrm>
            <a:off x="5616288" y="1028894"/>
            <a:ext cx="3281430" cy="234978"/>
          </a:xfrm>
          <a:prstGeom prst="rect">
            <a:avLst/>
          </a:prstGeom>
          <a:ln/>
        </p:spPr>
        <p:style>
          <a:lnRef idx="2">
            <a:schemeClr val="accent1"/>
          </a:lnRef>
          <a:fillRef idx="1">
            <a:schemeClr val="lt1"/>
          </a:fillRef>
          <a:effectRef idx="0">
            <a:schemeClr val="accent1"/>
          </a:effectRef>
          <a:fontRef idx="minor">
            <a:schemeClr val="dk1"/>
          </a:fontRef>
        </p:style>
        <p:txBody>
          <a:bodyPr lIns="36000" rIns="0" rtlCol="0" anchor="ctr"/>
          <a:lstStyle/>
          <a:p>
            <a:pPr algn="ctr"/>
            <a:r>
              <a:rPr lang="ja-JP" altLang="en-US" sz="1050" dirty="0">
                <a:solidFill>
                  <a:schemeClr val="tx1"/>
                </a:solidFill>
                <a:latin typeface="Meiryo UI" panose="020B0604030504040204" pitchFamily="50" charset="-128"/>
                <a:ea typeface="Meiryo UI" panose="020B0604030504040204" pitchFamily="50" charset="-128"/>
              </a:rPr>
              <a:t>見直し前額</a:t>
            </a:r>
            <a:r>
              <a:rPr lang="en-US" altLang="ja-JP" sz="1050" dirty="0">
                <a:solidFill>
                  <a:schemeClr val="tx1"/>
                </a:solidFill>
                <a:latin typeface="Meiryo UI" panose="020B0604030504040204" pitchFamily="50" charset="-128"/>
                <a:ea typeface="Meiryo UI" panose="020B0604030504040204" pitchFamily="50" charset="-128"/>
              </a:rPr>
              <a:t> (H20</a:t>
            </a:r>
            <a:r>
              <a:rPr lang="ja-JP" altLang="en-US" sz="1050" dirty="0">
                <a:solidFill>
                  <a:schemeClr val="tx1"/>
                </a:solidFill>
                <a:latin typeface="Meiryo UI" panose="020B0604030504040204" pitchFamily="50" charset="-128"/>
                <a:ea typeface="Meiryo UI" panose="020B0604030504040204" pitchFamily="50" charset="-128"/>
              </a:rPr>
              <a:t>通年ベース</a:t>
            </a:r>
            <a:r>
              <a:rPr lang="en-US" altLang="ja-JP" sz="1050" dirty="0">
                <a:solidFill>
                  <a:schemeClr val="tx1"/>
                </a:solidFill>
                <a:latin typeface="Meiryo UI" panose="020B0604030504040204" pitchFamily="50" charset="-128"/>
                <a:ea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rPr>
              <a:t>：</a:t>
            </a:r>
            <a:r>
              <a:rPr lang="en-US" altLang="ja-JP" sz="1050" dirty="0">
                <a:solidFill>
                  <a:schemeClr val="tx1"/>
                </a:solidFill>
                <a:latin typeface="Meiryo UI" panose="020B0604030504040204" pitchFamily="50" charset="-128"/>
                <a:ea typeface="Meiryo UI" panose="020B0604030504040204" pitchFamily="50" charset="-128"/>
              </a:rPr>
              <a:t>159</a:t>
            </a:r>
            <a:r>
              <a:rPr lang="ja-JP" altLang="en-US" sz="1050" dirty="0">
                <a:solidFill>
                  <a:schemeClr val="tx1"/>
                </a:solidFill>
                <a:latin typeface="Meiryo UI" panose="020B0604030504040204" pitchFamily="50" charset="-128"/>
                <a:ea typeface="Meiryo UI" panose="020B0604030504040204" pitchFamily="50" charset="-128"/>
              </a:rPr>
              <a:t>（</a:t>
            </a:r>
            <a:r>
              <a:rPr lang="en-US" altLang="ja-JP" sz="1050" dirty="0">
                <a:solidFill>
                  <a:schemeClr val="tx1"/>
                </a:solidFill>
                <a:latin typeface="Meiryo UI" panose="020B0604030504040204" pitchFamily="50" charset="-128"/>
                <a:ea typeface="Meiryo UI" panose="020B0604030504040204" pitchFamily="50" charset="-128"/>
              </a:rPr>
              <a:t>31</a:t>
            </a:r>
            <a:r>
              <a:rPr lang="ja-JP" altLang="en-US" sz="1050" dirty="0">
                <a:solidFill>
                  <a:schemeClr val="tx1"/>
                </a:solidFill>
                <a:latin typeface="Meiryo UI" panose="020B0604030504040204" pitchFamily="50" charset="-128"/>
                <a:ea typeface="Meiryo UI" panose="020B0604030504040204" pitchFamily="50" charset="-128"/>
              </a:rPr>
              <a:t>）百万円</a:t>
            </a:r>
            <a:endPar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7" name="二等辺三角形 6"/>
          <p:cNvSpPr/>
          <p:nvPr/>
        </p:nvSpPr>
        <p:spPr>
          <a:xfrm rot="5400000">
            <a:off x="4597574" y="5018696"/>
            <a:ext cx="484002" cy="184930"/>
          </a:xfrm>
          <a:prstGeom prst="triangl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pPr algn="ctr"/>
            <a:endParaRPr kumimoji="1"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正方形/長方形 4"/>
          <p:cNvSpPr/>
          <p:nvPr/>
        </p:nvSpPr>
        <p:spPr>
          <a:xfrm>
            <a:off x="5427095" y="1391162"/>
            <a:ext cx="3659817" cy="912713"/>
          </a:xfrm>
          <a:prstGeom prst="rect">
            <a:avLst/>
          </a:prstGeom>
          <a:noFill/>
          <a:ln w="19050">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r>
              <a:rPr lang="ja-JP" altLang="en-US" sz="12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大かっこ 7"/>
          <p:cNvSpPr/>
          <p:nvPr/>
        </p:nvSpPr>
        <p:spPr>
          <a:xfrm>
            <a:off x="836585" y="2387517"/>
            <a:ext cx="4055360" cy="450050"/>
          </a:xfrm>
          <a:prstGeom prst="bracketPair">
            <a:avLst/>
          </a:prstGeom>
          <a:ln>
            <a:solidFill>
              <a:schemeClr val="tx1"/>
            </a:solidFill>
          </a:ln>
        </p:spPr>
        <p:style>
          <a:lnRef idx="1">
            <a:schemeClr val="accent2"/>
          </a:lnRef>
          <a:fillRef idx="0">
            <a:schemeClr val="accent2"/>
          </a:fillRef>
          <a:effectRef idx="0">
            <a:schemeClr val="accent2"/>
          </a:effectRef>
          <a:fontRef idx="minor">
            <a:schemeClr val="tx1"/>
          </a:fontRef>
        </p:style>
        <p:txBody>
          <a:bodyPr rtlCol="0" anchor="ctr"/>
          <a:lstStyle/>
          <a:p>
            <a:pPr algn="ctr"/>
            <a:endParaRPr kumimoji="1" lang="ja-JP" altLang="en-US"/>
          </a:p>
        </p:txBody>
      </p:sp>
      <p:sp>
        <p:nvSpPr>
          <p:cNvPr id="10" name="正方形/長方形 9"/>
          <p:cNvSpPr/>
          <p:nvPr/>
        </p:nvSpPr>
        <p:spPr>
          <a:xfrm>
            <a:off x="5877145" y="220456"/>
            <a:ext cx="1935215" cy="208186"/>
          </a:xfrm>
          <a:prstGeom prst="rect">
            <a:avLst/>
          </a:prstGeom>
          <a:ln w="6350"/>
        </p:spPr>
        <p:style>
          <a:lnRef idx="2">
            <a:schemeClr val="accent1"/>
          </a:lnRef>
          <a:fillRef idx="1">
            <a:schemeClr val="lt1"/>
          </a:fillRef>
          <a:effectRef idx="0">
            <a:schemeClr val="accent1"/>
          </a:effectRef>
          <a:fontRef idx="minor">
            <a:schemeClr val="dk1"/>
          </a:fontRef>
        </p:style>
        <p:txBody>
          <a:bodyPr lIns="36000" rIns="36000" rtlCol="0" anchor="ctr"/>
          <a:lstStyle/>
          <a:p>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予算の記載</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）：一般財源</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スライド番号プレースホルダー 4"/>
          <p:cNvSpPr txBox="1">
            <a:spLocks/>
          </p:cNvSpPr>
          <p:nvPr/>
        </p:nvSpPr>
        <p:spPr>
          <a:xfrm>
            <a:off x="7010400" y="6584035"/>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smtClean="0">
                <a:solidFill>
                  <a:schemeClr val="tx1"/>
                </a:solidFill>
                <a:latin typeface="Meiryo UI" panose="020B0604030504040204" pitchFamily="50" charset="-128"/>
                <a:ea typeface="Meiryo UI" panose="020B0604030504040204" pitchFamily="50" charset="-128"/>
              </a:rPr>
              <a:t>70</a:t>
            </a:r>
            <a:endParaRPr lang="ja-JP" altLang="en-US"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831992666"/>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nvGraphicFramePr>
        <p:xfrm>
          <a:off x="70604" y="126766"/>
          <a:ext cx="9003329" cy="415976"/>
        </p:xfrm>
        <a:graphic>
          <a:graphicData uri="http://schemas.openxmlformats.org/drawingml/2006/table">
            <a:tbl>
              <a:tblPr firstRow="1" firstCol="1" bandRow="1">
                <a:tableStyleId>{5C22544A-7EE6-4342-B048-85BDC9FD1C3A}</a:tableStyleId>
              </a:tblPr>
              <a:tblGrid>
                <a:gridCol w="7111686">
                  <a:extLst>
                    <a:ext uri="{9D8B030D-6E8A-4147-A177-3AD203B41FA5}">
                      <a16:colId xmlns:a16="http://schemas.microsoft.com/office/drawing/2014/main" val="1996567682"/>
                    </a:ext>
                  </a:extLst>
                </a:gridCol>
                <a:gridCol w="1891643">
                  <a:extLst>
                    <a:ext uri="{9D8B030D-6E8A-4147-A177-3AD203B41FA5}">
                      <a16:colId xmlns:a16="http://schemas.microsoft.com/office/drawing/2014/main" val="2440904912"/>
                    </a:ext>
                  </a:extLst>
                </a:gridCol>
              </a:tblGrid>
              <a:tr h="41597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100" kern="100" dirty="0">
                          <a:solidFill>
                            <a:schemeClr val="tx1"/>
                          </a:solidFill>
                          <a:effectLst/>
                          <a:latin typeface="Meiryo UI" panose="020B0604030504040204" pitchFamily="50" charset="-128"/>
                          <a:ea typeface="Meiryo UI" panose="020B0604030504040204" pitchFamily="50" charset="-128"/>
                        </a:rPr>
                        <a:t>【</a:t>
                      </a:r>
                      <a:r>
                        <a:rPr lang="ja-JP" altLang="en-US" sz="1100" kern="100" dirty="0">
                          <a:solidFill>
                            <a:schemeClr val="tx1"/>
                          </a:solidFill>
                          <a:effectLst/>
                          <a:latin typeface="Meiryo UI" panose="020B0604030504040204" pitchFamily="50" charset="-128"/>
                          <a:ea typeface="Meiryo UI" panose="020B0604030504040204" pitchFamily="50" charset="-128"/>
                        </a:rPr>
                        <a:t>主要検討事業</a:t>
                      </a:r>
                      <a:r>
                        <a:rPr lang="en-US" altLang="ja-JP" sz="1000" kern="100" dirty="0">
                          <a:solidFill>
                            <a:schemeClr val="tx1"/>
                          </a:solidFill>
                          <a:effectLst/>
                          <a:latin typeface="Meiryo UI" panose="020B0604030504040204" pitchFamily="50" charset="-128"/>
                          <a:ea typeface="Meiryo UI" panose="020B0604030504040204" pitchFamily="50" charset="-128"/>
                        </a:rPr>
                        <a:t>30】</a:t>
                      </a:r>
                      <a:r>
                        <a:rPr lang="ja-JP" altLang="en-US" sz="800" kern="100" dirty="0">
                          <a:solidFill>
                            <a:schemeClr val="tx1"/>
                          </a:solidFill>
                          <a:effectLst/>
                          <a:latin typeface="Meiryo UI" panose="020B0604030504040204" pitchFamily="50" charset="-128"/>
                          <a:ea typeface="Meiryo UI" panose="020B0604030504040204" pitchFamily="50" charset="-128"/>
                        </a:rPr>
                        <a:t>　</a:t>
                      </a:r>
                      <a:r>
                        <a:rPr lang="zh-TW" altLang="en-US" sz="1400" kern="100" dirty="0">
                          <a:solidFill>
                            <a:schemeClr val="tx1"/>
                          </a:solidFill>
                          <a:effectLst/>
                          <a:latin typeface="Meiryo UI" panose="020B0604030504040204" pitchFamily="50" charset="-128"/>
                          <a:ea typeface="Meiryo UI" panose="020B0604030504040204" pitchFamily="50" charset="-128"/>
                        </a:rPr>
                        <a:t>泉佐野丘陵緑地整備事業</a:t>
                      </a:r>
                      <a:r>
                        <a:rPr lang="ja-JP" altLang="en-US" sz="1400" kern="100" dirty="0">
                          <a:solidFill>
                            <a:schemeClr val="tx1"/>
                          </a:solidFill>
                          <a:effectLst/>
                          <a:latin typeface="Meiryo UI" panose="020B0604030504040204" pitchFamily="50" charset="-128"/>
                          <a:ea typeface="Meiryo UI" panose="020B0604030504040204" pitchFamily="50" charset="-128"/>
                        </a:rPr>
                        <a:t>（</a:t>
                      </a:r>
                      <a:r>
                        <a:rPr kumimoji="1" lang="ja-JP" altLang="en-US" sz="1400" u="none" dirty="0">
                          <a:solidFill>
                            <a:schemeClr val="tx1"/>
                          </a:solidFill>
                          <a:latin typeface="Meiryo UI" panose="020B0604030504040204" pitchFamily="50" charset="-128"/>
                          <a:ea typeface="Meiryo UI" panose="020B0604030504040204" pitchFamily="50" charset="-128"/>
                        </a:rPr>
                        <a:t>つづき）</a:t>
                      </a:r>
                      <a:endParaRPr lang="en-US" altLang="ja-JP" sz="12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effectLst/>
                          <a:latin typeface="Meiryo UI" panose="020B0604030504040204" pitchFamily="50" charset="-128"/>
                          <a:ea typeface="Meiryo UI" panose="020B0604030504040204" pitchFamily="50" charset="-128"/>
                        </a:rPr>
                        <a:t>＜都市整備部＞</a:t>
                      </a:r>
                      <a:endParaRPr lang="en-US" altLang="ja-JP" sz="1200" kern="100" dirty="0">
                        <a:solidFill>
                          <a:schemeClr val="tx1"/>
                        </a:solidFill>
                        <a:effectLst/>
                        <a:latin typeface="Meiryo UI" panose="020B0604030504040204" pitchFamily="50" charset="-128"/>
                        <a:ea typeface="Meiryo UI" panose="020B0604030504040204" pitchFamily="50" charset="-128"/>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09406796"/>
                  </a:ext>
                </a:extLst>
              </a:tr>
            </a:tbl>
          </a:graphicData>
        </a:graphic>
      </p:graphicFrame>
      <p:graphicFrame>
        <p:nvGraphicFramePr>
          <p:cNvPr id="2" name="表 1"/>
          <p:cNvGraphicFramePr>
            <a:graphicFrameLocks noGrp="1"/>
          </p:cNvGraphicFramePr>
          <p:nvPr>
            <p:extLst>
              <p:ext uri="{D42A27DB-BD31-4B8C-83A1-F6EECF244321}">
                <p14:modId xmlns:p14="http://schemas.microsoft.com/office/powerpoint/2010/main" val="3742002879"/>
              </p:ext>
            </p:extLst>
          </p:nvPr>
        </p:nvGraphicFramePr>
        <p:xfrm>
          <a:off x="81815" y="548681"/>
          <a:ext cx="8980370" cy="5836218"/>
        </p:xfrm>
        <a:graphic>
          <a:graphicData uri="http://schemas.openxmlformats.org/drawingml/2006/table">
            <a:tbl>
              <a:tblPr firstRow="1" firstCol="1" bandRow="1">
                <a:tableStyleId>{BC89EF96-8CEA-46FF-86C4-4CE0E7609802}</a:tableStyleId>
              </a:tblPr>
              <a:tblGrid>
                <a:gridCol w="259200">
                  <a:extLst>
                    <a:ext uri="{9D8B030D-6E8A-4147-A177-3AD203B41FA5}">
                      <a16:colId xmlns:a16="http://schemas.microsoft.com/office/drawing/2014/main" val="9612139"/>
                    </a:ext>
                  </a:extLst>
                </a:gridCol>
                <a:gridCol w="8721170">
                  <a:extLst>
                    <a:ext uri="{9D8B030D-6E8A-4147-A177-3AD203B41FA5}">
                      <a16:colId xmlns:a16="http://schemas.microsoft.com/office/drawing/2014/main" val="4183280094"/>
                    </a:ext>
                  </a:extLst>
                </a:gridCol>
              </a:tblGrid>
              <a:tr h="215706">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a:solidFill>
                            <a:schemeClr val="bg1"/>
                          </a:solidFill>
                          <a:latin typeface="Meiryo UI" panose="020B0604030504040204" pitchFamily="50" charset="-128"/>
                          <a:ea typeface="Meiryo UI" panose="020B0604030504040204" pitchFamily="50" charset="-128"/>
                        </a:rPr>
                        <a:t>見直しの経過</a:t>
                      </a:r>
                      <a:endParaRPr kumimoji="1" lang="en-US" altLang="ja-JP" sz="700" dirty="0">
                        <a:solidFill>
                          <a:schemeClr val="bg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a:solidFill>
                            <a:schemeClr val="bg1"/>
                          </a:solidFill>
                          <a:latin typeface="Meiryo UI" panose="020B0604030504040204" pitchFamily="50" charset="-128"/>
                          <a:ea typeface="Meiryo UI" panose="020B0604030504040204" pitchFamily="50" charset="-128"/>
                        </a:rPr>
                        <a:t>（つづき）</a:t>
                      </a:r>
                      <a:endParaRPr kumimoji="1" lang="en-US" altLang="ja-JP" sz="700" dirty="0">
                        <a:solidFill>
                          <a:schemeClr val="bg1"/>
                        </a:solidFill>
                        <a:latin typeface="Meiryo UI" panose="020B0604030504040204" pitchFamily="50" charset="-128"/>
                        <a:ea typeface="Meiryo UI" panose="020B0604030504040204" pitchFamily="50" charset="-128"/>
                      </a:endParaRPr>
                    </a:p>
                  </a:txBody>
                  <a:tcPr marL="72000" marR="72000" marT="36000" marB="36000" vert="eaVert" anchor="ct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rgbClr val="D0D8E8"/>
                      </a:solidFill>
                      <a:prstDash val="solid"/>
                      <a:round/>
                      <a:headEnd type="none" w="med" len="med"/>
                      <a:tailEnd type="none" w="med" len="med"/>
                    </a:lnB>
                    <a:solidFill>
                      <a:schemeClr val="accent1"/>
                    </a:solidFill>
                  </a:tcPr>
                </a:tc>
                <a:tc>
                  <a:txBody>
                    <a:bodyPr/>
                    <a:lstStyle/>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rPr>
                        <a:t>＜上記以外の見直し（部局長マネジメント等）＞</a:t>
                      </a:r>
                      <a:endPar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0D8E8"/>
                    </a:solidFill>
                  </a:tcPr>
                </a:tc>
                <a:extLst>
                  <a:ext uri="{0D108BD9-81ED-4DB2-BD59-A6C34878D82A}">
                    <a16:rowId xmlns:a16="http://schemas.microsoft.com/office/drawing/2014/main" val="1650196717"/>
                  </a:ext>
                </a:extLst>
              </a:tr>
              <a:tr h="606258">
                <a:tc vMerge="1">
                  <a:txBody>
                    <a:bodyPr/>
                    <a:lstStyle/>
                    <a:p>
                      <a:endParaRPr kumimoji="1" lang="ja-JP" altLang="en-US"/>
                    </a:p>
                  </a:txBody>
                  <a:tcPr/>
                </a:tc>
                <a:tc>
                  <a:txBody>
                    <a:bodyPr/>
                    <a:lstStyle/>
                    <a:p>
                      <a:pPr marL="133350" indent="-133350" algn="just">
                        <a:spcAft>
                          <a:spcPts val="0"/>
                        </a:spcAft>
                      </a:pPr>
                      <a:r>
                        <a:rPr lang="en-US" altLang="ja-JP" sz="1000" b="1" kern="100" dirty="0">
                          <a:solidFill>
                            <a:schemeClr val="tx1"/>
                          </a:solidFill>
                          <a:effectLst/>
                          <a:latin typeface="Meiryo UI" panose="020B0604030504040204" pitchFamily="50" charset="-128"/>
                          <a:ea typeface="Meiryo UI" panose="020B0604030504040204" pitchFamily="50" charset="-128"/>
                        </a:rPr>
                        <a:t>【</a:t>
                      </a:r>
                      <a:r>
                        <a:rPr lang="ja-JP" altLang="en-US" sz="1000" b="1" kern="100" dirty="0">
                          <a:solidFill>
                            <a:schemeClr val="tx1"/>
                          </a:solidFill>
                          <a:effectLst/>
                          <a:latin typeface="Meiryo UI" panose="020B0604030504040204" pitchFamily="50" charset="-128"/>
                          <a:ea typeface="Meiryo UI" panose="020B0604030504040204" pitchFamily="50" charset="-128"/>
                        </a:rPr>
                        <a:t>平成</a:t>
                      </a:r>
                      <a:r>
                        <a:rPr lang="en-US" altLang="ja-JP" sz="1000" b="1" kern="100" dirty="0">
                          <a:solidFill>
                            <a:schemeClr val="tx1"/>
                          </a:solidFill>
                          <a:effectLst/>
                          <a:latin typeface="Meiryo UI" panose="020B0604030504040204" pitchFamily="50" charset="-128"/>
                          <a:ea typeface="Meiryo UI" panose="020B0604030504040204" pitchFamily="50" charset="-128"/>
                        </a:rPr>
                        <a:t>25</a:t>
                      </a:r>
                      <a:r>
                        <a:rPr lang="ja-JP" altLang="en-US" sz="1000" b="1" kern="100" dirty="0">
                          <a:solidFill>
                            <a:schemeClr val="tx1"/>
                          </a:solidFill>
                          <a:effectLst/>
                          <a:latin typeface="Meiryo UI" panose="020B0604030504040204" pitchFamily="50" charset="-128"/>
                          <a:ea typeface="Meiryo UI" panose="020B0604030504040204" pitchFamily="50" charset="-128"/>
                        </a:rPr>
                        <a:t>年度</a:t>
                      </a:r>
                      <a:r>
                        <a:rPr lang="en-US" altLang="ja-JP" sz="1000" b="1" kern="100" dirty="0">
                          <a:solidFill>
                            <a:schemeClr val="tx1"/>
                          </a:solidFill>
                          <a:effectLst/>
                          <a:latin typeface="Meiryo UI" panose="020B0604030504040204" pitchFamily="50" charset="-128"/>
                          <a:ea typeface="Meiryo UI" panose="020B0604030504040204" pitchFamily="50" charset="-128"/>
                        </a:rPr>
                        <a:t>】</a:t>
                      </a:r>
                      <a:r>
                        <a:rPr lang="ja-JP" altLang="en-US" sz="1000" b="1" kern="100" dirty="0">
                          <a:solidFill>
                            <a:schemeClr val="tx1"/>
                          </a:solidFill>
                          <a:effectLst/>
                          <a:latin typeface="Meiryo UI" panose="020B0604030504040204" pitchFamily="50" charset="-128"/>
                          <a:ea typeface="Meiryo UI" panose="020B0604030504040204" pitchFamily="50" charset="-128"/>
                        </a:rPr>
                        <a:t>　</a:t>
                      </a:r>
                      <a:r>
                        <a:rPr lang="ja-JP" altLang="en-US" sz="1000" b="0" kern="100" dirty="0">
                          <a:solidFill>
                            <a:schemeClr val="tx1"/>
                          </a:solidFill>
                          <a:effectLst/>
                          <a:latin typeface="Meiryo UI" panose="020B0604030504040204" pitchFamily="50" charset="-128"/>
                          <a:ea typeface="Meiryo UI" panose="020B0604030504040204" pitchFamily="50" charset="-128"/>
                        </a:rPr>
                        <a:t>事業計画</a:t>
                      </a:r>
                      <a:r>
                        <a:rPr lang="ja-JP" altLang="en-US" sz="1000" kern="100" dirty="0">
                          <a:solidFill>
                            <a:schemeClr val="tx1"/>
                          </a:solidFill>
                          <a:effectLst/>
                          <a:latin typeface="Meiryo UI" panose="020B0604030504040204" pitchFamily="50" charset="-128"/>
                          <a:ea typeface="Meiryo UI" panose="020B0604030504040204" pitchFamily="50" charset="-128"/>
                        </a:rPr>
                        <a:t>について</a:t>
                      </a:r>
                      <a:r>
                        <a:rPr lang="en-US" altLang="ja-JP" sz="1000" kern="100" dirty="0">
                          <a:solidFill>
                            <a:schemeClr val="tx1"/>
                          </a:solidFill>
                          <a:effectLst/>
                          <a:latin typeface="Meiryo UI" panose="020B0604030504040204" pitchFamily="50" charset="-128"/>
                          <a:ea typeface="Meiryo UI" panose="020B0604030504040204" pitchFamily="50" charset="-128"/>
                        </a:rPr>
                        <a:t>H26</a:t>
                      </a:r>
                      <a:r>
                        <a:rPr lang="ja-JP" altLang="en-US" sz="1000" kern="100" dirty="0">
                          <a:solidFill>
                            <a:schemeClr val="tx1"/>
                          </a:solidFill>
                          <a:effectLst/>
                          <a:latin typeface="Meiryo UI" panose="020B0604030504040204" pitchFamily="50" charset="-128"/>
                          <a:ea typeface="Meiryo UI" panose="020B0604030504040204" pitchFamily="50" charset="-128"/>
                        </a:rPr>
                        <a:t>完了予定から</a:t>
                      </a:r>
                      <a:r>
                        <a:rPr lang="en-US" altLang="ja-JP" sz="1000" kern="100" dirty="0">
                          <a:solidFill>
                            <a:schemeClr val="tx1"/>
                          </a:solidFill>
                          <a:effectLst/>
                          <a:latin typeface="Meiryo UI" panose="020B0604030504040204" pitchFamily="50" charset="-128"/>
                          <a:ea typeface="Meiryo UI" panose="020B0604030504040204" pitchFamily="50" charset="-128"/>
                        </a:rPr>
                        <a:t>H30</a:t>
                      </a:r>
                      <a:r>
                        <a:rPr lang="ja-JP" altLang="en-US" sz="1000" kern="100" dirty="0">
                          <a:solidFill>
                            <a:schemeClr val="tx1"/>
                          </a:solidFill>
                          <a:effectLst/>
                          <a:latin typeface="Meiryo UI" panose="020B0604030504040204" pitchFamily="50" charset="-128"/>
                          <a:ea typeface="Meiryo UI" panose="020B0604030504040204" pitchFamily="50" charset="-128"/>
                        </a:rPr>
                        <a:t>完了予定に見直し（事業進捗による見直し）</a:t>
                      </a:r>
                      <a:endParaRPr lang="en-US" altLang="ja-JP" sz="1000" kern="100" dirty="0">
                        <a:solidFill>
                          <a:schemeClr val="tx1"/>
                        </a:solidFill>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000" b="1" kern="100" dirty="0">
                          <a:solidFill>
                            <a:schemeClr val="tx1"/>
                          </a:solidFill>
                          <a:effectLst/>
                          <a:latin typeface="Meiryo UI" panose="020B0604030504040204" pitchFamily="50" charset="-128"/>
                          <a:ea typeface="Meiryo UI" panose="020B0604030504040204" pitchFamily="50" charset="-128"/>
                        </a:rPr>
                        <a:t>【</a:t>
                      </a:r>
                      <a:r>
                        <a:rPr lang="ja-JP" altLang="en-US" sz="1000" b="1" kern="100" dirty="0">
                          <a:solidFill>
                            <a:schemeClr val="tx1"/>
                          </a:solidFill>
                          <a:effectLst/>
                          <a:latin typeface="Meiryo UI" panose="020B0604030504040204" pitchFamily="50" charset="-128"/>
                          <a:ea typeface="Meiryo UI" panose="020B0604030504040204" pitchFamily="50" charset="-128"/>
                        </a:rPr>
                        <a:t>平成</a:t>
                      </a:r>
                      <a:r>
                        <a:rPr lang="en-US" altLang="ja-JP" sz="1000" b="1" kern="100" dirty="0">
                          <a:solidFill>
                            <a:schemeClr val="tx1"/>
                          </a:solidFill>
                          <a:effectLst/>
                          <a:latin typeface="Meiryo UI" panose="020B0604030504040204" pitchFamily="50" charset="-128"/>
                          <a:ea typeface="Meiryo UI" panose="020B0604030504040204" pitchFamily="50" charset="-128"/>
                        </a:rPr>
                        <a:t>30</a:t>
                      </a:r>
                      <a:r>
                        <a:rPr lang="ja-JP" altLang="en-US" sz="1000" b="1" kern="100" dirty="0">
                          <a:solidFill>
                            <a:schemeClr val="tx1"/>
                          </a:solidFill>
                          <a:effectLst/>
                          <a:latin typeface="Meiryo UI" panose="020B0604030504040204" pitchFamily="50" charset="-128"/>
                          <a:ea typeface="Meiryo UI" panose="020B0604030504040204" pitchFamily="50" charset="-128"/>
                        </a:rPr>
                        <a:t>年度</a:t>
                      </a:r>
                      <a:r>
                        <a:rPr lang="en-US" altLang="ja-JP" sz="1000" b="1" kern="100" dirty="0">
                          <a:solidFill>
                            <a:schemeClr val="tx1"/>
                          </a:solidFill>
                          <a:effectLst/>
                          <a:latin typeface="Meiryo UI" panose="020B0604030504040204" pitchFamily="50" charset="-128"/>
                          <a:ea typeface="Meiryo UI" panose="020B0604030504040204" pitchFamily="50" charset="-128"/>
                        </a:rPr>
                        <a:t>】</a:t>
                      </a:r>
                      <a:r>
                        <a:rPr lang="ja-JP" altLang="en-US" sz="1000" b="1" kern="100" dirty="0">
                          <a:solidFill>
                            <a:schemeClr val="tx1"/>
                          </a:solidFill>
                          <a:effectLst/>
                          <a:latin typeface="Meiryo UI" panose="020B0604030504040204" pitchFamily="50" charset="-128"/>
                          <a:ea typeface="Meiryo UI" panose="020B0604030504040204" pitchFamily="50" charset="-128"/>
                        </a:rPr>
                        <a:t>　</a:t>
                      </a:r>
                      <a:r>
                        <a:rPr lang="ja-JP" altLang="en-US" sz="1000" b="0" kern="100" dirty="0">
                          <a:solidFill>
                            <a:schemeClr val="tx1"/>
                          </a:solidFill>
                          <a:effectLst/>
                          <a:latin typeface="Meiryo UI" panose="020B0604030504040204" pitchFamily="50" charset="-128"/>
                          <a:ea typeface="Meiryo UI" panose="020B0604030504040204" pitchFamily="50" charset="-128"/>
                        </a:rPr>
                        <a:t>事業計画</a:t>
                      </a:r>
                      <a:r>
                        <a:rPr lang="ja-JP" altLang="en-US" sz="1000" kern="100" dirty="0">
                          <a:solidFill>
                            <a:schemeClr val="tx1"/>
                          </a:solidFill>
                          <a:effectLst/>
                          <a:latin typeface="Meiryo UI" panose="020B0604030504040204" pitchFamily="50" charset="-128"/>
                          <a:ea typeface="Meiryo UI" panose="020B0604030504040204" pitchFamily="50" charset="-128"/>
                        </a:rPr>
                        <a:t>について</a:t>
                      </a:r>
                      <a:r>
                        <a:rPr lang="en-US" altLang="ja-JP" sz="1000" kern="100" dirty="0">
                          <a:solidFill>
                            <a:schemeClr val="tx1"/>
                          </a:solidFill>
                          <a:effectLst/>
                          <a:latin typeface="Meiryo UI" panose="020B0604030504040204" pitchFamily="50" charset="-128"/>
                          <a:ea typeface="Meiryo UI" panose="020B0604030504040204" pitchFamily="50" charset="-128"/>
                        </a:rPr>
                        <a:t>H30</a:t>
                      </a:r>
                      <a:r>
                        <a:rPr lang="ja-JP" altLang="en-US" sz="1000" kern="100" dirty="0">
                          <a:solidFill>
                            <a:schemeClr val="tx1"/>
                          </a:solidFill>
                          <a:effectLst/>
                          <a:latin typeface="Meiryo UI" panose="020B0604030504040204" pitchFamily="50" charset="-128"/>
                          <a:ea typeface="Meiryo UI" panose="020B0604030504040204" pitchFamily="50" charset="-128"/>
                        </a:rPr>
                        <a:t>完了予定から</a:t>
                      </a:r>
                      <a:r>
                        <a:rPr lang="en-US" altLang="ja-JP" sz="1000" kern="100" dirty="0">
                          <a:solidFill>
                            <a:schemeClr val="tx1"/>
                          </a:solidFill>
                          <a:effectLst/>
                          <a:latin typeface="Meiryo UI" panose="020B0604030504040204" pitchFamily="50" charset="-128"/>
                          <a:ea typeface="Meiryo UI" panose="020B0604030504040204" pitchFamily="50" charset="-128"/>
                        </a:rPr>
                        <a:t>R10</a:t>
                      </a:r>
                      <a:r>
                        <a:rPr lang="ja-JP" altLang="en-US" sz="1000" kern="100" dirty="0">
                          <a:solidFill>
                            <a:schemeClr val="tx1"/>
                          </a:solidFill>
                          <a:effectLst/>
                          <a:latin typeface="Meiryo UI" panose="020B0604030504040204" pitchFamily="50" charset="-128"/>
                          <a:ea typeface="Meiryo UI" panose="020B0604030504040204" pitchFamily="50" charset="-128"/>
                        </a:rPr>
                        <a:t>完了予定に見直し（事業進捗による見直し）</a:t>
                      </a:r>
                      <a:endParaRPr lang="en-US" altLang="ja-JP" sz="1000" kern="100" dirty="0">
                        <a:solidFill>
                          <a:schemeClr val="tx1"/>
                        </a:solidFill>
                        <a:effectLst/>
                        <a:latin typeface="Meiryo UI" panose="020B0604030504040204" pitchFamily="50" charset="-128"/>
                        <a:ea typeface="Meiryo UI" panose="020B0604030504040204" pitchFamily="50" charset="-128"/>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3072107019"/>
                  </a:ext>
                </a:extLst>
              </a:tr>
              <a:tr h="215706">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bg1"/>
                          </a:solidFill>
                          <a:latin typeface="Meiryo UI" panose="020B0604030504040204" pitchFamily="50" charset="-128"/>
                          <a:ea typeface="Meiryo UI" panose="020B0604030504040204" pitchFamily="50" charset="-128"/>
                        </a:rPr>
                        <a:t>現在の事業</a:t>
                      </a:r>
                      <a:endParaRPr kumimoji="1" lang="en-US" altLang="ja-JP" sz="1000" dirty="0">
                        <a:solidFill>
                          <a:schemeClr val="bg1"/>
                        </a:solidFill>
                        <a:latin typeface="Meiryo UI" panose="020B0604030504040204" pitchFamily="50" charset="-128"/>
                        <a:ea typeface="Meiryo UI" panose="020B0604030504040204" pitchFamily="50" charset="-128"/>
                      </a:endParaRPr>
                    </a:p>
                  </a:txBody>
                  <a:tcPr marL="72000" marR="72000" marT="36000" marB="36000" vert="eaVert" anchor="ctr">
                    <a:lnL w="12700" cap="flat" cmpd="sng" algn="ctr">
                      <a:solidFill>
                        <a:schemeClr val="accent1"/>
                      </a:solidFill>
                      <a:prstDash val="solid"/>
                      <a:round/>
                      <a:headEnd type="none" w="med" len="med"/>
                      <a:tailEnd type="none" w="med" len="med"/>
                    </a:lnL>
                    <a:lnT w="12700" cap="flat" cmpd="sng" algn="ctr">
                      <a:solidFill>
                        <a:srgbClr val="D0D8E8"/>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b="1" i="0" u="none" kern="100" dirty="0">
                          <a:solidFill>
                            <a:schemeClr val="tx1"/>
                          </a:solidFill>
                          <a:effectLst/>
                          <a:latin typeface="Meiryo UI" panose="020B0604030504040204" pitchFamily="50" charset="-128"/>
                          <a:ea typeface="Meiryo UI" panose="020B0604030504040204" pitchFamily="50" charset="-128"/>
                        </a:rPr>
                        <a:t>＜主な事業（見直し後の事業、新たに取り組んでいる事業等）＞</a:t>
                      </a:r>
                      <a:endParaRPr lang="en-US" altLang="ja-JP" sz="10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alpha val="20000"/>
                      </a:schemeClr>
                    </a:solidFill>
                  </a:tcPr>
                </a:tc>
                <a:extLst>
                  <a:ext uri="{0D108BD9-81ED-4DB2-BD59-A6C34878D82A}">
                    <a16:rowId xmlns:a16="http://schemas.microsoft.com/office/drawing/2014/main" val="10002"/>
                  </a:ext>
                </a:extLst>
              </a:tr>
              <a:tr h="4769999">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0" dirty="0">
                        <a:solidFill>
                          <a:schemeClr val="bg1"/>
                        </a:solidFill>
                        <a:latin typeface="Meiryo UI" panose="020B0604030504040204" pitchFamily="50" charset="-128"/>
                        <a:ea typeface="Meiryo UI" panose="020B0604030504040204" pitchFamily="50" charset="-128"/>
                      </a:endParaRPr>
                    </a:p>
                  </a:txBody>
                  <a:tcPr marL="72000" marR="72000" marT="36000" marB="36000" vert="eaVert">
                    <a:lnT w="6350" cap="flat" cmpd="sng" algn="ctr">
                      <a:solidFill>
                        <a:schemeClr val="tx2"/>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solidFill>
                  </a:tcPr>
                </a:tc>
                <a:tc>
                  <a:txBody>
                    <a:bodyPr/>
                    <a:lstStyle/>
                    <a:p>
                      <a:pPr marL="133350" marR="0" lvl="0" indent="-133350" algn="just" defTabSz="914400" rtl="0" eaLnBrk="1" fontAlgn="auto" latinLnBrk="0" hangingPunct="1">
                        <a:lnSpc>
                          <a:spcPct val="100000"/>
                        </a:lnSpc>
                        <a:spcBef>
                          <a:spcPts val="0"/>
                        </a:spcBef>
                        <a:spcAft>
                          <a:spcPts val="0"/>
                        </a:spcAft>
                        <a:buClrTx/>
                        <a:buSzTx/>
                        <a:buFontTx/>
                        <a:buNone/>
                        <a:tabLst/>
                        <a:defRPr/>
                      </a:pPr>
                      <a:r>
                        <a:rPr lang="en-US" altLang="ja-JP" sz="1050" b="1" i="0" u="none" kern="100" dirty="0">
                          <a:solidFill>
                            <a:schemeClr val="tx1"/>
                          </a:solidFill>
                          <a:effectLst/>
                          <a:latin typeface="Meiryo UI" panose="020B0604030504040204" pitchFamily="50" charset="-128"/>
                          <a:ea typeface="Meiryo UI" panose="020B0604030504040204" pitchFamily="50" charset="-128"/>
                        </a:rPr>
                        <a:t>《</a:t>
                      </a:r>
                      <a:r>
                        <a:rPr lang="ja-JP" altLang="en-US" sz="1050" b="1" i="0" u="none" kern="100" dirty="0">
                          <a:solidFill>
                            <a:schemeClr val="tx1"/>
                          </a:solidFill>
                          <a:effectLst/>
                          <a:latin typeface="Meiryo UI" panose="020B0604030504040204" pitchFamily="50" charset="-128"/>
                          <a:ea typeface="Meiryo UI" panose="020B0604030504040204" pitchFamily="50" charset="-128"/>
                        </a:rPr>
                        <a:t>見直し後の事業</a:t>
                      </a:r>
                      <a:r>
                        <a:rPr lang="en-US" altLang="ja-JP" sz="1050" b="1" i="0" u="none" kern="100" dirty="0">
                          <a:solidFill>
                            <a:schemeClr val="tx1"/>
                          </a:solidFill>
                          <a:effectLst/>
                          <a:latin typeface="Meiryo UI" panose="020B0604030504040204" pitchFamily="50" charset="-128"/>
                          <a:ea typeface="Meiryo UI" panose="020B0604030504040204" pitchFamily="50" charset="-128"/>
                        </a:rPr>
                        <a:t>》 </a:t>
                      </a:r>
                    </a:p>
                    <a:p>
                      <a:pPr marL="133350" marR="0" lvl="0" indent="-133350" algn="just" defTabSz="914400" rtl="0" eaLnBrk="1" fontAlgn="auto" latinLnBrk="0" hangingPunct="1">
                        <a:lnSpc>
                          <a:spcPts val="400"/>
                        </a:lnSpc>
                        <a:spcBef>
                          <a:spcPts val="0"/>
                        </a:spcBef>
                        <a:spcAft>
                          <a:spcPts val="0"/>
                        </a:spcAft>
                        <a:buClrTx/>
                        <a:buSzTx/>
                        <a:buFontTx/>
                        <a:buNone/>
                        <a:tabLst/>
                        <a:defRPr/>
                      </a:pPr>
                      <a:endParaRPr lang="en-US" altLang="ja-JP" sz="1050" b="1" i="0" u="none"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50" b="1" i="0" kern="100" dirty="0">
                          <a:solidFill>
                            <a:schemeClr val="tx1"/>
                          </a:solidFill>
                          <a:effectLst/>
                          <a:latin typeface="Meiryo UI" panose="020B0604030504040204" pitchFamily="50" charset="-128"/>
                          <a:ea typeface="Meiryo UI" panose="020B0604030504040204" pitchFamily="50" charset="-128"/>
                        </a:rPr>
                        <a:t>　</a:t>
                      </a:r>
                      <a:r>
                        <a:rPr lang="ja-JP" altLang="en-US" sz="1050" b="1" kern="100" dirty="0">
                          <a:solidFill>
                            <a:schemeClr val="tx1"/>
                          </a:solidFill>
                          <a:effectLst/>
                          <a:latin typeface="Meiryo UI" panose="020B0604030504040204" pitchFamily="50" charset="-128"/>
                          <a:ea typeface="Meiryo UI" panose="020B0604030504040204" pitchFamily="50" charset="-128"/>
                        </a:rPr>
                        <a:t>◆</a:t>
                      </a:r>
                      <a:r>
                        <a:rPr lang="zh-TW" altLang="en-US" sz="1050" b="1" u="sng" kern="100" dirty="0">
                          <a:solidFill>
                            <a:schemeClr val="tx1"/>
                          </a:solidFill>
                          <a:effectLst/>
                          <a:latin typeface="Meiryo UI" panose="020B0604030504040204" pitchFamily="50" charset="-128"/>
                          <a:ea typeface="Meiryo UI" panose="020B0604030504040204" pitchFamily="50" charset="-128"/>
                        </a:rPr>
                        <a:t>泉佐野丘陵緑地整備事業費</a:t>
                      </a:r>
                      <a:endParaRPr lang="en-US" altLang="ja-JP" sz="1050" b="1" u="sng" kern="100" dirty="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ts val="500"/>
                        </a:lnSpc>
                        <a:spcBef>
                          <a:spcPts val="0"/>
                        </a:spcBef>
                        <a:spcAft>
                          <a:spcPts val="0"/>
                        </a:spcAft>
                        <a:buClrTx/>
                        <a:buSzTx/>
                        <a:buFontTx/>
                        <a:buNone/>
                        <a:tabLst/>
                        <a:defRPr/>
                      </a:pPr>
                      <a:r>
                        <a:rPr lang="ja-JP" altLang="en-US" sz="1000" b="1" i="0" u="sng" kern="100" dirty="0">
                          <a:solidFill>
                            <a:schemeClr val="tx1"/>
                          </a:solidFill>
                          <a:effectLst/>
                          <a:latin typeface="Meiryo UI" panose="020B0604030504040204" pitchFamily="50" charset="-128"/>
                          <a:ea typeface="Meiryo UI" panose="020B0604030504040204" pitchFamily="50" charset="-128"/>
                        </a:rPr>
                        <a:t>　</a:t>
                      </a:r>
                      <a:endParaRPr lang="en-US" altLang="ja-JP" sz="1000" b="1" i="0" u="sng"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50" b="1" kern="100" dirty="0">
                          <a:solidFill>
                            <a:schemeClr val="tx1"/>
                          </a:solidFill>
                          <a:effectLst/>
                          <a:latin typeface="Meiryo UI" panose="020B0604030504040204" pitchFamily="50" charset="-128"/>
                          <a:ea typeface="Meiryo UI" panose="020B0604030504040204" pitchFamily="50" charset="-128"/>
                        </a:rPr>
                        <a:t>　　１　事業</a:t>
                      </a:r>
                      <a:r>
                        <a:rPr lang="ja-JP" altLang="en-US" sz="1000" b="1" kern="100" dirty="0">
                          <a:solidFill>
                            <a:schemeClr val="tx1"/>
                          </a:solidFill>
                          <a:effectLst/>
                          <a:latin typeface="Meiryo UI" panose="020B0604030504040204" pitchFamily="50" charset="-128"/>
                          <a:ea typeface="Meiryo UI" panose="020B0604030504040204" pitchFamily="50" charset="-128"/>
                        </a:rPr>
                        <a:t>目的</a:t>
                      </a:r>
                      <a:endParaRPr lang="en-US" altLang="ja-JP" sz="1000" b="1"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1" kern="100" dirty="0">
                          <a:solidFill>
                            <a:schemeClr val="tx1"/>
                          </a:solidFill>
                          <a:effectLst/>
                          <a:latin typeface="Meiryo UI" panose="020B0604030504040204" pitchFamily="50" charset="-128"/>
                          <a:ea typeface="Meiryo UI" panose="020B0604030504040204" pitchFamily="50" charset="-128"/>
                        </a:rPr>
                        <a:t>　　　　　</a:t>
                      </a:r>
                      <a:r>
                        <a:rPr lang="ja-JP" altLang="en-US" sz="1000" b="0" kern="100" dirty="0">
                          <a:solidFill>
                            <a:schemeClr val="tx1"/>
                          </a:solidFill>
                          <a:effectLst/>
                          <a:latin typeface="Meiryo UI" panose="020B0604030504040204" pitchFamily="50" charset="-128"/>
                          <a:ea typeface="Meiryo UI" panose="020B0604030504040204" pitchFamily="50" charset="-128"/>
                        </a:rPr>
                        <a:t>みどり豊かな潤いあるまちづくりを進めるため、景観緑地の整備を行う。　</a:t>
                      </a:r>
                      <a:endParaRPr lang="en-US" altLang="ja-JP" sz="1000" b="0"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rPr>
                        <a:t>　　　　　根拠法令：都市公園法</a:t>
                      </a:r>
                      <a:endParaRPr lang="en-US" altLang="ja-JP" sz="1000" b="1"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1" kern="100" dirty="0">
                          <a:solidFill>
                            <a:schemeClr val="tx1"/>
                          </a:solidFill>
                          <a:effectLst/>
                          <a:latin typeface="Meiryo UI" panose="020B0604030504040204" pitchFamily="50" charset="-128"/>
                          <a:ea typeface="Meiryo UI" panose="020B0604030504040204" pitchFamily="50" charset="-128"/>
                        </a:rPr>
                        <a:t>　　２　事業内容</a:t>
                      </a:r>
                      <a:endParaRPr lang="en-US" altLang="ja-JP" sz="1000" b="1"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rPr>
                        <a:t>　　（１）泉佐野丘陵整備事業　　　　　　　　　　　　　　　　　　　　　　　　　　　　　　　　　　　　　　　　 </a:t>
                      </a:r>
                    </a:p>
                    <a:p>
                      <a:pPr marL="133350" indent="-133350"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rPr>
                        <a:t>　　　　　　　</a:t>
                      </a:r>
                      <a:r>
                        <a:rPr lang="en-US" altLang="ja-JP" sz="1000" b="0" kern="100" dirty="0">
                          <a:solidFill>
                            <a:schemeClr val="tx1"/>
                          </a:solidFill>
                          <a:effectLst/>
                          <a:latin typeface="Meiryo UI" panose="020B0604030504040204" pitchFamily="50" charset="-128"/>
                          <a:ea typeface="Meiryo UI" panose="020B0604030504040204" pitchFamily="50" charset="-128"/>
                        </a:rPr>
                        <a:t>【</a:t>
                      </a:r>
                      <a:r>
                        <a:rPr lang="ja-JP" altLang="en-US" sz="1000" b="0" kern="100" dirty="0">
                          <a:solidFill>
                            <a:schemeClr val="tx1"/>
                          </a:solidFill>
                          <a:effectLst/>
                          <a:latin typeface="Meiryo UI" panose="020B0604030504040204" pitchFamily="50" charset="-128"/>
                          <a:ea typeface="Meiryo UI" panose="020B0604030504040204" pitchFamily="50" charset="-128"/>
                        </a:rPr>
                        <a:t>活動指標</a:t>
                      </a:r>
                      <a:r>
                        <a:rPr lang="en-US" altLang="ja-JP" sz="1000" b="0" kern="100" dirty="0">
                          <a:solidFill>
                            <a:schemeClr val="tx1"/>
                          </a:solidFill>
                          <a:effectLst/>
                          <a:latin typeface="Meiryo UI" panose="020B0604030504040204" pitchFamily="50" charset="-128"/>
                          <a:ea typeface="Meiryo UI" panose="020B0604030504040204" pitchFamily="50" charset="-128"/>
                        </a:rPr>
                        <a:t>】</a:t>
                      </a:r>
                      <a:r>
                        <a:rPr lang="ja-JP" altLang="en-US" sz="1000" b="0" kern="100" dirty="0">
                          <a:solidFill>
                            <a:schemeClr val="tx1"/>
                          </a:solidFill>
                          <a:effectLst/>
                          <a:latin typeface="Meiryo UI" panose="020B0604030504040204" pitchFamily="50" charset="-128"/>
                          <a:ea typeface="Meiryo UI" panose="020B0604030504040204" pitchFamily="50" charset="-128"/>
                        </a:rPr>
                        <a:t>大阪府は最小の財政資源を必要とする施設に限定して投下し、基盤施設の整備を行う。　　　　　　　　　　　　　　　　　　　　　　　　　　　　　　　　　　　　　　　　　 </a:t>
                      </a:r>
                    </a:p>
                    <a:p>
                      <a:pPr marL="133350" indent="-133350"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rPr>
                        <a:t> 　　　　　　 </a:t>
                      </a:r>
                      <a:r>
                        <a:rPr lang="en-US" altLang="ja-JP" sz="1000" b="0" kern="100" dirty="0">
                          <a:solidFill>
                            <a:schemeClr val="tx1"/>
                          </a:solidFill>
                          <a:effectLst/>
                          <a:latin typeface="Meiryo UI" panose="020B0604030504040204" pitchFamily="50" charset="-128"/>
                          <a:ea typeface="Meiryo UI" panose="020B0604030504040204" pitchFamily="50" charset="-128"/>
                        </a:rPr>
                        <a:t>【</a:t>
                      </a:r>
                      <a:r>
                        <a:rPr lang="ja-JP" altLang="en-US" sz="1000" b="0" kern="100" dirty="0">
                          <a:solidFill>
                            <a:schemeClr val="tx1"/>
                          </a:solidFill>
                          <a:effectLst/>
                          <a:latin typeface="Meiryo UI" panose="020B0604030504040204" pitchFamily="50" charset="-128"/>
                          <a:ea typeface="Meiryo UI" panose="020B0604030504040204" pitchFamily="50" charset="-128"/>
                        </a:rPr>
                        <a:t>事業対象</a:t>
                      </a:r>
                      <a:r>
                        <a:rPr lang="en-US" altLang="ja-JP" sz="1000" b="0" kern="100" dirty="0">
                          <a:solidFill>
                            <a:schemeClr val="tx1"/>
                          </a:solidFill>
                          <a:effectLst/>
                          <a:latin typeface="Meiryo UI" panose="020B0604030504040204" pitchFamily="50" charset="-128"/>
                          <a:ea typeface="Meiryo UI" panose="020B0604030504040204" pitchFamily="50" charset="-128"/>
                        </a:rPr>
                        <a:t>】</a:t>
                      </a:r>
                      <a:r>
                        <a:rPr lang="ja-JP" altLang="en-US" sz="1000" b="0" kern="100" dirty="0">
                          <a:solidFill>
                            <a:schemeClr val="tx1"/>
                          </a:solidFill>
                          <a:effectLst/>
                          <a:latin typeface="Meiryo UI" panose="020B0604030504040204" pitchFamily="50" charset="-128"/>
                          <a:ea typeface="Meiryo UI" panose="020B0604030504040204" pitchFamily="50" charset="-128"/>
                        </a:rPr>
                        <a:t>泉佐野丘陵緑地</a:t>
                      </a:r>
                    </a:p>
                    <a:p>
                      <a:pPr marL="133350" indent="-133350"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rPr>
                        <a:t> 　　　　　　 </a:t>
                      </a:r>
                      <a:r>
                        <a:rPr lang="en-US" altLang="ja-JP" sz="1000" b="0" kern="100" dirty="0">
                          <a:solidFill>
                            <a:schemeClr val="tx1"/>
                          </a:solidFill>
                          <a:effectLst/>
                          <a:latin typeface="Meiryo UI" panose="020B0604030504040204" pitchFamily="50" charset="-128"/>
                          <a:ea typeface="Meiryo UI" panose="020B0604030504040204" pitchFamily="50" charset="-128"/>
                        </a:rPr>
                        <a:t>【</a:t>
                      </a:r>
                      <a:r>
                        <a:rPr lang="ja-JP" altLang="en-US" sz="1000" b="0" kern="100" dirty="0">
                          <a:solidFill>
                            <a:schemeClr val="tx1"/>
                          </a:solidFill>
                          <a:effectLst/>
                          <a:latin typeface="Meiryo UI" panose="020B0604030504040204" pitchFamily="50" charset="-128"/>
                          <a:ea typeface="Meiryo UI" panose="020B0604030504040204" pitchFamily="50" charset="-128"/>
                        </a:rPr>
                        <a:t>成果指標</a:t>
                      </a:r>
                      <a:r>
                        <a:rPr lang="en-US" altLang="ja-JP" sz="1000" b="0" kern="100" dirty="0">
                          <a:solidFill>
                            <a:schemeClr val="tx1"/>
                          </a:solidFill>
                          <a:effectLst/>
                          <a:latin typeface="Meiryo UI" panose="020B0604030504040204" pitchFamily="50" charset="-128"/>
                          <a:ea typeface="Meiryo UI" panose="020B0604030504040204" pitchFamily="50" charset="-128"/>
                        </a:rPr>
                        <a:t>】</a:t>
                      </a:r>
                      <a:r>
                        <a:rPr lang="ja-JP" altLang="en-US" sz="1000" b="0" kern="100" dirty="0">
                          <a:solidFill>
                            <a:schemeClr val="tx1"/>
                          </a:solidFill>
                          <a:effectLst/>
                          <a:latin typeface="Meiryo UI" panose="020B0604030504040204" pitchFamily="50" charset="-128"/>
                          <a:ea typeface="Meiryo UI" panose="020B0604030504040204" pitchFamily="50" charset="-128"/>
                        </a:rPr>
                        <a:t>ボランティア・企業との連携による公園整備により、景観、環境、地域の活性化に役立つ公園づくりを行う。</a:t>
                      </a:r>
                      <a:endParaRPr lang="en-US" altLang="ja-JP" sz="1000" b="0"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rPr>
                        <a:t>　　　　　　</a:t>
                      </a:r>
                      <a:r>
                        <a:rPr lang="ja-JP" altLang="en-US" sz="1000" b="0" kern="100" baseline="0" dirty="0">
                          <a:solidFill>
                            <a:schemeClr val="tx1"/>
                          </a:solidFill>
                          <a:effectLst/>
                          <a:latin typeface="Meiryo UI" panose="020B0604030504040204" pitchFamily="50" charset="-128"/>
                          <a:ea typeface="Meiryo UI" panose="020B0604030504040204" pitchFamily="50" charset="-128"/>
                        </a:rPr>
                        <a:t>  </a:t>
                      </a:r>
                      <a:r>
                        <a:rPr lang="en-US" altLang="ja-JP" sz="1000" b="0" kern="100" dirty="0">
                          <a:solidFill>
                            <a:schemeClr val="tx1"/>
                          </a:solidFill>
                          <a:effectLst/>
                          <a:latin typeface="Meiryo UI" panose="020B0604030504040204" pitchFamily="50" charset="-128"/>
                          <a:ea typeface="Meiryo UI" panose="020B0604030504040204" pitchFamily="50" charset="-128"/>
                        </a:rPr>
                        <a:t>【</a:t>
                      </a:r>
                      <a:r>
                        <a:rPr lang="ja-JP" altLang="en-US" sz="1000" b="0" kern="100" dirty="0">
                          <a:solidFill>
                            <a:schemeClr val="tx1"/>
                          </a:solidFill>
                          <a:effectLst/>
                          <a:latin typeface="Meiryo UI" panose="020B0604030504040204" pitchFamily="50" charset="-128"/>
                          <a:ea typeface="Meiryo UI" panose="020B0604030504040204" pitchFamily="50" charset="-128"/>
                        </a:rPr>
                        <a:t>交付要件</a:t>
                      </a:r>
                      <a:r>
                        <a:rPr lang="en-US" altLang="ja-JP" sz="1000" b="0" kern="100" dirty="0">
                          <a:solidFill>
                            <a:schemeClr val="tx1"/>
                          </a:solidFill>
                          <a:effectLst/>
                          <a:latin typeface="Meiryo UI" panose="020B0604030504040204" pitchFamily="50" charset="-128"/>
                          <a:ea typeface="Meiryo UI" panose="020B0604030504040204" pitchFamily="50" charset="-128"/>
                        </a:rPr>
                        <a:t>】</a:t>
                      </a:r>
                      <a:r>
                        <a:rPr lang="ja-JP" altLang="en-US" sz="1000" b="0" kern="100" dirty="0">
                          <a:solidFill>
                            <a:schemeClr val="tx1"/>
                          </a:solidFill>
                          <a:effectLst/>
                          <a:latin typeface="Meiryo UI" panose="020B0604030504040204" pitchFamily="50" charset="-128"/>
                          <a:ea typeface="Meiryo UI" panose="020B0604030504040204" pitchFamily="50" charset="-128"/>
                        </a:rPr>
                        <a:t>国の社会資本総合整備計画に位置づけられたもの</a:t>
                      </a:r>
                      <a:endParaRPr lang="en-US" altLang="ja-JP" sz="1000" b="0"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en-US" altLang="ja-JP" sz="1000" b="0" kern="100" baseline="0" dirty="0">
                          <a:solidFill>
                            <a:schemeClr val="tx1"/>
                          </a:solidFill>
                          <a:effectLst/>
                          <a:latin typeface="Meiryo UI" panose="020B0604030504040204" pitchFamily="50" charset="-128"/>
                          <a:ea typeface="Meiryo UI" panose="020B0604030504040204" pitchFamily="50" charset="-128"/>
                        </a:rPr>
                        <a:t>              </a:t>
                      </a:r>
                      <a:r>
                        <a:rPr lang="en-US" altLang="ja-JP" sz="1000" b="0" kern="100" dirty="0">
                          <a:solidFill>
                            <a:schemeClr val="tx1"/>
                          </a:solidFill>
                          <a:effectLst/>
                          <a:latin typeface="Meiryo UI" panose="020B0604030504040204" pitchFamily="50" charset="-128"/>
                          <a:ea typeface="Meiryo UI" panose="020B0604030504040204" pitchFamily="50" charset="-128"/>
                        </a:rPr>
                        <a:t>【</a:t>
                      </a:r>
                      <a:r>
                        <a:rPr lang="ja-JP" altLang="en-US" sz="1000" b="0" kern="100" dirty="0">
                          <a:solidFill>
                            <a:schemeClr val="tx1"/>
                          </a:solidFill>
                          <a:effectLst/>
                          <a:latin typeface="Meiryo UI" panose="020B0604030504040204" pitchFamily="50" charset="-128"/>
                          <a:ea typeface="Meiryo UI" panose="020B0604030504040204" pitchFamily="50" charset="-128"/>
                        </a:rPr>
                        <a:t>交付限度額</a:t>
                      </a:r>
                      <a:r>
                        <a:rPr lang="en-US" altLang="ja-JP" sz="1000" b="0" kern="100" dirty="0">
                          <a:solidFill>
                            <a:schemeClr val="tx1"/>
                          </a:solidFill>
                          <a:effectLst/>
                          <a:latin typeface="Meiryo UI" panose="020B0604030504040204" pitchFamily="50" charset="-128"/>
                          <a:ea typeface="Meiryo UI" panose="020B0604030504040204" pitchFamily="50" charset="-128"/>
                        </a:rPr>
                        <a:t>】</a:t>
                      </a:r>
                      <a:r>
                        <a:rPr lang="ja-JP" altLang="en-US" sz="1000" b="0" kern="100" dirty="0">
                          <a:solidFill>
                            <a:schemeClr val="tx1"/>
                          </a:solidFill>
                          <a:effectLst/>
                          <a:latin typeface="Meiryo UI" panose="020B0604030504040204" pitchFamily="50" charset="-128"/>
                          <a:ea typeface="Meiryo UI" panose="020B0604030504040204" pitchFamily="50" charset="-128"/>
                        </a:rPr>
                        <a:t>１／２</a:t>
                      </a:r>
                      <a:endParaRPr lang="en-US" altLang="ja-JP" sz="1000" b="0"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rPr>
                        <a:t>　　（２）泉佐野丘陵緑地整備事業（運営審議会）　　　　　　　　　　　　　　　　　　　　　　　　　　　　　　　 </a:t>
                      </a:r>
                    </a:p>
                    <a:p>
                      <a:pPr marL="133350" indent="-133350"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rPr>
                        <a:t> 　　　　　 　</a:t>
                      </a:r>
                      <a:r>
                        <a:rPr lang="en-US" altLang="ja-JP" sz="1000" b="0" kern="100" dirty="0">
                          <a:solidFill>
                            <a:schemeClr val="tx1"/>
                          </a:solidFill>
                          <a:effectLst/>
                          <a:latin typeface="Meiryo UI" panose="020B0604030504040204" pitchFamily="50" charset="-128"/>
                          <a:ea typeface="Meiryo UI" panose="020B0604030504040204" pitchFamily="50" charset="-128"/>
                        </a:rPr>
                        <a:t>【</a:t>
                      </a:r>
                      <a:r>
                        <a:rPr lang="ja-JP" altLang="en-US" sz="1000" b="0" kern="100" dirty="0">
                          <a:solidFill>
                            <a:schemeClr val="tx1"/>
                          </a:solidFill>
                          <a:effectLst/>
                          <a:latin typeface="Meiryo UI" panose="020B0604030504040204" pitchFamily="50" charset="-128"/>
                          <a:ea typeface="Meiryo UI" panose="020B0604030504040204" pitchFamily="50" charset="-128"/>
                        </a:rPr>
                        <a:t>活動指標</a:t>
                      </a:r>
                      <a:r>
                        <a:rPr lang="en-US" altLang="ja-JP" sz="1000" b="0" kern="100" dirty="0">
                          <a:solidFill>
                            <a:schemeClr val="tx1"/>
                          </a:solidFill>
                          <a:effectLst/>
                          <a:latin typeface="Meiryo UI" panose="020B0604030504040204" pitchFamily="50" charset="-128"/>
                          <a:ea typeface="Meiryo UI" panose="020B0604030504040204" pitchFamily="50" charset="-128"/>
                        </a:rPr>
                        <a:t>】</a:t>
                      </a:r>
                      <a:r>
                        <a:rPr lang="ja-JP" altLang="en-US" sz="1000" b="0" kern="100" dirty="0">
                          <a:solidFill>
                            <a:schemeClr val="tx1"/>
                          </a:solidFill>
                          <a:effectLst/>
                          <a:latin typeface="Meiryo UI" panose="020B0604030504040204" pitchFamily="50" charset="-128"/>
                          <a:ea typeface="Meiryo UI" panose="020B0604030504040204" pitchFamily="50" charset="-128"/>
                        </a:rPr>
                        <a:t>緑地の運営を協議・決定する運営審議会を行う。</a:t>
                      </a:r>
                      <a:endParaRPr lang="en-US" altLang="ja-JP" sz="1000" b="0"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rPr>
                        <a:t>　　　　　 　</a:t>
                      </a:r>
                      <a:r>
                        <a:rPr lang="ja-JP" altLang="en-US" sz="1000" b="0" kern="100" baseline="0" dirty="0">
                          <a:solidFill>
                            <a:schemeClr val="tx1"/>
                          </a:solidFill>
                          <a:effectLst/>
                          <a:latin typeface="Meiryo UI" panose="020B0604030504040204" pitchFamily="50" charset="-128"/>
                          <a:ea typeface="Meiryo UI" panose="020B0604030504040204" pitchFamily="50" charset="-128"/>
                        </a:rPr>
                        <a:t> </a:t>
                      </a:r>
                      <a:r>
                        <a:rPr lang="en-US" altLang="ja-JP" sz="1000" b="0" kern="100" dirty="0">
                          <a:solidFill>
                            <a:schemeClr val="tx1"/>
                          </a:solidFill>
                          <a:effectLst/>
                          <a:latin typeface="Meiryo UI" panose="020B0604030504040204" pitchFamily="50" charset="-128"/>
                          <a:ea typeface="Meiryo UI" panose="020B0604030504040204" pitchFamily="50" charset="-128"/>
                        </a:rPr>
                        <a:t>【</a:t>
                      </a:r>
                      <a:r>
                        <a:rPr lang="ja-JP" altLang="en-US" sz="1000" b="0" kern="100" dirty="0">
                          <a:solidFill>
                            <a:schemeClr val="tx1"/>
                          </a:solidFill>
                          <a:effectLst/>
                          <a:latin typeface="Meiryo UI" panose="020B0604030504040204" pitchFamily="50" charset="-128"/>
                          <a:ea typeface="Meiryo UI" panose="020B0604030504040204" pitchFamily="50" charset="-128"/>
                        </a:rPr>
                        <a:t>事業対象</a:t>
                      </a:r>
                      <a:r>
                        <a:rPr lang="en-US" altLang="ja-JP" sz="1000" b="0" kern="100" dirty="0">
                          <a:solidFill>
                            <a:schemeClr val="tx1"/>
                          </a:solidFill>
                          <a:effectLst/>
                          <a:latin typeface="Meiryo UI" panose="020B0604030504040204" pitchFamily="50" charset="-128"/>
                          <a:ea typeface="Meiryo UI" panose="020B0604030504040204" pitchFamily="50" charset="-128"/>
                        </a:rPr>
                        <a:t>】</a:t>
                      </a:r>
                      <a:r>
                        <a:rPr lang="ja-JP" altLang="en-US" sz="1000" b="0" kern="100" dirty="0">
                          <a:solidFill>
                            <a:schemeClr val="tx1"/>
                          </a:solidFill>
                          <a:effectLst/>
                          <a:latin typeface="Meiryo UI" panose="020B0604030504040204" pitchFamily="50" charset="-128"/>
                          <a:ea typeface="Meiryo UI" panose="020B0604030504040204" pitchFamily="50" charset="-128"/>
                        </a:rPr>
                        <a:t>泉佐野丘陵緑地</a:t>
                      </a:r>
                      <a:endParaRPr lang="en-US" altLang="ja-JP" sz="1000" b="0"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en-US" altLang="ja-JP" sz="1000" b="0" kern="100" baseline="0" dirty="0">
                          <a:solidFill>
                            <a:schemeClr val="tx1"/>
                          </a:solidFill>
                          <a:effectLst/>
                          <a:latin typeface="Meiryo UI" panose="020B0604030504040204" pitchFamily="50" charset="-128"/>
                          <a:ea typeface="Meiryo UI" panose="020B0604030504040204" pitchFamily="50" charset="-128"/>
                        </a:rPr>
                        <a:t>              </a:t>
                      </a:r>
                      <a:r>
                        <a:rPr lang="en-US" altLang="ja-JP" sz="1000" b="0" kern="100" dirty="0">
                          <a:solidFill>
                            <a:schemeClr val="tx1"/>
                          </a:solidFill>
                          <a:effectLst/>
                          <a:latin typeface="Meiryo UI" panose="020B0604030504040204" pitchFamily="50" charset="-128"/>
                          <a:ea typeface="Meiryo UI" panose="020B0604030504040204" pitchFamily="50" charset="-128"/>
                        </a:rPr>
                        <a:t>【</a:t>
                      </a:r>
                      <a:r>
                        <a:rPr lang="ja-JP" altLang="en-US" sz="1000" b="0" kern="100" dirty="0">
                          <a:solidFill>
                            <a:schemeClr val="tx1"/>
                          </a:solidFill>
                          <a:effectLst/>
                          <a:latin typeface="Meiryo UI" panose="020B0604030504040204" pitchFamily="50" charset="-128"/>
                          <a:ea typeface="Meiryo UI" panose="020B0604030504040204" pitchFamily="50" charset="-128"/>
                        </a:rPr>
                        <a:t>成果指標</a:t>
                      </a:r>
                      <a:r>
                        <a:rPr lang="en-US" altLang="ja-JP" sz="1000" b="0" kern="100" dirty="0">
                          <a:solidFill>
                            <a:schemeClr val="tx1"/>
                          </a:solidFill>
                          <a:effectLst/>
                          <a:latin typeface="Meiryo UI" panose="020B0604030504040204" pitchFamily="50" charset="-128"/>
                          <a:ea typeface="Meiryo UI" panose="020B0604030504040204" pitchFamily="50" charset="-128"/>
                        </a:rPr>
                        <a:t>】</a:t>
                      </a:r>
                      <a:r>
                        <a:rPr lang="ja-JP" altLang="en-US" sz="1000" b="0" kern="100" dirty="0">
                          <a:solidFill>
                            <a:schemeClr val="tx1"/>
                          </a:solidFill>
                          <a:effectLst/>
                          <a:latin typeface="Meiryo UI" panose="020B0604030504040204" pitchFamily="50" charset="-128"/>
                          <a:ea typeface="Meiryo UI" panose="020B0604030504040204" pitchFamily="50" charset="-128"/>
                        </a:rPr>
                        <a:t>緑地の運営について、府民と一緒に協議決定を行う。</a:t>
                      </a:r>
                      <a:endParaRPr lang="en-US" altLang="ja-JP" sz="1000" b="0"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rPr>
                        <a:t>　　（３）泉佐野丘陵緑地整備事業（維持補修費）</a:t>
                      </a:r>
                      <a:endParaRPr lang="en-US" altLang="ja-JP" sz="1000" b="0"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rPr>
                        <a:t>　　　　　　　</a:t>
                      </a:r>
                      <a:r>
                        <a:rPr lang="en-US" altLang="ja-JP" sz="1000" b="0" kern="100" dirty="0">
                          <a:solidFill>
                            <a:schemeClr val="tx1"/>
                          </a:solidFill>
                          <a:effectLst/>
                          <a:latin typeface="Meiryo UI" panose="020B0604030504040204" pitchFamily="50" charset="-128"/>
                          <a:ea typeface="Meiryo UI" panose="020B0604030504040204" pitchFamily="50" charset="-128"/>
                        </a:rPr>
                        <a:t>【</a:t>
                      </a:r>
                      <a:r>
                        <a:rPr lang="ja-JP" altLang="en-US" sz="1000" b="0" kern="100" dirty="0">
                          <a:solidFill>
                            <a:schemeClr val="tx1"/>
                          </a:solidFill>
                          <a:effectLst/>
                          <a:latin typeface="Meiryo UI" panose="020B0604030504040204" pitchFamily="50" charset="-128"/>
                          <a:ea typeface="Meiryo UI" panose="020B0604030504040204" pitchFamily="50" charset="-128"/>
                        </a:rPr>
                        <a:t>活動指標</a:t>
                      </a:r>
                      <a:r>
                        <a:rPr lang="en-US" altLang="ja-JP" sz="1000" b="0" kern="100" dirty="0">
                          <a:solidFill>
                            <a:schemeClr val="tx1"/>
                          </a:solidFill>
                          <a:effectLst/>
                          <a:latin typeface="Meiryo UI" panose="020B0604030504040204" pitchFamily="50" charset="-128"/>
                          <a:ea typeface="Meiryo UI" panose="020B0604030504040204" pitchFamily="50" charset="-128"/>
                        </a:rPr>
                        <a:t>】</a:t>
                      </a:r>
                      <a:r>
                        <a:rPr lang="ja-JP" altLang="en-US" sz="1000" b="0" kern="100" dirty="0">
                          <a:solidFill>
                            <a:schemeClr val="tx1"/>
                          </a:solidFill>
                          <a:effectLst/>
                          <a:latin typeface="Meiryo UI" panose="020B0604030504040204" pitchFamily="50" charset="-128"/>
                          <a:ea typeface="Meiryo UI" panose="020B0604030504040204" pitchFamily="50" charset="-128"/>
                        </a:rPr>
                        <a:t>施設等の維持管理を行うとともに、ボランティアの活動に伴い使用する備品・車両及び用地等の維持管理を行う。</a:t>
                      </a:r>
                      <a:endParaRPr lang="en-US" altLang="ja-JP" sz="1000" b="0"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rPr>
                        <a:t>　　　　　　　</a:t>
                      </a:r>
                      <a:r>
                        <a:rPr lang="en-US" altLang="ja-JP" sz="1000" b="0" kern="100" dirty="0">
                          <a:solidFill>
                            <a:schemeClr val="tx1"/>
                          </a:solidFill>
                          <a:effectLst/>
                          <a:latin typeface="Meiryo UI" panose="020B0604030504040204" pitchFamily="50" charset="-128"/>
                          <a:ea typeface="Meiryo UI" panose="020B0604030504040204" pitchFamily="50" charset="-128"/>
                        </a:rPr>
                        <a:t>【</a:t>
                      </a:r>
                      <a:r>
                        <a:rPr lang="ja-JP" altLang="en-US" sz="1000" b="0" kern="100" dirty="0">
                          <a:solidFill>
                            <a:schemeClr val="tx1"/>
                          </a:solidFill>
                          <a:effectLst/>
                          <a:latin typeface="Meiryo UI" panose="020B0604030504040204" pitchFamily="50" charset="-128"/>
                          <a:ea typeface="Meiryo UI" panose="020B0604030504040204" pitchFamily="50" charset="-128"/>
                        </a:rPr>
                        <a:t>事業対象</a:t>
                      </a:r>
                      <a:r>
                        <a:rPr lang="en-US" altLang="ja-JP" sz="1000" b="0" kern="100" dirty="0">
                          <a:solidFill>
                            <a:schemeClr val="tx1"/>
                          </a:solidFill>
                          <a:effectLst/>
                          <a:latin typeface="Meiryo UI" panose="020B0604030504040204" pitchFamily="50" charset="-128"/>
                          <a:ea typeface="Meiryo UI" panose="020B0604030504040204" pitchFamily="50" charset="-128"/>
                        </a:rPr>
                        <a:t>】</a:t>
                      </a:r>
                      <a:r>
                        <a:rPr lang="ja-JP" altLang="en-US" sz="1000" b="0" kern="100" dirty="0">
                          <a:solidFill>
                            <a:schemeClr val="tx1"/>
                          </a:solidFill>
                          <a:effectLst/>
                          <a:latin typeface="Meiryo UI" panose="020B0604030504040204" pitchFamily="50" charset="-128"/>
                          <a:ea typeface="Meiryo UI" panose="020B0604030504040204" pitchFamily="50" charset="-128"/>
                        </a:rPr>
                        <a:t>泉佐野丘陵緑地</a:t>
                      </a:r>
                      <a:endParaRPr lang="en-US" altLang="ja-JP" sz="1000" b="0"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rPr>
                        <a:t>　　　　　　　</a:t>
                      </a:r>
                      <a:r>
                        <a:rPr lang="en-US" altLang="ja-JP" sz="1000" b="0" kern="100" dirty="0">
                          <a:solidFill>
                            <a:schemeClr val="tx1"/>
                          </a:solidFill>
                          <a:effectLst/>
                          <a:latin typeface="Meiryo UI" panose="020B0604030504040204" pitchFamily="50" charset="-128"/>
                          <a:ea typeface="Meiryo UI" panose="020B0604030504040204" pitchFamily="50" charset="-128"/>
                        </a:rPr>
                        <a:t>【</a:t>
                      </a:r>
                      <a:r>
                        <a:rPr lang="ja-JP" altLang="en-US" sz="1000" b="0" kern="100" dirty="0">
                          <a:solidFill>
                            <a:schemeClr val="tx1"/>
                          </a:solidFill>
                          <a:effectLst/>
                          <a:latin typeface="Meiryo UI" panose="020B0604030504040204" pitchFamily="50" charset="-128"/>
                          <a:ea typeface="Meiryo UI" panose="020B0604030504040204" pitchFamily="50" charset="-128"/>
                        </a:rPr>
                        <a:t>成果指標</a:t>
                      </a:r>
                      <a:r>
                        <a:rPr lang="en-US" altLang="ja-JP" sz="1000" b="0" kern="100" dirty="0">
                          <a:solidFill>
                            <a:schemeClr val="tx1"/>
                          </a:solidFill>
                          <a:effectLst/>
                          <a:latin typeface="Meiryo UI" panose="020B0604030504040204" pitchFamily="50" charset="-128"/>
                          <a:ea typeface="Meiryo UI" panose="020B0604030504040204" pitchFamily="50" charset="-128"/>
                        </a:rPr>
                        <a:t>】</a:t>
                      </a:r>
                      <a:r>
                        <a:rPr lang="ja-JP" altLang="en-US" sz="1000" b="0" kern="100" dirty="0">
                          <a:solidFill>
                            <a:schemeClr val="tx1"/>
                          </a:solidFill>
                          <a:effectLst/>
                          <a:latin typeface="Meiryo UI" panose="020B0604030504040204" pitchFamily="50" charset="-128"/>
                          <a:ea typeface="Meiryo UI" panose="020B0604030504040204" pitchFamily="50" charset="-128"/>
                        </a:rPr>
                        <a:t>公園施設の計画的補修等を行い、適切な維持管理を行う。</a:t>
                      </a:r>
                      <a:endParaRPr lang="en-US" altLang="ja-JP" sz="1000" b="0" kern="100" dirty="0">
                        <a:solidFill>
                          <a:schemeClr val="tx1"/>
                        </a:solidFill>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rPr>
                        <a:t>　　　</a:t>
                      </a:r>
                      <a:endParaRPr lang="en-US" altLang="ja-JP" sz="1000" b="0" u="none" kern="100" dirty="0">
                        <a:solidFill>
                          <a:schemeClr val="tx1"/>
                        </a:solidFill>
                        <a:effectLst/>
                        <a:latin typeface="Meiryo UI" panose="020B0604030504040204" pitchFamily="50" charset="-128"/>
                        <a:ea typeface="Meiryo UI" panose="020B0604030504040204" pitchFamily="50" charset="-128"/>
                      </a:endParaRPr>
                    </a:p>
                    <a:p>
                      <a:pPr algn="just">
                        <a:spcAft>
                          <a:spcPts val="0"/>
                        </a:spcAft>
                      </a:pPr>
                      <a:r>
                        <a:rPr lang="ja-JP" altLang="en-US" sz="1000" b="0" u="none" kern="100" dirty="0">
                          <a:solidFill>
                            <a:schemeClr val="tx1"/>
                          </a:solidFill>
                          <a:effectLst/>
                          <a:latin typeface="Meiryo UI" panose="020B0604030504040204" pitchFamily="50" charset="-128"/>
                          <a:ea typeface="Meiryo UI" panose="020B0604030504040204" pitchFamily="50" charset="-128"/>
                        </a:rPr>
                        <a:t>　　　　　＜建設事業費＞</a:t>
                      </a:r>
                    </a:p>
                    <a:p>
                      <a:pPr algn="just">
                        <a:spcAft>
                          <a:spcPts val="0"/>
                        </a:spcAft>
                      </a:pPr>
                      <a:r>
                        <a:rPr lang="ja-JP" altLang="en-US" sz="1000" b="0" u="none" kern="100" dirty="0">
                          <a:solidFill>
                            <a:schemeClr val="tx1"/>
                          </a:solidFill>
                          <a:effectLst/>
                          <a:latin typeface="Meiryo UI" panose="020B0604030504040204" pitchFamily="50" charset="-128"/>
                          <a:ea typeface="Meiryo UI" panose="020B0604030504040204" pitchFamily="50" charset="-128"/>
                        </a:rPr>
                        <a:t>       　　 ・用地費　　　　　　　　</a:t>
                      </a:r>
                      <a:r>
                        <a:rPr lang="en-US" altLang="ja-JP" sz="1000" b="0" u="none" kern="100" dirty="0">
                          <a:solidFill>
                            <a:schemeClr val="tx1"/>
                          </a:solidFill>
                          <a:effectLst/>
                          <a:latin typeface="Meiryo UI" panose="020B0604030504040204" pitchFamily="50" charset="-128"/>
                          <a:ea typeface="Meiryo UI" panose="020B0604030504040204" pitchFamily="50" charset="-128"/>
                        </a:rPr>
                        <a:t>15,497</a:t>
                      </a:r>
                      <a:r>
                        <a:rPr lang="ja-JP" altLang="en-US" sz="1000" b="0" u="none" kern="100" dirty="0">
                          <a:solidFill>
                            <a:schemeClr val="tx1"/>
                          </a:solidFill>
                          <a:effectLst/>
                          <a:latin typeface="Meiryo UI" panose="020B0604030504040204" pitchFamily="50" charset="-128"/>
                          <a:ea typeface="Meiryo UI" panose="020B0604030504040204" pitchFamily="50" charset="-128"/>
                        </a:rPr>
                        <a:t>百万円　　残事業費　　 </a:t>
                      </a:r>
                      <a:r>
                        <a:rPr lang="en-US" altLang="ja-JP" sz="1000" b="0" u="none" kern="100" dirty="0">
                          <a:solidFill>
                            <a:schemeClr val="tx1"/>
                          </a:solidFill>
                          <a:effectLst/>
                          <a:latin typeface="Meiryo UI" panose="020B0604030504040204" pitchFamily="50" charset="-128"/>
                          <a:ea typeface="Meiryo UI" panose="020B0604030504040204" pitchFamily="50" charset="-128"/>
                        </a:rPr>
                        <a:t>0</a:t>
                      </a:r>
                      <a:r>
                        <a:rPr lang="ja-JP" altLang="en-US" sz="1000" b="0" u="none" kern="100" dirty="0">
                          <a:solidFill>
                            <a:schemeClr val="tx1"/>
                          </a:solidFill>
                          <a:effectLst/>
                          <a:latin typeface="Meiryo UI" panose="020B0604030504040204" pitchFamily="50" charset="-128"/>
                          <a:ea typeface="Meiryo UI" panose="020B0604030504040204" pitchFamily="50" charset="-128"/>
                        </a:rPr>
                        <a:t>百万円</a:t>
                      </a:r>
                      <a:endParaRPr lang="en-US" altLang="ja-JP" sz="1000" b="0" u="none" kern="100" dirty="0">
                        <a:solidFill>
                          <a:schemeClr val="tx1"/>
                        </a:solidFill>
                        <a:effectLst/>
                        <a:latin typeface="Meiryo UI" panose="020B0604030504040204" pitchFamily="50" charset="-128"/>
                        <a:ea typeface="Meiryo UI" panose="020B0604030504040204" pitchFamily="50" charset="-128"/>
                      </a:endParaRPr>
                    </a:p>
                    <a:p>
                      <a:pPr algn="just">
                        <a:spcAft>
                          <a:spcPts val="0"/>
                        </a:spcAft>
                      </a:pPr>
                      <a:r>
                        <a:rPr lang="ja-JP" altLang="en-US" sz="1000" b="0" u="none" kern="100" dirty="0">
                          <a:solidFill>
                            <a:schemeClr val="tx1"/>
                          </a:solidFill>
                          <a:effectLst/>
                          <a:latin typeface="Meiryo UI" panose="020B0604030504040204" pitchFamily="50" charset="-128"/>
                          <a:ea typeface="Meiryo UI" panose="020B0604030504040204" pitchFamily="50" charset="-128"/>
                        </a:rPr>
                        <a:t>　　　　　　・基本設計・調査費　　　　 </a:t>
                      </a:r>
                      <a:r>
                        <a:rPr lang="en-US" altLang="ja-JP" sz="1000" b="0" u="none" kern="100" dirty="0">
                          <a:solidFill>
                            <a:schemeClr val="tx1"/>
                          </a:solidFill>
                          <a:effectLst/>
                          <a:latin typeface="Meiryo UI" panose="020B0604030504040204" pitchFamily="50" charset="-128"/>
                          <a:ea typeface="Meiryo UI" panose="020B0604030504040204" pitchFamily="50" charset="-128"/>
                        </a:rPr>
                        <a:t>64</a:t>
                      </a:r>
                      <a:r>
                        <a:rPr lang="ja-JP" altLang="en-US" sz="1000" b="0" u="none" kern="100" dirty="0">
                          <a:solidFill>
                            <a:schemeClr val="tx1"/>
                          </a:solidFill>
                          <a:effectLst/>
                          <a:latin typeface="Meiryo UI" panose="020B0604030504040204" pitchFamily="50" charset="-128"/>
                          <a:ea typeface="Meiryo UI" panose="020B0604030504040204" pitchFamily="50" charset="-128"/>
                        </a:rPr>
                        <a:t>百万円　　残事業費　  </a:t>
                      </a:r>
                      <a:r>
                        <a:rPr lang="en-US" altLang="ja-JP" sz="1000" b="0" u="none" kern="100" dirty="0">
                          <a:solidFill>
                            <a:schemeClr val="tx1"/>
                          </a:solidFill>
                          <a:effectLst/>
                          <a:latin typeface="Meiryo UI" panose="020B0604030504040204" pitchFamily="50" charset="-128"/>
                          <a:ea typeface="Meiryo UI" panose="020B0604030504040204" pitchFamily="50" charset="-128"/>
                        </a:rPr>
                        <a:t>11</a:t>
                      </a:r>
                      <a:r>
                        <a:rPr lang="ja-JP" altLang="en-US" sz="1000" b="0" u="none" kern="100" dirty="0">
                          <a:solidFill>
                            <a:schemeClr val="tx1"/>
                          </a:solidFill>
                          <a:effectLst/>
                          <a:latin typeface="Meiryo UI" panose="020B0604030504040204" pitchFamily="50" charset="-128"/>
                          <a:ea typeface="Meiryo UI" panose="020B0604030504040204" pitchFamily="50" charset="-128"/>
                        </a:rPr>
                        <a:t>百万円</a:t>
                      </a:r>
                      <a:endParaRPr lang="en-US" altLang="ja-JP" sz="1000" b="0" u="none" kern="100" dirty="0">
                        <a:solidFill>
                          <a:schemeClr val="tx1"/>
                        </a:solidFill>
                        <a:effectLst/>
                        <a:latin typeface="Meiryo UI" panose="020B0604030504040204" pitchFamily="50" charset="-128"/>
                        <a:ea typeface="Meiryo UI" panose="020B0604030504040204" pitchFamily="50" charset="-128"/>
                      </a:endParaRPr>
                    </a:p>
                    <a:p>
                      <a:pPr algn="just">
                        <a:spcAft>
                          <a:spcPts val="0"/>
                        </a:spcAft>
                      </a:pPr>
                      <a:r>
                        <a:rPr lang="ja-JP" altLang="en-US" sz="1000" b="0" u="none" kern="100" dirty="0">
                          <a:solidFill>
                            <a:schemeClr val="tx1"/>
                          </a:solidFill>
                          <a:effectLst/>
                          <a:latin typeface="Meiryo UI" panose="020B0604030504040204" pitchFamily="50" charset="-128"/>
                          <a:ea typeface="Meiryo UI" panose="020B0604030504040204" pitchFamily="50" charset="-128"/>
                        </a:rPr>
                        <a:t>　　　　　　・実施設計費　　　　　　　 </a:t>
                      </a:r>
                      <a:r>
                        <a:rPr lang="en-US" altLang="ja-JP" sz="1000" b="0" u="none" kern="100" dirty="0">
                          <a:solidFill>
                            <a:schemeClr val="tx1"/>
                          </a:solidFill>
                          <a:effectLst/>
                          <a:latin typeface="Meiryo UI" panose="020B0604030504040204" pitchFamily="50" charset="-128"/>
                          <a:ea typeface="Meiryo UI" panose="020B0604030504040204" pitchFamily="50" charset="-128"/>
                        </a:rPr>
                        <a:t>196</a:t>
                      </a:r>
                      <a:r>
                        <a:rPr lang="ja-JP" altLang="en-US" sz="1000" b="0" u="none" kern="100" dirty="0">
                          <a:solidFill>
                            <a:schemeClr val="tx1"/>
                          </a:solidFill>
                          <a:effectLst/>
                          <a:latin typeface="Meiryo UI" panose="020B0604030504040204" pitchFamily="50" charset="-128"/>
                          <a:ea typeface="Meiryo UI" panose="020B0604030504040204" pitchFamily="50" charset="-128"/>
                        </a:rPr>
                        <a:t>百万円　　残事業費　  </a:t>
                      </a:r>
                      <a:r>
                        <a:rPr lang="en-US" altLang="ja-JP" sz="1000" b="0" u="none" kern="100" dirty="0">
                          <a:solidFill>
                            <a:schemeClr val="tx1"/>
                          </a:solidFill>
                          <a:effectLst/>
                          <a:latin typeface="Meiryo UI" panose="020B0604030504040204" pitchFamily="50" charset="-128"/>
                          <a:ea typeface="Meiryo UI" panose="020B0604030504040204" pitchFamily="50" charset="-128"/>
                        </a:rPr>
                        <a:t>53</a:t>
                      </a:r>
                      <a:r>
                        <a:rPr lang="ja-JP" altLang="en-US" sz="1000" b="0" u="none" kern="100" dirty="0">
                          <a:solidFill>
                            <a:schemeClr val="tx1"/>
                          </a:solidFill>
                          <a:effectLst/>
                          <a:latin typeface="Meiryo UI" panose="020B0604030504040204" pitchFamily="50" charset="-128"/>
                          <a:ea typeface="Meiryo UI" panose="020B0604030504040204" pitchFamily="50" charset="-128"/>
                        </a:rPr>
                        <a:t>百万円</a:t>
                      </a:r>
                      <a:endParaRPr lang="en-US" altLang="ja-JP" sz="1000" b="0" u="none" kern="100" dirty="0">
                        <a:solidFill>
                          <a:schemeClr val="tx1"/>
                        </a:solidFill>
                        <a:effectLst/>
                        <a:latin typeface="Meiryo UI" panose="020B0604030504040204" pitchFamily="50" charset="-128"/>
                        <a:ea typeface="Meiryo UI" panose="020B0604030504040204" pitchFamily="50" charset="-128"/>
                      </a:endParaRPr>
                    </a:p>
                    <a:p>
                      <a:pPr algn="just">
                        <a:spcAft>
                          <a:spcPts val="0"/>
                        </a:spcAft>
                      </a:pPr>
                      <a:r>
                        <a:rPr lang="ja-JP" altLang="en-US" sz="1000" b="0" u="none" kern="100" dirty="0">
                          <a:solidFill>
                            <a:schemeClr val="tx1"/>
                          </a:solidFill>
                          <a:effectLst/>
                          <a:latin typeface="Meiryo UI" panose="020B0604030504040204" pitchFamily="50" charset="-128"/>
                          <a:ea typeface="Meiryo UI" panose="020B0604030504040204" pitchFamily="50" charset="-128"/>
                        </a:rPr>
                        <a:t>　　　　　　・整備工事費　　　　　　</a:t>
                      </a:r>
                      <a:r>
                        <a:rPr lang="en-US" altLang="ja-JP" sz="1000" b="0" u="none" kern="100" dirty="0">
                          <a:solidFill>
                            <a:schemeClr val="tx1"/>
                          </a:solidFill>
                          <a:effectLst/>
                          <a:latin typeface="Meiryo UI" panose="020B0604030504040204" pitchFamily="50" charset="-128"/>
                          <a:ea typeface="Meiryo UI" panose="020B0604030504040204" pitchFamily="50" charset="-128"/>
                        </a:rPr>
                        <a:t>2,141</a:t>
                      </a:r>
                      <a:r>
                        <a:rPr lang="ja-JP" altLang="en-US" sz="1000" b="0" u="none" kern="100" dirty="0">
                          <a:solidFill>
                            <a:schemeClr val="tx1"/>
                          </a:solidFill>
                          <a:effectLst/>
                          <a:latin typeface="Meiryo UI" panose="020B0604030504040204" pitchFamily="50" charset="-128"/>
                          <a:ea typeface="Meiryo UI" panose="020B0604030504040204" pitchFamily="50" charset="-128"/>
                        </a:rPr>
                        <a:t>百万円　　残事業費　</a:t>
                      </a:r>
                      <a:r>
                        <a:rPr lang="en-US" altLang="ja-JP" sz="1000" b="0" u="none" kern="100" dirty="0">
                          <a:solidFill>
                            <a:schemeClr val="tx1"/>
                          </a:solidFill>
                          <a:effectLst/>
                          <a:latin typeface="Meiryo UI" panose="020B0604030504040204" pitchFamily="50" charset="-128"/>
                          <a:ea typeface="Meiryo UI" panose="020B0604030504040204" pitchFamily="50" charset="-128"/>
                        </a:rPr>
                        <a:t>880</a:t>
                      </a:r>
                      <a:r>
                        <a:rPr lang="ja-JP" altLang="en-US" sz="1000" b="0" u="none" kern="100" dirty="0">
                          <a:solidFill>
                            <a:schemeClr val="tx1"/>
                          </a:solidFill>
                          <a:effectLst/>
                          <a:latin typeface="Meiryo UI" panose="020B0604030504040204" pitchFamily="50" charset="-128"/>
                          <a:ea typeface="Meiryo UI" panose="020B0604030504040204" pitchFamily="50" charset="-128"/>
                        </a:rPr>
                        <a:t>百万円</a:t>
                      </a:r>
                      <a:endParaRPr lang="en-US" altLang="ja-JP" sz="1000" b="0" u="none" kern="100" dirty="0">
                        <a:solidFill>
                          <a:schemeClr val="tx1"/>
                        </a:solidFill>
                        <a:effectLst/>
                        <a:latin typeface="Meiryo UI" panose="020B0604030504040204" pitchFamily="50" charset="-128"/>
                        <a:ea typeface="Meiryo UI" panose="020B0604030504040204" pitchFamily="50" charset="-128"/>
                      </a:endParaRPr>
                    </a:p>
                    <a:p>
                      <a:pPr algn="just">
                        <a:spcAft>
                          <a:spcPts val="0"/>
                        </a:spcAft>
                      </a:pPr>
                      <a:r>
                        <a:rPr lang="ja-JP" altLang="en-US" sz="1000" b="0" u="none" kern="100" dirty="0">
                          <a:solidFill>
                            <a:schemeClr val="tx1"/>
                          </a:solidFill>
                          <a:effectLst/>
                          <a:latin typeface="Meiryo UI" panose="020B0604030504040204" pitchFamily="50" charset="-128"/>
                          <a:ea typeface="Meiryo UI" panose="020B0604030504040204" pitchFamily="50" charset="-128"/>
                        </a:rPr>
                        <a:t>　　　　　　　　</a:t>
                      </a:r>
                      <a:r>
                        <a:rPr lang="en-US" altLang="ja-JP" sz="1000" b="0" u="none" kern="100" dirty="0">
                          <a:solidFill>
                            <a:schemeClr val="tx1"/>
                          </a:solidFill>
                          <a:effectLst/>
                          <a:latin typeface="Meiryo UI" panose="020B0604030504040204" pitchFamily="50" charset="-128"/>
                          <a:ea typeface="Meiryo UI" panose="020B0604030504040204" pitchFamily="50" charset="-128"/>
                        </a:rPr>
                        <a:t>※</a:t>
                      </a:r>
                      <a:r>
                        <a:rPr lang="ja-JP" altLang="en-US" sz="1000" b="0" u="none" kern="100" dirty="0">
                          <a:solidFill>
                            <a:schemeClr val="tx1"/>
                          </a:solidFill>
                          <a:effectLst/>
                          <a:latin typeface="Meiryo UI" panose="020B0604030504040204" pitchFamily="50" charset="-128"/>
                          <a:ea typeface="Meiryo UI" panose="020B0604030504040204" pitchFamily="50" charset="-128"/>
                        </a:rPr>
                        <a:t>総枠</a:t>
                      </a:r>
                      <a:r>
                        <a:rPr lang="en-US" altLang="ja-JP" sz="1000" b="0" u="none" kern="100" dirty="0">
                          <a:solidFill>
                            <a:schemeClr val="tx1"/>
                          </a:solidFill>
                          <a:effectLst/>
                          <a:latin typeface="Meiryo UI" panose="020B0604030504040204" pitchFamily="50" charset="-128"/>
                          <a:ea typeface="Meiryo UI" panose="020B0604030504040204" pitchFamily="50" charset="-128"/>
                        </a:rPr>
                        <a:t>180</a:t>
                      </a:r>
                      <a:r>
                        <a:rPr lang="ja-JP" altLang="en-US" sz="1000" b="0" u="none" kern="100" dirty="0">
                          <a:solidFill>
                            <a:schemeClr val="tx1"/>
                          </a:solidFill>
                          <a:effectLst/>
                          <a:latin typeface="Meiryo UI" panose="020B0604030504040204" pitchFamily="50" charset="-128"/>
                          <a:ea typeface="Meiryo UI" panose="020B0604030504040204" pitchFamily="50" charset="-128"/>
                        </a:rPr>
                        <a:t>億円の中で、一部割り振りの見直しを行っている。</a:t>
                      </a:r>
                      <a:endParaRPr lang="en-US" altLang="ja-JP" sz="1000" b="0" u="none" kern="100" dirty="0">
                        <a:solidFill>
                          <a:schemeClr val="tx1"/>
                        </a:solidFill>
                        <a:effectLst/>
                        <a:latin typeface="Meiryo UI" panose="020B0604030504040204" pitchFamily="50" charset="-128"/>
                        <a:ea typeface="Meiryo UI" panose="020B0604030504040204" pitchFamily="50" charset="-128"/>
                      </a:endParaRPr>
                    </a:p>
                    <a:p>
                      <a:pPr algn="just">
                        <a:spcAft>
                          <a:spcPts val="0"/>
                        </a:spcAft>
                      </a:pPr>
                      <a:r>
                        <a:rPr lang="ja-JP" altLang="en-US" sz="1000" b="0" u="none" kern="100" dirty="0">
                          <a:solidFill>
                            <a:schemeClr val="tx1"/>
                          </a:solidFill>
                          <a:effectLst/>
                          <a:latin typeface="Meiryo UI" panose="020B0604030504040204" pitchFamily="50" charset="-128"/>
                          <a:ea typeface="Meiryo UI" panose="020B0604030504040204" pitchFamily="50" charset="-128"/>
                        </a:rPr>
                        <a:t>　　　　　＜維持管理費＞</a:t>
                      </a:r>
                      <a:endParaRPr lang="en-US" altLang="ja-JP" sz="1000" b="0" u="none" kern="100" dirty="0">
                        <a:solidFill>
                          <a:schemeClr val="tx1"/>
                        </a:solidFill>
                        <a:effectLst/>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b="0" u="none" kern="100" dirty="0">
                          <a:solidFill>
                            <a:schemeClr val="tx1"/>
                          </a:solidFill>
                          <a:effectLst/>
                          <a:latin typeface="Meiryo UI" panose="020B0604030504040204" pitchFamily="50" charset="-128"/>
                          <a:ea typeface="Meiryo UI" panose="020B0604030504040204" pitchFamily="50" charset="-128"/>
                        </a:rPr>
                        <a:t> 　　　　　　維持管理費 　</a:t>
                      </a:r>
                      <a:r>
                        <a:rPr lang="en-US" altLang="ja-JP" sz="1000" b="0" u="none" kern="100" dirty="0">
                          <a:solidFill>
                            <a:schemeClr val="tx1"/>
                          </a:solidFill>
                          <a:effectLst/>
                          <a:latin typeface="Meiryo UI" panose="020B0604030504040204" pitchFamily="50" charset="-128"/>
                          <a:ea typeface="Meiryo UI" panose="020B0604030504040204" pitchFamily="50" charset="-128"/>
                        </a:rPr>
                        <a:t>58</a:t>
                      </a:r>
                      <a:r>
                        <a:rPr lang="ja-JP" altLang="en-US" sz="1000" b="0" u="none" kern="100" dirty="0">
                          <a:solidFill>
                            <a:schemeClr val="tx1"/>
                          </a:solidFill>
                          <a:effectLst/>
                          <a:latin typeface="Meiryo UI" panose="020B0604030504040204" pitchFamily="50" charset="-128"/>
                          <a:ea typeface="Meiryo UI" panose="020B0604030504040204" pitchFamily="50" charset="-128"/>
                        </a:rPr>
                        <a:t>（</a:t>
                      </a:r>
                      <a:r>
                        <a:rPr lang="en-US" altLang="ja-JP" sz="1000" b="0" u="none" kern="100" dirty="0">
                          <a:solidFill>
                            <a:schemeClr val="tx1"/>
                          </a:solidFill>
                          <a:effectLst/>
                          <a:latin typeface="Meiryo UI" panose="020B0604030504040204" pitchFamily="50" charset="-128"/>
                          <a:ea typeface="Meiryo UI" panose="020B0604030504040204" pitchFamily="50" charset="-128"/>
                        </a:rPr>
                        <a:t>58</a:t>
                      </a:r>
                      <a:r>
                        <a:rPr lang="ja-JP" altLang="en-US" sz="1000" b="0" u="none" kern="100" dirty="0">
                          <a:solidFill>
                            <a:schemeClr val="tx1"/>
                          </a:solidFill>
                          <a:effectLst/>
                          <a:latin typeface="Meiryo UI" panose="020B0604030504040204" pitchFamily="50" charset="-128"/>
                          <a:ea typeface="Meiryo UI" panose="020B0604030504040204" pitchFamily="50" charset="-128"/>
                        </a:rPr>
                        <a:t>）百万円（</a:t>
                      </a:r>
                      <a:r>
                        <a:rPr lang="en-US" altLang="ja-JP" sz="1000" b="0" u="none" kern="100" dirty="0">
                          <a:solidFill>
                            <a:schemeClr val="tx1"/>
                          </a:solidFill>
                          <a:effectLst/>
                          <a:latin typeface="Meiryo UI" panose="020B0604030504040204" pitchFamily="50" charset="-128"/>
                          <a:ea typeface="Meiryo UI" panose="020B0604030504040204" pitchFamily="50" charset="-128"/>
                        </a:rPr>
                        <a:t>R2</a:t>
                      </a:r>
                      <a:r>
                        <a:rPr lang="ja-JP" altLang="en-US" sz="1000" b="0" u="none" kern="100" dirty="0">
                          <a:solidFill>
                            <a:schemeClr val="tx1"/>
                          </a:solidFill>
                          <a:effectLst/>
                          <a:latin typeface="Meiryo UI" panose="020B0604030504040204" pitchFamily="50" charset="-128"/>
                          <a:ea typeface="Meiryo UI" panose="020B0604030504040204" pitchFamily="50" charset="-128"/>
                        </a:rPr>
                        <a:t>当初予算額）</a:t>
                      </a:r>
                      <a:endParaRPr lang="en-US" altLang="ja-JP" sz="1000" b="0" u="none"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0" i="0" kern="100" dirty="0">
                          <a:solidFill>
                            <a:schemeClr val="tx1"/>
                          </a:solidFill>
                          <a:effectLst/>
                          <a:latin typeface="Meiryo UI" panose="020B0604030504040204" pitchFamily="50" charset="-128"/>
                          <a:ea typeface="Meiryo UI" panose="020B0604030504040204" pitchFamily="50" charset="-128"/>
                        </a:rPr>
                        <a:t>　</a:t>
                      </a:r>
                      <a:endParaRPr lang="en-US" altLang="ja-JP" sz="1000" b="0" i="0" kern="100" dirty="0">
                        <a:solidFill>
                          <a:schemeClr val="tx1"/>
                        </a:solidFill>
                        <a:effectLst/>
                        <a:latin typeface="Meiryo UI" panose="020B0604030504040204" pitchFamily="50" charset="-128"/>
                        <a:ea typeface="Meiryo UI" panose="020B0604030504040204" pitchFamily="50" charset="-128"/>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10003"/>
                  </a:ext>
                </a:extLst>
              </a:tr>
            </a:tbl>
          </a:graphicData>
        </a:graphic>
      </p:graphicFrame>
      <p:sp>
        <p:nvSpPr>
          <p:cNvPr id="6" name="正方形/長方形 5"/>
          <p:cNvSpPr/>
          <p:nvPr/>
        </p:nvSpPr>
        <p:spPr>
          <a:xfrm>
            <a:off x="5877145" y="220456"/>
            <a:ext cx="1935215" cy="208186"/>
          </a:xfrm>
          <a:prstGeom prst="rect">
            <a:avLst/>
          </a:prstGeom>
          <a:ln w="6350"/>
        </p:spPr>
        <p:style>
          <a:lnRef idx="2">
            <a:schemeClr val="accent1"/>
          </a:lnRef>
          <a:fillRef idx="1">
            <a:schemeClr val="lt1"/>
          </a:fillRef>
          <a:effectRef idx="0">
            <a:schemeClr val="accent1"/>
          </a:effectRef>
          <a:fontRef idx="minor">
            <a:schemeClr val="dk1"/>
          </a:fontRef>
        </p:style>
        <p:txBody>
          <a:bodyPr lIns="36000" rIns="36000" rtlCol="0" anchor="ctr"/>
          <a:lstStyle/>
          <a:p>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予算の記載</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）：一般財源</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スライド番号プレースホルダー 4"/>
          <p:cNvSpPr txBox="1">
            <a:spLocks/>
          </p:cNvSpPr>
          <p:nvPr/>
        </p:nvSpPr>
        <p:spPr>
          <a:xfrm>
            <a:off x="7010400" y="6584035"/>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smtClean="0">
                <a:solidFill>
                  <a:schemeClr val="tx1"/>
                </a:solidFill>
                <a:latin typeface="Meiryo UI" panose="020B0604030504040204" pitchFamily="50" charset="-128"/>
                <a:ea typeface="Meiryo UI" panose="020B0604030504040204" pitchFamily="50" charset="-128"/>
              </a:rPr>
              <a:t>71</a:t>
            </a:r>
            <a:endParaRPr lang="ja-JP" altLang="en-US" dirty="0">
              <a:solidFill>
                <a:schemeClr val="tx1"/>
              </a:solidFill>
              <a:latin typeface="Meiryo UI" panose="020B0604030504040204" pitchFamily="50" charset="-128"/>
              <a:ea typeface="Meiryo UI" panose="020B0604030504040204" pitchFamily="50" charset="-128"/>
            </a:endParaRPr>
          </a:p>
        </p:txBody>
      </p:sp>
      <p:sp>
        <p:nvSpPr>
          <p:cNvPr id="7" name="正方形/長方形 6"/>
          <p:cNvSpPr/>
          <p:nvPr/>
        </p:nvSpPr>
        <p:spPr>
          <a:xfrm>
            <a:off x="6597225" y="1763815"/>
            <a:ext cx="2280943" cy="234978"/>
          </a:xfrm>
          <a:prstGeom prst="rect">
            <a:avLst/>
          </a:prstGeom>
          <a:ln/>
        </p:spPr>
        <p:style>
          <a:lnRef idx="2">
            <a:schemeClr val="accent1"/>
          </a:lnRef>
          <a:fillRef idx="1">
            <a:schemeClr val="lt1"/>
          </a:fillRef>
          <a:effectRef idx="0">
            <a:schemeClr val="accent1"/>
          </a:effectRef>
          <a:fontRef idx="minor">
            <a:schemeClr val="dk1"/>
          </a:fontRef>
        </p:style>
        <p:txBody>
          <a:bodyPr lIns="36000" rIns="0" rtlCol="0" anchor="ctr"/>
          <a:lstStyle/>
          <a:p>
            <a:pPr algn="ctr"/>
            <a:r>
              <a:rPr lang="en-US" altLang="ja-JP" sz="1050" dirty="0">
                <a:solidFill>
                  <a:schemeClr val="tx1"/>
                </a:solidFill>
                <a:latin typeface="Meiryo UI" panose="020B0604030504040204" pitchFamily="50" charset="-128"/>
                <a:ea typeface="Meiryo UI" panose="020B0604030504040204" pitchFamily="50" charset="-128"/>
              </a:rPr>
              <a:t>R2</a:t>
            </a:r>
            <a:r>
              <a:rPr lang="ja-JP" altLang="en-US" sz="1050" dirty="0">
                <a:solidFill>
                  <a:schemeClr val="tx1"/>
                </a:solidFill>
                <a:latin typeface="Meiryo UI" panose="020B0604030504040204" pitchFamily="50" charset="-128"/>
                <a:ea typeface="Meiryo UI" panose="020B0604030504040204" pitchFamily="50" charset="-128"/>
              </a:rPr>
              <a:t>当初予算額</a:t>
            </a:r>
            <a:r>
              <a:rPr lang="ja-JP" altLang="en-US" sz="1050" dirty="0" smtClean="0">
                <a:solidFill>
                  <a:schemeClr val="tx1"/>
                </a:solidFill>
                <a:latin typeface="Meiryo UI" panose="020B0604030504040204" pitchFamily="50" charset="-128"/>
                <a:ea typeface="Meiryo UI" panose="020B0604030504040204" pitchFamily="50" charset="-128"/>
              </a:rPr>
              <a:t>：</a:t>
            </a:r>
            <a:r>
              <a:rPr lang="en-US" altLang="ja-JP" sz="1050" dirty="0" smtClean="0">
                <a:solidFill>
                  <a:schemeClr val="tx1"/>
                </a:solidFill>
                <a:latin typeface="Meiryo UI" panose="020B0604030504040204" pitchFamily="50" charset="-128"/>
                <a:ea typeface="Meiryo UI" panose="020B0604030504040204" pitchFamily="50" charset="-128"/>
              </a:rPr>
              <a:t>65</a:t>
            </a:r>
            <a:r>
              <a:rPr lang="ja-JP" altLang="en-US" sz="1050" dirty="0" smtClean="0">
                <a:solidFill>
                  <a:schemeClr val="tx1"/>
                </a:solidFill>
                <a:latin typeface="Meiryo UI" panose="020B0604030504040204" pitchFamily="50" charset="-128"/>
                <a:ea typeface="Meiryo UI" panose="020B0604030504040204" pitchFamily="50" charset="-128"/>
              </a:rPr>
              <a:t>（</a:t>
            </a:r>
            <a:r>
              <a:rPr lang="en-US" altLang="ja-JP" sz="1050" dirty="0" smtClean="0">
                <a:solidFill>
                  <a:schemeClr val="tx1"/>
                </a:solidFill>
                <a:latin typeface="Meiryo UI" panose="020B0604030504040204" pitchFamily="50" charset="-128"/>
                <a:ea typeface="Meiryo UI" panose="020B0604030504040204" pitchFamily="50" charset="-128"/>
              </a:rPr>
              <a:t>65</a:t>
            </a:r>
            <a:r>
              <a:rPr lang="ja-JP" altLang="en-US" sz="1050" dirty="0" smtClean="0">
                <a:solidFill>
                  <a:schemeClr val="tx1"/>
                </a:solidFill>
                <a:latin typeface="Meiryo UI" panose="020B0604030504040204" pitchFamily="50" charset="-128"/>
                <a:ea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rPr>
              <a:t>百万円</a:t>
            </a:r>
            <a:endPar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1878086692"/>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表 24"/>
          <p:cNvGraphicFramePr>
            <a:graphicFrameLocks noGrp="1"/>
          </p:cNvGraphicFramePr>
          <p:nvPr/>
        </p:nvGraphicFramePr>
        <p:xfrm>
          <a:off x="83583" y="28533"/>
          <a:ext cx="9003329" cy="415976"/>
        </p:xfrm>
        <a:graphic>
          <a:graphicData uri="http://schemas.openxmlformats.org/drawingml/2006/table">
            <a:tbl>
              <a:tblPr firstRow="1" firstCol="1" bandRow="1">
                <a:tableStyleId>{5C22544A-7EE6-4342-B048-85BDC9FD1C3A}</a:tableStyleId>
              </a:tblPr>
              <a:tblGrid>
                <a:gridCol w="6918687">
                  <a:extLst>
                    <a:ext uri="{9D8B030D-6E8A-4147-A177-3AD203B41FA5}">
                      <a16:colId xmlns:a16="http://schemas.microsoft.com/office/drawing/2014/main" val="1996567682"/>
                    </a:ext>
                  </a:extLst>
                </a:gridCol>
                <a:gridCol w="2084642">
                  <a:extLst>
                    <a:ext uri="{9D8B030D-6E8A-4147-A177-3AD203B41FA5}">
                      <a16:colId xmlns:a16="http://schemas.microsoft.com/office/drawing/2014/main" val="2440904912"/>
                    </a:ext>
                  </a:extLst>
                </a:gridCol>
              </a:tblGrid>
              <a:tr h="41597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100" kern="100" dirty="0">
                          <a:solidFill>
                            <a:schemeClr val="tx1"/>
                          </a:solidFill>
                          <a:effectLst/>
                          <a:latin typeface="Meiryo UI" panose="020B0604030504040204" pitchFamily="50" charset="-128"/>
                          <a:ea typeface="Meiryo UI" panose="020B0604030504040204" pitchFamily="50" charset="-128"/>
                        </a:rPr>
                        <a:t>【</a:t>
                      </a:r>
                      <a:r>
                        <a:rPr lang="ja-JP" altLang="en-US" sz="1100" kern="100" dirty="0">
                          <a:solidFill>
                            <a:schemeClr val="tx1"/>
                          </a:solidFill>
                          <a:effectLst/>
                          <a:latin typeface="Meiryo UI" panose="020B0604030504040204" pitchFamily="50" charset="-128"/>
                          <a:ea typeface="Meiryo UI" panose="020B0604030504040204" pitchFamily="50" charset="-128"/>
                        </a:rPr>
                        <a:t>主要検討事業</a:t>
                      </a:r>
                      <a:r>
                        <a:rPr lang="en-US" altLang="ja-JP" sz="1100" kern="100" dirty="0">
                          <a:solidFill>
                            <a:schemeClr val="tx1"/>
                          </a:solidFill>
                          <a:effectLst/>
                          <a:latin typeface="Meiryo UI" panose="020B0604030504040204" pitchFamily="50" charset="-128"/>
                          <a:ea typeface="Meiryo UI" panose="020B0604030504040204" pitchFamily="50" charset="-128"/>
                        </a:rPr>
                        <a:t>31】</a:t>
                      </a:r>
                      <a:r>
                        <a:rPr lang="ja-JP" altLang="en-US" sz="1100" kern="100" dirty="0">
                          <a:solidFill>
                            <a:schemeClr val="tx1"/>
                          </a:solidFill>
                          <a:effectLst/>
                          <a:latin typeface="Meiryo UI" panose="020B0604030504040204" pitchFamily="50" charset="-128"/>
                          <a:ea typeface="Meiryo UI" panose="020B0604030504040204" pitchFamily="50" charset="-128"/>
                        </a:rPr>
                        <a:t>　</a:t>
                      </a:r>
                      <a:r>
                        <a:rPr lang="ja-JP" altLang="en-US" sz="1400" kern="100" dirty="0">
                          <a:solidFill>
                            <a:schemeClr val="tx1"/>
                          </a:solidFill>
                          <a:effectLst/>
                          <a:latin typeface="Meiryo UI" panose="020B0604030504040204" pitchFamily="50" charset="-128"/>
                          <a:ea typeface="Meiryo UI" panose="020B0604030504040204" pitchFamily="50" charset="-128"/>
                        </a:rPr>
                        <a:t>府営住宅（建替え、管理等）　</a:t>
                      </a:r>
                      <a:r>
                        <a:rPr lang="ja-JP" altLang="en-US" sz="1000" kern="100" dirty="0">
                          <a:solidFill>
                            <a:schemeClr val="tx1"/>
                          </a:solidFill>
                          <a:effectLst/>
                          <a:latin typeface="Meiryo UI" panose="020B0604030504040204" pitchFamily="50" charset="-128"/>
                          <a:ea typeface="Meiryo UI" panose="020B0604030504040204" pitchFamily="50" charset="-128"/>
                        </a:rPr>
                        <a:t>　</a:t>
                      </a:r>
                      <a:endParaRPr lang="en-US" altLang="ja-JP" sz="10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effectLst/>
                          <a:latin typeface="Meiryo UI" panose="020B0604030504040204" pitchFamily="50" charset="-128"/>
                          <a:ea typeface="Meiryo UI" panose="020B0604030504040204" pitchFamily="50" charset="-128"/>
                        </a:rPr>
                        <a:t>＜住宅まちづくり部</a:t>
                      </a:r>
                      <a:r>
                        <a:rPr lang="ja-JP" altLang="en-US"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endParaRPr lang="ja-JP" alt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09406796"/>
                  </a:ext>
                </a:extLst>
              </a:tr>
            </a:tbl>
          </a:graphicData>
        </a:graphic>
      </p:graphicFrame>
      <p:graphicFrame>
        <p:nvGraphicFramePr>
          <p:cNvPr id="2" name="表 1"/>
          <p:cNvGraphicFramePr>
            <a:graphicFrameLocks noGrp="1"/>
          </p:cNvGraphicFramePr>
          <p:nvPr/>
        </p:nvGraphicFramePr>
        <p:xfrm>
          <a:off x="48998" y="444509"/>
          <a:ext cx="9046005" cy="6409400"/>
        </p:xfrm>
        <a:graphic>
          <a:graphicData uri="http://schemas.openxmlformats.org/drawingml/2006/table">
            <a:tbl>
              <a:tblPr firstRow="1" firstCol="1" bandRow="1">
                <a:tableStyleId>{BC89EF96-8CEA-46FF-86C4-4CE0E7609802}</a:tableStyleId>
              </a:tblPr>
              <a:tblGrid>
                <a:gridCol w="257947">
                  <a:extLst>
                    <a:ext uri="{9D8B030D-6E8A-4147-A177-3AD203B41FA5}">
                      <a16:colId xmlns:a16="http://schemas.microsoft.com/office/drawing/2014/main" val="9612139"/>
                    </a:ext>
                  </a:extLst>
                </a:gridCol>
                <a:gridCol w="4498635">
                  <a:extLst>
                    <a:ext uri="{9D8B030D-6E8A-4147-A177-3AD203B41FA5}">
                      <a16:colId xmlns:a16="http://schemas.microsoft.com/office/drawing/2014/main" val="4183280094"/>
                    </a:ext>
                  </a:extLst>
                </a:gridCol>
                <a:gridCol w="4289423">
                  <a:extLst>
                    <a:ext uri="{9D8B030D-6E8A-4147-A177-3AD203B41FA5}">
                      <a16:colId xmlns:a16="http://schemas.microsoft.com/office/drawing/2014/main" val="2140178687"/>
                    </a:ext>
                  </a:extLst>
                </a:gridCol>
              </a:tblGrid>
              <a:tr h="218065">
                <a:tc rowSpan="2">
                  <a:txBody>
                    <a:bodyPr/>
                    <a:lstStyle/>
                    <a:p>
                      <a:pPr algn="ctr">
                        <a:spcAft>
                          <a:spcPts val="0"/>
                        </a:spcAft>
                      </a:pPr>
                      <a:r>
                        <a:rPr lang="ja-JP" altLang="en-US" sz="1000" kern="100" dirty="0">
                          <a:solidFill>
                            <a:schemeClr val="bg1"/>
                          </a:solidFill>
                          <a:effectLst/>
                          <a:latin typeface="Meiryo UI" panose="020B0604030504040204" pitchFamily="50" charset="-128"/>
                          <a:ea typeface="Meiryo UI" panose="020B0604030504040204" pitchFamily="50" charset="-128"/>
                        </a:rPr>
                        <a:t>当時の事業概要</a:t>
                      </a:r>
                      <a:endParaRPr lang="en-US" altLang="ja-JP" sz="1000"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vert="eaVert" anchor="ct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solidFill>
                  </a:tcPr>
                </a:tc>
                <a:tc grid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rPr>
                        <a:t>＜財政再建プログラム（案）策定当時＞</a:t>
                      </a:r>
                      <a:endParaRPr lang="en-US" altLang="ja-JP"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0D8E8"/>
                    </a:solidFill>
                  </a:tcPr>
                </a:tc>
                <a:tc hMerge="1">
                  <a:txBody>
                    <a:bodyPr/>
                    <a:lstStyle/>
                    <a:p>
                      <a:endParaRPr kumimoji="1" lang="ja-JP" altLang="en-US"/>
                    </a:p>
                  </a:txBody>
                  <a:tcPr/>
                </a:tc>
                <a:extLst>
                  <a:ext uri="{0D108BD9-81ED-4DB2-BD59-A6C34878D82A}">
                    <a16:rowId xmlns:a16="http://schemas.microsoft.com/office/drawing/2014/main" val="1809098311"/>
                  </a:ext>
                </a:extLst>
              </a:tr>
              <a:tr h="2143339">
                <a:tc vMerge="1">
                  <a:txBody>
                    <a:bodyPr/>
                    <a:lstStyle/>
                    <a:p>
                      <a:endParaRPr kumimoji="1" lang="ja-JP" altLang="en-US"/>
                    </a:p>
                  </a:txBody>
                  <a:tcPr/>
                </a:tc>
                <a:tc gridSpan="2">
                  <a:txBody>
                    <a:bodyPr/>
                    <a:lstStyle/>
                    <a:p>
                      <a:pPr algn="just">
                        <a:spcAft>
                          <a:spcPts val="0"/>
                        </a:spcAft>
                      </a:pPr>
                      <a:r>
                        <a:rPr lang="ja-JP" altLang="en-US" sz="1000" b="1" kern="100" dirty="0">
                          <a:effectLst/>
                          <a:latin typeface="Meiryo UI" panose="020B0604030504040204" pitchFamily="50" charset="-128"/>
                          <a:ea typeface="Meiryo UI" panose="020B0604030504040204" pitchFamily="50" charset="-128"/>
                        </a:rPr>
                        <a:t>１ 事業目的</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住宅に困窮する府民の居住を安定的に確保するため、公営住宅を公正・公平に提供。</a:t>
                      </a:r>
                    </a:p>
                    <a:p>
                      <a:pPr algn="just">
                        <a:spcAft>
                          <a:spcPts val="0"/>
                        </a:spcAft>
                      </a:pPr>
                      <a:endParaRPr lang="en-US" altLang="ja-JP" sz="1000" b="1"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effectLst/>
                          <a:latin typeface="Meiryo UI" panose="020B0604030504040204" pitchFamily="50" charset="-128"/>
                          <a:ea typeface="Meiryo UI" panose="020B0604030504040204" pitchFamily="50" charset="-128"/>
                        </a:rPr>
                        <a:t>２ 事業内容</a:t>
                      </a:r>
                      <a:endParaRPr lang="en-US" altLang="ja-JP" sz="1000" b="1"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○管理戸数：</a:t>
                      </a:r>
                      <a:r>
                        <a:rPr lang="en-US" altLang="ja-JP" sz="1000" b="0" kern="100" dirty="0">
                          <a:effectLst/>
                          <a:latin typeface="Meiryo UI" panose="020B0604030504040204" pitchFamily="50" charset="-128"/>
                          <a:ea typeface="Meiryo UI" panose="020B0604030504040204" pitchFamily="50" charset="-128"/>
                        </a:rPr>
                        <a:t>13.6 </a:t>
                      </a:r>
                      <a:r>
                        <a:rPr lang="ja-JP" altLang="en-US" sz="1000" b="0" kern="100" dirty="0">
                          <a:effectLst/>
                          <a:latin typeface="Meiryo UI" panose="020B0604030504040204" pitchFamily="50" charset="-128"/>
                          <a:ea typeface="Meiryo UI" panose="020B0604030504040204" pitchFamily="50" charset="-128"/>
                        </a:rPr>
                        <a:t>万戸（うち大阪市内</a:t>
                      </a:r>
                      <a:r>
                        <a:rPr lang="en-US" altLang="ja-JP" sz="1000" b="0" kern="100" dirty="0">
                          <a:effectLst/>
                          <a:latin typeface="Meiryo UI" panose="020B0604030504040204" pitchFamily="50" charset="-128"/>
                          <a:ea typeface="Meiryo UI" panose="020B0604030504040204" pitchFamily="50" charset="-128"/>
                        </a:rPr>
                        <a:t>1.4 </a:t>
                      </a:r>
                      <a:r>
                        <a:rPr lang="ja-JP" altLang="en-US" sz="1000" b="0" kern="100" dirty="0">
                          <a:effectLst/>
                          <a:latin typeface="Meiryo UI" panose="020B0604030504040204" pitchFamily="50" charset="-128"/>
                          <a:ea typeface="Meiryo UI" panose="020B0604030504040204" pitchFamily="50" charset="-128"/>
                        </a:rPr>
                        <a:t>万戸、堺市内</a:t>
                      </a:r>
                      <a:r>
                        <a:rPr lang="en-US" altLang="ja-JP" sz="1000" b="0" kern="100" dirty="0">
                          <a:effectLst/>
                          <a:latin typeface="Meiryo UI" panose="020B0604030504040204" pitchFamily="50" charset="-128"/>
                          <a:ea typeface="Meiryo UI" panose="020B0604030504040204" pitchFamily="50" charset="-128"/>
                        </a:rPr>
                        <a:t>2.9 </a:t>
                      </a:r>
                      <a:r>
                        <a:rPr lang="ja-JP" altLang="en-US" sz="1000" b="0" kern="100" dirty="0">
                          <a:effectLst/>
                          <a:latin typeface="Meiryo UI" panose="020B0604030504040204" pitchFamily="50" charset="-128"/>
                          <a:ea typeface="Meiryo UI" panose="020B0604030504040204" pitchFamily="50" charset="-128"/>
                        </a:rPr>
                        <a:t>万戸）うち昭和</a:t>
                      </a:r>
                      <a:r>
                        <a:rPr lang="en-US" altLang="ja-JP" sz="1000" b="0" kern="100" dirty="0">
                          <a:effectLst/>
                          <a:latin typeface="Meiryo UI" panose="020B0604030504040204" pitchFamily="50" charset="-128"/>
                          <a:ea typeface="Meiryo UI" panose="020B0604030504040204" pitchFamily="50" charset="-128"/>
                        </a:rPr>
                        <a:t>40 </a:t>
                      </a:r>
                      <a:r>
                        <a:rPr lang="ja-JP" altLang="en-US" sz="1000" b="0" kern="100" dirty="0">
                          <a:effectLst/>
                          <a:latin typeface="Meiryo UI" panose="020B0604030504040204" pitchFamily="50" charset="-128"/>
                          <a:ea typeface="Meiryo UI" panose="020B0604030504040204" pitchFamily="50" charset="-128"/>
                        </a:rPr>
                        <a:t>年代に建築されたもの</a:t>
                      </a:r>
                      <a:r>
                        <a:rPr lang="en-US" altLang="ja-JP" sz="1000" b="0" kern="100" dirty="0">
                          <a:effectLst/>
                          <a:latin typeface="Meiryo UI" panose="020B0604030504040204" pitchFamily="50" charset="-128"/>
                          <a:ea typeface="Meiryo UI" panose="020B0604030504040204" pitchFamily="50" charset="-128"/>
                        </a:rPr>
                        <a:t>6.9 </a:t>
                      </a:r>
                      <a:r>
                        <a:rPr lang="ja-JP" altLang="en-US" sz="1000" b="0" kern="100" dirty="0">
                          <a:effectLst/>
                          <a:latin typeface="Meiryo UI" panose="020B0604030504040204" pitchFamily="50" charset="-128"/>
                          <a:ea typeface="Meiryo UI" panose="020B0604030504040204" pitchFamily="50" charset="-128"/>
                        </a:rPr>
                        <a:t>万戸</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○中心的住戸タイプ：３ＤＫ</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○平均家賃：</a:t>
                      </a:r>
                      <a:r>
                        <a:rPr lang="en-US" altLang="ja-JP" sz="1000" b="0" kern="100" dirty="0">
                          <a:effectLst/>
                          <a:latin typeface="Meiryo UI" panose="020B0604030504040204" pitchFamily="50" charset="-128"/>
                          <a:ea typeface="Meiryo UI" panose="020B0604030504040204" pitchFamily="50" charset="-128"/>
                        </a:rPr>
                        <a:t>25,000 </a:t>
                      </a:r>
                      <a:r>
                        <a:rPr lang="ja-JP" altLang="en-US" sz="1000" b="0" kern="100" dirty="0">
                          <a:effectLst/>
                          <a:latin typeface="Meiryo UI" panose="020B0604030504040204" pitchFamily="50" charset="-128"/>
                          <a:ea typeface="Meiryo UI" panose="020B0604030504040204" pitchFamily="50" charset="-128"/>
                        </a:rPr>
                        <a:t>円程度（３ＤＫ、第１分位の場合）</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○入居者資格：月収</a:t>
                      </a:r>
                      <a:r>
                        <a:rPr lang="en-US" altLang="ja-JP" sz="1000" b="0" kern="100" dirty="0">
                          <a:effectLst/>
                          <a:latin typeface="Meiryo UI" panose="020B0604030504040204" pitchFamily="50" charset="-128"/>
                          <a:ea typeface="Meiryo UI" panose="020B0604030504040204" pitchFamily="50" charset="-128"/>
                        </a:rPr>
                        <a:t>20 </a:t>
                      </a:r>
                      <a:r>
                        <a:rPr lang="ja-JP" altLang="en-US" sz="1000" b="0" kern="100" dirty="0">
                          <a:effectLst/>
                          <a:latin typeface="Meiryo UI" panose="020B0604030504040204" pitchFamily="50" charset="-128"/>
                          <a:ea typeface="Meiryo UI" panose="020B0604030504040204" pitchFamily="50" charset="-128"/>
                        </a:rPr>
                        <a:t>万円以下（改正後は</a:t>
                      </a:r>
                      <a:r>
                        <a:rPr lang="en-US" altLang="ja-JP" sz="1000" b="0" kern="100" dirty="0">
                          <a:effectLst/>
                          <a:latin typeface="Meiryo UI" panose="020B0604030504040204" pitchFamily="50" charset="-128"/>
                          <a:ea typeface="Meiryo UI" panose="020B0604030504040204" pitchFamily="50" charset="-128"/>
                        </a:rPr>
                        <a:t>15.8 </a:t>
                      </a:r>
                      <a:r>
                        <a:rPr lang="ja-JP" altLang="en-US" sz="1000" b="0" kern="100" dirty="0">
                          <a:effectLst/>
                          <a:latin typeface="Meiryo UI" panose="020B0604030504040204" pitchFamily="50" charset="-128"/>
                          <a:ea typeface="Meiryo UI" panose="020B0604030504040204" pitchFamily="50" charset="-128"/>
                        </a:rPr>
                        <a:t>万円以下に）</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○予算の内訳（平成</a:t>
                      </a:r>
                      <a:r>
                        <a:rPr lang="en-US" altLang="ja-JP" sz="1000" b="0" kern="100" dirty="0">
                          <a:effectLst/>
                          <a:latin typeface="Meiryo UI" panose="020B0604030504040204" pitchFamily="50" charset="-128"/>
                          <a:ea typeface="Meiryo UI" panose="020B0604030504040204" pitchFamily="50" charset="-128"/>
                        </a:rPr>
                        <a:t>20 </a:t>
                      </a:r>
                      <a:r>
                        <a:rPr lang="ja-JP" altLang="en-US" sz="1000" b="0" kern="100" dirty="0">
                          <a:effectLst/>
                          <a:latin typeface="Meiryo UI" panose="020B0604030504040204" pitchFamily="50" charset="-128"/>
                          <a:ea typeface="Meiryo UI" panose="020B0604030504040204" pitchFamily="50" charset="-128"/>
                        </a:rPr>
                        <a:t>年度予定）　建設系： </a:t>
                      </a:r>
                      <a:r>
                        <a:rPr lang="en-US" altLang="ja-JP" sz="1000" b="0" kern="100" dirty="0">
                          <a:effectLst/>
                          <a:latin typeface="Meiryo UI" panose="020B0604030504040204" pitchFamily="50" charset="-128"/>
                          <a:ea typeface="Meiryo UI" panose="020B0604030504040204" pitchFamily="50" charset="-128"/>
                        </a:rPr>
                        <a:t>312 </a:t>
                      </a:r>
                      <a:r>
                        <a:rPr lang="ja-JP" altLang="en-US" sz="1000" b="0" kern="100" dirty="0">
                          <a:effectLst/>
                          <a:latin typeface="Meiryo UI" panose="020B0604030504040204" pitchFamily="50" charset="-128"/>
                          <a:ea typeface="Meiryo UI" panose="020B0604030504040204" pitchFamily="50" charset="-128"/>
                        </a:rPr>
                        <a:t>億円（建替え、計画修繕、耐震改修等）　管理系： </a:t>
                      </a:r>
                      <a:r>
                        <a:rPr lang="en-US" altLang="ja-JP" sz="1000" b="0" kern="100" dirty="0">
                          <a:effectLst/>
                          <a:latin typeface="Meiryo UI" panose="020B0604030504040204" pitchFamily="50" charset="-128"/>
                          <a:ea typeface="Meiryo UI" panose="020B0604030504040204" pitchFamily="50" charset="-128"/>
                        </a:rPr>
                        <a:t>118 </a:t>
                      </a:r>
                      <a:r>
                        <a:rPr lang="ja-JP" altLang="en-US" sz="1000" b="0" kern="100" dirty="0">
                          <a:effectLst/>
                          <a:latin typeface="Meiryo UI" panose="020B0604030504040204" pitchFamily="50" charset="-128"/>
                          <a:ea typeface="Meiryo UI" panose="020B0604030504040204" pitchFamily="50" charset="-128"/>
                        </a:rPr>
                        <a:t>億円（公社人件費、施設・設備の維持点検等）</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別途、上記以外に、基金積立金、起債元利償還、府有資産所在市町村交付金、職員人件費あり</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○使用料（家賃）収入：約</a:t>
                      </a:r>
                      <a:r>
                        <a:rPr lang="en-US" altLang="ja-JP" sz="1000" b="0" kern="100" dirty="0">
                          <a:effectLst/>
                          <a:latin typeface="Meiryo UI" panose="020B0604030504040204" pitchFamily="50" charset="-128"/>
                          <a:ea typeface="Meiryo UI" panose="020B0604030504040204" pitchFamily="50" charset="-128"/>
                        </a:rPr>
                        <a:t>340 </a:t>
                      </a:r>
                      <a:r>
                        <a:rPr lang="ja-JP" altLang="en-US" sz="1000" b="0" kern="100" dirty="0">
                          <a:effectLst/>
                          <a:latin typeface="Meiryo UI" panose="020B0604030504040204" pitchFamily="50" charset="-128"/>
                          <a:ea typeface="Meiryo UI" panose="020B0604030504040204" pitchFamily="50" charset="-128"/>
                        </a:rPr>
                        <a:t>億円　　</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管理については、府住宅供給公社が代行</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endParaRPr lang="en-US" altLang="zh-TW" sz="1000" b="0" kern="100" dirty="0">
                        <a:effectLst/>
                        <a:latin typeface="Meiryo UI" panose="020B0604030504040204" pitchFamily="50" charset="-128"/>
                        <a:ea typeface="Meiryo UI" panose="020B0604030504040204" pitchFamily="50" charset="-128"/>
                      </a:endParaRPr>
                    </a:p>
                    <a:p>
                      <a:pPr algn="just">
                        <a:spcAft>
                          <a:spcPts val="0"/>
                        </a:spcAft>
                      </a:pPr>
                      <a:r>
                        <a:rPr lang="zh-TW" altLang="en-US" sz="1000" b="1" kern="100" dirty="0">
                          <a:effectLst/>
                          <a:latin typeface="Meiryo UI" panose="020B0604030504040204" pitchFamily="50" charset="-128"/>
                          <a:ea typeface="Meiryo UI" panose="020B0604030504040204" pitchFamily="50" charset="-128"/>
                        </a:rPr>
                        <a:t>３ 事業開始年度</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a:t>
                      </a:r>
                      <a:r>
                        <a:rPr lang="zh-TW" altLang="en-US" sz="1000" b="0" kern="100" dirty="0">
                          <a:effectLst/>
                          <a:latin typeface="Meiryo UI" panose="020B0604030504040204" pitchFamily="50" charset="-128"/>
                          <a:ea typeface="Meiryo UI" panose="020B0604030504040204" pitchFamily="50" charset="-128"/>
                        </a:rPr>
                        <a:t>昭和</a:t>
                      </a:r>
                      <a:r>
                        <a:rPr lang="en-US" altLang="zh-TW" sz="1000" b="0" kern="100" dirty="0">
                          <a:effectLst/>
                          <a:latin typeface="Meiryo UI" panose="020B0604030504040204" pitchFamily="50" charset="-128"/>
                          <a:ea typeface="Meiryo UI" panose="020B0604030504040204" pitchFamily="50" charset="-128"/>
                        </a:rPr>
                        <a:t>26 </a:t>
                      </a:r>
                      <a:r>
                        <a:rPr lang="zh-TW" altLang="en-US" sz="1000" b="0" kern="100" dirty="0">
                          <a:effectLst/>
                          <a:latin typeface="Meiryo UI" panose="020B0604030504040204" pitchFamily="50" charset="-128"/>
                          <a:ea typeface="Meiryo UI" panose="020B0604030504040204" pitchFamily="50" charset="-128"/>
                        </a:rPr>
                        <a:t>年度（公営住宅法施行）</a:t>
                      </a:r>
                      <a:endParaRPr lang="en-US" altLang="ja-JP" sz="1000" b="0" kern="100" dirty="0">
                        <a:effectLst/>
                        <a:latin typeface="Meiryo UI" panose="020B0604030504040204" pitchFamily="50" charset="-128"/>
                        <a:ea typeface="Meiryo UI" panose="020B0604030504040204" pitchFamily="50" charset="-128"/>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tc hMerge="1">
                  <a:txBody>
                    <a:bodyPr/>
                    <a:lstStyle/>
                    <a:p>
                      <a:endParaRPr kumimoji="1" lang="ja-JP" altLang="en-US"/>
                    </a:p>
                  </a:txBody>
                  <a:tcPr/>
                </a:tc>
                <a:extLst>
                  <a:ext uri="{0D108BD9-81ED-4DB2-BD59-A6C34878D82A}">
                    <a16:rowId xmlns:a16="http://schemas.microsoft.com/office/drawing/2014/main" val="584442172"/>
                  </a:ext>
                </a:extLst>
              </a:tr>
              <a:tr h="218065">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bg1"/>
                          </a:solidFill>
                          <a:latin typeface="Meiryo UI" panose="020B0604030504040204" pitchFamily="50" charset="-128"/>
                          <a:ea typeface="Meiryo UI" panose="020B0604030504040204" pitchFamily="50" charset="-128"/>
                        </a:rPr>
                        <a:t>見直しの経過</a:t>
                      </a:r>
                      <a:endParaRPr kumimoji="1" lang="ja-JP" altLang="en-US" dirty="0">
                        <a:solidFill>
                          <a:schemeClr val="bg1"/>
                        </a:solidFill>
                        <a:latin typeface="Meiryo UI" panose="020B0604030504040204" pitchFamily="50" charset="-128"/>
                        <a:ea typeface="Meiryo UI" panose="020B0604030504040204" pitchFamily="50" charset="-128"/>
                      </a:endParaRPr>
                    </a:p>
                  </a:txBody>
                  <a:tcPr marL="72000" marR="72000" marT="36000" marB="36000" vert="eaVert" anchor="ctr">
                    <a:lnL w="12700" cap="flat" cmpd="sng" algn="ctr">
                      <a:solidFill>
                        <a:schemeClr val="accent1"/>
                      </a:solidFill>
                      <a:prstDash val="solid"/>
                      <a:round/>
                      <a:headEnd type="none" w="med" len="med"/>
                      <a:tailEnd type="none" w="med" len="med"/>
                    </a:lnL>
                    <a:lnT w="635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grid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ja-JP" sz="1000" b="1" kern="100" dirty="0">
                          <a:effectLst/>
                          <a:latin typeface="Meiryo UI" panose="020B0604030504040204" pitchFamily="50" charset="-128"/>
                          <a:ea typeface="Meiryo UI" panose="020B0604030504040204" pitchFamily="50" charset="-128"/>
                        </a:rPr>
                        <a:t>＜財政再建プログラム（案）</a:t>
                      </a:r>
                      <a:r>
                        <a:rPr lang="ja-JP" altLang="en-US" sz="1000" b="1" kern="100" dirty="0">
                          <a:effectLst/>
                          <a:latin typeface="Meiryo UI" panose="020B0604030504040204" pitchFamily="50" charset="-128"/>
                          <a:ea typeface="Meiryo UI" panose="020B0604030504040204" pitchFamily="50" charset="-128"/>
                        </a:rPr>
                        <a:t>における見直し</a:t>
                      </a:r>
                      <a:r>
                        <a:rPr lang="ja-JP" altLang="ja-JP" sz="1000" b="1" kern="100" dirty="0">
                          <a:effectLst/>
                          <a:latin typeface="Meiryo UI" panose="020B0604030504040204" pitchFamily="50" charset="-128"/>
                          <a:ea typeface="Meiryo UI" panose="020B0604030504040204" pitchFamily="50" charset="-128"/>
                        </a:rPr>
                        <a:t>＞</a:t>
                      </a:r>
                      <a:endParaRPr lang="ja-JP"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0D8E8"/>
                    </a:solidFill>
                  </a:tcPr>
                </a:tc>
                <a:tc hMerge="1">
                  <a:txBody>
                    <a:bodyPr/>
                    <a:lstStyle/>
                    <a:p>
                      <a:endParaRPr kumimoji="1" lang="ja-JP" altLang="en-US"/>
                    </a:p>
                  </a:txBody>
                  <a:tcPr/>
                </a:tc>
                <a:extLst>
                  <a:ext uri="{0D108BD9-81ED-4DB2-BD59-A6C34878D82A}">
                    <a16:rowId xmlns:a16="http://schemas.microsoft.com/office/drawing/2014/main" val="652200874"/>
                  </a:ext>
                </a:extLst>
              </a:tr>
              <a:tr h="3735391">
                <a:tc vMerge="1">
                  <a:txBody>
                    <a:bodyPr/>
                    <a:lstStyle/>
                    <a:p>
                      <a:endParaRPr kumimoji="1" lang="ja-JP" altLang="en-US" dirty="0"/>
                    </a:p>
                  </a:txBody>
                  <a:tcPr marL="72000" marR="72000" marT="36000" marB="36000" vert="eaVert">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just">
                        <a:spcAft>
                          <a:spcPts val="0"/>
                        </a:spcAft>
                      </a:pPr>
                      <a:r>
                        <a:rPr lang="ja-JP" altLang="en-US" sz="1000" b="1" kern="100" dirty="0">
                          <a:effectLst/>
                          <a:latin typeface="Meiryo UI" panose="020B0604030504040204" pitchFamily="50" charset="-128"/>
                          <a:ea typeface="Meiryo UI" panose="020B0604030504040204" pitchFamily="50" charset="-128"/>
                        </a:rPr>
                        <a:t>１ 見直しの考え方</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・経営の効率化、持続可能性の点検</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a:t>
                      </a:r>
                      <a:r>
                        <a:rPr lang="ja-JP" altLang="en-US" sz="1000" b="0" kern="100" baseline="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長期的に見た管理戸数については、今後の社会情勢の変化に応じて、適切に見直   </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すことが必要（団地の統廃合、住棟単位での経営廃止等）</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家賃の減免制度については、国の家賃制度改正（平成</a:t>
                      </a:r>
                      <a:r>
                        <a:rPr lang="en-US" altLang="ja-JP" sz="1000" b="0" kern="100" dirty="0">
                          <a:effectLst/>
                          <a:latin typeface="Meiryo UI" panose="020B0604030504040204" pitchFamily="50" charset="-128"/>
                          <a:ea typeface="Meiryo UI" panose="020B0604030504040204" pitchFamily="50" charset="-128"/>
                        </a:rPr>
                        <a:t>21</a:t>
                      </a:r>
                      <a:r>
                        <a:rPr lang="ja-JP" altLang="en-US" sz="1000" b="0" kern="100" dirty="0">
                          <a:effectLst/>
                          <a:latin typeface="Meiryo UI" panose="020B0604030504040204" pitchFamily="50" charset="-128"/>
                          <a:ea typeface="Meiryo UI" panose="020B0604030504040204" pitchFamily="50" charset="-128"/>
                        </a:rPr>
                        <a:t>年</a:t>
                      </a:r>
                      <a:r>
                        <a:rPr lang="en-US" altLang="ja-JP" sz="1000" b="0" kern="100" dirty="0">
                          <a:effectLst/>
                          <a:latin typeface="Meiryo UI" panose="020B0604030504040204" pitchFamily="50" charset="-128"/>
                          <a:ea typeface="Meiryo UI" panose="020B0604030504040204" pitchFamily="50" charset="-128"/>
                        </a:rPr>
                        <a:t>4</a:t>
                      </a:r>
                      <a:r>
                        <a:rPr lang="ja-JP" altLang="en-US" sz="1000" b="0" kern="100" dirty="0">
                          <a:effectLst/>
                          <a:latin typeface="Meiryo UI" panose="020B0604030504040204" pitchFamily="50" charset="-128"/>
                          <a:ea typeface="Meiryo UI" panose="020B0604030504040204" pitchFamily="50" charset="-128"/>
                        </a:rPr>
                        <a:t>月施行）に合わせ</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て見直し</a:t>
                      </a:r>
                    </a:p>
                    <a:p>
                      <a:pPr algn="just">
                        <a:lnSpc>
                          <a:spcPts val="700"/>
                        </a:lnSpc>
                        <a:spcAft>
                          <a:spcPts val="0"/>
                        </a:spcAft>
                      </a:pPr>
                      <a:endParaRPr lang="en-US" altLang="ja-JP" sz="1000" b="1"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effectLst/>
                          <a:latin typeface="Meiryo UI" panose="020B0604030504040204" pitchFamily="50" charset="-128"/>
                          <a:ea typeface="Meiryo UI" panose="020B0604030504040204" pitchFamily="50" charset="-128"/>
                        </a:rPr>
                        <a:t>２ 見直し内容</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①管理費の縮減（▲ </a:t>
                      </a:r>
                      <a:r>
                        <a:rPr lang="en-US" altLang="ja-JP" sz="1000" b="0" kern="100" dirty="0">
                          <a:effectLst/>
                          <a:latin typeface="Meiryo UI" panose="020B0604030504040204" pitchFamily="50" charset="-128"/>
                          <a:ea typeface="Meiryo UI" panose="020B0604030504040204" pitchFamily="50" charset="-128"/>
                        </a:rPr>
                        <a:t>10</a:t>
                      </a:r>
                      <a:r>
                        <a:rPr lang="ja-JP" altLang="en-US" sz="1000" b="0" kern="100" dirty="0">
                          <a:effectLst/>
                          <a:latin typeface="Meiryo UI" panose="020B0604030504040204" pitchFamily="50" charset="-128"/>
                          <a:ea typeface="Meiryo UI" panose="020B0604030504040204" pitchFamily="50" charset="-128"/>
                        </a:rPr>
                        <a:t>％）</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公社人件費の縮減、経営合理化（コスト縮減、入札等）</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⇒指定管理者制度（公募型）をモデル実施</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平成</a:t>
                      </a:r>
                      <a:r>
                        <a:rPr lang="en-US" altLang="ja-JP" sz="1000" b="0" kern="100" dirty="0">
                          <a:effectLst/>
                          <a:latin typeface="Meiryo UI" panose="020B0604030504040204" pitchFamily="50" charset="-128"/>
                          <a:ea typeface="Meiryo UI" panose="020B0604030504040204" pitchFamily="50" charset="-128"/>
                        </a:rPr>
                        <a:t>22</a:t>
                      </a:r>
                      <a:r>
                        <a:rPr lang="ja-JP" altLang="en-US" sz="1000" b="0" kern="100" dirty="0">
                          <a:effectLst/>
                          <a:latin typeface="Meiryo UI" panose="020B0604030504040204" pitchFamily="50" charset="-128"/>
                          <a:ea typeface="Meiryo UI" panose="020B0604030504040204" pitchFamily="50" charset="-128"/>
                        </a:rPr>
                        <a:t>年度中</a:t>
                      </a:r>
                      <a:r>
                        <a:rPr lang="en-US" altLang="ja-JP" sz="1000" b="0" kern="100" dirty="0">
                          <a:effectLst/>
                          <a:latin typeface="Meiryo UI" panose="020B0604030504040204" pitchFamily="50" charset="-128"/>
                          <a:ea typeface="Meiryo UI" panose="020B0604030504040204" pitchFamily="50" charset="-128"/>
                        </a:rPr>
                        <a:t>】</a:t>
                      </a: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②</a:t>
                      </a:r>
                      <a:r>
                        <a:rPr lang="ja-JP" altLang="en-US" sz="1000" b="0" kern="100" dirty="0">
                          <a:effectLst/>
                          <a:latin typeface="Meiryo UI" panose="020B0604030504040204" pitchFamily="50" charset="-128"/>
                          <a:ea typeface="Meiryo UI" panose="020B0604030504040204" pitchFamily="50" charset="-128"/>
                        </a:rPr>
                        <a:t>計画修繕</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平成</a:t>
                      </a:r>
                      <a:r>
                        <a:rPr lang="en-US" altLang="ja-JP" sz="1000" b="0" kern="100" dirty="0">
                          <a:effectLst/>
                          <a:latin typeface="Meiryo UI" panose="020B0604030504040204" pitchFamily="50" charset="-128"/>
                          <a:ea typeface="Meiryo UI" panose="020B0604030504040204" pitchFamily="50" charset="-128"/>
                        </a:rPr>
                        <a:t>20</a:t>
                      </a:r>
                      <a:r>
                        <a:rPr lang="ja-JP" altLang="en-US" sz="1000" b="0" kern="100" dirty="0">
                          <a:effectLst/>
                          <a:latin typeface="Meiryo UI" panose="020B0604030504040204" pitchFamily="50" charset="-128"/>
                          <a:ea typeface="Meiryo UI" panose="020B0604030504040204" pitchFamily="50" charset="-128"/>
                        </a:rPr>
                        <a:t>～</a:t>
                      </a:r>
                      <a:r>
                        <a:rPr lang="en-US" altLang="ja-JP" sz="1000" b="0" kern="100" dirty="0">
                          <a:effectLst/>
                          <a:latin typeface="Meiryo UI" panose="020B0604030504040204" pitchFamily="50" charset="-128"/>
                          <a:ea typeface="Meiryo UI" panose="020B0604030504040204" pitchFamily="50" charset="-128"/>
                        </a:rPr>
                        <a:t>22</a:t>
                      </a:r>
                      <a:r>
                        <a:rPr lang="ja-JP" altLang="en-US" sz="1000" b="0" kern="100" dirty="0">
                          <a:effectLst/>
                          <a:latin typeface="Meiryo UI" panose="020B0604030504040204" pitchFamily="50" charset="-128"/>
                          <a:ea typeface="Meiryo UI" panose="020B0604030504040204" pitchFamily="50" charset="-128"/>
                        </a:rPr>
                        <a:t>年度の計画修繕は、現状の実施規模を維持したうえで、地方負担</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ベースで</a:t>
                      </a:r>
                      <a:r>
                        <a:rPr lang="en-US" altLang="ja-JP" sz="1000" b="0" kern="100" dirty="0">
                          <a:effectLst/>
                          <a:latin typeface="Meiryo UI" panose="020B0604030504040204" pitchFamily="50" charset="-128"/>
                          <a:ea typeface="Meiryo UI" panose="020B0604030504040204" pitchFamily="50" charset="-128"/>
                        </a:rPr>
                        <a:t>20</a:t>
                      </a:r>
                      <a:r>
                        <a:rPr lang="ja-JP" altLang="en-US" sz="1000" b="0" kern="100" dirty="0">
                          <a:effectLst/>
                          <a:latin typeface="Meiryo UI" panose="020B0604030504040204" pitchFamily="50" charset="-128"/>
                          <a:ea typeface="Meiryo UI" panose="020B0604030504040204" pitchFamily="50" charset="-128"/>
                        </a:rPr>
                        <a:t>％削減を実施</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③建替え整備</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平成</a:t>
                      </a:r>
                      <a:r>
                        <a:rPr lang="en-US" altLang="ja-JP" sz="1000" b="0" kern="100" dirty="0">
                          <a:effectLst/>
                          <a:latin typeface="Meiryo UI" panose="020B0604030504040204" pitchFamily="50" charset="-128"/>
                          <a:ea typeface="Meiryo UI" panose="020B0604030504040204" pitchFamily="50" charset="-128"/>
                        </a:rPr>
                        <a:t>20</a:t>
                      </a:r>
                      <a:r>
                        <a:rPr lang="ja-JP" altLang="en-US" sz="1000" b="0" kern="100" dirty="0">
                          <a:effectLst/>
                          <a:latin typeface="Meiryo UI" panose="020B0604030504040204" pitchFamily="50" charset="-128"/>
                          <a:ea typeface="Meiryo UI" panose="020B0604030504040204" pitchFamily="50" charset="-128"/>
                        </a:rPr>
                        <a:t>～</a:t>
                      </a:r>
                      <a:r>
                        <a:rPr lang="en-US" altLang="ja-JP" sz="1000" b="0" kern="100" dirty="0">
                          <a:effectLst/>
                          <a:latin typeface="Meiryo UI" panose="020B0604030504040204" pitchFamily="50" charset="-128"/>
                          <a:ea typeface="Meiryo UI" panose="020B0604030504040204" pitchFamily="50" charset="-128"/>
                        </a:rPr>
                        <a:t>22</a:t>
                      </a:r>
                      <a:r>
                        <a:rPr lang="ja-JP" altLang="en-US" sz="1000" b="0" kern="100" dirty="0">
                          <a:effectLst/>
                          <a:latin typeface="Meiryo UI" panose="020B0604030504040204" pitchFamily="50" charset="-128"/>
                          <a:ea typeface="Meiryo UI" panose="020B0604030504040204" pitchFamily="50" charset="-128"/>
                        </a:rPr>
                        <a:t>年度の建替えは、地方負担ベースで</a:t>
                      </a:r>
                      <a:r>
                        <a:rPr lang="en-US" altLang="ja-JP" sz="1000" b="0" kern="100" dirty="0">
                          <a:effectLst/>
                          <a:latin typeface="Meiryo UI" panose="020B0604030504040204" pitchFamily="50" charset="-128"/>
                          <a:ea typeface="Meiryo UI" panose="020B0604030504040204" pitchFamily="50" charset="-128"/>
                        </a:rPr>
                        <a:t>20</a:t>
                      </a:r>
                      <a:r>
                        <a:rPr lang="ja-JP" altLang="en-US" sz="1000" b="0" kern="100" dirty="0">
                          <a:effectLst/>
                          <a:latin typeface="Meiryo UI" panose="020B0604030504040204" pitchFamily="50" charset="-128"/>
                          <a:ea typeface="Meiryo UI" panose="020B0604030504040204" pitchFamily="50" charset="-128"/>
                        </a:rPr>
                        <a:t>％削減を実施</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④府営住宅整備基金の活用</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平成</a:t>
                      </a:r>
                      <a:r>
                        <a:rPr lang="en-US" altLang="ja-JP" sz="1000" b="0" kern="100" dirty="0">
                          <a:effectLst/>
                          <a:latin typeface="Meiryo UI" panose="020B0604030504040204" pitchFamily="50" charset="-128"/>
                          <a:ea typeface="Meiryo UI" panose="020B0604030504040204" pitchFamily="50" charset="-128"/>
                        </a:rPr>
                        <a:t>20</a:t>
                      </a:r>
                      <a:r>
                        <a:rPr lang="ja-JP" altLang="en-US" sz="1000" b="0" kern="100" dirty="0">
                          <a:effectLst/>
                          <a:latin typeface="Meiryo UI" panose="020B0604030504040204" pitchFamily="50" charset="-128"/>
                          <a:ea typeface="Meiryo UI" panose="020B0604030504040204" pitchFamily="50" charset="-128"/>
                        </a:rPr>
                        <a:t>～</a:t>
                      </a:r>
                      <a:r>
                        <a:rPr lang="en-US" altLang="ja-JP" sz="1000" b="0" kern="100" dirty="0">
                          <a:effectLst/>
                          <a:latin typeface="Meiryo UI" panose="020B0604030504040204" pitchFamily="50" charset="-128"/>
                          <a:ea typeface="Meiryo UI" panose="020B0604030504040204" pitchFamily="50" charset="-128"/>
                        </a:rPr>
                        <a:t>22</a:t>
                      </a:r>
                      <a:r>
                        <a:rPr lang="ja-JP" altLang="en-US" sz="1000" b="0" kern="100" dirty="0">
                          <a:effectLst/>
                          <a:latin typeface="Meiryo UI" panose="020B0604030504040204" pitchFamily="50" charset="-128"/>
                          <a:ea typeface="Meiryo UI" panose="020B0604030504040204" pitchFamily="50" charset="-128"/>
                        </a:rPr>
                        <a:t>年度まで計画修繕の地方負担ベースの</a:t>
                      </a:r>
                      <a:r>
                        <a:rPr lang="en-US" altLang="ja-JP" sz="1000" b="0" kern="100" dirty="0">
                          <a:effectLst/>
                          <a:latin typeface="Meiryo UI" panose="020B0604030504040204" pitchFamily="50" charset="-128"/>
                          <a:ea typeface="Meiryo UI" panose="020B0604030504040204" pitchFamily="50" charset="-128"/>
                        </a:rPr>
                        <a:t>20</a:t>
                      </a:r>
                      <a:r>
                        <a:rPr lang="ja-JP" altLang="en-US" sz="1000" b="0" kern="100" dirty="0">
                          <a:effectLst/>
                          <a:latin typeface="Meiryo UI" panose="020B0604030504040204" pitchFamily="50" charset="-128"/>
                          <a:ea typeface="Meiryo UI" panose="020B0604030504040204" pitchFamily="50" charset="-128"/>
                        </a:rPr>
                        <a:t>％相当に基金を充当する</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ことにより、現状の実施規模を維持する。なお、平成</a:t>
                      </a:r>
                      <a:r>
                        <a:rPr lang="en-US" altLang="ja-JP" sz="1000" b="0" kern="100" dirty="0">
                          <a:effectLst/>
                          <a:latin typeface="Meiryo UI" panose="020B0604030504040204" pitchFamily="50" charset="-128"/>
                          <a:ea typeface="Meiryo UI" panose="020B0604030504040204" pitchFamily="50" charset="-128"/>
                        </a:rPr>
                        <a:t>20</a:t>
                      </a:r>
                      <a:r>
                        <a:rPr lang="ja-JP" altLang="en-US" sz="1000" b="0" kern="100" dirty="0">
                          <a:effectLst/>
                          <a:latin typeface="Meiryo UI" panose="020B0604030504040204" pitchFamily="50" charset="-128"/>
                          <a:ea typeface="Meiryo UI" panose="020B0604030504040204" pitchFamily="50" charset="-128"/>
                        </a:rPr>
                        <a:t>年度に限り、建替（直接建</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設）及び計画修繕についてさらに基金を活用</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 府営住宅整備基金　同住宅用地の売却益を将来の整備財源として積立</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⑤減免制度 セーフティネットに相応しいものに再構築</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平成</a:t>
                      </a:r>
                      <a:r>
                        <a:rPr lang="en-US" altLang="ja-JP" sz="1000" b="0" kern="100" dirty="0">
                          <a:effectLst/>
                          <a:latin typeface="Meiryo UI" panose="020B0604030504040204" pitchFamily="50" charset="-128"/>
                          <a:ea typeface="Meiryo UI" panose="020B0604030504040204" pitchFamily="50" charset="-128"/>
                        </a:rPr>
                        <a:t>21 </a:t>
                      </a:r>
                      <a:r>
                        <a:rPr lang="ja-JP" altLang="en-US" sz="1000" b="0" kern="100" dirty="0">
                          <a:effectLst/>
                          <a:latin typeface="Meiryo UI" panose="020B0604030504040204" pitchFamily="50" charset="-128"/>
                          <a:ea typeface="Meiryo UI" panose="020B0604030504040204" pitchFamily="50" charset="-128"/>
                        </a:rPr>
                        <a:t>年度中</a:t>
                      </a:r>
                      <a:r>
                        <a:rPr lang="en-US" altLang="ja-JP" sz="1000" b="0" kern="100" dirty="0">
                          <a:effectLst/>
                          <a:latin typeface="Meiryo UI" panose="020B0604030504040204" pitchFamily="50" charset="-128"/>
                          <a:ea typeface="Meiryo UI" panose="020B0604030504040204" pitchFamily="50" charset="-128"/>
                        </a:rPr>
                        <a:t>】</a:t>
                      </a:r>
                    </a:p>
                    <a:p>
                      <a:pPr algn="just">
                        <a:lnSpc>
                          <a:spcPts val="700"/>
                        </a:lnSpc>
                        <a:spcAft>
                          <a:spcPts val="0"/>
                        </a:spcAft>
                      </a:pPr>
                      <a:endParaRPr lang="en-US" altLang="ja-JP" sz="1000" b="1"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effectLst/>
                          <a:latin typeface="Meiryo UI" panose="020B0604030504040204" pitchFamily="50" charset="-128"/>
                          <a:ea typeface="Meiryo UI" panose="020B0604030504040204" pitchFamily="50" charset="-128"/>
                        </a:rPr>
                        <a:t>３ 実施時期</a:t>
                      </a:r>
                      <a:endParaRPr lang="ja-JP" altLang="en-US"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平成２０年度</a:t>
                      </a: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tc>
                  <a:txBody>
                    <a:bodyPr/>
                    <a:lstStyle/>
                    <a:p>
                      <a:pPr algn="just">
                        <a:spcAft>
                          <a:spcPts val="0"/>
                        </a:spcAft>
                      </a:pPr>
                      <a:r>
                        <a:rPr lang="ja-JP" altLang="en-US" sz="1000" b="1" u="none" strike="noStrike" baseline="0" dirty="0">
                          <a:latin typeface="Meiryo UI" panose="020B0604030504040204" pitchFamily="50" charset="-128"/>
                          <a:ea typeface="Meiryo UI" panose="020B0604030504040204" pitchFamily="50" charset="-128"/>
                        </a:rPr>
                        <a:t>◆見直しの経過（改革工程表）</a:t>
                      </a:r>
                      <a:endParaRPr lang="en-US" altLang="ja-JP" sz="1000" b="1" u="none" strike="noStrike" baseline="0" dirty="0">
                        <a:latin typeface="Meiryo UI" panose="020B0604030504040204" pitchFamily="50" charset="-128"/>
                        <a:ea typeface="Meiryo UI" panose="020B0604030504040204" pitchFamily="50" charset="-128"/>
                      </a:endParaRPr>
                    </a:p>
                    <a:p>
                      <a:pPr algn="l" rtl="0">
                        <a:lnSpc>
                          <a:spcPts val="1100"/>
                        </a:lnSpc>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（管理費の縮減（▲</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10</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a:t>
                      </a:r>
                      <a:endParaRPr lang="ja-JP" altLang="en-US" sz="1000" b="0" i="0" u="none" strike="noStrike" baseline="0" dirty="0">
                        <a:solidFill>
                          <a:srgbClr val="0000FF"/>
                        </a:solidFill>
                        <a:latin typeface="Meiryo UI" panose="020B0604030504040204" pitchFamily="50" charset="-128"/>
                        <a:ea typeface="Meiryo UI" panose="020B0604030504040204" pitchFamily="50" charset="-128"/>
                      </a:endParaRPr>
                    </a:p>
                    <a:p>
                      <a:pPr algn="l" rtl="0">
                        <a:lnSpc>
                          <a:spcPts val="1200"/>
                        </a:lnSpc>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20</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8</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月</a:t>
                      </a:r>
                      <a:r>
                        <a:rPr lang="ja-JP" altLang="en-US" sz="1000" b="0" i="0" u="none" strike="noStrike" baseline="0" dirty="0">
                          <a:solidFill>
                            <a:schemeClr val="tx1"/>
                          </a:solidFill>
                          <a:latin typeface="Meiryo UI" panose="020B0604030504040204" pitchFamily="50" charset="-128"/>
                          <a:ea typeface="Meiryo UI" panose="020B0604030504040204" pitchFamily="50" charset="-128"/>
                        </a:rPr>
                        <a:t>～　</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縮減を実施</a:t>
                      </a:r>
                      <a:endParaRPr lang="ja-JP" altLang="en-US" sz="1000" b="0" i="0" u="none" strike="noStrike" baseline="0" dirty="0">
                        <a:solidFill>
                          <a:srgbClr val="0000FF"/>
                        </a:solidFill>
                        <a:latin typeface="Meiryo UI" panose="020B0604030504040204" pitchFamily="50" charset="-128"/>
                        <a:ea typeface="Meiryo UI" panose="020B0604030504040204" pitchFamily="50" charset="-128"/>
                      </a:endParaRPr>
                    </a:p>
                    <a:p>
                      <a:pPr algn="l" rtl="0">
                        <a:lnSpc>
                          <a:spcPts val="1100"/>
                        </a:lnSpc>
                        <a:defRPr sz="1000"/>
                      </a:pPr>
                      <a:endParaRPr lang="ja-JP" altLang="en-US" sz="1000" b="0" i="0" u="none" strike="noStrike" baseline="0" dirty="0">
                        <a:solidFill>
                          <a:srgbClr val="0000FF"/>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（管理費の縮減）</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指定管理者制度のモデル実施</a:t>
                      </a:r>
                    </a:p>
                    <a:p>
                      <a:pPr algn="l" rtl="0">
                        <a:lnSpc>
                          <a:spcPts val="1200"/>
                        </a:lnSpc>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21</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4</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月～　大阪府営住宅条例の一部改正を施行</a:t>
                      </a:r>
                    </a:p>
                    <a:p>
                      <a:pPr algn="l" rtl="0">
                        <a:lnSpc>
                          <a:spcPts val="1200"/>
                        </a:lnSpc>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21</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年度　公募（</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22</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4</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月</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1</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日から実施）</a:t>
                      </a:r>
                    </a:p>
                    <a:p>
                      <a:pPr algn="l" rtl="0">
                        <a:lnSpc>
                          <a:spcPts val="1100"/>
                        </a:lnSpc>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a:t>
                      </a:r>
                    </a:p>
                    <a:p>
                      <a:pPr algn="l" rtl="0">
                        <a:lnSpc>
                          <a:spcPts val="1100"/>
                        </a:lnSpc>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（計画修繕・建替え整備）</a:t>
                      </a:r>
                    </a:p>
                    <a:p>
                      <a:pPr algn="l" rtl="0">
                        <a:lnSpc>
                          <a:spcPts val="1100"/>
                        </a:lnSpc>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20</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8</a:t>
                      </a:r>
                      <a:r>
                        <a:rPr lang="ja-JP" altLang="en-US" sz="1000" b="0" i="0" u="none" strike="noStrike" baseline="0" dirty="0">
                          <a:solidFill>
                            <a:sysClr val="windowText" lastClr="000000"/>
                          </a:solidFill>
                          <a:latin typeface="Meiryo UI" panose="020B0604030504040204" pitchFamily="50" charset="-128"/>
                          <a:ea typeface="Meiryo UI" panose="020B0604030504040204" pitchFamily="50" charset="-128"/>
                        </a:rPr>
                        <a:t>月～</a:t>
                      </a:r>
                      <a:r>
                        <a:rPr lang="ja-JP" altLang="en-US" sz="1000" b="0" i="0" u="none" strike="noStrike" baseline="0" dirty="0">
                          <a:solidFill>
                            <a:srgbClr val="0000FF"/>
                          </a:solidFill>
                          <a:latin typeface="Meiryo UI" panose="020B0604030504040204" pitchFamily="50" charset="-128"/>
                          <a:ea typeface="Meiryo UI" panose="020B0604030504040204" pitchFamily="50" charset="-128"/>
                        </a:rPr>
                        <a:t>　</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削減を実施</a:t>
                      </a:r>
                    </a:p>
                    <a:p>
                      <a:pPr marL="0" marR="0" lvl="0" indent="0" algn="l" defTabSz="914400" rtl="0" eaLnBrk="1" fontAlgn="auto" latinLnBrk="0" hangingPunct="1">
                        <a:lnSpc>
                          <a:spcPts val="1200"/>
                        </a:lnSpc>
                        <a:spcBef>
                          <a:spcPts val="0"/>
                        </a:spcBef>
                        <a:spcAft>
                          <a:spcPts val="0"/>
                        </a:spcAft>
                        <a:buClrTx/>
                        <a:buSzTx/>
                        <a:buFontTx/>
                        <a:buNone/>
                        <a:tabLst/>
                        <a:defRPr sz="1000"/>
                      </a:pP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（府営住宅整備基金の活用）</a:t>
                      </a:r>
                    </a:p>
                    <a:p>
                      <a:pPr algn="l" rtl="0">
                        <a:lnSpc>
                          <a:spcPts val="1200"/>
                        </a:lnSpc>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20</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8</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月</a:t>
                      </a:r>
                      <a:r>
                        <a:rPr lang="ja-JP" altLang="en-US" sz="1000" b="0" i="0" u="none" strike="noStrike" baseline="0" dirty="0">
                          <a:solidFill>
                            <a:sysClr val="windowText" lastClr="000000"/>
                          </a:solidFill>
                          <a:latin typeface="Meiryo UI" panose="020B0604030504040204" pitchFamily="50" charset="-128"/>
                          <a:ea typeface="Meiryo UI" panose="020B0604030504040204" pitchFamily="50" charset="-128"/>
                        </a:rPr>
                        <a:t>～　基金を活用</a:t>
                      </a:r>
                    </a:p>
                    <a:p>
                      <a:pPr algn="l" rtl="0">
                        <a:lnSpc>
                          <a:spcPts val="1100"/>
                        </a:lnSpc>
                        <a:defRPr sz="1000"/>
                      </a:pPr>
                      <a:r>
                        <a:rPr lang="ja-JP" altLang="en-US" sz="1000" b="0" i="0" u="none" strike="noStrike" baseline="0" dirty="0">
                          <a:solidFill>
                            <a:sysClr val="windowText" lastClr="000000"/>
                          </a:solidFill>
                          <a:latin typeface="Meiryo UI" panose="020B0604030504040204" pitchFamily="50" charset="-128"/>
                          <a:ea typeface="Meiryo UI" panose="020B0604030504040204" pitchFamily="50" charset="-128"/>
                        </a:rPr>
                        <a:t>    ・</a:t>
                      </a:r>
                      <a:r>
                        <a:rPr lang="en-US" altLang="ja-JP" sz="1000" b="0" i="0" u="none" strike="noStrike" baseline="0" dirty="0">
                          <a:solidFill>
                            <a:sysClr val="windowText" lastClr="000000"/>
                          </a:solidFill>
                          <a:latin typeface="Meiryo UI" panose="020B0604030504040204" pitchFamily="50" charset="-128"/>
                          <a:ea typeface="Meiryo UI" panose="020B0604030504040204" pitchFamily="50" charset="-128"/>
                        </a:rPr>
                        <a:t>21</a:t>
                      </a:r>
                      <a:r>
                        <a:rPr lang="ja-JP" altLang="en-US" sz="1000" b="0" i="0" u="none" strike="noStrike" baseline="0" dirty="0" err="1">
                          <a:solidFill>
                            <a:sysClr val="windowText" lastClr="000000"/>
                          </a:solidFill>
                          <a:latin typeface="Meiryo UI" panose="020B0604030504040204" pitchFamily="50" charset="-128"/>
                          <a:ea typeface="Meiryo UI" panose="020B0604030504040204" pitchFamily="50" charset="-128"/>
                        </a:rPr>
                        <a:t>、</a:t>
                      </a:r>
                      <a:r>
                        <a:rPr lang="en-US" altLang="ja-JP" sz="1000" b="0" i="0" u="none" strike="noStrike" baseline="0" dirty="0">
                          <a:solidFill>
                            <a:sysClr val="windowText" lastClr="000000"/>
                          </a:solidFill>
                          <a:latin typeface="Meiryo UI" panose="020B0604030504040204" pitchFamily="50" charset="-128"/>
                          <a:ea typeface="Meiryo UI" panose="020B0604030504040204" pitchFamily="50" charset="-128"/>
                        </a:rPr>
                        <a:t>22</a:t>
                      </a:r>
                      <a:r>
                        <a:rPr lang="ja-JP" altLang="en-US" sz="1000" b="0" i="0" u="none" strike="noStrike" baseline="0" dirty="0">
                          <a:solidFill>
                            <a:sysClr val="windowText" lastClr="000000"/>
                          </a:solidFill>
                          <a:latin typeface="Meiryo UI" panose="020B0604030504040204" pitchFamily="50" charset="-128"/>
                          <a:ea typeface="Meiryo UI" panose="020B0604030504040204" pitchFamily="50" charset="-128"/>
                        </a:rPr>
                        <a:t>年度において</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も、</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20</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年度と同様、建替（直接建設）及び計画修繕</a:t>
                      </a: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algn="l" rtl="0">
                        <a:lnSpc>
                          <a:spcPts val="1100"/>
                        </a:lnSpc>
                        <a:defRPr sz="1000"/>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についてさらに基金を活用</a:t>
                      </a:r>
                    </a:p>
                    <a:p>
                      <a:pPr algn="l" rtl="0">
                        <a:lnSpc>
                          <a:spcPts val="1100"/>
                        </a:lnSpc>
                        <a:defRPr sz="1000"/>
                      </a:pP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algn="l" rtl="0">
                        <a:lnSpc>
                          <a:spcPts val="1100"/>
                        </a:lnSpc>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（減免制度）</a:t>
                      </a:r>
                    </a:p>
                    <a:p>
                      <a:pPr algn="l" rtl="0">
                        <a:lnSpc>
                          <a:spcPts val="1200"/>
                        </a:lnSpc>
                        <a:defRPr sz="1000"/>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21</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4</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月～　国の家賃制度改正、生活保護基準との整合性、府営住宅以</a:t>
                      </a: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algn="l" rtl="0">
                        <a:lnSpc>
                          <a:spcPts val="1200"/>
                        </a:lnSpc>
                        <a:defRPr sz="1000"/>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外の居住者等との公平性などの観点から見直し、実施</a:t>
                      </a: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algn="l" rtl="0">
                        <a:lnSpc>
                          <a:spcPts val="1200"/>
                        </a:lnSpc>
                        <a:defRPr sz="1000"/>
                      </a:pP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algn="l" rtl="0">
                        <a:lnSpc>
                          <a:spcPts val="1200"/>
                        </a:lnSpc>
                        <a:defRPr sz="1000"/>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a:t>
                      </a:r>
                      <a:r>
                        <a:rPr lang="en-US" altLang="zh-TW" sz="1000" b="0" i="0" u="none" strike="noStrike" baseline="0" dirty="0">
                          <a:solidFill>
                            <a:srgbClr val="000000"/>
                          </a:solidFill>
                          <a:latin typeface="Meiryo UI" panose="020B0604030504040204" pitchFamily="50" charset="-128"/>
                          <a:ea typeface="Meiryo UI" panose="020B0604030504040204" pitchFamily="50" charset="-128"/>
                        </a:rPr>
                        <a:t>【</a:t>
                      </a:r>
                      <a:r>
                        <a:rPr lang="zh-TW" altLang="en-US" sz="1000" b="0" i="0" u="none" strike="noStrike" baseline="0" dirty="0">
                          <a:solidFill>
                            <a:srgbClr val="000000"/>
                          </a:solidFill>
                          <a:latin typeface="Meiryo UI" panose="020B0604030504040204" pitchFamily="50" charset="-128"/>
                          <a:ea typeface="Meiryo UI" panose="020B0604030504040204" pitchFamily="50" charset="-128"/>
                        </a:rPr>
                        <a:t>効果額（百万円）</a:t>
                      </a:r>
                      <a:r>
                        <a:rPr lang="en-US" altLang="zh-TW" sz="1000" b="0" i="0" u="none" strike="noStrike" baseline="0" dirty="0">
                          <a:solidFill>
                            <a:srgbClr val="000000"/>
                          </a:solidFill>
                          <a:latin typeface="Meiryo UI" panose="020B0604030504040204" pitchFamily="50" charset="-128"/>
                          <a:ea typeface="Meiryo UI" panose="020B0604030504040204" pitchFamily="50" charset="-128"/>
                        </a:rPr>
                        <a:t>】⑳【</a:t>
                      </a:r>
                      <a:r>
                        <a:rPr lang="zh-TW" altLang="en-US" sz="1000" b="0" i="0" u="none" strike="noStrike" baseline="0" dirty="0">
                          <a:solidFill>
                            <a:srgbClr val="000000"/>
                          </a:solidFill>
                          <a:latin typeface="Meiryo UI" panose="020B0604030504040204" pitchFamily="50" charset="-128"/>
                          <a:ea typeface="Meiryo UI" panose="020B0604030504040204" pitchFamily="50" charset="-128"/>
                        </a:rPr>
                        <a:t>建設</a:t>
                      </a:r>
                      <a:r>
                        <a:rPr lang="en-US" altLang="zh-TW" sz="1000" b="0" i="0" u="none" strike="noStrike" baseline="0" dirty="0">
                          <a:solidFill>
                            <a:srgbClr val="000000"/>
                          </a:solidFill>
                          <a:latin typeface="Meiryo UI" panose="020B0604030504040204" pitchFamily="50" charset="-128"/>
                          <a:ea typeface="Meiryo UI" panose="020B0604030504040204" pitchFamily="50" charset="-128"/>
                        </a:rPr>
                        <a:t>】469</a:t>
                      </a:r>
                      <a:r>
                        <a:rPr lang="zh-TW" altLang="en-US" sz="1000" b="0" i="0" u="none" strike="noStrike" baseline="0" dirty="0">
                          <a:solidFill>
                            <a:srgbClr val="000000"/>
                          </a:solidFill>
                          <a:latin typeface="Meiryo UI" panose="020B0604030504040204" pitchFamily="50" charset="-128"/>
                          <a:ea typeface="Meiryo UI" panose="020B0604030504040204" pitchFamily="50" charset="-128"/>
                        </a:rPr>
                        <a:t>　</a:t>
                      </a:r>
                      <a:r>
                        <a:rPr lang="en-US" altLang="zh-TW" sz="1000" b="0" i="0" u="none" strike="noStrike" baseline="0" dirty="0">
                          <a:solidFill>
                            <a:srgbClr val="000000"/>
                          </a:solidFill>
                          <a:latin typeface="Meiryo UI" panose="020B0604030504040204" pitchFamily="50" charset="-128"/>
                          <a:ea typeface="Meiryo UI" panose="020B0604030504040204" pitchFamily="50" charset="-128"/>
                        </a:rPr>
                        <a:t>【</a:t>
                      </a:r>
                      <a:r>
                        <a:rPr lang="zh-TW" altLang="en-US" sz="1000" b="0" i="0" u="none" strike="noStrike" baseline="0" dirty="0">
                          <a:solidFill>
                            <a:srgbClr val="000000"/>
                          </a:solidFill>
                          <a:latin typeface="Meiryo UI" panose="020B0604030504040204" pitchFamily="50" charset="-128"/>
                          <a:ea typeface="Meiryo UI" panose="020B0604030504040204" pitchFamily="50" charset="-128"/>
                        </a:rPr>
                        <a:t>管理</a:t>
                      </a:r>
                      <a:r>
                        <a:rPr lang="en-US" altLang="zh-TW" sz="1000" b="0" i="0" u="none" strike="noStrike" baseline="0" dirty="0">
                          <a:solidFill>
                            <a:srgbClr val="000000"/>
                          </a:solidFill>
                          <a:latin typeface="Meiryo UI" panose="020B0604030504040204" pitchFamily="50" charset="-128"/>
                          <a:ea typeface="Meiryo UI" panose="020B0604030504040204" pitchFamily="50" charset="-128"/>
                        </a:rPr>
                        <a:t>】965</a:t>
                      </a:r>
                      <a:r>
                        <a:rPr lang="zh-TW" altLang="en-US" sz="1000" b="0" i="0" u="none" strike="noStrike" baseline="0" dirty="0">
                          <a:solidFill>
                            <a:srgbClr val="000000"/>
                          </a:solidFill>
                          <a:latin typeface="Meiryo UI" panose="020B0604030504040204" pitchFamily="50" charset="-128"/>
                          <a:ea typeface="Meiryo UI" panose="020B0604030504040204" pitchFamily="50" charset="-128"/>
                        </a:rPr>
                        <a:t>　㉑</a:t>
                      </a:r>
                      <a:r>
                        <a:rPr lang="en-US" altLang="zh-TW" sz="1000" b="0" i="0" u="none" strike="noStrike" baseline="0" dirty="0">
                          <a:solidFill>
                            <a:srgbClr val="000000"/>
                          </a:solidFill>
                          <a:latin typeface="Meiryo UI" panose="020B0604030504040204" pitchFamily="50" charset="-128"/>
                          <a:ea typeface="Meiryo UI" panose="020B0604030504040204" pitchFamily="50" charset="-128"/>
                        </a:rPr>
                        <a:t>【</a:t>
                      </a:r>
                      <a:r>
                        <a:rPr lang="zh-TW" altLang="en-US" sz="1000" b="0" i="0" u="none" strike="noStrike" baseline="0" dirty="0">
                          <a:solidFill>
                            <a:srgbClr val="000000"/>
                          </a:solidFill>
                          <a:latin typeface="Meiryo UI" panose="020B0604030504040204" pitchFamily="50" charset="-128"/>
                          <a:ea typeface="Meiryo UI" panose="020B0604030504040204" pitchFamily="50" charset="-128"/>
                        </a:rPr>
                        <a:t>管理</a:t>
                      </a:r>
                      <a:r>
                        <a:rPr lang="en-US" altLang="zh-TW" sz="1000" b="0" i="0" u="none" strike="noStrike" baseline="0" dirty="0">
                          <a:solidFill>
                            <a:srgbClr val="000000"/>
                          </a:solidFill>
                          <a:latin typeface="Meiryo UI" panose="020B0604030504040204" pitchFamily="50" charset="-128"/>
                          <a:ea typeface="Meiryo UI" panose="020B0604030504040204" pitchFamily="50" charset="-128"/>
                        </a:rPr>
                        <a:t>】1,529</a:t>
                      </a:r>
                      <a:r>
                        <a:rPr lang="zh-TW" altLang="en-US" sz="1000" b="0" i="0" u="none" strike="noStrike" baseline="0" dirty="0">
                          <a:solidFill>
                            <a:srgbClr val="000000"/>
                          </a:solidFill>
                          <a:latin typeface="Meiryo UI" panose="020B0604030504040204" pitchFamily="50" charset="-128"/>
                          <a:ea typeface="Meiryo UI" panose="020B0604030504040204" pitchFamily="50" charset="-128"/>
                        </a:rPr>
                        <a:t>　</a:t>
                      </a:r>
                      <a:endParaRPr lang="en-US" altLang="zh-TW" sz="1000" b="0" i="0" u="none" strike="noStrike" baseline="0" dirty="0">
                        <a:solidFill>
                          <a:srgbClr val="000000"/>
                        </a:solidFill>
                        <a:latin typeface="Meiryo UI" panose="020B0604030504040204" pitchFamily="50" charset="-128"/>
                        <a:ea typeface="Meiryo UI" panose="020B0604030504040204" pitchFamily="50" charset="-128"/>
                      </a:endParaRPr>
                    </a:p>
                    <a:p>
                      <a:pPr algn="l" rtl="0">
                        <a:lnSpc>
                          <a:spcPts val="1200"/>
                        </a:lnSpc>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a:t>
                      </a:r>
                      <a:r>
                        <a:rPr lang="zh-TW" altLang="en-US" sz="1000" b="0" i="0" u="none" strike="noStrike" baseline="0" dirty="0">
                          <a:solidFill>
                            <a:srgbClr val="000000"/>
                          </a:solidFill>
                          <a:latin typeface="Meiryo UI" panose="020B0604030504040204" pitchFamily="50" charset="-128"/>
                          <a:ea typeface="Meiryo UI" panose="020B0604030504040204" pitchFamily="50" charset="-128"/>
                        </a:rPr>
                        <a:t>㉒</a:t>
                      </a:r>
                      <a:r>
                        <a:rPr lang="en-US" altLang="zh-TW" sz="1000" b="0" i="0" u="none" strike="noStrike" baseline="0" dirty="0">
                          <a:solidFill>
                            <a:srgbClr val="000000"/>
                          </a:solidFill>
                          <a:latin typeface="Meiryo UI" panose="020B0604030504040204" pitchFamily="50" charset="-128"/>
                          <a:ea typeface="Meiryo UI" panose="020B0604030504040204" pitchFamily="50" charset="-128"/>
                        </a:rPr>
                        <a:t>【</a:t>
                      </a:r>
                      <a:r>
                        <a:rPr lang="zh-TW" altLang="en-US" sz="1000" b="0" i="0" u="none" strike="noStrike" baseline="0" dirty="0">
                          <a:solidFill>
                            <a:srgbClr val="000000"/>
                          </a:solidFill>
                          <a:latin typeface="Meiryo UI" panose="020B0604030504040204" pitchFamily="50" charset="-128"/>
                          <a:ea typeface="Meiryo UI" panose="020B0604030504040204" pitchFamily="50" charset="-128"/>
                        </a:rPr>
                        <a:t>管理</a:t>
                      </a:r>
                      <a:r>
                        <a:rPr lang="en-US" altLang="zh-TW" sz="1000" b="0" i="0" u="none" strike="noStrike" baseline="0" dirty="0">
                          <a:solidFill>
                            <a:srgbClr val="000000"/>
                          </a:solidFill>
                          <a:latin typeface="Meiryo UI" panose="020B0604030504040204" pitchFamily="50" charset="-128"/>
                          <a:ea typeface="Meiryo UI" panose="020B0604030504040204" pitchFamily="50" charset="-128"/>
                        </a:rPr>
                        <a:t>】2,590</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a:t>
                      </a:r>
                      <a:endParaRPr lang="ja-JP" altLang="en-US" sz="1000" b="0" i="0" u="none" strike="noStrike" baseline="0" dirty="0">
                        <a:solidFill>
                          <a:srgbClr val="000000"/>
                        </a:solidFill>
                        <a:latin typeface="Meiryo UI" panose="020B0604030504040204" pitchFamily="50" charset="-128"/>
                        <a:ea typeface="Meiryo UI" panose="020B0604030504040204" pitchFamily="50" charset="-128"/>
                      </a:endParaRPr>
                    </a:p>
                  </a:txBody>
                  <a:tcPr marL="72000" marR="72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2089765108"/>
                  </a:ext>
                </a:extLst>
              </a:tr>
            </a:tbl>
          </a:graphicData>
        </a:graphic>
      </p:graphicFrame>
      <p:sp>
        <p:nvSpPr>
          <p:cNvPr id="36" name="二等辺三角形 35"/>
          <p:cNvSpPr/>
          <p:nvPr/>
        </p:nvSpPr>
        <p:spPr>
          <a:xfrm rot="5400000">
            <a:off x="4556120" y="3908176"/>
            <a:ext cx="540060" cy="211779"/>
          </a:xfrm>
          <a:prstGeom prst="triangl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pPr algn="ctr"/>
            <a:endParaRPr kumimoji="1"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7" name="正方形/長方形 36"/>
          <p:cNvSpPr/>
          <p:nvPr/>
        </p:nvSpPr>
        <p:spPr>
          <a:xfrm>
            <a:off x="6597224" y="728700"/>
            <a:ext cx="2399677" cy="615774"/>
          </a:xfrm>
          <a:prstGeom prst="rect">
            <a:avLst/>
          </a:prstGeom>
          <a:ln/>
        </p:spPr>
        <p:style>
          <a:lnRef idx="2">
            <a:schemeClr val="accent1"/>
          </a:lnRef>
          <a:fillRef idx="1">
            <a:schemeClr val="lt1"/>
          </a:fillRef>
          <a:effectRef idx="0">
            <a:schemeClr val="accent1"/>
          </a:effectRef>
          <a:fontRef idx="minor">
            <a:schemeClr val="dk1"/>
          </a:fontRef>
        </p:style>
        <p:txBody>
          <a:bodyPr lIns="36000" rIns="0" rtlCol="0" anchor="ctr"/>
          <a:lstStyle/>
          <a:p>
            <a:r>
              <a:rPr lang="ja-JP" altLang="en-US" sz="1050" dirty="0">
                <a:solidFill>
                  <a:schemeClr val="tx1"/>
                </a:solidFill>
                <a:latin typeface="Meiryo UI" panose="020B0604030504040204" pitchFamily="50" charset="-128"/>
                <a:ea typeface="Meiryo UI" panose="020B0604030504040204" pitchFamily="50" charset="-128"/>
              </a:rPr>
              <a:t>見直し前額</a:t>
            </a:r>
            <a:r>
              <a:rPr lang="en-US" altLang="ja-JP" sz="1050" dirty="0">
                <a:solidFill>
                  <a:schemeClr val="tx1"/>
                </a:solidFill>
                <a:latin typeface="Meiryo UI" panose="020B0604030504040204" pitchFamily="50" charset="-128"/>
                <a:ea typeface="Meiryo UI" panose="020B0604030504040204" pitchFamily="50" charset="-128"/>
              </a:rPr>
              <a:t> (H20</a:t>
            </a:r>
            <a:r>
              <a:rPr lang="ja-JP" altLang="en-US" sz="1050" dirty="0">
                <a:solidFill>
                  <a:schemeClr val="tx1"/>
                </a:solidFill>
                <a:latin typeface="Meiryo UI" panose="020B0604030504040204" pitchFamily="50" charset="-128"/>
                <a:ea typeface="Meiryo UI" panose="020B0604030504040204" pitchFamily="50" charset="-128"/>
              </a:rPr>
              <a:t>通年ベース</a:t>
            </a:r>
            <a:r>
              <a:rPr lang="en-US" altLang="ja-JP" sz="1050" dirty="0">
                <a:solidFill>
                  <a:schemeClr val="tx1"/>
                </a:solidFill>
                <a:latin typeface="Meiryo UI" panose="020B0604030504040204" pitchFamily="50" charset="-128"/>
                <a:ea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rPr>
              <a:t>：</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　 </a:t>
            </a:r>
            <a:r>
              <a:rPr lang="en-US" altLang="zh-TW" sz="1050" dirty="0">
                <a:solidFill>
                  <a:schemeClr val="tx1"/>
                </a:solidFill>
                <a:latin typeface="Meiryo UI" panose="020B0604030504040204" pitchFamily="50" charset="-128"/>
                <a:ea typeface="Meiryo UI" panose="020B0604030504040204" pitchFamily="50" charset="-128"/>
              </a:rPr>
              <a:t>【</a:t>
            </a:r>
            <a:r>
              <a:rPr lang="zh-TW" altLang="en-US" sz="1050" dirty="0">
                <a:solidFill>
                  <a:schemeClr val="tx1"/>
                </a:solidFill>
                <a:latin typeface="Meiryo UI" panose="020B0604030504040204" pitchFamily="50" charset="-128"/>
                <a:ea typeface="Meiryo UI" panose="020B0604030504040204" pitchFamily="50" charset="-128"/>
              </a:rPr>
              <a:t>建設</a:t>
            </a:r>
            <a:r>
              <a:rPr lang="en-US" altLang="zh-TW" sz="1050" dirty="0">
                <a:solidFill>
                  <a:schemeClr val="tx1"/>
                </a:solidFill>
                <a:latin typeface="Meiryo UI" panose="020B0604030504040204" pitchFamily="50" charset="-128"/>
                <a:ea typeface="Meiryo UI" panose="020B0604030504040204" pitchFamily="50" charset="-128"/>
              </a:rPr>
              <a:t>】40,005</a:t>
            </a:r>
            <a:r>
              <a:rPr lang="ja-JP" altLang="en-US" sz="1050" dirty="0">
                <a:solidFill>
                  <a:schemeClr val="tx1"/>
                </a:solidFill>
                <a:latin typeface="Meiryo UI" panose="020B0604030504040204" pitchFamily="50" charset="-128"/>
                <a:ea typeface="Meiryo UI" panose="020B0604030504040204" pitchFamily="50" charset="-128"/>
              </a:rPr>
              <a:t>（</a:t>
            </a:r>
            <a:r>
              <a:rPr lang="en-US" altLang="ja-JP" sz="1050" dirty="0">
                <a:solidFill>
                  <a:schemeClr val="tx1"/>
                </a:solidFill>
                <a:latin typeface="Meiryo UI" panose="020B0604030504040204" pitchFamily="50" charset="-128"/>
                <a:ea typeface="Meiryo UI" panose="020B0604030504040204" pitchFamily="50" charset="-128"/>
              </a:rPr>
              <a:t>3,512</a:t>
            </a:r>
            <a:r>
              <a:rPr lang="ja-JP" altLang="en-US" sz="1050" dirty="0">
                <a:solidFill>
                  <a:schemeClr val="tx1"/>
                </a:solidFill>
                <a:latin typeface="Meiryo UI" panose="020B0604030504040204" pitchFamily="50" charset="-128"/>
                <a:ea typeface="Meiryo UI" panose="020B0604030504040204" pitchFamily="50" charset="-128"/>
              </a:rPr>
              <a:t>）百万円</a:t>
            </a:r>
            <a:endParaRPr lang="en-US" altLang="ja-JP" sz="1050" dirty="0">
              <a:solidFill>
                <a:schemeClr val="tx1"/>
              </a:solidFill>
              <a:latin typeface="Meiryo UI" panose="020B0604030504040204" pitchFamily="50" charset="-128"/>
              <a:ea typeface="Meiryo UI" panose="020B0604030504040204" pitchFamily="50" charset="-128"/>
            </a:endParaRPr>
          </a:p>
          <a:p>
            <a:pPr algn="ctr"/>
            <a:r>
              <a:rPr lang="en-US" altLang="zh-TW" sz="1050" dirty="0">
                <a:solidFill>
                  <a:schemeClr val="tx1"/>
                </a:solidFill>
                <a:latin typeface="Meiryo UI" panose="020B0604030504040204" pitchFamily="50" charset="-128"/>
                <a:ea typeface="Meiryo UI" panose="020B0604030504040204" pitchFamily="50" charset="-128"/>
              </a:rPr>
              <a:t>【</a:t>
            </a:r>
            <a:r>
              <a:rPr lang="zh-TW" altLang="en-US" sz="1050" dirty="0">
                <a:solidFill>
                  <a:schemeClr val="tx1"/>
                </a:solidFill>
                <a:latin typeface="Meiryo UI" panose="020B0604030504040204" pitchFamily="50" charset="-128"/>
                <a:ea typeface="Meiryo UI" panose="020B0604030504040204" pitchFamily="50" charset="-128"/>
              </a:rPr>
              <a:t>管理</a:t>
            </a:r>
            <a:r>
              <a:rPr lang="en-US" altLang="zh-TW" sz="1050" dirty="0">
                <a:solidFill>
                  <a:schemeClr val="tx1"/>
                </a:solidFill>
                <a:latin typeface="Meiryo UI" panose="020B0604030504040204" pitchFamily="50" charset="-128"/>
                <a:ea typeface="Meiryo UI" panose="020B0604030504040204" pitchFamily="50" charset="-128"/>
              </a:rPr>
              <a:t>】12,443</a:t>
            </a:r>
            <a:r>
              <a:rPr lang="ja-JP" altLang="en-US" sz="1050" dirty="0">
                <a:solidFill>
                  <a:schemeClr val="tx1"/>
                </a:solidFill>
                <a:latin typeface="Meiryo UI" panose="020B0604030504040204" pitchFamily="50" charset="-128"/>
                <a:ea typeface="Meiryo UI" panose="020B0604030504040204" pitchFamily="50" charset="-128"/>
              </a:rPr>
              <a:t>（▲</a:t>
            </a:r>
            <a:r>
              <a:rPr lang="en-US" altLang="ja-JP" sz="1050" dirty="0">
                <a:solidFill>
                  <a:schemeClr val="tx1"/>
                </a:solidFill>
                <a:latin typeface="Meiryo UI" panose="020B0604030504040204" pitchFamily="50" charset="-128"/>
                <a:ea typeface="Meiryo UI" panose="020B0604030504040204" pitchFamily="50" charset="-128"/>
              </a:rPr>
              <a:t>29,780</a:t>
            </a:r>
            <a:r>
              <a:rPr lang="ja-JP" altLang="en-US" sz="1050" dirty="0">
                <a:solidFill>
                  <a:schemeClr val="tx1"/>
                </a:solidFill>
                <a:latin typeface="Meiryo UI" panose="020B0604030504040204" pitchFamily="50" charset="-128"/>
                <a:ea typeface="Meiryo UI" panose="020B0604030504040204" pitchFamily="50" charset="-128"/>
              </a:rPr>
              <a:t>）百万円</a:t>
            </a:r>
            <a:endPar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8" name="正方形/長方形 7"/>
          <p:cNvSpPr/>
          <p:nvPr/>
        </p:nvSpPr>
        <p:spPr>
          <a:xfrm>
            <a:off x="5427095" y="132428"/>
            <a:ext cx="1935215" cy="208186"/>
          </a:xfrm>
          <a:prstGeom prst="rect">
            <a:avLst/>
          </a:prstGeom>
          <a:ln w="6350"/>
        </p:spPr>
        <p:style>
          <a:lnRef idx="2">
            <a:schemeClr val="accent1"/>
          </a:lnRef>
          <a:fillRef idx="1">
            <a:schemeClr val="lt1"/>
          </a:fillRef>
          <a:effectRef idx="0">
            <a:schemeClr val="accent1"/>
          </a:effectRef>
          <a:fontRef idx="minor">
            <a:schemeClr val="dk1"/>
          </a:fontRef>
        </p:style>
        <p:txBody>
          <a:bodyPr lIns="36000" rIns="36000" rtlCol="0" anchor="ctr"/>
          <a:lstStyle/>
          <a:p>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予算の記載</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）：一般財源</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スライド番号プレースホルダー 4"/>
          <p:cNvSpPr txBox="1">
            <a:spLocks/>
          </p:cNvSpPr>
          <p:nvPr/>
        </p:nvSpPr>
        <p:spPr>
          <a:xfrm>
            <a:off x="7010400" y="6584035"/>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smtClean="0">
                <a:solidFill>
                  <a:schemeClr val="tx1"/>
                </a:solidFill>
                <a:latin typeface="Meiryo UI" panose="020B0604030504040204" pitchFamily="50" charset="-128"/>
                <a:ea typeface="Meiryo UI" panose="020B0604030504040204" pitchFamily="50" charset="-128"/>
              </a:rPr>
              <a:t>72</a:t>
            </a:r>
            <a:endParaRPr lang="ja-JP" altLang="en-US"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220194355"/>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nvGraphicFramePr>
        <p:xfrm>
          <a:off x="70604" y="126766"/>
          <a:ext cx="9003329" cy="415976"/>
        </p:xfrm>
        <a:graphic>
          <a:graphicData uri="http://schemas.openxmlformats.org/drawingml/2006/table">
            <a:tbl>
              <a:tblPr firstRow="1" firstCol="1" bandRow="1">
                <a:tableStyleId>{5C22544A-7EE6-4342-B048-85BDC9FD1C3A}</a:tableStyleId>
              </a:tblPr>
              <a:tblGrid>
                <a:gridCol w="6841656">
                  <a:extLst>
                    <a:ext uri="{9D8B030D-6E8A-4147-A177-3AD203B41FA5}">
                      <a16:colId xmlns:a16="http://schemas.microsoft.com/office/drawing/2014/main" val="1996567682"/>
                    </a:ext>
                  </a:extLst>
                </a:gridCol>
                <a:gridCol w="2161673">
                  <a:extLst>
                    <a:ext uri="{9D8B030D-6E8A-4147-A177-3AD203B41FA5}">
                      <a16:colId xmlns:a16="http://schemas.microsoft.com/office/drawing/2014/main" val="2440904912"/>
                    </a:ext>
                  </a:extLst>
                </a:gridCol>
              </a:tblGrid>
              <a:tr h="41597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100" kern="100" dirty="0">
                          <a:solidFill>
                            <a:schemeClr val="tx1"/>
                          </a:solidFill>
                          <a:effectLst/>
                          <a:latin typeface="Meiryo UI" panose="020B0604030504040204" pitchFamily="50" charset="-128"/>
                          <a:ea typeface="Meiryo UI" panose="020B0604030504040204" pitchFamily="50" charset="-128"/>
                        </a:rPr>
                        <a:t>【</a:t>
                      </a:r>
                      <a:r>
                        <a:rPr lang="ja-JP" altLang="en-US" sz="1100" kern="100" dirty="0">
                          <a:solidFill>
                            <a:schemeClr val="tx1"/>
                          </a:solidFill>
                          <a:effectLst/>
                          <a:latin typeface="Meiryo UI" panose="020B0604030504040204" pitchFamily="50" charset="-128"/>
                          <a:ea typeface="Meiryo UI" panose="020B0604030504040204" pitchFamily="50" charset="-128"/>
                        </a:rPr>
                        <a:t>主要検討事業</a:t>
                      </a:r>
                      <a:r>
                        <a:rPr lang="en-US" altLang="ja-JP" sz="1100" kern="100" dirty="0">
                          <a:solidFill>
                            <a:schemeClr val="tx1"/>
                          </a:solidFill>
                          <a:effectLst/>
                          <a:latin typeface="Meiryo UI" panose="020B0604030504040204" pitchFamily="50" charset="-128"/>
                          <a:ea typeface="Meiryo UI" panose="020B0604030504040204" pitchFamily="50" charset="-128"/>
                        </a:rPr>
                        <a:t>31】</a:t>
                      </a:r>
                      <a:r>
                        <a:rPr lang="ja-JP" altLang="en-US" sz="1000" kern="100" dirty="0">
                          <a:solidFill>
                            <a:schemeClr val="tx1"/>
                          </a:solidFill>
                          <a:effectLst/>
                          <a:latin typeface="Meiryo UI" panose="020B0604030504040204" pitchFamily="50" charset="-128"/>
                          <a:ea typeface="Meiryo UI" panose="020B0604030504040204" pitchFamily="50" charset="-128"/>
                        </a:rPr>
                        <a:t>　</a:t>
                      </a:r>
                      <a:r>
                        <a:rPr lang="ja-JP" altLang="en-US" sz="1400" kern="100" dirty="0">
                          <a:solidFill>
                            <a:schemeClr val="tx1"/>
                          </a:solidFill>
                          <a:effectLst/>
                          <a:latin typeface="Meiryo UI" panose="020B0604030504040204" pitchFamily="50" charset="-128"/>
                          <a:ea typeface="Meiryo UI" panose="020B0604030504040204" pitchFamily="50" charset="-128"/>
                        </a:rPr>
                        <a:t>府営住宅（建替え、管理等）（</a:t>
                      </a:r>
                      <a:r>
                        <a:rPr kumimoji="1" lang="ja-JP" altLang="en-US" sz="1400" u="none" dirty="0">
                          <a:solidFill>
                            <a:schemeClr val="tx1"/>
                          </a:solidFill>
                          <a:latin typeface="Meiryo UI" panose="020B0604030504040204" pitchFamily="50" charset="-128"/>
                          <a:ea typeface="Meiryo UI" panose="020B0604030504040204" pitchFamily="50" charset="-128"/>
                        </a:rPr>
                        <a:t>つづき）</a:t>
                      </a:r>
                      <a:endParaRPr lang="en-US" altLang="ja-JP" sz="12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effectLst/>
                          <a:latin typeface="Meiryo UI" panose="020B0604030504040204" pitchFamily="50" charset="-128"/>
                          <a:ea typeface="Meiryo UI" panose="020B0604030504040204" pitchFamily="50" charset="-128"/>
                        </a:rPr>
                        <a:t>＜住宅まちづくり部</a:t>
                      </a:r>
                      <a:r>
                        <a:rPr lang="ja-JP" altLang="en-US"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endParaRPr lang="ja-JP" alt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09406796"/>
                  </a:ext>
                </a:extLst>
              </a:tr>
            </a:tbl>
          </a:graphicData>
        </a:graphic>
      </p:graphicFrame>
      <p:graphicFrame>
        <p:nvGraphicFramePr>
          <p:cNvPr id="2" name="表 1"/>
          <p:cNvGraphicFramePr>
            <a:graphicFrameLocks noGrp="1"/>
          </p:cNvGraphicFramePr>
          <p:nvPr/>
        </p:nvGraphicFramePr>
        <p:xfrm>
          <a:off x="81815" y="548680"/>
          <a:ext cx="8980370" cy="6087600"/>
        </p:xfrm>
        <a:graphic>
          <a:graphicData uri="http://schemas.openxmlformats.org/drawingml/2006/table">
            <a:tbl>
              <a:tblPr firstRow="1" firstCol="1" bandRow="1">
                <a:tableStyleId>{BC89EF96-8CEA-46FF-86C4-4CE0E7609802}</a:tableStyleId>
              </a:tblPr>
              <a:tblGrid>
                <a:gridCol w="259200">
                  <a:extLst>
                    <a:ext uri="{9D8B030D-6E8A-4147-A177-3AD203B41FA5}">
                      <a16:colId xmlns:a16="http://schemas.microsoft.com/office/drawing/2014/main" val="9612139"/>
                    </a:ext>
                  </a:extLst>
                </a:gridCol>
                <a:gridCol w="3021242">
                  <a:extLst>
                    <a:ext uri="{9D8B030D-6E8A-4147-A177-3AD203B41FA5}">
                      <a16:colId xmlns:a16="http://schemas.microsoft.com/office/drawing/2014/main" val="4183280094"/>
                    </a:ext>
                  </a:extLst>
                </a:gridCol>
                <a:gridCol w="5699928">
                  <a:extLst>
                    <a:ext uri="{9D8B030D-6E8A-4147-A177-3AD203B41FA5}">
                      <a16:colId xmlns:a16="http://schemas.microsoft.com/office/drawing/2014/main" val="20002"/>
                    </a:ext>
                  </a:extLst>
                </a:gridCol>
              </a:tblGrid>
              <a:tr h="0">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bg1"/>
                          </a:solidFill>
                          <a:latin typeface="Meiryo UI" panose="020B0604030504040204" pitchFamily="50" charset="-128"/>
                          <a:ea typeface="Meiryo UI" panose="020B0604030504040204" pitchFamily="50" charset="-128"/>
                        </a:rPr>
                        <a:t>見直しの経過（つづき）</a:t>
                      </a:r>
                      <a:endParaRPr kumimoji="1" lang="en-US" altLang="ja-JP" sz="1000" dirty="0">
                        <a:solidFill>
                          <a:schemeClr val="bg1"/>
                        </a:solidFill>
                        <a:latin typeface="Meiryo UI" panose="020B0604030504040204" pitchFamily="50" charset="-128"/>
                        <a:ea typeface="Meiryo UI" panose="020B0604030504040204" pitchFamily="50" charset="-128"/>
                      </a:endParaRPr>
                    </a:p>
                  </a:txBody>
                  <a:tcPr marL="72000" marR="72000" marT="36000" marB="36000" vert="eaVert" anchor="ct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gridSpan="2">
                  <a:txBody>
                    <a:bodyPr/>
                    <a:lstStyle/>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＜財政構造改革プラン（案）における見直し＞</a:t>
                      </a: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0D8E8"/>
                    </a:solidFill>
                  </a:tcPr>
                </a:tc>
                <a:tc hMerge="1">
                  <a:txBody>
                    <a:bodyPr/>
                    <a:lstStyle/>
                    <a:p>
                      <a:endParaRPr kumimoji="1" lang="ja-JP" altLang="en-US"/>
                    </a:p>
                  </a:txBody>
                  <a:tcPr/>
                </a:tc>
                <a:extLst>
                  <a:ext uri="{0D108BD9-81ED-4DB2-BD59-A6C34878D82A}">
                    <a16:rowId xmlns:a16="http://schemas.microsoft.com/office/drawing/2014/main" val="1650196717"/>
                  </a:ext>
                </a:extLst>
              </a:tr>
              <a:tr h="1726698">
                <a:tc vMerge="1">
                  <a:txBody>
                    <a:bodyPr/>
                    <a:lstStyle/>
                    <a:p>
                      <a:endParaRPr kumimoji="1" lang="ja-JP" altLang="en-US"/>
                    </a:p>
                  </a:txBody>
                  <a:tcPr/>
                </a:tc>
                <a:tc>
                  <a:txBody>
                    <a:bodyPr/>
                    <a:lstStyle/>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○見直し方向性</a:t>
                      </a:r>
                      <a:endPar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＜公営（公的）住宅への行政投資のあり方＞</a:t>
                      </a:r>
                      <a:endPar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0" i="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b="0" i="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000" b="0" i="0" kern="100" dirty="0">
                          <a:effectLst/>
                          <a:latin typeface="Meiryo UI" panose="020B0604030504040204" pitchFamily="50" charset="-128"/>
                          <a:ea typeface="Meiryo UI" panose="020B0604030504040204" pitchFamily="50" charset="-128"/>
                          <a:cs typeface="Times New Roman" panose="02020603050405020304" pitchFamily="18" charset="0"/>
                        </a:rPr>
                        <a:t>基本理念</a:t>
                      </a:r>
                      <a:r>
                        <a:rPr lang="en-US" altLang="ja-JP" sz="1000" b="0" i="0" kern="100" dirty="0">
                          <a:effectLst/>
                          <a:latin typeface="Meiryo UI" panose="020B0604030504040204" pitchFamily="50" charset="-128"/>
                          <a:ea typeface="Meiryo UI" panose="020B0604030504040204" pitchFamily="50" charset="-128"/>
                          <a:cs typeface="Times New Roman" panose="02020603050405020304" pitchFamily="18" charset="0"/>
                        </a:rPr>
                        <a:t>】</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これまでの府営住宅の供給を中心とした政策から、公的賃貸（公営、公社、ＵＲ）、民間賃貸住宅等を含めた住宅市場全体で、府民の安心居住と活力を創造する新たな住宅政策に転換する</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低所得者等への住宅セーフティネットについては、税の公平性の観点も含め、今回提言し、今後創設が望まれる住宅バウチャー制度なども利用しながら、住宅市場全体のストックを活用し、確保に努める</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府営住宅のあり方</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バウチャー制度などの新たなスタイルの住宅セーフティネット政策の構築など、住宅市場全体で必要な住宅の確保に努めるとともに、府と基礎自治体等の協調によるソフト・ハード両面にわたる低所得者や高齢者等への対応を前提として、府営住宅ストックについては将来的に量的な縮小を図る。</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endPar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＜基本的な将来方向＞</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○住宅としてのストックは、今後の必要数を見極める </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中で耐震化を実施するとともに、良質なものは可能</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な限り活用することを基本とし、長期的な視点から</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世帯数の減少動向や住宅市場全体の状況を勘案</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し、総合的に施策を展開する。これらにより、将来の</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ストック戸数の半減をめざす。</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○府営住宅のセーフティネットとしての役割については、</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今後、福祉部門と連携したソフト・ハードでの対応を</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すすめるとともに、地域経営の主体である基礎自治</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体等が自らの意思により、ストックとしての府営住宅</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を活用して多様なサービスを提供できるよう制度を</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構築し、移管をすすめる。</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a:t>
                      </a: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solidFill>
                  </a:tcPr>
                </a:tc>
                <a:tc>
                  <a:txBody>
                    <a:bodyPr/>
                    <a:lstStyle/>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◆見直しの経過（改革工程表）</a:t>
                      </a:r>
                      <a:endPar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＜公営（公的）住宅への行政投資のあり方＞</a:t>
                      </a:r>
                      <a:endPar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（将来のｽﾄｯｸ戸数の半減、府営住宅を活用した多様なｻｰﾋﾞｽの提供など）</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○住宅まちづくり部、福祉部による検討体制のもと、住宅セーフティネット施策の検討を実施</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23</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年度）</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・社会福祉法人等を対象に、府営住宅団地における事業展開の可能性についてマーケットリサーチを実施</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・マーケットリサーチの結果を踏まえ、府営住宅の用地を活用したサービス付き高齢者向け住宅や福祉施設</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等の導入に向けた枠組みの検討を行い、アクションプログラム（案）を策定し、施設等の導入に着手した</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24</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3</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月に「大阪府住宅まちづくりマスタープラン」を改定し、今後の住宅セーフティネット施策について、民 </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間賃貸住宅市場を含めた住宅市場全体で展開を図るとともに、府営住宅については、量的な縮小を図る</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ことを位置付けた</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24</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年度・</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25</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年度）</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・住宅市場全体を活用した住宅セーフティネットの構築に向け、低所得者向けの家賃補助等によるサービス</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付き高齢者向け住宅の供給促進や、大阪あんしん賃貸住宅の登録促進、行政と不動産関係団体との</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ネットワークの構築などの取組みを実施</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（府営住宅ストック総合活用計画の改定）</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22</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年度～</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23</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年度）</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・府営住宅の建替え必要度合いの精査、ストック活用の検討を行い、その結果を踏まえストック総合活用</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計画（素案）を作成し、</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23</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9</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月にパブリックコメント実施</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23</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12</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月にストック総合活用計画をとりまとめ、</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23</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年度内公表</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（府営住宅資産を活用した市町とのまちづくり（市町移管））</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23</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年度）</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23</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4</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月に府としての基本的考え方を全市町に説明し、</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23</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6</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月に市町との研究会を設置</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23</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8</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月末に研究会中間報告のとりまとめ、</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23</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12</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月に最終とりまとめ、</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24</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1</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月公表</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（研究会報告書　まとめ）</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・府営住宅資産を活用したまちづくりに、府と市町が連携して取り組むべき</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・移管についての具体的な協議は各市町と府が対等な立場で個別に進めるべき</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24</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年度・</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25</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年度）</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・市町移管に関しては、</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24</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6</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月に府市統合本部において、「大阪市内の府営住宅を大阪市に移管」との</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基本的方向性（案）をとりまとめ、戦略本部会議において府としての方針決定を行った。現在、移管条</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件の協議調整、移管対象財産の調査等を行っているところ</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・「府営住宅の再編整備推進プロジェクト」として、</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24</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年度から</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3</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ヵ年で、府営住宅の所在する全</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38</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市町と、</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府営住宅を活用したまちづくり協議の場（まちづくり会議）を設置する。</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33</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市町と設置済（</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26</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3</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月</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31</a:t>
                      </a:r>
                    </a:p>
                    <a:p>
                      <a:pPr marL="133350" indent="-133350" algn="just">
                        <a:spcAft>
                          <a:spcPts val="0"/>
                        </a:spcAft>
                      </a:pP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日見込）</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（参考）</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大阪府市統合</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A</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項目</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公営住宅</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の関連項目</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a:t>
                      </a:r>
                    </a:p>
                    <a:p>
                      <a:pPr marL="133350" indent="-133350" algn="just">
                        <a:spcAft>
                          <a:spcPts val="0"/>
                        </a:spcAft>
                      </a:pP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5" name="二等辺三角形 4"/>
          <p:cNvSpPr/>
          <p:nvPr/>
        </p:nvSpPr>
        <p:spPr>
          <a:xfrm rot="5400000">
            <a:off x="3144493" y="2516247"/>
            <a:ext cx="540060" cy="205326"/>
          </a:xfrm>
          <a:prstGeom prst="triangl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pPr algn="ctr"/>
            <a:endParaRPr kumimoji="1"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正方形/長方形 5"/>
          <p:cNvSpPr/>
          <p:nvPr/>
        </p:nvSpPr>
        <p:spPr>
          <a:xfrm>
            <a:off x="5607115" y="233323"/>
            <a:ext cx="1935215" cy="208186"/>
          </a:xfrm>
          <a:prstGeom prst="rect">
            <a:avLst/>
          </a:prstGeom>
          <a:ln w="6350"/>
        </p:spPr>
        <p:style>
          <a:lnRef idx="2">
            <a:schemeClr val="accent1"/>
          </a:lnRef>
          <a:fillRef idx="1">
            <a:schemeClr val="lt1"/>
          </a:fillRef>
          <a:effectRef idx="0">
            <a:schemeClr val="accent1"/>
          </a:effectRef>
          <a:fontRef idx="minor">
            <a:schemeClr val="dk1"/>
          </a:fontRef>
        </p:style>
        <p:txBody>
          <a:bodyPr lIns="36000" rIns="36000" rtlCol="0" anchor="ctr"/>
          <a:lstStyle/>
          <a:p>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予算の記載</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）：一般財源</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スライド番号プレースホルダー 4"/>
          <p:cNvSpPr txBox="1">
            <a:spLocks/>
          </p:cNvSpPr>
          <p:nvPr/>
        </p:nvSpPr>
        <p:spPr>
          <a:xfrm>
            <a:off x="7010400" y="6584035"/>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smtClean="0">
                <a:solidFill>
                  <a:schemeClr val="tx1"/>
                </a:solidFill>
                <a:latin typeface="Meiryo UI" panose="020B0604030504040204" pitchFamily="50" charset="-128"/>
                <a:ea typeface="Meiryo UI" panose="020B0604030504040204" pitchFamily="50" charset="-128"/>
              </a:rPr>
              <a:t>73</a:t>
            </a:r>
            <a:endParaRPr lang="ja-JP" altLang="en-US"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71984840"/>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nvGraphicFramePr>
        <p:xfrm>
          <a:off x="70604" y="126766"/>
          <a:ext cx="9003329" cy="415976"/>
        </p:xfrm>
        <a:graphic>
          <a:graphicData uri="http://schemas.openxmlformats.org/drawingml/2006/table">
            <a:tbl>
              <a:tblPr firstRow="1" firstCol="1" bandRow="1">
                <a:tableStyleId>{5C22544A-7EE6-4342-B048-85BDC9FD1C3A}</a:tableStyleId>
              </a:tblPr>
              <a:tblGrid>
                <a:gridCol w="6841656">
                  <a:extLst>
                    <a:ext uri="{9D8B030D-6E8A-4147-A177-3AD203B41FA5}">
                      <a16:colId xmlns:a16="http://schemas.microsoft.com/office/drawing/2014/main" val="1996567682"/>
                    </a:ext>
                  </a:extLst>
                </a:gridCol>
                <a:gridCol w="2161673">
                  <a:extLst>
                    <a:ext uri="{9D8B030D-6E8A-4147-A177-3AD203B41FA5}">
                      <a16:colId xmlns:a16="http://schemas.microsoft.com/office/drawing/2014/main" val="2440904912"/>
                    </a:ext>
                  </a:extLst>
                </a:gridCol>
              </a:tblGrid>
              <a:tr h="41597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100" kern="100" dirty="0">
                          <a:solidFill>
                            <a:schemeClr val="tx1"/>
                          </a:solidFill>
                          <a:effectLst/>
                          <a:latin typeface="Meiryo UI" panose="020B0604030504040204" pitchFamily="50" charset="-128"/>
                          <a:ea typeface="Meiryo UI" panose="020B0604030504040204" pitchFamily="50" charset="-128"/>
                        </a:rPr>
                        <a:t>【</a:t>
                      </a:r>
                      <a:r>
                        <a:rPr lang="ja-JP" altLang="en-US" sz="1100" kern="100" dirty="0">
                          <a:solidFill>
                            <a:schemeClr val="tx1"/>
                          </a:solidFill>
                          <a:effectLst/>
                          <a:latin typeface="Meiryo UI" panose="020B0604030504040204" pitchFamily="50" charset="-128"/>
                          <a:ea typeface="Meiryo UI" panose="020B0604030504040204" pitchFamily="50" charset="-128"/>
                        </a:rPr>
                        <a:t>主要検討事業</a:t>
                      </a:r>
                      <a:r>
                        <a:rPr lang="en-US" altLang="ja-JP" sz="1100" kern="100" dirty="0">
                          <a:solidFill>
                            <a:schemeClr val="tx1"/>
                          </a:solidFill>
                          <a:effectLst/>
                          <a:latin typeface="Meiryo UI" panose="020B0604030504040204" pitchFamily="50" charset="-128"/>
                          <a:ea typeface="Meiryo UI" panose="020B0604030504040204" pitchFamily="50" charset="-128"/>
                        </a:rPr>
                        <a:t>31】</a:t>
                      </a:r>
                      <a:r>
                        <a:rPr lang="ja-JP" altLang="en-US" sz="1000" kern="100" dirty="0">
                          <a:solidFill>
                            <a:schemeClr val="tx1"/>
                          </a:solidFill>
                          <a:effectLst/>
                          <a:latin typeface="Meiryo UI" panose="020B0604030504040204" pitchFamily="50" charset="-128"/>
                          <a:ea typeface="Meiryo UI" panose="020B0604030504040204" pitchFamily="50" charset="-128"/>
                        </a:rPr>
                        <a:t>　</a:t>
                      </a:r>
                      <a:r>
                        <a:rPr lang="ja-JP" altLang="en-US" sz="1400" kern="100" dirty="0">
                          <a:solidFill>
                            <a:schemeClr val="tx1"/>
                          </a:solidFill>
                          <a:effectLst/>
                          <a:latin typeface="Meiryo UI" panose="020B0604030504040204" pitchFamily="50" charset="-128"/>
                          <a:ea typeface="Meiryo UI" panose="020B0604030504040204" pitchFamily="50" charset="-128"/>
                        </a:rPr>
                        <a:t>府営住宅（建替え、管理等）（</a:t>
                      </a:r>
                      <a:r>
                        <a:rPr kumimoji="1" lang="ja-JP" altLang="en-US" sz="1400" u="none" dirty="0">
                          <a:solidFill>
                            <a:schemeClr val="tx1"/>
                          </a:solidFill>
                          <a:latin typeface="Meiryo UI" panose="020B0604030504040204" pitchFamily="50" charset="-128"/>
                          <a:ea typeface="Meiryo UI" panose="020B0604030504040204" pitchFamily="50" charset="-128"/>
                        </a:rPr>
                        <a:t>つづき）</a:t>
                      </a:r>
                      <a:endParaRPr lang="en-US" altLang="ja-JP" sz="12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effectLst/>
                          <a:latin typeface="Meiryo UI" panose="020B0604030504040204" pitchFamily="50" charset="-128"/>
                          <a:ea typeface="Meiryo UI" panose="020B0604030504040204" pitchFamily="50" charset="-128"/>
                        </a:rPr>
                        <a:t>＜住宅まちづくり部</a:t>
                      </a:r>
                      <a:r>
                        <a:rPr lang="ja-JP" altLang="en-US"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endParaRPr lang="ja-JP" alt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09406796"/>
                  </a:ext>
                </a:extLst>
              </a:tr>
            </a:tbl>
          </a:graphicData>
        </a:graphic>
      </p:graphicFrame>
      <p:graphicFrame>
        <p:nvGraphicFramePr>
          <p:cNvPr id="2" name="表 1"/>
          <p:cNvGraphicFramePr>
            <a:graphicFrameLocks noGrp="1"/>
          </p:cNvGraphicFramePr>
          <p:nvPr/>
        </p:nvGraphicFramePr>
        <p:xfrm>
          <a:off x="81815" y="548680"/>
          <a:ext cx="8980370" cy="5935200"/>
        </p:xfrm>
        <a:graphic>
          <a:graphicData uri="http://schemas.openxmlformats.org/drawingml/2006/table">
            <a:tbl>
              <a:tblPr firstRow="1" firstCol="1" bandRow="1">
                <a:tableStyleId>{BC89EF96-8CEA-46FF-86C4-4CE0E7609802}</a:tableStyleId>
              </a:tblPr>
              <a:tblGrid>
                <a:gridCol w="259200">
                  <a:extLst>
                    <a:ext uri="{9D8B030D-6E8A-4147-A177-3AD203B41FA5}">
                      <a16:colId xmlns:a16="http://schemas.microsoft.com/office/drawing/2014/main" val="9612139"/>
                    </a:ext>
                  </a:extLst>
                </a:gridCol>
                <a:gridCol w="4236377">
                  <a:extLst>
                    <a:ext uri="{9D8B030D-6E8A-4147-A177-3AD203B41FA5}">
                      <a16:colId xmlns:a16="http://schemas.microsoft.com/office/drawing/2014/main" val="4183280094"/>
                    </a:ext>
                  </a:extLst>
                </a:gridCol>
                <a:gridCol w="4484793">
                  <a:extLst>
                    <a:ext uri="{9D8B030D-6E8A-4147-A177-3AD203B41FA5}">
                      <a16:colId xmlns:a16="http://schemas.microsoft.com/office/drawing/2014/main" val="20002"/>
                    </a:ext>
                  </a:extLst>
                </a:gridCol>
              </a:tblGrid>
              <a:tr h="0">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bg1"/>
                          </a:solidFill>
                          <a:latin typeface="Meiryo UI" panose="020B0604030504040204" pitchFamily="50" charset="-128"/>
                          <a:ea typeface="Meiryo UI" panose="020B0604030504040204" pitchFamily="50" charset="-128"/>
                        </a:rPr>
                        <a:t>見直しの経過（つづき）</a:t>
                      </a:r>
                      <a:endParaRPr kumimoji="1" lang="en-US" altLang="ja-JP" sz="1000" dirty="0">
                        <a:solidFill>
                          <a:schemeClr val="bg1"/>
                        </a:solidFill>
                        <a:latin typeface="Meiryo UI" panose="020B0604030504040204" pitchFamily="50" charset="-128"/>
                        <a:ea typeface="Meiryo UI" panose="020B0604030504040204" pitchFamily="50" charset="-128"/>
                      </a:endParaRPr>
                    </a:p>
                  </a:txBody>
                  <a:tcPr marL="72000" marR="72000" marT="36000" marB="36000" vert="eaVert" anchor="ct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gridSpan="2">
                  <a:txBody>
                    <a:bodyPr/>
                    <a:lstStyle/>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＜財政構造改革プラン（案）における見直し＞</a:t>
                      </a: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0D8E8"/>
                    </a:solidFill>
                  </a:tcPr>
                </a:tc>
                <a:tc hMerge="1">
                  <a:txBody>
                    <a:bodyPr/>
                    <a:lstStyle/>
                    <a:p>
                      <a:endParaRPr kumimoji="1" lang="ja-JP" altLang="en-US"/>
                    </a:p>
                  </a:txBody>
                  <a:tcPr/>
                </a:tc>
                <a:extLst>
                  <a:ext uri="{0D108BD9-81ED-4DB2-BD59-A6C34878D82A}">
                    <a16:rowId xmlns:a16="http://schemas.microsoft.com/office/drawing/2014/main" val="1650196717"/>
                  </a:ext>
                </a:extLst>
              </a:tr>
              <a:tr h="1726698">
                <a:tc vMerge="1">
                  <a:txBody>
                    <a:bodyPr/>
                    <a:lstStyle/>
                    <a:p>
                      <a:endParaRPr kumimoji="1" lang="ja-JP" altLang="en-US"/>
                    </a:p>
                  </a:txBody>
                  <a:tcPr/>
                </a:tc>
                <a:tc>
                  <a:txBody>
                    <a:bodyPr/>
                    <a:lstStyle/>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○見直し方向性</a:t>
                      </a:r>
                      <a:endPar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＜公営（公的）住宅への行政投資のあり方＞　つづき</a:t>
                      </a:r>
                      <a:endPar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当面の見直し</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○府で行うもの</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 特別会計の導入</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◆建設費・管理費だけでなく、人件費や公債費を含めた府営住宅のフル　　　　</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コストを管理する特別会計を設置し、自律的な住宅経営を展開</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なお、導入にあたっては、一般会計との繰入ルールを整理</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 建替え必要度の精査等</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◆高度経済成長期に大量に建設した住宅ストック（約</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7.3</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万戸）を中心</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に、建替え必要度合いの精査、ストック活用の検討</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 管理コストなどの見直しや一層の収入確保</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◆他団体との水準・検証に基づく管理コストなどの見直し</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・建設や管理水準について、他団体や民間との比較を行う</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・指定管理者制度については、</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23</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年度にモデル地区を拡大し、</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24</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年度</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に本格実施</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◆一層の収入の確保</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・低利用地の有効活用や売却（未利用駐車場の時間貸し等）</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・民間事業者も活用した建替え実施により、地域特性を踏まえて高層</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化を行い、活用用地を創出、売却</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◇借上げ公営住宅やバウチャー制度等の検討</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○国に対する制度提言</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◆管理戸数未満の建替え、低需要や耐震化が困難な住宅の用途廃止をで　　</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きるよう、明渡し請求権に係る制度改正を提言</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◆民間を含めた住宅ストックの活用も可能とする借上げ公営住宅やバウ　　　　</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チャー制度等の検討をすすめ、国に対し制度改正を提言</a:t>
                      </a: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solidFill>
                  </a:tcPr>
                </a:tc>
                <a:tc>
                  <a:txBody>
                    <a:bodyPr/>
                    <a:lstStyle/>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◆見直しの経過（改革工程表）</a:t>
                      </a:r>
                      <a:endPar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＜公営（公的）住宅への行政投資のあり方＞　つづき</a:t>
                      </a:r>
                      <a:endPar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（特別会計の導入）</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・安定した事業運営等に向けて、一般会計からの繰入ルールの整理・検討を行い、 </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     24</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年度から特別会計を導入</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（建替え必要度合いの精査、ストック活用の検討）</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22</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年度～</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23</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年度）</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・府営住宅の建替え必要度合いの精査、ストック活用の検討を行い、その結果を踏　</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まえストック総合活用計画（素案）を作成し、</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23</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9</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月にパブリックコメント実施</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23</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12</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月にストック総合活用計画をとりまとめ、</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23</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年度内公表</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（管理コストなどの見直しや一層の収入確保等）</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・活用用地の創出、低利用地の有効活用については、計画的に取り組みを進め、</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同プランにおける府有財産の活用・売却による取組額の歳入確保に努める</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・建設コスト削減や指定管理者制度の導入、定期点検や改善事業にあわせた修</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繕の実施など、建設・管理のコスト削減に努めた</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（指定管理者制度の本格実施）</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23</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年度モデル地区拡大については、</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22</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年度中に指定管理者を選定し</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4</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月から</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指定管理業務を開始</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24</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年度からの本格実施に向けて、モデル実施地区を除く府全域を対象として、</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23</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7</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月から指定管理者の公募、選定を行い、</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23</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12</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月に府議会の議決を経</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b="0" kern="100" dirty="0" err="1">
                          <a:effectLst/>
                          <a:latin typeface="Meiryo UI" panose="020B0604030504040204" pitchFamily="50" charset="-128"/>
                          <a:ea typeface="Meiryo UI" panose="020B0604030504040204" pitchFamily="50" charset="-128"/>
                          <a:cs typeface="Times New Roman" panose="02020603050405020304" pitchFamily="18" charset="0"/>
                        </a:rPr>
                        <a:t>て</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指定管理者を指定した</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24</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4</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月から本格実施</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（国への制度提言）</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22</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年度から</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24</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年度に国（国土交通省等）に対し、建替えや用途廃止に係る明 </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渡し請求権の付与に関する要望を行った</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24</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3</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月、住宅バウチャー制度について、国に対して制度提案を実施</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24</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6</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月　国の生活困窮者対策の検討の場で、住宅バウチャー制度について提示</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24</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7</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月に、住宅セーフティネットの確立・強化へ向け国への提案・要望を実施</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・住宅バウチャー制度については、国へ提案を行ったものの、財源の確保など、さらに</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検討を要する点も多く、すぐに制度創設に至る状況にないが、今後も機会を捉え、</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国へ働きかけを行う</a:t>
                      </a:r>
                    </a:p>
                    <a:p>
                      <a:pPr marL="133350" indent="-133350" algn="just">
                        <a:spcAft>
                          <a:spcPts val="0"/>
                        </a:spcAft>
                      </a:pPr>
                      <a:endPar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endPar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5" name="二等辺三角形 4"/>
          <p:cNvSpPr/>
          <p:nvPr/>
        </p:nvSpPr>
        <p:spPr>
          <a:xfrm rot="5400000">
            <a:off x="4316619" y="2606257"/>
            <a:ext cx="540060" cy="205326"/>
          </a:xfrm>
          <a:prstGeom prst="triangl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pPr algn="ctr"/>
            <a:endParaRPr kumimoji="1"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正方形/長方形 6"/>
          <p:cNvSpPr/>
          <p:nvPr/>
        </p:nvSpPr>
        <p:spPr>
          <a:xfrm>
            <a:off x="5607115" y="233323"/>
            <a:ext cx="1935215" cy="208186"/>
          </a:xfrm>
          <a:prstGeom prst="rect">
            <a:avLst/>
          </a:prstGeom>
          <a:ln w="6350"/>
        </p:spPr>
        <p:style>
          <a:lnRef idx="2">
            <a:schemeClr val="accent1"/>
          </a:lnRef>
          <a:fillRef idx="1">
            <a:schemeClr val="lt1"/>
          </a:fillRef>
          <a:effectRef idx="0">
            <a:schemeClr val="accent1"/>
          </a:effectRef>
          <a:fontRef idx="minor">
            <a:schemeClr val="dk1"/>
          </a:fontRef>
        </p:style>
        <p:txBody>
          <a:bodyPr lIns="36000" rIns="36000" rtlCol="0" anchor="ctr"/>
          <a:lstStyle/>
          <a:p>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予算の記載</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）：一般財源</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スライド番号プレースホルダー 4"/>
          <p:cNvSpPr txBox="1">
            <a:spLocks/>
          </p:cNvSpPr>
          <p:nvPr/>
        </p:nvSpPr>
        <p:spPr>
          <a:xfrm>
            <a:off x="7010400" y="6584035"/>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smtClean="0">
                <a:solidFill>
                  <a:schemeClr val="tx1"/>
                </a:solidFill>
                <a:latin typeface="Meiryo UI" panose="020B0604030504040204" pitchFamily="50" charset="-128"/>
                <a:ea typeface="Meiryo UI" panose="020B0604030504040204" pitchFamily="50" charset="-128"/>
              </a:rPr>
              <a:t>74</a:t>
            </a:r>
            <a:endParaRPr lang="ja-JP" altLang="en-US"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70387578"/>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nvGraphicFramePr>
        <p:xfrm>
          <a:off x="70604" y="126766"/>
          <a:ext cx="9003329" cy="415976"/>
        </p:xfrm>
        <a:graphic>
          <a:graphicData uri="http://schemas.openxmlformats.org/drawingml/2006/table">
            <a:tbl>
              <a:tblPr firstRow="1" firstCol="1" bandRow="1">
                <a:tableStyleId>{5C22544A-7EE6-4342-B048-85BDC9FD1C3A}</a:tableStyleId>
              </a:tblPr>
              <a:tblGrid>
                <a:gridCol w="6841656">
                  <a:extLst>
                    <a:ext uri="{9D8B030D-6E8A-4147-A177-3AD203B41FA5}">
                      <a16:colId xmlns:a16="http://schemas.microsoft.com/office/drawing/2014/main" val="1996567682"/>
                    </a:ext>
                  </a:extLst>
                </a:gridCol>
                <a:gridCol w="2161673">
                  <a:extLst>
                    <a:ext uri="{9D8B030D-6E8A-4147-A177-3AD203B41FA5}">
                      <a16:colId xmlns:a16="http://schemas.microsoft.com/office/drawing/2014/main" val="2440904912"/>
                    </a:ext>
                  </a:extLst>
                </a:gridCol>
              </a:tblGrid>
              <a:tr h="41597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100" kern="100" dirty="0">
                          <a:solidFill>
                            <a:schemeClr val="tx1"/>
                          </a:solidFill>
                          <a:effectLst/>
                          <a:latin typeface="Meiryo UI" panose="020B0604030504040204" pitchFamily="50" charset="-128"/>
                          <a:ea typeface="Meiryo UI" panose="020B0604030504040204" pitchFamily="50" charset="-128"/>
                        </a:rPr>
                        <a:t>【</a:t>
                      </a:r>
                      <a:r>
                        <a:rPr lang="ja-JP" altLang="en-US" sz="1100" kern="100" dirty="0">
                          <a:solidFill>
                            <a:schemeClr val="tx1"/>
                          </a:solidFill>
                          <a:effectLst/>
                          <a:latin typeface="Meiryo UI" panose="020B0604030504040204" pitchFamily="50" charset="-128"/>
                          <a:ea typeface="Meiryo UI" panose="020B0604030504040204" pitchFamily="50" charset="-128"/>
                        </a:rPr>
                        <a:t>主要検討事業</a:t>
                      </a:r>
                      <a:r>
                        <a:rPr lang="en-US" altLang="ja-JP" sz="1100" kern="100" dirty="0">
                          <a:solidFill>
                            <a:schemeClr val="tx1"/>
                          </a:solidFill>
                          <a:effectLst/>
                          <a:latin typeface="Meiryo UI" panose="020B0604030504040204" pitchFamily="50" charset="-128"/>
                          <a:ea typeface="Meiryo UI" panose="020B0604030504040204" pitchFamily="50" charset="-128"/>
                        </a:rPr>
                        <a:t>31】</a:t>
                      </a:r>
                      <a:r>
                        <a:rPr lang="ja-JP" altLang="en-US" sz="1000" kern="100" dirty="0">
                          <a:solidFill>
                            <a:schemeClr val="tx1"/>
                          </a:solidFill>
                          <a:effectLst/>
                          <a:latin typeface="Meiryo UI" panose="020B0604030504040204" pitchFamily="50" charset="-128"/>
                          <a:ea typeface="Meiryo UI" panose="020B0604030504040204" pitchFamily="50" charset="-128"/>
                        </a:rPr>
                        <a:t>　</a:t>
                      </a:r>
                      <a:r>
                        <a:rPr lang="ja-JP" altLang="en-US" sz="1400" kern="100" dirty="0">
                          <a:solidFill>
                            <a:schemeClr val="tx1"/>
                          </a:solidFill>
                          <a:effectLst/>
                          <a:latin typeface="Meiryo UI" panose="020B0604030504040204" pitchFamily="50" charset="-128"/>
                          <a:ea typeface="Meiryo UI" panose="020B0604030504040204" pitchFamily="50" charset="-128"/>
                        </a:rPr>
                        <a:t>府営住宅（建替え、管理等）（</a:t>
                      </a:r>
                      <a:r>
                        <a:rPr kumimoji="1" lang="ja-JP" altLang="en-US" sz="1400" u="none" dirty="0">
                          <a:solidFill>
                            <a:schemeClr val="tx1"/>
                          </a:solidFill>
                          <a:latin typeface="Meiryo UI" panose="020B0604030504040204" pitchFamily="50" charset="-128"/>
                          <a:ea typeface="Meiryo UI" panose="020B0604030504040204" pitchFamily="50" charset="-128"/>
                        </a:rPr>
                        <a:t>つづき）</a:t>
                      </a:r>
                      <a:endParaRPr lang="en-US" altLang="ja-JP" sz="12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effectLst/>
                          <a:latin typeface="Meiryo UI" panose="020B0604030504040204" pitchFamily="50" charset="-128"/>
                          <a:ea typeface="Meiryo UI" panose="020B0604030504040204" pitchFamily="50" charset="-128"/>
                        </a:rPr>
                        <a:t>＜住宅まちづくり部</a:t>
                      </a:r>
                      <a:r>
                        <a:rPr lang="ja-JP" altLang="en-US"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endParaRPr lang="ja-JP" alt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09406796"/>
                  </a:ext>
                </a:extLst>
              </a:tr>
            </a:tbl>
          </a:graphicData>
        </a:graphic>
      </p:graphicFrame>
      <p:graphicFrame>
        <p:nvGraphicFramePr>
          <p:cNvPr id="2" name="表 1"/>
          <p:cNvGraphicFramePr>
            <a:graphicFrameLocks noGrp="1"/>
          </p:cNvGraphicFramePr>
          <p:nvPr/>
        </p:nvGraphicFramePr>
        <p:xfrm>
          <a:off x="81815" y="548680"/>
          <a:ext cx="8980370" cy="5630400"/>
        </p:xfrm>
        <a:graphic>
          <a:graphicData uri="http://schemas.openxmlformats.org/drawingml/2006/table">
            <a:tbl>
              <a:tblPr firstRow="1" firstCol="1" bandRow="1">
                <a:tableStyleId>{BC89EF96-8CEA-46FF-86C4-4CE0E7609802}</a:tableStyleId>
              </a:tblPr>
              <a:tblGrid>
                <a:gridCol w="259200">
                  <a:extLst>
                    <a:ext uri="{9D8B030D-6E8A-4147-A177-3AD203B41FA5}">
                      <a16:colId xmlns:a16="http://schemas.microsoft.com/office/drawing/2014/main" val="9612139"/>
                    </a:ext>
                  </a:extLst>
                </a:gridCol>
                <a:gridCol w="4236377">
                  <a:extLst>
                    <a:ext uri="{9D8B030D-6E8A-4147-A177-3AD203B41FA5}">
                      <a16:colId xmlns:a16="http://schemas.microsoft.com/office/drawing/2014/main" val="4183280094"/>
                    </a:ext>
                  </a:extLst>
                </a:gridCol>
                <a:gridCol w="4484793">
                  <a:extLst>
                    <a:ext uri="{9D8B030D-6E8A-4147-A177-3AD203B41FA5}">
                      <a16:colId xmlns:a16="http://schemas.microsoft.com/office/drawing/2014/main" val="20002"/>
                    </a:ext>
                  </a:extLst>
                </a:gridCol>
              </a:tblGrid>
              <a:tr h="0">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bg1"/>
                          </a:solidFill>
                          <a:latin typeface="Meiryo UI" panose="020B0604030504040204" pitchFamily="50" charset="-128"/>
                          <a:ea typeface="Meiryo UI" panose="020B0604030504040204" pitchFamily="50" charset="-128"/>
                        </a:rPr>
                        <a:t>見直しの経過（つづき）</a:t>
                      </a:r>
                      <a:endParaRPr kumimoji="1" lang="en-US" altLang="ja-JP" sz="1000" dirty="0">
                        <a:solidFill>
                          <a:schemeClr val="bg1"/>
                        </a:solidFill>
                        <a:latin typeface="Meiryo UI" panose="020B0604030504040204" pitchFamily="50" charset="-128"/>
                        <a:ea typeface="Meiryo UI" panose="020B0604030504040204" pitchFamily="50" charset="-128"/>
                      </a:endParaRPr>
                    </a:p>
                  </a:txBody>
                  <a:tcPr marL="72000" marR="72000" marT="36000" marB="36000" vert="eaVert"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gridSpan="2">
                  <a:txBody>
                    <a:bodyPr/>
                    <a:lstStyle/>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＜平成</a:t>
                      </a:r>
                      <a:r>
                        <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rPr>
                        <a:t>26</a:t>
                      </a: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年度行財政改革の取組みにおける見直し＞</a:t>
                      </a:r>
                    </a:p>
                  </a:txBody>
                  <a:tcPr marL="72000" marR="72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0D8E8"/>
                    </a:solidFill>
                  </a:tcPr>
                </a:tc>
                <a:tc hMerge="1">
                  <a:txBody>
                    <a:bodyPr/>
                    <a:lstStyle/>
                    <a:p>
                      <a:endParaRPr kumimoji="1" lang="ja-JP" altLang="en-US"/>
                    </a:p>
                  </a:txBody>
                  <a:tcPr/>
                </a:tc>
                <a:extLst>
                  <a:ext uri="{0D108BD9-81ED-4DB2-BD59-A6C34878D82A}">
                    <a16:rowId xmlns:a16="http://schemas.microsoft.com/office/drawing/2014/main" val="1650196717"/>
                  </a:ext>
                </a:extLst>
              </a:tr>
              <a:tr h="1726698">
                <a:tc vMerge="1">
                  <a:txBody>
                    <a:bodyPr/>
                    <a:lstStyle/>
                    <a:p>
                      <a:endParaRPr kumimoji="1" lang="ja-JP" altLang="en-US"/>
                    </a:p>
                  </a:txBody>
                  <a:tcPr/>
                </a:tc>
                <a:tc>
                  <a:txBody>
                    <a:bodyPr/>
                    <a:lstStyle/>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○取組方針</a:t>
                      </a:r>
                      <a:endPar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＜公営（公的）住宅への行政投資のあり方＞</a:t>
                      </a:r>
                      <a:endPar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■プラン（案）</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3</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カ年の取組実績をふまえた平成</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26</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年度取組み</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○国によるバウチャー制度創設には至っていないため、国において導入に向けた議論が開始されるよう、今後も機会を捉え、国へ働きかける。</a:t>
                      </a:r>
                    </a:p>
                    <a:p>
                      <a:pPr marL="133350" indent="-133350" algn="just">
                        <a:spcAft>
                          <a:spcPts val="0"/>
                        </a:spcAft>
                      </a:pPr>
                      <a:endPar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■将来方向を実現するための平成</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26</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年度取組み</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○ストック総合活用計画を着実に実行する。</a:t>
                      </a:r>
                    </a:p>
                    <a:p>
                      <a:pPr marL="133350" indent="-133350" algn="just">
                        <a:spcAft>
                          <a:spcPts val="0"/>
                        </a:spcAft>
                      </a:pPr>
                      <a:endPar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○住宅市場全体を活用した住宅セーフティネットの取組みを継続して実施。</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・大阪あんしん賃貸支援事業の登録促進、府営住宅の福祉施設導入の推進のほか、福祉部門と連携し、不動産事業者や支援団体を加えた居住支援のためのネットワークづくりをすすめる。</a:t>
                      </a:r>
                    </a:p>
                    <a:p>
                      <a:pPr marL="133350" indent="-133350" algn="just">
                        <a:spcAft>
                          <a:spcPts val="0"/>
                        </a:spcAft>
                      </a:pPr>
                      <a:endPar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○府営住宅は地域資源に転換。</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・「府営住宅を活用したまちづくり協議の場（まちづくり会議）」を平成</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26</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年度末までに全</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38</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市町と設置し、地域のまちづくりに活用。</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・大阪府市統合本部会議等における議論をふまえ、大阪市内府営住宅の大阪市への移管（平成</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27</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年度）に向け協議を進める。</a:t>
                      </a:r>
                    </a:p>
                  </a:txBody>
                  <a:tcPr marL="72000" marR="72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solidFill>
                  </a:tcPr>
                </a:tc>
                <a:tc>
                  <a:txBody>
                    <a:bodyPr/>
                    <a:lstStyle/>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◆見直しの経過（改革工程表）</a:t>
                      </a:r>
                      <a:endPar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＜公営（公的）住宅への行政投資のあり方＞</a:t>
                      </a:r>
                      <a:endPar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・住宅セーフティネットの確立・強化を図るため、既存の住宅政策の枠組みを超えた総合的な視点に立った仕組み（住宅バウチャー等）を構築してもらうよう、国に対して要望を実施した。（平成</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26</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7</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月）</a:t>
                      </a:r>
                    </a:p>
                    <a:p>
                      <a:pPr marL="133350" indent="-133350" algn="just">
                        <a:spcAft>
                          <a:spcPts val="0"/>
                        </a:spcAft>
                      </a:pPr>
                      <a:endPar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（ストック総合活用計画）</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・ストック計画に示している建替事業や耐震改修事業、中層エレベーター設置事業等の各事業を実施。</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・引き続き計画に基づく事業を着実に実施し、府民の安全安心の一層の充実に努めていく。</a:t>
                      </a:r>
                    </a:p>
                    <a:p>
                      <a:pPr marL="133350" indent="-133350" algn="just">
                        <a:spcAft>
                          <a:spcPts val="0"/>
                        </a:spcAft>
                      </a:pPr>
                      <a:endPar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（住宅セーフティネット）</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・大阪あんしん賃貸支援事業に関しては、平成</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26</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年４月に新たなシステムを立ち上げ、地図や条件による検索、各物件の外観や間取りの画像表示などの機能を導入し、情報発信の強化を図ったところ。引き続き、一層の登録促進に努める。</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・居住支援のためのネットワークに関しては、大阪府と不動産関係団体との意見交換会を継続して開催するとともに、地元自治体（市町村）における地域での意見交換会の開催に向けて取り組んでいる。</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・福祉部門や不動産事業者等との連携した取組みとして、住まい探し相談会の開催（八尾市・平成</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26</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11</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月）や、高齢者や</a:t>
                      </a:r>
                      <a:r>
                        <a:rPr lang="ja-JP" altLang="en-US" sz="1000" b="0" kern="100" dirty="0" err="1">
                          <a:effectLst/>
                          <a:latin typeface="Meiryo UI" panose="020B0604030504040204" pitchFamily="50" charset="-128"/>
                          <a:ea typeface="Meiryo UI" panose="020B0604030504040204" pitchFamily="50" charset="-128"/>
                          <a:cs typeface="Times New Roman" panose="02020603050405020304" pitchFamily="18" charset="0"/>
                        </a:rPr>
                        <a:t>障がい</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者等の入居に伴う家主・事業者の不安を解消するためのガイドブックの作成（平成</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26</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年８月）などの取組みを進めている。</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・今後も継続して、住宅市場全体を活用した住宅セーフティネットの構築に努める。</a:t>
                      </a:r>
                    </a:p>
                    <a:p>
                      <a:pPr marL="133350" indent="-133350" algn="just">
                        <a:spcAft>
                          <a:spcPts val="0"/>
                        </a:spcAft>
                      </a:pPr>
                      <a:endPar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（地域資源に転換）</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・全</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38</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市町と協議の場の設置を完了。府営住宅資産を活用したまちづくりの取組みを進めている。（平成</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26</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12</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月末時点）</a:t>
                      </a: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38</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市町との協議の場において、府営住宅の地域のまちづくりへの活用を一層進める。</a:t>
                      </a:r>
                    </a:p>
                    <a:p>
                      <a:pPr marL="133350" indent="-133350" algn="just">
                        <a:spcAft>
                          <a:spcPts val="0"/>
                        </a:spcAft>
                      </a:pPr>
                      <a:r>
                        <a:rPr lang="ja-JP" altLang="en-US" sz="1000" b="0" kern="100" baseline="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・大阪市内府営住宅の大阪市への移管（平成</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27</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8</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月）に向け、公営住宅タスクフォース等で詳細に協議を進めている。</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・大阪市内府営住宅の大阪市への移管を進める。</a:t>
                      </a:r>
                      <a:r>
                        <a:rPr lang="ja-JP" altLang="en-US" sz="1000"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また、</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他の市町についても緊密な連 </a:t>
                      </a:r>
                      <a:endPar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携、協力のもと、移管に向けた取組みを進める。</a:t>
                      </a:r>
                    </a:p>
                    <a:p>
                      <a:pPr marL="133350" indent="-133350" algn="just">
                        <a:spcAft>
                          <a:spcPts val="0"/>
                        </a:spcAft>
                      </a:pPr>
                      <a:endPar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endPar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5" name="二等辺三角形 4"/>
          <p:cNvSpPr/>
          <p:nvPr/>
        </p:nvSpPr>
        <p:spPr>
          <a:xfrm rot="5400000">
            <a:off x="4359628" y="2696267"/>
            <a:ext cx="540060" cy="205326"/>
          </a:xfrm>
          <a:prstGeom prst="triangl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pPr algn="ctr"/>
            <a:endParaRPr kumimoji="1"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正方形/長方形 5"/>
          <p:cNvSpPr/>
          <p:nvPr/>
        </p:nvSpPr>
        <p:spPr>
          <a:xfrm>
            <a:off x="5607115" y="233323"/>
            <a:ext cx="1935215" cy="208186"/>
          </a:xfrm>
          <a:prstGeom prst="rect">
            <a:avLst/>
          </a:prstGeom>
          <a:ln w="6350"/>
        </p:spPr>
        <p:style>
          <a:lnRef idx="2">
            <a:schemeClr val="accent1"/>
          </a:lnRef>
          <a:fillRef idx="1">
            <a:schemeClr val="lt1"/>
          </a:fillRef>
          <a:effectRef idx="0">
            <a:schemeClr val="accent1"/>
          </a:effectRef>
          <a:fontRef idx="minor">
            <a:schemeClr val="dk1"/>
          </a:fontRef>
        </p:style>
        <p:txBody>
          <a:bodyPr lIns="36000" rIns="36000" rtlCol="0" anchor="ctr"/>
          <a:lstStyle/>
          <a:p>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予算の記載</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）：一般財源</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スライド番号プレースホルダー 4"/>
          <p:cNvSpPr txBox="1">
            <a:spLocks/>
          </p:cNvSpPr>
          <p:nvPr/>
        </p:nvSpPr>
        <p:spPr>
          <a:xfrm>
            <a:off x="7010400" y="6584035"/>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smtClean="0">
                <a:solidFill>
                  <a:schemeClr val="tx1"/>
                </a:solidFill>
                <a:latin typeface="Meiryo UI" panose="020B0604030504040204" pitchFamily="50" charset="-128"/>
                <a:ea typeface="Meiryo UI" panose="020B0604030504040204" pitchFamily="50" charset="-128"/>
              </a:rPr>
              <a:t>75</a:t>
            </a:r>
            <a:endParaRPr lang="ja-JP" altLang="en-US"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378514305"/>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nvGraphicFramePr>
        <p:xfrm>
          <a:off x="70604" y="126766"/>
          <a:ext cx="9003329" cy="415976"/>
        </p:xfrm>
        <a:graphic>
          <a:graphicData uri="http://schemas.openxmlformats.org/drawingml/2006/table">
            <a:tbl>
              <a:tblPr firstRow="1" firstCol="1" bandRow="1">
                <a:tableStyleId>{5C22544A-7EE6-4342-B048-85BDC9FD1C3A}</a:tableStyleId>
              </a:tblPr>
              <a:tblGrid>
                <a:gridCol w="6841656">
                  <a:extLst>
                    <a:ext uri="{9D8B030D-6E8A-4147-A177-3AD203B41FA5}">
                      <a16:colId xmlns:a16="http://schemas.microsoft.com/office/drawing/2014/main" val="1996567682"/>
                    </a:ext>
                  </a:extLst>
                </a:gridCol>
                <a:gridCol w="2161673">
                  <a:extLst>
                    <a:ext uri="{9D8B030D-6E8A-4147-A177-3AD203B41FA5}">
                      <a16:colId xmlns:a16="http://schemas.microsoft.com/office/drawing/2014/main" val="2440904912"/>
                    </a:ext>
                  </a:extLst>
                </a:gridCol>
              </a:tblGrid>
              <a:tr h="41597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100" kern="100" dirty="0">
                          <a:solidFill>
                            <a:schemeClr val="tx1"/>
                          </a:solidFill>
                          <a:effectLst/>
                          <a:latin typeface="Meiryo UI" panose="020B0604030504040204" pitchFamily="50" charset="-128"/>
                          <a:ea typeface="Meiryo UI" panose="020B0604030504040204" pitchFamily="50" charset="-128"/>
                        </a:rPr>
                        <a:t>【</a:t>
                      </a:r>
                      <a:r>
                        <a:rPr lang="ja-JP" altLang="en-US" sz="1100" kern="100" dirty="0">
                          <a:solidFill>
                            <a:schemeClr val="tx1"/>
                          </a:solidFill>
                          <a:effectLst/>
                          <a:latin typeface="Meiryo UI" panose="020B0604030504040204" pitchFamily="50" charset="-128"/>
                          <a:ea typeface="Meiryo UI" panose="020B0604030504040204" pitchFamily="50" charset="-128"/>
                        </a:rPr>
                        <a:t>主要検討事業</a:t>
                      </a:r>
                      <a:r>
                        <a:rPr lang="en-US" altLang="ja-JP" sz="1100" kern="100" dirty="0">
                          <a:solidFill>
                            <a:schemeClr val="tx1"/>
                          </a:solidFill>
                          <a:effectLst/>
                          <a:latin typeface="Meiryo UI" panose="020B0604030504040204" pitchFamily="50" charset="-128"/>
                          <a:ea typeface="Meiryo UI" panose="020B0604030504040204" pitchFamily="50" charset="-128"/>
                        </a:rPr>
                        <a:t>31】</a:t>
                      </a:r>
                      <a:r>
                        <a:rPr lang="ja-JP" altLang="en-US" sz="1000" kern="100" dirty="0">
                          <a:solidFill>
                            <a:schemeClr val="tx1"/>
                          </a:solidFill>
                          <a:effectLst/>
                          <a:latin typeface="Meiryo UI" panose="020B0604030504040204" pitchFamily="50" charset="-128"/>
                          <a:ea typeface="Meiryo UI" panose="020B0604030504040204" pitchFamily="50" charset="-128"/>
                        </a:rPr>
                        <a:t>　</a:t>
                      </a:r>
                      <a:r>
                        <a:rPr lang="ja-JP" altLang="en-US" sz="1400" kern="100" dirty="0">
                          <a:solidFill>
                            <a:schemeClr val="tx1"/>
                          </a:solidFill>
                          <a:effectLst/>
                          <a:latin typeface="Meiryo UI" panose="020B0604030504040204" pitchFamily="50" charset="-128"/>
                          <a:ea typeface="Meiryo UI" panose="020B0604030504040204" pitchFamily="50" charset="-128"/>
                        </a:rPr>
                        <a:t>府営住宅（建替え、管理等）（</a:t>
                      </a:r>
                      <a:r>
                        <a:rPr kumimoji="1" lang="ja-JP" altLang="en-US" sz="1400" u="none" dirty="0">
                          <a:solidFill>
                            <a:schemeClr val="tx1"/>
                          </a:solidFill>
                          <a:latin typeface="Meiryo UI" panose="020B0604030504040204" pitchFamily="50" charset="-128"/>
                          <a:ea typeface="Meiryo UI" panose="020B0604030504040204" pitchFamily="50" charset="-128"/>
                        </a:rPr>
                        <a:t>つづき）</a:t>
                      </a:r>
                      <a:endParaRPr lang="en-US" altLang="ja-JP" sz="12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effectLst/>
                          <a:latin typeface="Meiryo UI" panose="020B0604030504040204" pitchFamily="50" charset="-128"/>
                          <a:ea typeface="Meiryo UI" panose="020B0604030504040204" pitchFamily="50" charset="-128"/>
                        </a:rPr>
                        <a:t>＜住宅まちづくり部</a:t>
                      </a:r>
                      <a:r>
                        <a:rPr lang="ja-JP" altLang="en-US"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endParaRPr lang="ja-JP" alt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09406796"/>
                  </a:ext>
                </a:extLst>
              </a:tr>
            </a:tbl>
          </a:graphicData>
        </a:graphic>
      </p:graphicFrame>
      <p:graphicFrame>
        <p:nvGraphicFramePr>
          <p:cNvPr id="2" name="表 1"/>
          <p:cNvGraphicFramePr>
            <a:graphicFrameLocks noGrp="1"/>
          </p:cNvGraphicFramePr>
          <p:nvPr>
            <p:extLst>
              <p:ext uri="{D42A27DB-BD31-4B8C-83A1-F6EECF244321}">
                <p14:modId xmlns:p14="http://schemas.microsoft.com/office/powerpoint/2010/main" val="3014142902"/>
              </p:ext>
            </p:extLst>
          </p:nvPr>
        </p:nvGraphicFramePr>
        <p:xfrm>
          <a:off x="81815" y="548680"/>
          <a:ext cx="8980370" cy="3420380"/>
        </p:xfrm>
        <a:graphic>
          <a:graphicData uri="http://schemas.openxmlformats.org/drawingml/2006/table">
            <a:tbl>
              <a:tblPr firstRow="1" firstCol="1" bandRow="1">
                <a:tableStyleId>{BC89EF96-8CEA-46FF-86C4-4CE0E7609802}</a:tableStyleId>
              </a:tblPr>
              <a:tblGrid>
                <a:gridCol w="259200">
                  <a:extLst>
                    <a:ext uri="{9D8B030D-6E8A-4147-A177-3AD203B41FA5}">
                      <a16:colId xmlns:a16="http://schemas.microsoft.com/office/drawing/2014/main" val="9612139"/>
                    </a:ext>
                  </a:extLst>
                </a:gridCol>
                <a:gridCol w="4236377">
                  <a:extLst>
                    <a:ext uri="{9D8B030D-6E8A-4147-A177-3AD203B41FA5}">
                      <a16:colId xmlns:a16="http://schemas.microsoft.com/office/drawing/2014/main" val="4183280094"/>
                    </a:ext>
                  </a:extLst>
                </a:gridCol>
                <a:gridCol w="4484793">
                  <a:extLst>
                    <a:ext uri="{9D8B030D-6E8A-4147-A177-3AD203B41FA5}">
                      <a16:colId xmlns:a16="http://schemas.microsoft.com/office/drawing/2014/main" val="20002"/>
                    </a:ext>
                  </a:extLst>
                </a:gridCol>
              </a:tblGrid>
              <a:tr h="135015">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bg1"/>
                          </a:solidFill>
                          <a:latin typeface="Meiryo UI" panose="020B0604030504040204" pitchFamily="50" charset="-128"/>
                          <a:ea typeface="Meiryo UI" panose="020B0604030504040204" pitchFamily="50" charset="-128"/>
                        </a:rPr>
                        <a:t>見直しの経過（つづき）</a:t>
                      </a:r>
                      <a:endParaRPr kumimoji="1" lang="en-US" altLang="ja-JP" sz="1000" dirty="0">
                        <a:solidFill>
                          <a:schemeClr val="bg1"/>
                        </a:solidFill>
                        <a:latin typeface="Meiryo UI" panose="020B0604030504040204" pitchFamily="50" charset="-128"/>
                        <a:ea typeface="Meiryo UI" panose="020B0604030504040204" pitchFamily="50" charset="-128"/>
                      </a:endParaRPr>
                    </a:p>
                  </a:txBody>
                  <a:tcPr marL="72000" marR="72000" marT="36000" marB="36000" vert="eaVert" anchor="ct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gridSpan="2">
                  <a:txBody>
                    <a:bodyPr/>
                    <a:lstStyle/>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＜行財政改革推進プラン（案）における見直し＞</a:t>
                      </a: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0D8E8"/>
                    </a:solidFill>
                  </a:tcPr>
                </a:tc>
                <a:tc hMerge="1">
                  <a:txBody>
                    <a:bodyPr/>
                    <a:lstStyle/>
                    <a:p>
                      <a:endParaRPr kumimoji="1" lang="ja-JP" altLang="en-US"/>
                    </a:p>
                  </a:txBody>
                  <a:tcPr/>
                </a:tc>
                <a:extLst>
                  <a:ext uri="{0D108BD9-81ED-4DB2-BD59-A6C34878D82A}">
                    <a16:rowId xmlns:a16="http://schemas.microsoft.com/office/drawing/2014/main" val="1650196717"/>
                  </a:ext>
                </a:extLst>
              </a:tr>
              <a:tr h="3195980">
                <a:tc vMerge="1">
                  <a:txBody>
                    <a:bodyPr/>
                    <a:lstStyle/>
                    <a:p>
                      <a:endParaRPr kumimoji="1" lang="ja-JP" altLang="en-US"/>
                    </a:p>
                  </a:txBody>
                  <a:tcPr/>
                </a:tc>
                <a:tc>
                  <a:txBody>
                    <a:bodyPr/>
                    <a:lstStyle/>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○見直しの方向性</a:t>
                      </a:r>
                      <a:endPar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＜公営住宅への行政投資のあり方＞</a:t>
                      </a:r>
                      <a:endPar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近年の人口、世帯の動向、空き家数の増加等、最新のデータを踏まえ、住宅セーフティネットに関する政策を効果検証し、府営住宅の供給を中心とした政策から、府域の住宅全体のストックを活用し、府民の安心居住と活力を創造する新たな住宅政策への転換を一層推進する。</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府営住宅ストックについては、将来的に量的な縮小を図るという方向性を踏まえ、平成</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28</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年度に改定するストック総合活用計画において、必要な建替え戸数（活用戸数・用途廃止戸数）の精査を行う。</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また、基礎自治体が地域のまちづくりに府営住宅を活用する観点から、府営住宅の市町移管について、市町と緊密な連携・協力のもと、さらに推進する。</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solidFill>
                  </a:tcPr>
                </a:tc>
                <a:tc>
                  <a:txBody>
                    <a:bodyPr/>
                    <a:lstStyle/>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◆見直しの経過（取組実績）</a:t>
                      </a:r>
                      <a:endPar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＜公営住宅への行政投資のあり方＞</a:t>
                      </a:r>
                      <a:endPar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○平成</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27</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年３月に、大阪府住宅まちづくり審議会に「大阪における今後の住宅まちづくり政策のあり方」を諮問。平成</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28</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年５月答申。</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答申を踏まえ、平成</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28</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12</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月に「住まうビジョン・大阪」を策定。民間賃貸住宅を含めた府域の住宅ストック全体を活用する政策をより一層推進。</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公営住宅については、福祉施策と連携した住民サービスの提供、基礎自治体が主体的に公的資産をまちづくりに活用するという地域主権の観点から、地域に身近な基礎自治体が管理・運営を担うことが望まれるため、府営住宅の市町への移管をさらに推進。</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これらの取組みの結果として、府営住宅は将来的に縮減していくことを位置づけた。</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○「住まうビジョン・大阪」を踏まえ、「大阪府営住宅ストック総合活用計画」を平成</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28</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12</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月に策定し、計画期間（平成</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28</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37</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年度）内における建替事業量や管理戸数の見通しを記載した。</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○平成</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27</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8</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月より大阪市への府営住宅移管を実施（事業中住宅を除く）。</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○平成</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30</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4</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月に、大東市への府営住宅移管を実施（第</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1</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次移管。</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3</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回に分けて順次移管予定）。</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○大阪市、大東市以外の市町への府営住宅移管について個別協議を実施中。</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また、池田市と府営住宅移管に向けた覚書を締結（平成</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28</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12</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月）。</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endPar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
        <p:nvSpPr>
          <p:cNvPr id="5" name="二等辺三角形 4"/>
          <p:cNvSpPr/>
          <p:nvPr/>
        </p:nvSpPr>
        <p:spPr>
          <a:xfrm rot="5400000">
            <a:off x="4359628" y="2052560"/>
            <a:ext cx="540060" cy="205326"/>
          </a:xfrm>
          <a:prstGeom prst="triangl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pPr algn="ctr"/>
            <a:endParaRPr kumimoji="1"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正方形/長方形 5"/>
          <p:cNvSpPr/>
          <p:nvPr/>
        </p:nvSpPr>
        <p:spPr>
          <a:xfrm>
            <a:off x="5607115" y="233323"/>
            <a:ext cx="1935215" cy="208186"/>
          </a:xfrm>
          <a:prstGeom prst="rect">
            <a:avLst/>
          </a:prstGeom>
          <a:ln w="6350"/>
        </p:spPr>
        <p:style>
          <a:lnRef idx="2">
            <a:schemeClr val="accent1"/>
          </a:lnRef>
          <a:fillRef idx="1">
            <a:schemeClr val="lt1"/>
          </a:fillRef>
          <a:effectRef idx="0">
            <a:schemeClr val="accent1"/>
          </a:effectRef>
          <a:fontRef idx="minor">
            <a:schemeClr val="dk1"/>
          </a:fontRef>
        </p:style>
        <p:txBody>
          <a:bodyPr lIns="36000" rIns="36000" rtlCol="0" anchor="ctr"/>
          <a:lstStyle/>
          <a:p>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予算の記載</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）：一般財源</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スライド番号プレースホルダー 4"/>
          <p:cNvSpPr txBox="1">
            <a:spLocks/>
          </p:cNvSpPr>
          <p:nvPr/>
        </p:nvSpPr>
        <p:spPr>
          <a:xfrm>
            <a:off x="7010400" y="6584035"/>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smtClean="0">
                <a:solidFill>
                  <a:schemeClr val="tx1"/>
                </a:solidFill>
                <a:latin typeface="Meiryo UI" panose="020B0604030504040204" pitchFamily="50" charset="-128"/>
                <a:ea typeface="Meiryo UI" panose="020B0604030504040204" pitchFamily="50" charset="-128"/>
              </a:rPr>
              <a:t>76</a:t>
            </a:r>
            <a:endParaRPr lang="ja-JP" altLang="en-US"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153522200"/>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nvGraphicFramePr>
        <p:xfrm>
          <a:off x="70604" y="126766"/>
          <a:ext cx="9003329" cy="415976"/>
        </p:xfrm>
        <a:graphic>
          <a:graphicData uri="http://schemas.openxmlformats.org/drawingml/2006/table">
            <a:tbl>
              <a:tblPr firstRow="1" firstCol="1" bandRow="1">
                <a:tableStyleId>{5C22544A-7EE6-4342-B048-85BDC9FD1C3A}</a:tableStyleId>
              </a:tblPr>
              <a:tblGrid>
                <a:gridCol w="6751646">
                  <a:extLst>
                    <a:ext uri="{9D8B030D-6E8A-4147-A177-3AD203B41FA5}">
                      <a16:colId xmlns:a16="http://schemas.microsoft.com/office/drawing/2014/main" val="1996567682"/>
                    </a:ext>
                  </a:extLst>
                </a:gridCol>
                <a:gridCol w="2251683">
                  <a:extLst>
                    <a:ext uri="{9D8B030D-6E8A-4147-A177-3AD203B41FA5}">
                      <a16:colId xmlns:a16="http://schemas.microsoft.com/office/drawing/2014/main" val="2440904912"/>
                    </a:ext>
                  </a:extLst>
                </a:gridCol>
              </a:tblGrid>
              <a:tr h="41597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100" kern="100" dirty="0">
                          <a:solidFill>
                            <a:schemeClr val="tx1"/>
                          </a:solidFill>
                          <a:effectLst/>
                          <a:latin typeface="Meiryo UI" panose="020B0604030504040204" pitchFamily="50" charset="-128"/>
                          <a:ea typeface="Meiryo UI" panose="020B0604030504040204" pitchFamily="50" charset="-128"/>
                        </a:rPr>
                        <a:t>【</a:t>
                      </a:r>
                      <a:r>
                        <a:rPr lang="ja-JP" altLang="en-US" sz="1100" kern="100" dirty="0">
                          <a:solidFill>
                            <a:schemeClr val="tx1"/>
                          </a:solidFill>
                          <a:effectLst/>
                          <a:latin typeface="Meiryo UI" panose="020B0604030504040204" pitchFamily="50" charset="-128"/>
                          <a:ea typeface="Meiryo UI" panose="020B0604030504040204" pitchFamily="50" charset="-128"/>
                        </a:rPr>
                        <a:t>主要検討事業</a:t>
                      </a:r>
                      <a:r>
                        <a:rPr lang="en-US" altLang="ja-JP" sz="1100" kern="100" dirty="0">
                          <a:solidFill>
                            <a:schemeClr val="tx1"/>
                          </a:solidFill>
                          <a:effectLst/>
                          <a:latin typeface="Meiryo UI" panose="020B0604030504040204" pitchFamily="50" charset="-128"/>
                          <a:ea typeface="Meiryo UI" panose="020B0604030504040204" pitchFamily="50" charset="-128"/>
                        </a:rPr>
                        <a:t>31】</a:t>
                      </a:r>
                      <a:r>
                        <a:rPr lang="ja-JP" altLang="en-US" sz="1000" kern="100" dirty="0">
                          <a:solidFill>
                            <a:schemeClr val="tx1"/>
                          </a:solidFill>
                          <a:effectLst/>
                          <a:latin typeface="Meiryo UI" panose="020B0604030504040204" pitchFamily="50" charset="-128"/>
                          <a:ea typeface="Meiryo UI" panose="020B0604030504040204" pitchFamily="50" charset="-128"/>
                        </a:rPr>
                        <a:t>　</a:t>
                      </a:r>
                      <a:r>
                        <a:rPr lang="ja-JP" altLang="en-US" sz="1400" kern="100" dirty="0">
                          <a:solidFill>
                            <a:schemeClr val="tx1"/>
                          </a:solidFill>
                          <a:effectLst/>
                          <a:latin typeface="Meiryo UI" panose="020B0604030504040204" pitchFamily="50" charset="-128"/>
                          <a:ea typeface="Meiryo UI" panose="020B0604030504040204" pitchFamily="50" charset="-128"/>
                        </a:rPr>
                        <a:t>府営住宅（建替え、管理等）（</a:t>
                      </a:r>
                      <a:r>
                        <a:rPr kumimoji="1" lang="ja-JP" altLang="en-US" sz="1400" u="none" dirty="0">
                          <a:solidFill>
                            <a:schemeClr val="tx1"/>
                          </a:solidFill>
                          <a:latin typeface="Meiryo UI" panose="020B0604030504040204" pitchFamily="50" charset="-128"/>
                          <a:ea typeface="Meiryo UI" panose="020B0604030504040204" pitchFamily="50" charset="-128"/>
                        </a:rPr>
                        <a:t>つづき）</a:t>
                      </a:r>
                      <a:endParaRPr lang="en-US" altLang="ja-JP" sz="12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effectLst/>
                          <a:latin typeface="Meiryo UI" panose="020B0604030504040204" pitchFamily="50" charset="-128"/>
                          <a:ea typeface="Meiryo UI" panose="020B0604030504040204" pitchFamily="50" charset="-128"/>
                        </a:rPr>
                        <a:t>＜住宅まちづくり部</a:t>
                      </a:r>
                      <a:r>
                        <a:rPr lang="ja-JP" altLang="en-US"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endParaRPr lang="ja-JP" alt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09406796"/>
                  </a:ext>
                </a:extLst>
              </a:tr>
            </a:tbl>
          </a:graphicData>
        </a:graphic>
      </p:graphicFrame>
      <p:graphicFrame>
        <p:nvGraphicFramePr>
          <p:cNvPr id="2" name="表 1"/>
          <p:cNvGraphicFramePr>
            <a:graphicFrameLocks noGrp="1"/>
          </p:cNvGraphicFramePr>
          <p:nvPr>
            <p:extLst>
              <p:ext uri="{D42A27DB-BD31-4B8C-83A1-F6EECF244321}">
                <p14:modId xmlns:p14="http://schemas.microsoft.com/office/powerpoint/2010/main" val="651054849"/>
              </p:ext>
            </p:extLst>
          </p:nvPr>
        </p:nvGraphicFramePr>
        <p:xfrm>
          <a:off x="81815" y="548680"/>
          <a:ext cx="8980370" cy="6030669"/>
        </p:xfrm>
        <a:graphic>
          <a:graphicData uri="http://schemas.openxmlformats.org/drawingml/2006/table">
            <a:tbl>
              <a:tblPr firstRow="1" firstCol="1" bandRow="1">
                <a:tableStyleId>{BC89EF96-8CEA-46FF-86C4-4CE0E7609802}</a:tableStyleId>
              </a:tblPr>
              <a:tblGrid>
                <a:gridCol w="259200">
                  <a:extLst>
                    <a:ext uri="{9D8B030D-6E8A-4147-A177-3AD203B41FA5}">
                      <a16:colId xmlns:a16="http://schemas.microsoft.com/office/drawing/2014/main" val="9612139"/>
                    </a:ext>
                  </a:extLst>
                </a:gridCol>
                <a:gridCol w="8721170">
                  <a:extLst>
                    <a:ext uri="{9D8B030D-6E8A-4147-A177-3AD203B41FA5}">
                      <a16:colId xmlns:a16="http://schemas.microsoft.com/office/drawing/2014/main" val="4183280094"/>
                    </a:ext>
                  </a:extLst>
                </a:gridCol>
              </a:tblGrid>
              <a:tr h="227411">
                <a:tc rowSpan="2">
                  <a:txBody>
                    <a:bodyPr/>
                    <a:lstStyle/>
                    <a:p>
                      <a:pPr algn="ctr"/>
                      <a:r>
                        <a:rPr kumimoji="1" lang="ja-JP" altLang="en-US" sz="1000" dirty="0">
                          <a:solidFill>
                            <a:schemeClr val="bg1"/>
                          </a:solidFill>
                          <a:latin typeface="Meiryo UI" panose="020B0604030504040204" pitchFamily="50" charset="-128"/>
                          <a:ea typeface="Meiryo UI" panose="020B0604030504040204" pitchFamily="50" charset="-128"/>
                        </a:rPr>
                        <a:t>現在の事業</a:t>
                      </a:r>
                      <a:endParaRPr kumimoji="1" lang="ja-JP" altLang="en-US" sz="1000" b="1" dirty="0">
                        <a:solidFill>
                          <a:schemeClr val="bg1"/>
                        </a:solidFill>
                        <a:latin typeface="Meiryo UI" panose="020B0604030504040204" pitchFamily="50" charset="-128"/>
                        <a:ea typeface="Meiryo UI" panose="020B0604030504040204" pitchFamily="50" charset="-128"/>
                      </a:endParaRPr>
                    </a:p>
                  </a:txBody>
                  <a:tcPr marL="72000" marR="72000" marT="36000" marB="36000" vert="eaVert" anchor="ct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a:txBody>
                    <a:bodyPr/>
                    <a:lstStyle/>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1" i="0" u="none" kern="100" dirty="0">
                          <a:effectLst/>
                          <a:latin typeface="Meiryo UI" panose="020B0604030504040204" pitchFamily="50" charset="-128"/>
                          <a:ea typeface="Meiryo UI" panose="020B0604030504040204" pitchFamily="50" charset="-128"/>
                        </a:rPr>
                        <a:t>＜主な事業（見直し後の事業、新たに取り組んでいる事業等）＞</a:t>
                      </a:r>
                      <a:endPar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0D8E8"/>
                    </a:solidFill>
                  </a:tcPr>
                </a:tc>
                <a:extLst>
                  <a:ext uri="{0D108BD9-81ED-4DB2-BD59-A6C34878D82A}">
                    <a16:rowId xmlns:a16="http://schemas.microsoft.com/office/drawing/2014/main" val="2560349723"/>
                  </a:ext>
                </a:extLst>
              </a:tr>
              <a:tr h="5574004">
                <a:tc vMerge="1">
                  <a:txBody>
                    <a:bodyPr/>
                    <a:lstStyle/>
                    <a:p>
                      <a:endParaRPr kumimoji="1" lang="ja-JP" altLang="en-US"/>
                    </a:p>
                  </a:txBody>
                  <a:tcPr/>
                </a:tc>
                <a:tc rowSpan="2">
                  <a:txBody>
                    <a:bodyPr/>
                    <a:lstStyle/>
                    <a:p>
                      <a:pPr marL="133350" marR="0" lvl="0" indent="-133350" algn="just" defTabSz="914400" rtl="0" eaLnBrk="1" fontAlgn="auto" latinLnBrk="0" hangingPunct="1">
                        <a:lnSpc>
                          <a:spcPts val="400"/>
                        </a:lnSpc>
                        <a:spcBef>
                          <a:spcPts val="0"/>
                        </a:spcBef>
                        <a:spcAft>
                          <a:spcPts val="0"/>
                        </a:spcAft>
                        <a:buClrTx/>
                        <a:buSzTx/>
                        <a:buFontTx/>
                        <a:buNone/>
                        <a:tabLst/>
                        <a:defRPr/>
                      </a:pPr>
                      <a:endParaRPr lang="en-US" altLang="ja-JP" sz="1050" b="1" i="0" u="none" kern="100" dirty="0">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en-US" altLang="ja-JP" sz="1050" b="1" i="0" u="none" kern="100" dirty="0">
                          <a:effectLst/>
                          <a:latin typeface="Meiryo UI" panose="020B0604030504040204" pitchFamily="50" charset="-128"/>
                          <a:ea typeface="Meiryo UI" panose="020B0604030504040204" pitchFamily="50" charset="-128"/>
                        </a:rPr>
                        <a:t>《</a:t>
                      </a:r>
                      <a:r>
                        <a:rPr lang="ja-JP" altLang="en-US" sz="1050" b="1" i="0" u="none" kern="100" dirty="0">
                          <a:effectLst/>
                          <a:latin typeface="Meiryo UI" panose="020B0604030504040204" pitchFamily="50" charset="-128"/>
                          <a:ea typeface="Meiryo UI" panose="020B0604030504040204" pitchFamily="50" charset="-128"/>
                        </a:rPr>
                        <a:t>見直し後の</a:t>
                      </a:r>
                      <a:r>
                        <a:rPr lang="ja-JP" altLang="en-US" sz="1050" b="1" i="0" u="none" kern="100" dirty="0" smtClean="0">
                          <a:effectLst/>
                          <a:latin typeface="Meiryo UI" panose="020B0604030504040204" pitchFamily="50" charset="-128"/>
                          <a:ea typeface="Meiryo UI" panose="020B0604030504040204" pitchFamily="50" charset="-128"/>
                        </a:rPr>
                        <a:t>事業</a:t>
                      </a:r>
                      <a:r>
                        <a:rPr lang="en-US" altLang="ja-JP" sz="1050" b="1" i="0" u="none" kern="100" dirty="0" smtClean="0">
                          <a:effectLst/>
                          <a:latin typeface="Meiryo UI" panose="020B0604030504040204" pitchFamily="50" charset="-128"/>
                          <a:ea typeface="Meiryo UI" panose="020B0604030504040204" pitchFamily="50" charset="-128"/>
                        </a:rPr>
                        <a:t>》 </a:t>
                      </a:r>
                      <a:endParaRPr lang="en-US" altLang="ja-JP" sz="1050" b="1" i="0" u="none" kern="100" dirty="0">
                        <a:effectLst/>
                        <a:latin typeface="Meiryo UI" panose="020B0604030504040204" pitchFamily="50" charset="-128"/>
                        <a:ea typeface="Meiryo UI" panose="020B0604030504040204" pitchFamily="50" charset="-128"/>
                      </a:endParaRPr>
                    </a:p>
                    <a:p>
                      <a:pPr algn="just">
                        <a:spcAft>
                          <a:spcPts val="0"/>
                        </a:spcAft>
                      </a:pPr>
                      <a:endParaRPr lang="en-US" altLang="ja-JP" sz="1100" b="1"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effectLst/>
                          <a:latin typeface="Meiryo UI" panose="020B0604030504040204" pitchFamily="50" charset="-128"/>
                          <a:ea typeface="Meiryo UI" panose="020B0604030504040204" pitchFamily="50" charset="-128"/>
                        </a:rPr>
                        <a:t>１ 事業目的</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住宅に困窮する府民の居住を安定的に確保するため、公営住宅を公正・公平に提供。</a:t>
                      </a:r>
                      <a:endParaRPr lang="en-US" altLang="ja-JP" sz="1000" b="1"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effectLst/>
                          <a:latin typeface="Meiryo UI" panose="020B0604030504040204" pitchFamily="50" charset="-128"/>
                          <a:ea typeface="Meiryo UI" panose="020B0604030504040204" pitchFamily="50" charset="-128"/>
                        </a:rPr>
                        <a:t>２ 事業内容</a:t>
                      </a:r>
                      <a:endParaRPr lang="en-US" altLang="ja-JP" sz="1000" b="1"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○管理戸数（平成</a:t>
                      </a:r>
                      <a:r>
                        <a:rPr lang="en-US" altLang="ja-JP" sz="1000" b="0" kern="100" dirty="0">
                          <a:effectLst/>
                          <a:latin typeface="Meiryo UI" panose="020B0604030504040204" pitchFamily="50" charset="-128"/>
                          <a:ea typeface="Meiryo UI" panose="020B0604030504040204" pitchFamily="50" charset="-128"/>
                        </a:rPr>
                        <a:t>31</a:t>
                      </a:r>
                      <a:r>
                        <a:rPr lang="ja-JP" altLang="en-US" sz="1000" b="0" kern="100" dirty="0">
                          <a:effectLst/>
                          <a:latin typeface="Meiryo UI" panose="020B0604030504040204" pitchFamily="50" charset="-128"/>
                          <a:ea typeface="Meiryo UI" panose="020B0604030504040204" pitchFamily="50" charset="-128"/>
                        </a:rPr>
                        <a:t>年</a:t>
                      </a:r>
                      <a:r>
                        <a:rPr lang="en-US" altLang="ja-JP" sz="1000" b="0" kern="100" dirty="0">
                          <a:effectLst/>
                          <a:latin typeface="Meiryo UI" panose="020B0604030504040204" pitchFamily="50" charset="-128"/>
                          <a:ea typeface="Meiryo UI" panose="020B0604030504040204" pitchFamily="50" charset="-128"/>
                        </a:rPr>
                        <a:t>3</a:t>
                      </a:r>
                      <a:r>
                        <a:rPr lang="ja-JP" altLang="en-US" sz="1000" b="0" kern="100" dirty="0">
                          <a:effectLst/>
                          <a:latin typeface="Meiryo UI" panose="020B0604030504040204" pitchFamily="50" charset="-128"/>
                          <a:ea typeface="Meiryo UI" panose="020B0604030504040204" pitchFamily="50" charset="-128"/>
                        </a:rPr>
                        <a:t>月末時点）：</a:t>
                      </a:r>
                      <a:r>
                        <a:rPr lang="en-US" altLang="ja-JP" sz="1000" b="0" kern="100" dirty="0">
                          <a:effectLst/>
                          <a:latin typeface="Meiryo UI" panose="020B0604030504040204" pitchFamily="50" charset="-128"/>
                          <a:ea typeface="Meiryo UI" panose="020B0604030504040204" pitchFamily="50" charset="-128"/>
                        </a:rPr>
                        <a:t>12.2</a:t>
                      </a:r>
                      <a:r>
                        <a:rPr lang="ja-JP" altLang="en-US" sz="1000" b="0" kern="100" dirty="0">
                          <a:effectLst/>
                          <a:latin typeface="Meiryo UI" panose="020B0604030504040204" pitchFamily="50" charset="-128"/>
                          <a:ea typeface="Meiryo UI" panose="020B0604030504040204" pitchFamily="50" charset="-128"/>
                        </a:rPr>
                        <a:t>万戸（うち堺市内</a:t>
                      </a:r>
                      <a:r>
                        <a:rPr lang="en-US" altLang="ja-JP" sz="1000" b="0" kern="100" dirty="0">
                          <a:effectLst/>
                          <a:latin typeface="Meiryo UI" panose="020B0604030504040204" pitchFamily="50" charset="-128"/>
                          <a:ea typeface="Meiryo UI" panose="020B0604030504040204" pitchFamily="50" charset="-128"/>
                        </a:rPr>
                        <a:t>2.9 </a:t>
                      </a:r>
                      <a:r>
                        <a:rPr lang="ja-JP" altLang="en-US" sz="1000" b="0" kern="100" dirty="0">
                          <a:effectLst/>
                          <a:latin typeface="Meiryo UI" panose="020B0604030504040204" pitchFamily="50" charset="-128"/>
                          <a:ea typeface="Meiryo UI" panose="020B0604030504040204" pitchFamily="50" charset="-128"/>
                        </a:rPr>
                        <a:t>万戸、吹田市</a:t>
                      </a:r>
                      <a:r>
                        <a:rPr lang="en-US" altLang="ja-JP" sz="1000" b="0" kern="100" dirty="0">
                          <a:effectLst/>
                          <a:latin typeface="Meiryo UI" panose="020B0604030504040204" pitchFamily="50" charset="-128"/>
                          <a:ea typeface="Meiryo UI" panose="020B0604030504040204" pitchFamily="50" charset="-128"/>
                        </a:rPr>
                        <a:t>0.9</a:t>
                      </a:r>
                      <a:r>
                        <a:rPr lang="ja-JP" altLang="en-US" sz="1000" b="0" kern="100" dirty="0">
                          <a:effectLst/>
                          <a:latin typeface="Meiryo UI" panose="020B0604030504040204" pitchFamily="50" charset="-128"/>
                          <a:ea typeface="Meiryo UI" panose="020B0604030504040204" pitchFamily="50" charset="-128"/>
                        </a:rPr>
                        <a:t>万戸）　</a:t>
                      </a:r>
                      <a:r>
                        <a:rPr lang="ja-JP" altLang="en-US" sz="1000" b="0" kern="100" dirty="0">
                          <a:solidFill>
                            <a:schemeClr val="tx1"/>
                          </a:solidFill>
                          <a:effectLst/>
                          <a:latin typeface="Meiryo UI" panose="020B0604030504040204" pitchFamily="50" charset="-128"/>
                          <a:ea typeface="Meiryo UI" panose="020B0604030504040204" pitchFamily="50" charset="-128"/>
                        </a:rPr>
                        <a:t>うち昭和</a:t>
                      </a:r>
                      <a:r>
                        <a:rPr lang="en-US" altLang="ja-JP" sz="1000" b="0" kern="100" dirty="0">
                          <a:solidFill>
                            <a:schemeClr val="tx1"/>
                          </a:solidFill>
                          <a:effectLst/>
                          <a:latin typeface="Meiryo UI" panose="020B0604030504040204" pitchFamily="50" charset="-128"/>
                          <a:ea typeface="Meiryo UI" panose="020B0604030504040204" pitchFamily="50" charset="-128"/>
                        </a:rPr>
                        <a:t>40 </a:t>
                      </a:r>
                      <a:r>
                        <a:rPr lang="ja-JP" altLang="en-US" sz="1000" b="0" kern="100" dirty="0">
                          <a:solidFill>
                            <a:schemeClr val="tx1"/>
                          </a:solidFill>
                          <a:effectLst/>
                          <a:latin typeface="Meiryo UI" panose="020B0604030504040204" pitchFamily="50" charset="-128"/>
                          <a:ea typeface="Meiryo UI" panose="020B0604030504040204" pitchFamily="50" charset="-128"/>
                        </a:rPr>
                        <a:t>年代に建築されたもの</a:t>
                      </a:r>
                      <a:r>
                        <a:rPr lang="en-US" altLang="ja-JP" sz="1000" b="0" kern="100" dirty="0">
                          <a:solidFill>
                            <a:schemeClr val="tx1"/>
                          </a:solidFill>
                          <a:effectLst/>
                          <a:latin typeface="Meiryo UI" panose="020B0604030504040204" pitchFamily="50" charset="-128"/>
                          <a:ea typeface="Meiryo UI" panose="020B0604030504040204" pitchFamily="50" charset="-128"/>
                        </a:rPr>
                        <a:t>5.2</a:t>
                      </a:r>
                      <a:r>
                        <a:rPr lang="ja-JP" altLang="en-US" sz="1000" b="0" kern="100" dirty="0">
                          <a:solidFill>
                            <a:schemeClr val="tx1"/>
                          </a:solidFill>
                          <a:effectLst/>
                          <a:latin typeface="Meiryo UI" panose="020B0604030504040204" pitchFamily="50" charset="-128"/>
                          <a:ea typeface="Meiryo UI" panose="020B0604030504040204" pitchFamily="50" charset="-128"/>
                        </a:rPr>
                        <a:t>万戸</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○中心的住戸</a:t>
                      </a:r>
                      <a:r>
                        <a:rPr lang="ja-JP" altLang="en-US" sz="1000" b="0" kern="100" dirty="0">
                          <a:solidFill>
                            <a:schemeClr val="tx1"/>
                          </a:solidFill>
                          <a:effectLst/>
                          <a:latin typeface="Meiryo UI" panose="020B0604030504040204" pitchFamily="50" charset="-128"/>
                          <a:ea typeface="Meiryo UI" panose="020B0604030504040204" pitchFamily="50" charset="-128"/>
                        </a:rPr>
                        <a:t>タイプ：３ＤＫ</a:t>
                      </a:r>
                    </a:p>
                    <a:p>
                      <a:pPr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rPr>
                        <a:t>　○平均家賃：</a:t>
                      </a:r>
                      <a:r>
                        <a:rPr lang="en-US" altLang="ja-JP" sz="1000" b="0" kern="100" dirty="0">
                          <a:solidFill>
                            <a:schemeClr val="tx1"/>
                          </a:solidFill>
                          <a:effectLst/>
                          <a:latin typeface="Meiryo UI" panose="020B0604030504040204" pitchFamily="50" charset="-128"/>
                          <a:ea typeface="Meiryo UI" panose="020B0604030504040204" pitchFamily="50" charset="-128"/>
                        </a:rPr>
                        <a:t>25,000 </a:t>
                      </a:r>
                      <a:r>
                        <a:rPr lang="ja-JP" altLang="en-US" sz="1000" b="0" kern="100" dirty="0">
                          <a:solidFill>
                            <a:schemeClr val="tx1"/>
                          </a:solidFill>
                          <a:effectLst/>
                          <a:latin typeface="Meiryo UI" panose="020B0604030504040204" pitchFamily="50" charset="-128"/>
                          <a:ea typeface="Meiryo UI" panose="020B0604030504040204" pitchFamily="50" charset="-128"/>
                        </a:rPr>
                        <a:t>円程度（３ＤＫ、第１分位の場合）</a:t>
                      </a:r>
                    </a:p>
                    <a:p>
                      <a:pPr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rPr>
                        <a:t>　○入居者資格：月収</a:t>
                      </a:r>
                      <a:r>
                        <a:rPr lang="en-US" altLang="ja-JP" sz="1000" b="0" kern="100" dirty="0">
                          <a:solidFill>
                            <a:schemeClr val="tx1"/>
                          </a:solidFill>
                          <a:effectLst/>
                          <a:latin typeface="Meiryo UI" panose="020B0604030504040204" pitchFamily="50" charset="-128"/>
                          <a:ea typeface="Meiryo UI" panose="020B0604030504040204" pitchFamily="50" charset="-128"/>
                        </a:rPr>
                        <a:t>15.8 </a:t>
                      </a:r>
                      <a:r>
                        <a:rPr lang="ja-JP" altLang="en-US" sz="1000" b="0" kern="100" dirty="0">
                          <a:solidFill>
                            <a:schemeClr val="tx1"/>
                          </a:solidFill>
                          <a:effectLst/>
                          <a:latin typeface="Meiryo UI" panose="020B0604030504040204" pitchFamily="50" charset="-128"/>
                          <a:ea typeface="Meiryo UI" panose="020B0604030504040204" pitchFamily="50" charset="-128"/>
                        </a:rPr>
                        <a:t>万円以下（平成</a:t>
                      </a:r>
                      <a:r>
                        <a:rPr lang="en-US" altLang="ja-JP" sz="1000" b="0" kern="100" dirty="0">
                          <a:solidFill>
                            <a:schemeClr val="tx1"/>
                          </a:solidFill>
                          <a:effectLst/>
                          <a:latin typeface="Meiryo UI" panose="020B0604030504040204" pitchFamily="50" charset="-128"/>
                          <a:ea typeface="Meiryo UI" panose="020B0604030504040204" pitchFamily="50" charset="-128"/>
                        </a:rPr>
                        <a:t>21</a:t>
                      </a:r>
                      <a:r>
                        <a:rPr lang="ja-JP" altLang="en-US" sz="1000" b="0" kern="100" dirty="0">
                          <a:solidFill>
                            <a:schemeClr val="tx1"/>
                          </a:solidFill>
                          <a:effectLst/>
                          <a:latin typeface="Meiryo UI" panose="020B0604030504040204" pitchFamily="50" charset="-128"/>
                          <a:ea typeface="Meiryo UI" panose="020B0604030504040204" pitchFamily="50" charset="-128"/>
                        </a:rPr>
                        <a:t>年</a:t>
                      </a:r>
                      <a:r>
                        <a:rPr lang="en-US" altLang="ja-JP" sz="1000" b="0" kern="100" dirty="0">
                          <a:solidFill>
                            <a:schemeClr val="tx1"/>
                          </a:solidFill>
                          <a:effectLst/>
                          <a:latin typeface="Meiryo UI" panose="020B0604030504040204" pitchFamily="50" charset="-128"/>
                          <a:ea typeface="Meiryo UI" panose="020B0604030504040204" pitchFamily="50" charset="-128"/>
                        </a:rPr>
                        <a:t>4</a:t>
                      </a:r>
                      <a:r>
                        <a:rPr lang="ja-JP" altLang="en-US" sz="1000" b="0" kern="100" dirty="0">
                          <a:solidFill>
                            <a:schemeClr val="tx1"/>
                          </a:solidFill>
                          <a:effectLst/>
                          <a:latin typeface="Meiryo UI" panose="020B0604030504040204" pitchFamily="50" charset="-128"/>
                          <a:ea typeface="Meiryo UI" panose="020B0604030504040204" pitchFamily="50" charset="-128"/>
                        </a:rPr>
                        <a:t>月より）</a:t>
                      </a:r>
                    </a:p>
                    <a:p>
                      <a:pPr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rPr>
                        <a:t>　○予算の内訳（令和</a:t>
                      </a:r>
                      <a:r>
                        <a:rPr lang="en-US" altLang="ja-JP" sz="1000" b="0" kern="100" dirty="0">
                          <a:solidFill>
                            <a:schemeClr val="tx1"/>
                          </a:solidFill>
                          <a:effectLst/>
                          <a:latin typeface="Meiryo UI" panose="020B0604030504040204" pitchFamily="50" charset="-128"/>
                          <a:ea typeface="Meiryo UI" panose="020B0604030504040204" pitchFamily="50" charset="-128"/>
                        </a:rPr>
                        <a:t>2</a:t>
                      </a:r>
                      <a:r>
                        <a:rPr lang="ja-JP" altLang="en-US" sz="1000" b="0" kern="100" dirty="0">
                          <a:solidFill>
                            <a:schemeClr val="tx1"/>
                          </a:solidFill>
                          <a:effectLst/>
                          <a:latin typeface="Meiryo UI" panose="020B0604030504040204" pitchFamily="50" charset="-128"/>
                          <a:ea typeface="Meiryo UI" panose="020B0604030504040204" pitchFamily="50" charset="-128"/>
                        </a:rPr>
                        <a:t>当初</a:t>
                      </a:r>
                      <a:r>
                        <a:rPr lang="ja-JP" altLang="en-US" sz="1000" b="0" kern="100" dirty="0" smtClean="0">
                          <a:solidFill>
                            <a:schemeClr val="tx1"/>
                          </a:solidFill>
                          <a:effectLst/>
                          <a:latin typeface="Meiryo UI" panose="020B0604030504040204" pitchFamily="50" charset="-128"/>
                          <a:ea typeface="Meiryo UI" panose="020B0604030504040204" pitchFamily="50" charset="-128"/>
                        </a:rPr>
                        <a:t>予算</a:t>
                      </a:r>
                      <a:endParaRPr lang="en-US" altLang="ja-JP" sz="1000" b="0" kern="100" dirty="0" smtClean="0">
                        <a:solidFill>
                          <a:schemeClr val="tx1"/>
                        </a:solidFill>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smtClean="0">
                          <a:solidFill>
                            <a:schemeClr val="tx1"/>
                          </a:solidFill>
                          <a:effectLst/>
                          <a:latin typeface="Meiryo UI" panose="020B0604030504040204" pitchFamily="50" charset="-128"/>
                          <a:ea typeface="Meiryo UI" panose="020B0604030504040204" pitchFamily="50" charset="-128"/>
                        </a:rPr>
                        <a:t>　　　　　　　</a:t>
                      </a:r>
                      <a:r>
                        <a:rPr lang="en-US" altLang="ja-JP" sz="1000" b="0" kern="100" dirty="0" smtClean="0">
                          <a:solidFill>
                            <a:schemeClr val="tx1"/>
                          </a:solidFill>
                          <a:effectLst/>
                          <a:latin typeface="Meiryo UI" panose="020B0604030504040204" pitchFamily="50" charset="-128"/>
                          <a:ea typeface="Meiryo UI" panose="020B0604030504040204" pitchFamily="50" charset="-128"/>
                        </a:rPr>
                        <a:t>【</a:t>
                      </a:r>
                      <a:r>
                        <a:rPr lang="ja-JP" altLang="en-US" sz="1000" b="0" kern="100" dirty="0" smtClean="0">
                          <a:solidFill>
                            <a:schemeClr val="tx1"/>
                          </a:solidFill>
                          <a:effectLst/>
                          <a:latin typeface="Meiryo UI" panose="020B0604030504040204" pitchFamily="50" charset="-128"/>
                          <a:ea typeface="Meiryo UI" panose="020B0604030504040204" pitchFamily="50" charset="-128"/>
                        </a:rPr>
                        <a:t>歳入</a:t>
                      </a:r>
                      <a:r>
                        <a:rPr lang="en-US" altLang="ja-JP" sz="1000" b="0" kern="100" dirty="0" smtClean="0">
                          <a:solidFill>
                            <a:schemeClr val="tx1"/>
                          </a:solidFill>
                          <a:effectLst/>
                          <a:latin typeface="Meiryo UI" panose="020B0604030504040204" pitchFamily="50" charset="-128"/>
                          <a:ea typeface="Meiryo UI" panose="020B0604030504040204" pitchFamily="50" charset="-128"/>
                        </a:rPr>
                        <a:t>】</a:t>
                      </a:r>
                      <a:r>
                        <a:rPr lang="ja-JP" altLang="en-US" sz="1000" b="0" kern="100" baseline="0" dirty="0" smtClean="0">
                          <a:solidFill>
                            <a:schemeClr val="tx1"/>
                          </a:solidFill>
                          <a:effectLst/>
                          <a:latin typeface="Meiryo UI" panose="020B0604030504040204" pitchFamily="50" charset="-128"/>
                          <a:ea typeface="Meiryo UI" panose="020B0604030504040204" pitchFamily="50" charset="-128"/>
                        </a:rPr>
                        <a:t>　</a:t>
                      </a:r>
                      <a:r>
                        <a:rPr lang="ja-JP" altLang="en-US" sz="1000" b="0" kern="100" dirty="0" smtClean="0">
                          <a:solidFill>
                            <a:schemeClr val="tx1"/>
                          </a:solidFill>
                          <a:effectLst/>
                          <a:latin typeface="Meiryo UI" panose="020B0604030504040204" pitchFamily="50" charset="-128"/>
                          <a:ea typeface="Meiryo UI" panose="020B0604030504040204" pitchFamily="50" charset="-128"/>
                        </a:rPr>
                        <a:t>府営住宅使用料（公営＋特公賃）：</a:t>
                      </a:r>
                      <a:r>
                        <a:rPr lang="en-US" altLang="ja-JP" sz="1000" b="0" kern="100" dirty="0" smtClean="0">
                          <a:solidFill>
                            <a:schemeClr val="tx1"/>
                          </a:solidFill>
                          <a:effectLst/>
                          <a:latin typeface="Meiryo UI" panose="020B0604030504040204" pitchFamily="50" charset="-128"/>
                          <a:ea typeface="Meiryo UI" panose="020B0604030504040204" pitchFamily="50" charset="-128"/>
                        </a:rPr>
                        <a:t>309.8</a:t>
                      </a:r>
                      <a:r>
                        <a:rPr lang="ja-JP" altLang="en-US" sz="1000" b="0" kern="100" dirty="0" smtClean="0">
                          <a:solidFill>
                            <a:schemeClr val="tx1"/>
                          </a:solidFill>
                          <a:effectLst/>
                          <a:latin typeface="Meiryo UI" panose="020B0604030504040204" pitchFamily="50" charset="-128"/>
                          <a:ea typeface="Meiryo UI" panose="020B0604030504040204" pitchFamily="50" charset="-128"/>
                        </a:rPr>
                        <a:t>億円、駐車場使用料：</a:t>
                      </a:r>
                      <a:r>
                        <a:rPr lang="en-US" altLang="ja-JP" sz="1000" b="0" kern="100" dirty="0" smtClean="0">
                          <a:solidFill>
                            <a:schemeClr val="tx1"/>
                          </a:solidFill>
                          <a:effectLst/>
                          <a:latin typeface="Meiryo UI" panose="020B0604030504040204" pitchFamily="50" charset="-128"/>
                          <a:ea typeface="Meiryo UI" panose="020B0604030504040204" pitchFamily="50" charset="-128"/>
                        </a:rPr>
                        <a:t>33.9</a:t>
                      </a:r>
                      <a:r>
                        <a:rPr lang="ja-JP" altLang="en-US" sz="1000" b="0" kern="100" dirty="0" smtClean="0">
                          <a:solidFill>
                            <a:schemeClr val="tx1"/>
                          </a:solidFill>
                          <a:effectLst/>
                          <a:latin typeface="Meiryo UI" panose="020B0604030504040204" pitchFamily="50" charset="-128"/>
                          <a:ea typeface="Meiryo UI" panose="020B0604030504040204" pitchFamily="50" charset="-128"/>
                        </a:rPr>
                        <a:t>億円</a:t>
                      </a:r>
                      <a:endParaRPr lang="en-US" altLang="ja-JP" sz="1000" b="0" kern="100" dirty="0" smtClean="0">
                        <a:solidFill>
                          <a:schemeClr val="tx1"/>
                        </a:solidFill>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rPr>
                        <a:t>　　　　　　　</a:t>
                      </a:r>
                      <a:r>
                        <a:rPr lang="en-US" altLang="ja-JP" sz="1000" b="0" kern="100" dirty="0">
                          <a:solidFill>
                            <a:schemeClr val="tx1"/>
                          </a:solidFill>
                          <a:effectLst/>
                          <a:latin typeface="Meiryo UI" panose="020B0604030504040204" pitchFamily="50" charset="-128"/>
                          <a:ea typeface="Meiryo UI" panose="020B0604030504040204" pitchFamily="50" charset="-128"/>
                        </a:rPr>
                        <a:t>【</a:t>
                      </a:r>
                      <a:r>
                        <a:rPr lang="ja-JP" altLang="en-US" sz="1000" b="0" kern="100" dirty="0">
                          <a:solidFill>
                            <a:schemeClr val="tx1"/>
                          </a:solidFill>
                          <a:effectLst/>
                          <a:latin typeface="Meiryo UI" panose="020B0604030504040204" pitchFamily="50" charset="-128"/>
                          <a:ea typeface="Meiryo UI" panose="020B0604030504040204" pitchFamily="50" charset="-128"/>
                        </a:rPr>
                        <a:t>歳出</a:t>
                      </a:r>
                      <a:r>
                        <a:rPr lang="en-US" altLang="ja-JP" sz="1000" b="0" kern="100" dirty="0">
                          <a:solidFill>
                            <a:schemeClr val="tx1"/>
                          </a:solidFill>
                          <a:effectLst/>
                          <a:latin typeface="Meiryo UI" panose="020B0604030504040204" pitchFamily="50" charset="-128"/>
                          <a:ea typeface="Meiryo UI" panose="020B0604030504040204" pitchFamily="50" charset="-128"/>
                        </a:rPr>
                        <a:t>】</a:t>
                      </a:r>
                      <a:r>
                        <a:rPr lang="ja-JP" altLang="en-US" sz="1000" b="0" kern="100" dirty="0">
                          <a:solidFill>
                            <a:schemeClr val="tx1"/>
                          </a:solidFill>
                          <a:effectLst/>
                          <a:latin typeface="Meiryo UI" panose="020B0604030504040204" pitchFamily="50" charset="-128"/>
                          <a:ea typeface="Meiryo UI" panose="020B0604030504040204" pitchFamily="50" charset="-128"/>
                        </a:rPr>
                        <a:t>　整備系： </a:t>
                      </a:r>
                      <a:r>
                        <a:rPr lang="en-US" altLang="ja-JP" sz="1000" b="0" kern="100" dirty="0">
                          <a:solidFill>
                            <a:schemeClr val="tx1"/>
                          </a:solidFill>
                          <a:effectLst/>
                          <a:latin typeface="Meiryo UI" panose="020B0604030504040204" pitchFamily="50" charset="-128"/>
                          <a:ea typeface="Meiryo UI" panose="020B0604030504040204" pitchFamily="50" charset="-128"/>
                        </a:rPr>
                        <a:t>379.6</a:t>
                      </a:r>
                      <a:r>
                        <a:rPr lang="ja-JP" altLang="en-US" sz="1000" b="0" kern="100" dirty="0">
                          <a:solidFill>
                            <a:schemeClr val="tx1"/>
                          </a:solidFill>
                          <a:effectLst/>
                          <a:latin typeface="Meiryo UI" panose="020B0604030504040204" pitchFamily="50" charset="-128"/>
                          <a:ea typeface="Meiryo UI" panose="020B0604030504040204" pitchFamily="50" charset="-128"/>
                        </a:rPr>
                        <a:t>億円（建替え、耐震改修等）　管理系： </a:t>
                      </a:r>
                      <a:r>
                        <a:rPr lang="en-US" altLang="ja-JP" sz="1000" b="0" kern="100" dirty="0" smtClean="0">
                          <a:solidFill>
                            <a:schemeClr val="tx1"/>
                          </a:solidFill>
                          <a:effectLst/>
                          <a:latin typeface="Meiryo UI" panose="020B0604030504040204" pitchFamily="50" charset="-128"/>
                          <a:ea typeface="Meiryo UI" panose="020B0604030504040204" pitchFamily="50" charset="-128"/>
                        </a:rPr>
                        <a:t>185.5</a:t>
                      </a:r>
                      <a:r>
                        <a:rPr lang="ja-JP" altLang="en-US" sz="1000" b="0" kern="100" dirty="0" smtClean="0">
                          <a:solidFill>
                            <a:schemeClr val="tx1"/>
                          </a:solidFill>
                          <a:effectLst/>
                          <a:latin typeface="Meiryo UI" panose="020B0604030504040204" pitchFamily="50" charset="-128"/>
                          <a:ea typeface="Meiryo UI" panose="020B0604030504040204" pitchFamily="50" charset="-128"/>
                        </a:rPr>
                        <a:t>億</a:t>
                      </a:r>
                      <a:r>
                        <a:rPr lang="ja-JP" altLang="en-US" sz="1000" b="0" kern="100" dirty="0">
                          <a:solidFill>
                            <a:schemeClr val="tx1"/>
                          </a:solidFill>
                          <a:effectLst/>
                          <a:latin typeface="Meiryo UI" panose="020B0604030504040204" pitchFamily="50" charset="-128"/>
                          <a:ea typeface="Meiryo UI" panose="020B0604030504040204" pitchFamily="50" charset="-128"/>
                        </a:rPr>
                        <a:t>円（指定管理委託料、計画修繕等）</a:t>
                      </a:r>
                    </a:p>
                    <a:p>
                      <a:pPr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rPr>
                        <a:t>　　　　　　　　　　　　　</a:t>
                      </a:r>
                      <a:r>
                        <a:rPr lang="en-US" altLang="ja-JP" sz="1000" b="0" kern="100" dirty="0">
                          <a:solidFill>
                            <a:schemeClr val="tx1"/>
                          </a:solidFill>
                          <a:effectLst/>
                          <a:latin typeface="Meiryo UI" panose="020B0604030504040204" pitchFamily="50" charset="-128"/>
                          <a:ea typeface="Meiryo UI" panose="020B0604030504040204" pitchFamily="50" charset="-128"/>
                        </a:rPr>
                        <a:t>※</a:t>
                      </a:r>
                      <a:r>
                        <a:rPr lang="ja-JP" altLang="en-US" sz="1000" b="0" kern="100" dirty="0">
                          <a:solidFill>
                            <a:schemeClr val="tx1"/>
                          </a:solidFill>
                          <a:effectLst/>
                          <a:latin typeface="Meiryo UI" panose="020B0604030504040204" pitchFamily="50" charset="-128"/>
                          <a:ea typeface="Meiryo UI" panose="020B0604030504040204" pitchFamily="50" charset="-128"/>
                        </a:rPr>
                        <a:t>別途、上記以外に、基金積立金、起債元利償還、府有資産所在市町村交付金、職員人件費等あり　　</a:t>
                      </a:r>
                      <a:endParaRPr lang="en-US" altLang="zh-TW" sz="1000" b="1" kern="100" dirty="0">
                        <a:solidFill>
                          <a:schemeClr val="tx1"/>
                        </a:solidFill>
                        <a:effectLst/>
                        <a:latin typeface="Meiryo UI" panose="020B0604030504040204" pitchFamily="50" charset="-128"/>
                        <a:ea typeface="Meiryo UI" panose="020B0604030504040204" pitchFamily="50" charset="-128"/>
                      </a:endParaRPr>
                    </a:p>
                    <a:p>
                      <a:pPr algn="just">
                        <a:spcAft>
                          <a:spcPts val="0"/>
                        </a:spcAft>
                      </a:pPr>
                      <a:r>
                        <a:rPr lang="zh-TW" altLang="en-US" sz="1000" b="1" kern="100" dirty="0">
                          <a:solidFill>
                            <a:schemeClr val="tx1"/>
                          </a:solidFill>
                          <a:effectLst/>
                          <a:latin typeface="Meiryo UI" panose="020B0604030504040204" pitchFamily="50" charset="-128"/>
                          <a:ea typeface="Meiryo UI" panose="020B0604030504040204" pitchFamily="50" charset="-128"/>
                        </a:rPr>
                        <a:t>３ 事業開始年度</a:t>
                      </a:r>
                    </a:p>
                    <a:p>
                      <a:pPr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rPr>
                        <a:t>　　</a:t>
                      </a:r>
                      <a:r>
                        <a:rPr lang="zh-TW" altLang="en-US" sz="1000" b="0" kern="100" dirty="0">
                          <a:solidFill>
                            <a:schemeClr val="tx1"/>
                          </a:solidFill>
                          <a:effectLst/>
                          <a:latin typeface="Meiryo UI" panose="020B0604030504040204" pitchFamily="50" charset="-128"/>
                          <a:ea typeface="Meiryo UI" panose="020B0604030504040204" pitchFamily="50" charset="-128"/>
                        </a:rPr>
                        <a:t>昭和</a:t>
                      </a:r>
                      <a:r>
                        <a:rPr lang="en-US" altLang="zh-TW" sz="1000" b="0" kern="100" dirty="0">
                          <a:solidFill>
                            <a:schemeClr val="tx1"/>
                          </a:solidFill>
                          <a:effectLst/>
                          <a:latin typeface="Meiryo UI" panose="020B0604030504040204" pitchFamily="50" charset="-128"/>
                          <a:ea typeface="Meiryo UI" panose="020B0604030504040204" pitchFamily="50" charset="-128"/>
                        </a:rPr>
                        <a:t>26 </a:t>
                      </a:r>
                      <a:r>
                        <a:rPr lang="zh-TW" altLang="en-US" sz="1000" b="0" kern="100" dirty="0">
                          <a:solidFill>
                            <a:schemeClr val="tx1"/>
                          </a:solidFill>
                          <a:effectLst/>
                          <a:latin typeface="Meiryo UI" panose="020B0604030504040204" pitchFamily="50" charset="-128"/>
                          <a:ea typeface="Meiryo UI" panose="020B0604030504040204" pitchFamily="50" charset="-128"/>
                        </a:rPr>
                        <a:t>年度（公営住宅法施行）</a:t>
                      </a:r>
                      <a:endParaRPr lang="en-US" altLang="zh-TW" sz="1000" b="0" kern="100" dirty="0">
                        <a:solidFill>
                          <a:schemeClr val="tx1"/>
                        </a:solidFill>
                        <a:effectLst/>
                        <a:latin typeface="Meiryo UI" panose="020B0604030504040204" pitchFamily="50" charset="-128"/>
                        <a:ea typeface="Meiryo UI" panose="020B0604030504040204" pitchFamily="50" charset="-128"/>
                      </a:endParaRPr>
                    </a:p>
                    <a:p>
                      <a:pPr algn="just">
                        <a:spcAft>
                          <a:spcPts val="0"/>
                        </a:spcAft>
                      </a:pPr>
                      <a:endParaRPr lang="en-US" altLang="ja-JP" sz="1100" b="0" kern="100" dirty="0">
                        <a:solidFill>
                          <a:schemeClr val="tx1"/>
                        </a:solidFill>
                        <a:effectLst/>
                        <a:latin typeface="Meiryo UI" panose="020B0604030504040204" pitchFamily="50" charset="-128"/>
                        <a:ea typeface="Meiryo UI" panose="020B0604030504040204" pitchFamily="50" charset="-128"/>
                      </a:endParaRPr>
                    </a:p>
                    <a:p>
                      <a:pPr algn="just">
                        <a:spcAft>
                          <a:spcPts val="0"/>
                        </a:spcAft>
                      </a:pPr>
                      <a:endParaRPr lang="en-US" altLang="ja-JP" sz="1100" b="0" kern="100" dirty="0">
                        <a:solidFill>
                          <a:schemeClr val="tx1"/>
                        </a:solidFill>
                        <a:effectLst/>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50" b="1" kern="100" dirty="0">
                          <a:solidFill>
                            <a:schemeClr val="tx1"/>
                          </a:solidFill>
                          <a:effectLst/>
                          <a:latin typeface="Meiryo UI" panose="020B0604030504040204" pitchFamily="50" charset="-128"/>
                          <a:ea typeface="Meiryo UI" panose="020B0604030504040204" pitchFamily="50" charset="-128"/>
                          <a:cs typeface="+mn-cs"/>
                        </a:rPr>
                        <a:t>＜財政再建プログラム（案）以降、新たに取り組んでいる事業（主なもの）＞</a:t>
                      </a:r>
                      <a:r>
                        <a:rPr lang="en-US" altLang="ja-JP" sz="1050" b="1" kern="100" dirty="0">
                          <a:solidFill>
                            <a:schemeClr val="tx1"/>
                          </a:solidFill>
                          <a:effectLst/>
                          <a:latin typeface="Meiryo UI" panose="020B0604030504040204" pitchFamily="50" charset="-128"/>
                          <a:ea typeface="Meiryo UI" panose="020B0604030504040204" pitchFamily="50" charset="-128"/>
                          <a:cs typeface="+mn-cs"/>
                        </a:rPr>
                        <a:t>※</a:t>
                      </a:r>
                      <a:r>
                        <a:rPr lang="ja-JP" altLang="en-US" sz="1050" b="1" kern="100" dirty="0">
                          <a:solidFill>
                            <a:schemeClr val="tx1"/>
                          </a:solidFill>
                          <a:effectLst/>
                          <a:latin typeface="Meiryo UI" panose="020B0604030504040204" pitchFamily="50" charset="-128"/>
                          <a:ea typeface="Meiryo UI" panose="020B0604030504040204" pitchFamily="50" charset="-128"/>
                          <a:cs typeface="+mn-cs"/>
                        </a:rPr>
                        <a:t>上記歳入・歳出からの抜粋</a:t>
                      </a:r>
                      <a:endParaRPr lang="en-US" altLang="ja-JP" sz="1050" b="1" kern="100" dirty="0">
                        <a:solidFill>
                          <a:schemeClr val="tx1"/>
                        </a:solidFill>
                        <a:effectLst/>
                        <a:latin typeface="Meiryo UI" panose="020B0604030504040204" pitchFamily="50" charset="-128"/>
                        <a:ea typeface="Meiryo UI" panose="020B0604030504040204" pitchFamily="50" charset="-128"/>
                        <a:cs typeface="+mn-cs"/>
                      </a:endParaRPr>
                    </a:p>
                    <a:p>
                      <a:pPr marL="133350" indent="-133350" algn="just">
                        <a:spcAft>
                          <a:spcPts val="0"/>
                        </a:spcAft>
                      </a:pPr>
                      <a:endParaRPr lang="en-US" altLang="ja-JP" sz="1100" b="1"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100" b="1" kern="100" dirty="0">
                          <a:solidFill>
                            <a:schemeClr val="tx1"/>
                          </a:solidFill>
                          <a:effectLst/>
                          <a:latin typeface="Meiryo UI" panose="020B0604030504040204" pitchFamily="50" charset="-128"/>
                          <a:ea typeface="Meiryo UI" panose="020B0604030504040204" pitchFamily="50" charset="-128"/>
                        </a:rPr>
                        <a:t>　</a:t>
                      </a:r>
                      <a:r>
                        <a:rPr lang="ja-JP" altLang="en-US" sz="1050" b="1" kern="100" dirty="0">
                          <a:solidFill>
                            <a:schemeClr val="tx1"/>
                          </a:solidFill>
                          <a:effectLst/>
                          <a:latin typeface="Meiryo UI" panose="020B0604030504040204" pitchFamily="50" charset="-128"/>
                          <a:ea typeface="Meiryo UI" panose="020B0604030504040204" pitchFamily="50" charset="-128"/>
                        </a:rPr>
                        <a:t>◆</a:t>
                      </a:r>
                      <a:r>
                        <a:rPr lang="ja-JP" altLang="en-US" sz="1050" b="1" u="sng" kern="100" dirty="0">
                          <a:solidFill>
                            <a:schemeClr val="tx1"/>
                          </a:solidFill>
                          <a:effectLst/>
                          <a:latin typeface="Meiryo UI" panose="020B0604030504040204" pitchFamily="50" charset="-128"/>
                          <a:ea typeface="Meiryo UI" panose="020B0604030504040204" pitchFamily="50" charset="-128"/>
                        </a:rPr>
                        <a:t>管理費（滞納等対策費：退去者滞納業務委託）</a:t>
                      </a:r>
                      <a:r>
                        <a:rPr lang="ja-JP" altLang="en-US" sz="1050" b="1" u="none" kern="100" dirty="0">
                          <a:solidFill>
                            <a:schemeClr val="tx1"/>
                          </a:solidFill>
                          <a:effectLst/>
                          <a:latin typeface="Meiryo UI" panose="020B0604030504040204" pitchFamily="50" charset="-128"/>
                          <a:ea typeface="Meiryo UI" panose="020B0604030504040204" pitchFamily="50" charset="-128"/>
                        </a:rPr>
                        <a:t>　</a:t>
                      </a:r>
                      <a:r>
                        <a:rPr lang="en-US" altLang="ja-JP" sz="1050" b="1" u="none" kern="100" dirty="0">
                          <a:solidFill>
                            <a:schemeClr val="tx1"/>
                          </a:solidFill>
                          <a:effectLst/>
                          <a:latin typeface="Meiryo UI" panose="020B0604030504040204" pitchFamily="50" charset="-128"/>
                          <a:ea typeface="Meiryo UI" panose="020B0604030504040204" pitchFamily="50" charset="-128"/>
                        </a:rPr>
                        <a:t>【</a:t>
                      </a:r>
                      <a:r>
                        <a:rPr lang="ja-JP" altLang="en-US" sz="1050" b="1" u="none" kern="100" dirty="0">
                          <a:solidFill>
                            <a:schemeClr val="tx1"/>
                          </a:solidFill>
                          <a:effectLst/>
                          <a:latin typeface="Meiryo UI" panose="020B0604030504040204" pitchFamily="50" charset="-128"/>
                          <a:ea typeface="Meiryo UI" panose="020B0604030504040204" pitchFamily="50" charset="-128"/>
                        </a:rPr>
                        <a:t>歳出予算額</a:t>
                      </a:r>
                      <a:r>
                        <a:rPr lang="en-US" altLang="ja-JP" sz="1050" b="1" u="none" kern="100" dirty="0">
                          <a:solidFill>
                            <a:schemeClr val="tx1"/>
                          </a:solidFill>
                          <a:effectLst/>
                          <a:latin typeface="Meiryo UI" panose="020B0604030504040204" pitchFamily="50" charset="-128"/>
                          <a:ea typeface="Meiryo UI" panose="020B0604030504040204" pitchFamily="50" charset="-128"/>
                        </a:rPr>
                        <a:t>】</a:t>
                      </a:r>
                      <a:r>
                        <a:rPr lang="ja-JP" altLang="en-US" sz="1050" b="1" u="none" kern="100" dirty="0">
                          <a:solidFill>
                            <a:schemeClr val="tx1"/>
                          </a:solidFill>
                          <a:effectLst/>
                          <a:latin typeface="Meiryo UI" panose="020B0604030504040204" pitchFamily="50" charset="-128"/>
                          <a:ea typeface="Meiryo UI" panose="020B0604030504040204" pitchFamily="50" charset="-128"/>
                        </a:rPr>
                        <a:t> </a:t>
                      </a:r>
                      <a:r>
                        <a:rPr lang="en-US" altLang="ja-JP" sz="1050" b="1" u="none" kern="100" dirty="0" smtClean="0">
                          <a:solidFill>
                            <a:schemeClr val="tx1"/>
                          </a:solidFill>
                          <a:effectLst/>
                          <a:latin typeface="Meiryo UI" panose="020B0604030504040204" pitchFamily="50" charset="-128"/>
                          <a:ea typeface="Meiryo UI" panose="020B0604030504040204" pitchFamily="50" charset="-128"/>
                        </a:rPr>
                        <a:t>36</a:t>
                      </a:r>
                      <a:r>
                        <a:rPr lang="ja-JP" altLang="en-US" sz="1050" b="1" u="none" kern="100" dirty="0" smtClean="0">
                          <a:solidFill>
                            <a:schemeClr val="tx1"/>
                          </a:solidFill>
                          <a:effectLst/>
                          <a:latin typeface="Meiryo UI" panose="020B0604030504040204" pitchFamily="50" charset="-128"/>
                          <a:ea typeface="Meiryo UI" panose="020B0604030504040204" pitchFamily="50" charset="-128"/>
                        </a:rPr>
                        <a:t>百万円</a:t>
                      </a:r>
                      <a:endParaRPr lang="en-US" altLang="ja-JP" sz="1050" b="1" u="none" kern="100" dirty="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ts val="500"/>
                        </a:lnSpc>
                        <a:spcBef>
                          <a:spcPts val="0"/>
                        </a:spcBef>
                        <a:spcAft>
                          <a:spcPts val="0"/>
                        </a:spcAft>
                        <a:buClrTx/>
                        <a:buSzTx/>
                        <a:buFontTx/>
                        <a:buNone/>
                        <a:tabLst/>
                        <a:defRPr/>
                      </a:pPr>
                      <a:r>
                        <a:rPr lang="ja-JP" altLang="en-US" sz="1050" b="1" i="0" u="sng" kern="100" dirty="0">
                          <a:solidFill>
                            <a:schemeClr val="tx1"/>
                          </a:solidFill>
                          <a:effectLst/>
                          <a:latin typeface="Meiryo UI" panose="020B0604030504040204" pitchFamily="50" charset="-128"/>
                          <a:ea typeface="Meiryo UI" panose="020B0604030504040204" pitchFamily="50" charset="-128"/>
                        </a:rPr>
                        <a:t>　　</a:t>
                      </a:r>
                      <a:endParaRPr lang="en-US" altLang="ja-JP" sz="1050" b="1" i="0" u="sng"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50" b="1" kern="100" dirty="0">
                          <a:solidFill>
                            <a:schemeClr val="tx1"/>
                          </a:solidFill>
                          <a:effectLst/>
                          <a:latin typeface="Meiryo UI" panose="020B0604030504040204" pitchFamily="50" charset="-128"/>
                          <a:ea typeface="Meiryo UI" panose="020B0604030504040204" pitchFamily="50" charset="-128"/>
                        </a:rPr>
                        <a:t>　　</a:t>
                      </a:r>
                      <a:r>
                        <a:rPr lang="ja-JP" altLang="en-US" sz="1000" b="1" kern="100" dirty="0">
                          <a:solidFill>
                            <a:schemeClr val="tx1"/>
                          </a:solidFill>
                          <a:effectLst/>
                          <a:latin typeface="Meiryo UI" panose="020B0604030504040204" pitchFamily="50" charset="-128"/>
                          <a:ea typeface="Meiryo UI" panose="020B0604030504040204" pitchFamily="50" charset="-128"/>
                        </a:rPr>
                        <a:t>１　事業目的</a:t>
                      </a:r>
                      <a:endParaRPr lang="en-US" altLang="ja-JP" sz="1000" b="1"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kern="100" dirty="0">
                          <a:solidFill>
                            <a:schemeClr val="tx1"/>
                          </a:solidFill>
                          <a:effectLst/>
                          <a:latin typeface="Meiryo UI" panose="020B0604030504040204" pitchFamily="50" charset="-128"/>
                          <a:ea typeface="Meiryo UI" panose="020B0604030504040204" pitchFamily="50" charset="-128"/>
                        </a:rPr>
                        <a:t>　　　　・府営住宅退去者の滞納賃料等の回収業務を外部の弁護士法人等へ委託することにより、収納率の向上を図り、歳入確保に努める。</a:t>
                      </a:r>
                      <a:endParaRPr lang="en-US" altLang="ja-JP" sz="1000" kern="100" dirty="0">
                        <a:solidFill>
                          <a:schemeClr val="tx1"/>
                        </a:solidFill>
                        <a:effectLst/>
                        <a:latin typeface="Meiryo UI" panose="020B0604030504040204" pitchFamily="50" charset="-128"/>
                        <a:ea typeface="Meiryo UI" panose="020B0604030504040204" pitchFamily="50" charset="-128"/>
                      </a:endParaRPr>
                    </a:p>
                    <a:p>
                      <a:r>
                        <a:rPr kumimoji="1" lang="ja-JP" altLang="en-US" sz="1000" b="1" dirty="0">
                          <a:solidFill>
                            <a:schemeClr val="tx1"/>
                          </a:solidFill>
                          <a:latin typeface="Meiryo UI" panose="020B0604030504040204" pitchFamily="50" charset="-128"/>
                          <a:ea typeface="Meiryo UI" panose="020B0604030504040204" pitchFamily="50" charset="-128"/>
                        </a:rPr>
                        <a:t>　　２　事業内容</a:t>
                      </a:r>
                      <a:endParaRPr kumimoji="1" lang="en-US" altLang="ja-JP" sz="1000" b="1" dirty="0">
                        <a:solidFill>
                          <a:schemeClr val="tx1"/>
                        </a:solidFill>
                        <a:latin typeface="Meiryo UI" panose="020B0604030504040204" pitchFamily="50" charset="-128"/>
                        <a:ea typeface="Meiryo UI" panose="020B0604030504040204" pitchFamily="50" charset="-128"/>
                      </a:endParaRPr>
                    </a:p>
                    <a:p>
                      <a:r>
                        <a:rPr kumimoji="1" lang="ja-JP" altLang="en-US" sz="1000" dirty="0">
                          <a:solidFill>
                            <a:schemeClr val="tx1"/>
                          </a:solidFill>
                          <a:latin typeface="Meiryo UI" panose="020B0604030504040204" pitchFamily="50" charset="-128"/>
                          <a:ea typeface="Meiryo UI" panose="020B0604030504040204" pitchFamily="50" charset="-128"/>
                        </a:rPr>
                        <a:t>　　　　・府営住宅退去者の滞納賃料等の回収業務＜平成</a:t>
                      </a:r>
                      <a:r>
                        <a:rPr kumimoji="1" lang="en-US" altLang="ja-JP" sz="1000" dirty="0">
                          <a:solidFill>
                            <a:schemeClr val="tx1"/>
                          </a:solidFill>
                          <a:latin typeface="Meiryo UI" panose="020B0604030504040204" pitchFamily="50" charset="-128"/>
                          <a:ea typeface="Meiryo UI" panose="020B0604030504040204" pitchFamily="50" charset="-128"/>
                        </a:rPr>
                        <a:t>22</a:t>
                      </a:r>
                      <a:r>
                        <a:rPr kumimoji="1" lang="ja-JP" altLang="en-US" sz="1000" dirty="0">
                          <a:solidFill>
                            <a:schemeClr val="tx1"/>
                          </a:solidFill>
                          <a:latin typeface="Meiryo UI" panose="020B0604030504040204" pitchFamily="50" charset="-128"/>
                          <a:ea typeface="Meiryo UI" panose="020B0604030504040204" pitchFamily="50" charset="-128"/>
                        </a:rPr>
                        <a:t>年</a:t>
                      </a:r>
                      <a:r>
                        <a:rPr kumimoji="1" lang="en-US" altLang="ja-JP" sz="1000" dirty="0">
                          <a:solidFill>
                            <a:schemeClr val="tx1"/>
                          </a:solidFill>
                          <a:latin typeface="Meiryo UI" panose="020B0604030504040204" pitchFamily="50" charset="-128"/>
                          <a:ea typeface="Meiryo UI" panose="020B0604030504040204" pitchFamily="50" charset="-128"/>
                        </a:rPr>
                        <a:t>10</a:t>
                      </a:r>
                      <a:r>
                        <a:rPr kumimoji="1" lang="ja-JP" altLang="en-US" sz="1000" dirty="0">
                          <a:solidFill>
                            <a:schemeClr val="tx1"/>
                          </a:solidFill>
                          <a:latin typeface="Meiryo UI" panose="020B0604030504040204" pitchFamily="50" charset="-128"/>
                          <a:ea typeface="Meiryo UI" panose="020B0604030504040204" pitchFamily="50" charset="-128"/>
                        </a:rPr>
                        <a:t>月より＞</a:t>
                      </a:r>
                      <a:endParaRPr kumimoji="1" lang="en-US" altLang="ja-JP" sz="1000" dirty="0">
                        <a:solidFill>
                          <a:schemeClr val="tx1"/>
                        </a:solidFill>
                        <a:latin typeface="Meiryo UI" panose="020B0604030504040204" pitchFamily="50" charset="-128"/>
                        <a:ea typeface="Meiryo UI" panose="020B0604030504040204" pitchFamily="50" charset="-128"/>
                      </a:endParaRPr>
                    </a:p>
                    <a:p>
                      <a:r>
                        <a:rPr kumimoji="1" lang="ja-JP" altLang="en-US" sz="1000" dirty="0">
                          <a:solidFill>
                            <a:schemeClr val="tx1"/>
                          </a:solidFill>
                          <a:latin typeface="Meiryo UI" panose="020B0604030504040204" pitchFamily="50" charset="-128"/>
                          <a:ea typeface="Meiryo UI" panose="020B0604030504040204" pitchFamily="50" charset="-128"/>
                        </a:rPr>
                        <a:t>　　　　・府営住宅退去者の所在、相続人及び現地調査＜令和元年</a:t>
                      </a:r>
                      <a:r>
                        <a:rPr kumimoji="1" lang="en-US" altLang="ja-JP" sz="1000" dirty="0">
                          <a:solidFill>
                            <a:schemeClr val="tx1"/>
                          </a:solidFill>
                          <a:latin typeface="Meiryo UI" panose="020B0604030504040204" pitchFamily="50" charset="-128"/>
                          <a:ea typeface="Meiryo UI" panose="020B0604030504040204" pitchFamily="50" charset="-128"/>
                        </a:rPr>
                        <a:t>10</a:t>
                      </a:r>
                      <a:r>
                        <a:rPr kumimoji="1" lang="ja-JP" altLang="en-US" sz="1000" dirty="0">
                          <a:solidFill>
                            <a:schemeClr val="tx1"/>
                          </a:solidFill>
                          <a:latin typeface="Meiryo UI" panose="020B0604030504040204" pitchFamily="50" charset="-128"/>
                          <a:ea typeface="Meiryo UI" panose="020B0604030504040204" pitchFamily="50" charset="-128"/>
                        </a:rPr>
                        <a:t>月より＞</a:t>
                      </a:r>
                      <a:endParaRPr kumimoji="1" lang="en-US" altLang="ja-JP" sz="1000" dirty="0">
                        <a:solidFill>
                          <a:schemeClr val="tx1"/>
                        </a:solidFill>
                        <a:latin typeface="Meiryo UI" panose="020B0604030504040204" pitchFamily="50" charset="-128"/>
                        <a:ea typeface="Meiryo UI" panose="020B0604030504040204" pitchFamily="50" charset="-128"/>
                      </a:endParaRPr>
                    </a:p>
                    <a:p>
                      <a:r>
                        <a:rPr kumimoji="1" lang="ja-JP" altLang="en-US" sz="1000" dirty="0">
                          <a:solidFill>
                            <a:schemeClr val="tx1"/>
                          </a:solidFill>
                          <a:latin typeface="Meiryo UI" panose="020B0604030504040204" pitchFamily="50" charset="-128"/>
                          <a:ea typeface="Meiryo UI" panose="020B0604030504040204" pitchFamily="50" charset="-128"/>
                        </a:rPr>
                        <a:t>　　　　・保証人等への支払督促＜令和</a:t>
                      </a:r>
                      <a:r>
                        <a:rPr kumimoji="1" lang="en-US" altLang="ja-JP" sz="1000" dirty="0">
                          <a:solidFill>
                            <a:schemeClr val="tx1"/>
                          </a:solidFill>
                          <a:latin typeface="Meiryo UI" panose="020B0604030504040204" pitchFamily="50" charset="-128"/>
                          <a:ea typeface="Meiryo UI" panose="020B0604030504040204" pitchFamily="50" charset="-128"/>
                        </a:rPr>
                        <a:t>2</a:t>
                      </a:r>
                      <a:r>
                        <a:rPr kumimoji="1" lang="ja-JP" altLang="en-US" sz="1000" dirty="0">
                          <a:solidFill>
                            <a:schemeClr val="tx1"/>
                          </a:solidFill>
                          <a:latin typeface="Meiryo UI" panose="020B0604030504040204" pitchFamily="50" charset="-128"/>
                          <a:ea typeface="Meiryo UI" panose="020B0604030504040204" pitchFamily="50" charset="-128"/>
                        </a:rPr>
                        <a:t>年</a:t>
                      </a:r>
                      <a:r>
                        <a:rPr kumimoji="1" lang="en-US" altLang="ja-JP" sz="1000" dirty="0">
                          <a:solidFill>
                            <a:schemeClr val="tx1"/>
                          </a:solidFill>
                          <a:latin typeface="Meiryo UI" panose="020B0604030504040204" pitchFamily="50" charset="-128"/>
                          <a:ea typeface="Meiryo UI" panose="020B0604030504040204" pitchFamily="50" charset="-128"/>
                        </a:rPr>
                        <a:t>4</a:t>
                      </a:r>
                      <a:r>
                        <a:rPr kumimoji="1" lang="ja-JP" altLang="en-US" sz="1000" dirty="0">
                          <a:solidFill>
                            <a:schemeClr val="tx1"/>
                          </a:solidFill>
                          <a:latin typeface="Meiryo UI" panose="020B0604030504040204" pitchFamily="50" charset="-128"/>
                          <a:ea typeface="Meiryo UI" panose="020B0604030504040204" pitchFamily="50" charset="-128"/>
                        </a:rPr>
                        <a:t>月より＞</a:t>
                      </a:r>
                      <a:endParaRPr lang="en-US" altLang="ja-JP" sz="10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endParaRPr lang="en-US" altLang="ja-JP" sz="1050" b="1"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50" b="1" kern="100" dirty="0">
                          <a:solidFill>
                            <a:schemeClr val="tx1"/>
                          </a:solidFill>
                          <a:effectLst/>
                          <a:latin typeface="Meiryo UI" panose="020B0604030504040204" pitchFamily="50" charset="-128"/>
                          <a:ea typeface="Meiryo UI" panose="020B0604030504040204" pitchFamily="50" charset="-128"/>
                        </a:rPr>
                        <a:t>　◆</a:t>
                      </a:r>
                      <a:r>
                        <a:rPr lang="ja-JP" altLang="en-US" sz="1050" b="1" u="sng" kern="100" dirty="0">
                          <a:solidFill>
                            <a:schemeClr val="tx1"/>
                          </a:solidFill>
                          <a:effectLst/>
                          <a:latin typeface="Meiryo UI" panose="020B0604030504040204" pitchFamily="50" charset="-128"/>
                          <a:ea typeface="Meiryo UI" panose="020B0604030504040204" pitchFamily="50" charset="-128"/>
                        </a:rPr>
                        <a:t>管理委託料（滞納等対策費：残置物分別・廃棄・移動・保管業務委託）</a:t>
                      </a:r>
                      <a:r>
                        <a:rPr lang="ja-JP" altLang="en-US" sz="1050" b="1" u="none" kern="100" dirty="0">
                          <a:solidFill>
                            <a:schemeClr val="tx1"/>
                          </a:solidFill>
                          <a:effectLst/>
                          <a:latin typeface="Meiryo UI" panose="020B0604030504040204" pitchFamily="50" charset="-128"/>
                          <a:ea typeface="Meiryo UI" panose="020B0604030504040204" pitchFamily="50" charset="-128"/>
                        </a:rPr>
                        <a:t>　</a:t>
                      </a:r>
                      <a:r>
                        <a:rPr lang="en-US" altLang="ja-JP" sz="1050" b="1" u="none" kern="100" dirty="0">
                          <a:solidFill>
                            <a:schemeClr val="tx1"/>
                          </a:solidFill>
                          <a:effectLst/>
                          <a:latin typeface="Meiryo UI" panose="020B0604030504040204" pitchFamily="50" charset="-128"/>
                          <a:ea typeface="Meiryo UI" panose="020B0604030504040204" pitchFamily="50" charset="-128"/>
                        </a:rPr>
                        <a:t>【</a:t>
                      </a:r>
                      <a:r>
                        <a:rPr lang="ja-JP" altLang="en-US" sz="1050" b="1" u="none" kern="100" dirty="0">
                          <a:solidFill>
                            <a:schemeClr val="tx1"/>
                          </a:solidFill>
                          <a:effectLst/>
                          <a:latin typeface="Meiryo UI" panose="020B0604030504040204" pitchFamily="50" charset="-128"/>
                          <a:ea typeface="Meiryo UI" panose="020B0604030504040204" pitchFamily="50" charset="-128"/>
                        </a:rPr>
                        <a:t>歳出予算額</a:t>
                      </a:r>
                      <a:r>
                        <a:rPr lang="en-US" altLang="ja-JP" sz="1050" b="1" u="none" kern="100" dirty="0">
                          <a:solidFill>
                            <a:schemeClr val="tx1"/>
                          </a:solidFill>
                          <a:effectLst/>
                          <a:latin typeface="Meiryo UI" panose="020B0604030504040204" pitchFamily="50" charset="-128"/>
                          <a:ea typeface="Meiryo UI" panose="020B0604030504040204" pitchFamily="50" charset="-128"/>
                        </a:rPr>
                        <a:t>】 </a:t>
                      </a:r>
                      <a:r>
                        <a:rPr lang="en-US" altLang="ja-JP" sz="1050" b="1" u="none" kern="100" dirty="0" smtClean="0">
                          <a:solidFill>
                            <a:schemeClr val="tx1"/>
                          </a:solidFill>
                          <a:effectLst/>
                          <a:latin typeface="Meiryo UI" panose="020B0604030504040204" pitchFamily="50" charset="-128"/>
                          <a:ea typeface="Meiryo UI" panose="020B0604030504040204" pitchFamily="50" charset="-128"/>
                        </a:rPr>
                        <a:t>17</a:t>
                      </a:r>
                      <a:r>
                        <a:rPr lang="ja-JP" altLang="en-US" sz="1050" b="1" u="none" kern="100" dirty="0" smtClean="0">
                          <a:solidFill>
                            <a:schemeClr val="tx1"/>
                          </a:solidFill>
                          <a:effectLst/>
                          <a:latin typeface="Meiryo UI" panose="020B0604030504040204" pitchFamily="50" charset="-128"/>
                          <a:ea typeface="Meiryo UI" panose="020B0604030504040204" pitchFamily="50" charset="-128"/>
                        </a:rPr>
                        <a:t>百万円</a:t>
                      </a:r>
                      <a:endParaRPr lang="en-US" altLang="ja-JP" sz="1050" b="1" u="none" kern="100" dirty="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ts val="500"/>
                        </a:lnSpc>
                        <a:spcBef>
                          <a:spcPts val="0"/>
                        </a:spcBef>
                        <a:spcAft>
                          <a:spcPts val="0"/>
                        </a:spcAft>
                        <a:buClrTx/>
                        <a:buSzTx/>
                        <a:buFontTx/>
                        <a:buNone/>
                        <a:tabLst/>
                        <a:defRPr/>
                      </a:pPr>
                      <a:r>
                        <a:rPr lang="ja-JP" altLang="en-US" sz="1050" b="1" i="0" u="sng" kern="100" dirty="0">
                          <a:solidFill>
                            <a:schemeClr val="tx1"/>
                          </a:solidFill>
                          <a:effectLst/>
                          <a:latin typeface="Meiryo UI" panose="020B0604030504040204" pitchFamily="50" charset="-128"/>
                          <a:ea typeface="Meiryo UI" panose="020B0604030504040204" pitchFamily="50" charset="-128"/>
                        </a:rPr>
                        <a:t>　</a:t>
                      </a:r>
                      <a:endParaRPr lang="en-US" altLang="ja-JP" sz="1050" b="1" i="0" u="sng"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50" b="1" kern="100" dirty="0">
                          <a:solidFill>
                            <a:schemeClr val="tx1"/>
                          </a:solidFill>
                          <a:effectLst/>
                          <a:latin typeface="Meiryo UI" panose="020B0604030504040204" pitchFamily="50" charset="-128"/>
                          <a:ea typeface="Meiryo UI" panose="020B0604030504040204" pitchFamily="50" charset="-128"/>
                        </a:rPr>
                        <a:t>　</a:t>
                      </a:r>
                      <a:r>
                        <a:rPr lang="ja-JP" altLang="en-US" sz="1000" b="1" kern="100" dirty="0">
                          <a:solidFill>
                            <a:schemeClr val="tx1"/>
                          </a:solidFill>
                          <a:effectLst/>
                          <a:latin typeface="Meiryo UI" panose="020B0604030504040204" pitchFamily="50" charset="-128"/>
                          <a:ea typeface="Meiryo UI" panose="020B0604030504040204" pitchFamily="50" charset="-128"/>
                        </a:rPr>
                        <a:t>　１　事業目的</a:t>
                      </a:r>
                      <a:endParaRPr lang="en-US" altLang="ja-JP" sz="1000" b="1"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kern="100" dirty="0">
                          <a:effectLst/>
                          <a:latin typeface="Meiryo UI" panose="020B0604030504040204" pitchFamily="50" charset="-128"/>
                          <a:ea typeface="Meiryo UI" panose="020B0604030504040204" pitchFamily="50" charset="-128"/>
                        </a:rPr>
                        <a:t>　　　　・単身死亡未返還住宅の残置物（家財等）の移動等を円滑に行い、府営住宅入居希望者に対し、速やかに住居の提供を行うことにより歳入</a:t>
                      </a:r>
                      <a:endParaRPr lang="en-US" altLang="ja-JP" sz="1000" kern="100" dirty="0">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kern="100" dirty="0">
                          <a:effectLst/>
                          <a:latin typeface="Meiryo UI" panose="020B0604030504040204" pitchFamily="50" charset="-128"/>
                          <a:ea typeface="Meiryo UI" panose="020B0604030504040204" pitchFamily="50" charset="-128"/>
                        </a:rPr>
                        <a:t>　　　　　確保に努める。</a:t>
                      </a:r>
                      <a:endParaRPr lang="en-US" altLang="ja-JP" sz="1000" kern="100" dirty="0">
                        <a:effectLst/>
                        <a:latin typeface="Meiryo UI" panose="020B0604030504040204" pitchFamily="50" charset="-128"/>
                        <a:ea typeface="Meiryo UI" panose="020B0604030504040204" pitchFamily="50" charset="-128"/>
                      </a:endParaRPr>
                    </a:p>
                    <a:p>
                      <a:r>
                        <a:rPr kumimoji="1" lang="ja-JP" altLang="en-US" sz="1000" b="1" dirty="0">
                          <a:latin typeface="Meiryo UI" panose="020B0604030504040204" pitchFamily="50" charset="-128"/>
                          <a:ea typeface="Meiryo UI" panose="020B0604030504040204" pitchFamily="50" charset="-128"/>
                        </a:rPr>
                        <a:t>　　２　事業内容</a:t>
                      </a:r>
                      <a:endParaRPr kumimoji="1" lang="en-US" altLang="ja-JP" sz="1000" b="1"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・単身死亡未返還住宅の残置物（家財等）の分別・廃棄・移動・保管＜平成</a:t>
                      </a:r>
                      <a:r>
                        <a:rPr kumimoji="1" lang="en-US" altLang="ja-JP" sz="1000" dirty="0">
                          <a:latin typeface="Meiryo UI" panose="020B0604030504040204" pitchFamily="50" charset="-128"/>
                          <a:ea typeface="Meiryo UI" panose="020B0604030504040204" pitchFamily="50" charset="-128"/>
                        </a:rPr>
                        <a:t>30</a:t>
                      </a:r>
                      <a:r>
                        <a:rPr kumimoji="1" lang="ja-JP" altLang="en-US" sz="1000" dirty="0">
                          <a:latin typeface="Meiryo UI" panose="020B0604030504040204" pitchFamily="50" charset="-128"/>
                          <a:ea typeface="Meiryo UI" panose="020B0604030504040204" pitchFamily="50" charset="-128"/>
                        </a:rPr>
                        <a:t>年</a:t>
                      </a:r>
                      <a:r>
                        <a:rPr kumimoji="1" lang="en-US" altLang="ja-JP" sz="1000" dirty="0">
                          <a:latin typeface="Meiryo UI" panose="020B0604030504040204" pitchFamily="50" charset="-128"/>
                          <a:ea typeface="Meiryo UI" panose="020B0604030504040204" pitchFamily="50" charset="-128"/>
                        </a:rPr>
                        <a:t>4</a:t>
                      </a:r>
                      <a:r>
                        <a:rPr kumimoji="1" lang="ja-JP" altLang="en-US" sz="1000" dirty="0">
                          <a:latin typeface="Meiryo UI" panose="020B0604030504040204" pitchFamily="50" charset="-128"/>
                          <a:ea typeface="Meiryo UI" panose="020B0604030504040204" pitchFamily="50" charset="-128"/>
                        </a:rPr>
                        <a:t>月より＞</a:t>
                      </a:r>
                      <a:endParaRPr kumimoji="1" lang="en-US" altLang="ja-JP" sz="1000" dirty="0">
                        <a:latin typeface="Meiryo UI" panose="020B0604030504040204" pitchFamily="50" charset="-128"/>
                        <a:ea typeface="Meiryo UI" panose="020B0604030504040204" pitchFamily="50" charset="-128"/>
                      </a:endParaRPr>
                    </a:p>
                  </a:txBody>
                  <a:tcPr marL="72000" marR="72000" marT="36000" marB="36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solidFill>
                  </a:tcPr>
                </a:tc>
                <a:extLst>
                  <a:ext uri="{0D108BD9-81ED-4DB2-BD59-A6C34878D82A}">
                    <a16:rowId xmlns:a16="http://schemas.microsoft.com/office/drawing/2014/main" val="4234363331"/>
                  </a:ext>
                </a:extLst>
              </a:tr>
              <a:tr h="229254">
                <a:tc>
                  <a:txBody>
                    <a:bodyPr/>
                    <a:lstStyle/>
                    <a:p>
                      <a:pPr algn="ctr"/>
                      <a:endParaRPr kumimoji="1" lang="ja-JP" altLang="en-US" sz="1000" b="1" dirty="0">
                        <a:solidFill>
                          <a:schemeClr val="bg1"/>
                        </a:solidFill>
                        <a:latin typeface="Meiryo UI" panose="020B0604030504040204" pitchFamily="50" charset="-128"/>
                        <a:ea typeface="Meiryo UI" panose="020B0604030504040204" pitchFamily="50" charset="-128"/>
                      </a:endParaRPr>
                    </a:p>
                  </a:txBody>
                  <a:tcPr marL="72000" marR="72000" marT="36000" marB="36000" vert="eaVert" anchor="ct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marL="72000" marR="72000" marT="36000" marB="36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solidFill>
                  </a:tcPr>
                </a:tc>
                <a:extLst>
                  <a:ext uri="{0D108BD9-81ED-4DB2-BD59-A6C34878D82A}">
                    <a16:rowId xmlns:a16="http://schemas.microsoft.com/office/drawing/2014/main" val="3923006037"/>
                  </a:ext>
                </a:extLst>
              </a:tr>
            </a:tbl>
          </a:graphicData>
        </a:graphic>
      </p:graphicFrame>
      <p:sp>
        <p:nvSpPr>
          <p:cNvPr id="11" name="正方形/長方形 10"/>
          <p:cNvSpPr/>
          <p:nvPr/>
        </p:nvSpPr>
        <p:spPr>
          <a:xfrm>
            <a:off x="6417204" y="953725"/>
            <a:ext cx="2399677" cy="615774"/>
          </a:xfrm>
          <a:prstGeom prst="rect">
            <a:avLst/>
          </a:prstGeom>
          <a:ln/>
        </p:spPr>
        <p:style>
          <a:lnRef idx="2">
            <a:schemeClr val="accent1"/>
          </a:lnRef>
          <a:fillRef idx="1">
            <a:schemeClr val="lt1"/>
          </a:fillRef>
          <a:effectRef idx="0">
            <a:schemeClr val="accent1"/>
          </a:effectRef>
          <a:fontRef idx="minor">
            <a:schemeClr val="dk1"/>
          </a:fontRef>
        </p:style>
        <p:txBody>
          <a:bodyPr lIns="36000" rIns="0" rtlCol="0" anchor="ctr"/>
          <a:lstStyle/>
          <a:p>
            <a:r>
              <a:rPr lang="ja-JP" altLang="en-US" sz="1050" dirty="0" smtClean="0">
                <a:solidFill>
                  <a:schemeClr val="tx1"/>
                </a:solidFill>
                <a:latin typeface="Meiryo UI" panose="020B0604030504040204" pitchFamily="50" charset="-128"/>
                <a:ea typeface="Meiryo UI" panose="020B0604030504040204" pitchFamily="50" charset="-128"/>
              </a:rPr>
              <a:t>見直し後額</a:t>
            </a:r>
            <a:r>
              <a:rPr lang="en-US" altLang="ja-JP" sz="1050" dirty="0" smtClean="0">
                <a:solidFill>
                  <a:schemeClr val="tx1"/>
                </a:solidFill>
                <a:latin typeface="Meiryo UI" panose="020B0604030504040204" pitchFamily="50" charset="-128"/>
                <a:ea typeface="Meiryo UI" panose="020B0604030504040204" pitchFamily="50" charset="-128"/>
              </a:rPr>
              <a:t> </a:t>
            </a:r>
          </a:p>
          <a:p>
            <a:r>
              <a:rPr lang="en-US" altLang="zh-TW" sz="1050" dirty="0" smtClean="0">
                <a:solidFill>
                  <a:schemeClr val="tx1"/>
                </a:solidFill>
                <a:latin typeface="Meiryo UI" panose="020B0604030504040204" pitchFamily="50" charset="-128"/>
                <a:ea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rPr>
              <a:t>府営住宅の整備</a:t>
            </a:r>
            <a:r>
              <a:rPr lang="en-US" altLang="zh-TW" sz="1050" dirty="0" smtClean="0">
                <a:solidFill>
                  <a:schemeClr val="tx1"/>
                </a:solidFill>
                <a:latin typeface="Meiryo UI" panose="020B0604030504040204" pitchFamily="50" charset="-128"/>
                <a:ea typeface="Meiryo UI" panose="020B0604030504040204" pitchFamily="50" charset="-128"/>
              </a:rPr>
              <a:t>】</a:t>
            </a:r>
            <a:r>
              <a:rPr lang="en-US" altLang="ja-JP" sz="1050" dirty="0" smtClean="0">
                <a:solidFill>
                  <a:schemeClr val="tx1"/>
                </a:solidFill>
                <a:latin typeface="Meiryo UI" panose="020B0604030504040204" pitchFamily="50" charset="-128"/>
                <a:ea typeface="Meiryo UI" panose="020B0604030504040204" pitchFamily="50" charset="-128"/>
              </a:rPr>
              <a:t>37,956</a:t>
            </a:r>
            <a:r>
              <a:rPr lang="ja-JP" altLang="en-US" sz="1050" dirty="0" smtClean="0">
                <a:solidFill>
                  <a:schemeClr val="tx1"/>
                </a:solidFill>
                <a:latin typeface="Meiryo UI" panose="020B0604030504040204" pitchFamily="50" charset="-128"/>
                <a:ea typeface="Meiryo UI" panose="020B0604030504040204" pitchFamily="50" charset="-128"/>
              </a:rPr>
              <a:t>百万円</a:t>
            </a:r>
            <a:endParaRPr lang="en-US" altLang="ja-JP" sz="1050" dirty="0" smtClean="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　 </a:t>
            </a:r>
            <a:r>
              <a:rPr lang="en-US" altLang="zh-TW" sz="1050" dirty="0">
                <a:solidFill>
                  <a:schemeClr val="tx1"/>
                </a:solidFill>
                <a:latin typeface="Meiryo UI" panose="020B0604030504040204" pitchFamily="50" charset="-128"/>
                <a:ea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rPr>
              <a:t>府営住宅の</a:t>
            </a:r>
            <a:r>
              <a:rPr lang="zh-TW" altLang="en-US" sz="1050" dirty="0">
                <a:solidFill>
                  <a:schemeClr val="tx1"/>
                </a:solidFill>
                <a:latin typeface="Meiryo UI" panose="020B0604030504040204" pitchFamily="50" charset="-128"/>
                <a:ea typeface="Meiryo UI" panose="020B0604030504040204" pitchFamily="50" charset="-128"/>
              </a:rPr>
              <a:t>管理</a:t>
            </a:r>
            <a:r>
              <a:rPr lang="en-US" altLang="zh-TW" sz="1050" dirty="0">
                <a:solidFill>
                  <a:schemeClr val="tx1"/>
                </a:solidFill>
                <a:latin typeface="Meiryo UI" panose="020B0604030504040204" pitchFamily="50" charset="-128"/>
                <a:ea typeface="Meiryo UI" panose="020B0604030504040204" pitchFamily="50" charset="-128"/>
              </a:rPr>
              <a:t>】</a:t>
            </a:r>
            <a:r>
              <a:rPr lang="en-US" altLang="ja-JP" sz="1050" dirty="0" smtClean="0">
                <a:solidFill>
                  <a:schemeClr val="tx1"/>
                </a:solidFill>
                <a:latin typeface="Meiryo UI" panose="020B0604030504040204" pitchFamily="50" charset="-128"/>
                <a:ea typeface="Meiryo UI" panose="020B0604030504040204" pitchFamily="50" charset="-128"/>
              </a:rPr>
              <a:t>18,554</a:t>
            </a:r>
            <a:r>
              <a:rPr lang="ja-JP" altLang="en-US" sz="1050" dirty="0" smtClean="0">
                <a:solidFill>
                  <a:schemeClr val="tx1"/>
                </a:solidFill>
                <a:latin typeface="Meiryo UI" panose="020B0604030504040204" pitchFamily="50" charset="-128"/>
                <a:ea typeface="Meiryo UI" panose="020B0604030504040204" pitchFamily="50" charset="-128"/>
              </a:rPr>
              <a:t>百万円</a:t>
            </a:r>
            <a:endPar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8" name="正方形/長方形 7"/>
          <p:cNvSpPr/>
          <p:nvPr/>
        </p:nvSpPr>
        <p:spPr>
          <a:xfrm>
            <a:off x="5607115" y="233323"/>
            <a:ext cx="1935215" cy="208186"/>
          </a:xfrm>
          <a:prstGeom prst="rect">
            <a:avLst/>
          </a:prstGeom>
          <a:ln w="6350"/>
        </p:spPr>
        <p:style>
          <a:lnRef idx="2">
            <a:schemeClr val="accent1"/>
          </a:lnRef>
          <a:fillRef idx="1">
            <a:schemeClr val="lt1"/>
          </a:fillRef>
          <a:effectRef idx="0">
            <a:schemeClr val="accent1"/>
          </a:effectRef>
          <a:fontRef idx="minor">
            <a:schemeClr val="dk1"/>
          </a:fontRef>
        </p:style>
        <p:txBody>
          <a:bodyPr lIns="36000" rIns="36000" rtlCol="0" anchor="ctr"/>
          <a:lstStyle/>
          <a:p>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予算の記載</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）：一般財源</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スライド番号プレースホルダー 4"/>
          <p:cNvSpPr txBox="1">
            <a:spLocks/>
          </p:cNvSpPr>
          <p:nvPr/>
        </p:nvSpPr>
        <p:spPr>
          <a:xfrm>
            <a:off x="7010400" y="6584035"/>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smtClean="0">
                <a:solidFill>
                  <a:schemeClr val="tx1"/>
                </a:solidFill>
                <a:latin typeface="Meiryo UI" panose="020B0604030504040204" pitchFamily="50" charset="-128"/>
                <a:ea typeface="Meiryo UI" panose="020B0604030504040204" pitchFamily="50" charset="-128"/>
              </a:rPr>
              <a:t>77</a:t>
            </a:r>
            <a:endParaRPr lang="ja-JP" altLang="en-US"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4437928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nvGraphicFramePr>
        <p:xfrm>
          <a:off x="70604" y="126766"/>
          <a:ext cx="9003329" cy="415976"/>
        </p:xfrm>
        <a:graphic>
          <a:graphicData uri="http://schemas.openxmlformats.org/drawingml/2006/table">
            <a:tbl>
              <a:tblPr firstRow="1" firstCol="1" bandRow="1">
                <a:tableStyleId>{5C22544A-7EE6-4342-B048-85BDC9FD1C3A}</a:tableStyleId>
              </a:tblPr>
              <a:tblGrid>
                <a:gridCol w="7110708">
                  <a:extLst>
                    <a:ext uri="{9D8B030D-6E8A-4147-A177-3AD203B41FA5}">
                      <a16:colId xmlns:a16="http://schemas.microsoft.com/office/drawing/2014/main" val="1996567682"/>
                    </a:ext>
                  </a:extLst>
                </a:gridCol>
                <a:gridCol w="1892621">
                  <a:extLst>
                    <a:ext uri="{9D8B030D-6E8A-4147-A177-3AD203B41FA5}">
                      <a16:colId xmlns:a16="http://schemas.microsoft.com/office/drawing/2014/main" val="2440904912"/>
                    </a:ext>
                  </a:extLst>
                </a:gridCol>
              </a:tblGrid>
              <a:tr h="41597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100" kern="100" dirty="0">
                          <a:solidFill>
                            <a:schemeClr val="tx1"/>
                          </a:solidFill>
                          <a:effectLst/>
                          <a:latin typeface="Meiryo UI" panose="020B0604030504040204" pitchFamily="50" charset="-128"/>
                          <a:ea typeface="Meiryo UI" panose="020B0604030504040204" pitchFamily="50" charset="-128"/>
                        </a:rPr>
                        <a:t>【</a:t>
                      </a:r>
                      <a:r>
                        <a:rPr lang="ja-JP" altLang="en-US" sz="1100" kern="100" dirty="0">
                          <a:solidFill>
                            <a:schemeClr val="tx1"/>
                          </a:solidFill>
                          <a:effectLst/>
                          <a:latin typeface="Meiryo UI" panose="020B0604030504040204" pitchFamily="50" charset="-128"/>
                          <a:ea typeface="Meiryo UI" panose="020B0604030504040204" pitchFamily="50" charset="-128"/>
                        </a:rPr>
                        <a:t>主要検討事業３</a:t>
                      </a:r>
                      <a:r>
                        <a:rPr lang="en-US" altLang="ja-JP" sz="1100" kern="100" dirty="0">
                          <a:solidFill>
                            <a:schemeClr val="tx1"/>
                          </a:solidFill>
                          <a:effectLst/>
                          <a:latin typeface="Meiryo UI" panose="020B0604030504040204" pitchFamily="50" charset="-128"/>
                          <a:ea typeface="Meiryo UI" panose="020B0604030504040204" pitchFamily="50" charset="-128"/>
                        </a:rPr>
                        <a:t>】</a:t>
                      </a:r>
                      <a:r>
                        <a:rPr lang="ja-JP" altLang="en-US" sz="1400" kern="100" dirty="0">
                          <a:solidFill>
                            <a:schemeClr val="tx1"/>
                          </a:solidFill>
                          <a:effectLst/>
                          <a:latin typeface="Meiryo UI" panose="020B0604030504040204" pitchFamily="50" charset="-128"/>
                          <a:ea typeface="Meiryo UI" panose="020B0604030504040204" pitchFamily="50" charset="-128"/>
                        </a:rPr>
                        <a:t>　</a:t>
                      </a:r>
                      <a:r>
                        <a:rPr lang="zh-TW" altLang="en-US" sz="1400" kern="100" dirty="0">
                          <a:solidFill>
                            <a:schemeClr val="tx1"/>
                          </a:solidFill>
                          <a:effectLst/>
                          <a:latin typeface="Meiryo UI" panose="020B0604030504040204" pitchFamily="50" charset="-128"/>
                          <a:ea typeface="Meiryo UI" panose="020B0604030504040204" pitchFamily="50" charset="-128"/>
                        </a:rPr>
                        <a:t>市町村振興補助金</a:t>
                      </a:r>
                      <a:r>
                        <a:rPr lang="ja-JP" altLang="en-US" sz="1400" kern="100" dirty="0">
                          <a:solidFill>
                            <a:schemeClr val="tx1"/>
                          </a:solidFill>
                          <a:effectLst/>
                          <a:latin typeface="Meiryo UI" panose="020B0604030504040204" pitchFamily="50" charset="-128"/>
                          <a:ea typeface="Meiryo UI" panose="020B0604030504040204" pitchFamily="50" charset="-128"/>
                        </a:rPr>
                        <a:t>（</a:t>
                      </a:r>
                      <a:r>
                        <a:rPr kumimoji="1" lang="ja-JP" altLang="en-US" sz="1400" u="none" dirty="0">
                          <a:solidFill>
                            <a:schemeClr val="tx1"/>
                          </a:solidFill>
                          <a:latin typeface="Meiryo UI" panose="020B0604030504040204" pitchFamily="50" charset="-128"/>
                          <a:ea typeface="Meiryo UI" panose="020B0604030504040204" pitchFamily="50" charset="-128"/>
                        </a:rPr>
                        <a:t>つづき）</a:t>
                      </a:r>
                      <a:endParaRPr lang="en-US" altLang="ja-JP" sz="12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effectLst/>
                          <a:latin typeface="Meiryo UI" panose="020B0604030504040204" pitchFamily="50" charset="-128"/>
                          <a:ea typeface="Meiryo UI" panose="020B0604030504040204" pitchFamily="50" charset="-128"/>
                        </a:rPr>
                        <a:t>＜総務部＞</a:t>
                      </a:r>
                      <a:endParaRPr lang="ja-JP" alt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09406796"/>
                  </a:ext>
                </a:extLst>
              </a:tr>
            </a:tbl>
          </a:graphicData>
        </a:graphic>
      </p:graphicFrame>
      <p:graphicFrame>
        <p:nvGraphicFramePr>
          <p:cNvPr id="2" name="表 1"/>
          <p:cNvGraphicFramePr>
            <a:graphicFrameLocks noGrp="1"/>
          </p:cNvGraphicFramePr>
          <p:nvPr>
            <p:extLst>
              <p:ext uri="{D42A27DB-BD31-4B8C-83A1-F6EECF244321}">
                <p14:modId xmlns:p14="http://schemas.microsoft.com/office/powerpoint/2010/main" val="1945454041"/>
              </p:ext>
            </p:extLst>
          </p:nvPr>
        </p:nvGraphicFramePr>
        <p:xfrm>
          <a:off x="71500" y="548680"/>
          <a:ext cx="8980370" cy="5469600"/>
        </p:xfrm>
        <a:graphic>
          <a:graphicData uri="http://schemas.openxmlformats.org/drawingml/2006/table">
            <a:tbl>
              <a:tblPr firstRow="1" firstCol="1" bandRow="1">
                <a:tableStyleId>{BC89EF96-8CEA-46FF-86C4-4CE0E7609802}</a:tableStyleId>
              </a:tblPr>
              <a:tblGrid>
                <a:gridCol w="259200">
                  <a:extLst>
                    <a:ext uri="{9D8B030D-6E8A-4147-A177-3AD203B41FA5}">
                      <a16:colId xmlns:a16="http://schemas.microsoft.com/office/drawing/2014/main" val="9612139"/>
                    </a:ext>
                  </a:extLst>
                </a:gridCol>
                <a:gridCol w="3111252">
                  <a:extLst>
                    <a:ext uri="{9D8B030D-6E8A-4147-A177-3AD203B41FA5}">
                      <a16:colId xmlns:a16="http://schemas.microsoft.com/office/drawing/2014/main" val="4183280094"/>
                    </a:ext>
                  </a:extLst>
                </a:gridCol>
                <a:gridCol w="5609918">
                  <a:extLst>
                    <a:ext uri="{9D8B030D-6E8A-4147-A177-3AD203B41FA5}">
                      <a16:colId xmlns:a16="http://schemas.microsoft.com/office/drawing/2014/main" val="1950329690"/>
                    </a:ext>
                  </a:extLst>
                </a:gridCol>
              </a:tblGrid>
              <a:tr h="0">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bg1"/>
                          </a:solidFill>
                          <a:latin typeface="Meiryo UI" panose="020B0604030504040204" pitchFamily="50" charset="-128"/>
                          <a:ea typeface="Meiryo UI" panose="020B0604030504040204" pitchFamily="50" charset="-128"/>
                        </a:rPr>
                        <a:t>見直しの経過（つづき）</a:t>
                      </a:r>
                      <a:endParaRPr kumimoji="1" lang="en-US" altLang="ja-JP" sz="1000" dirty="0">
                        <a:solidFill>
                          <a:schemeClr val="bg1"/>
                        </a:solidFill>
                        <a:latin typeface="Meiryo UI" panose="020B0604030504040204" pitchFamily="50" charset="-128"/>
                        <a:ea typeface="Meiryo UI" panose="020B0604030504040204" pitchFamily="50" charset="-128"/>
                      </a:endParaRPr>
                    </a:p>
                  </a:txBody>
                  <a:tcPr marL="72000" marR="72000" marT="36000" marB="36000" vert="eaVert" anchor="ct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gridSpan="2">
                  <a:txBody>
                    <a:bodyPr/>
                    <a:lstStyle/>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rPr>
                        <a:t>＜平成</a:t>
                      </a:r>
                      <a:r>
                        <a:rPr lang="en-US" altLang="ja-JP" sz="1000" b="1" kern="100" dirty="0">
                          <a:effectLst/>
                          <a:latin typeface="Meiryo UI" panose="020B0604030504040204" pitchFamily="50" charset="-128"/>
                          <a:ea typeface="Meiryo UI" panose="020B0604030504040204" pitchFamily="50" charset="-128"/>
                        </a:rPr>
                        <a:t>26</a:t>
                      </a:r>
                      <a:r>
                        <a:rPr lang="ja-JP" altLang="en-US" sz="1000" b="1" kern="100" dirty="0">
                          <a:effectLst/>
                          <a:latin typeface="Meiryo UI" panose="020B0604030504040204" pitchFamily="50" charset="-128"/>
                          <a:ea typeface="Meiryo UI" panose="020B0604030504040204" pitchFamily="50" charset="-128"/>
                        </a:rPr>
                        <a:t>年度行財政改革の取組みにおける見直し＞</a:t>
                      </a:r>
                      <a:endParaRPr lang="ja-JP" sz="1000" b="1" kern="100" dirty="0">
                        <a:effectLst/>
                        <a:latin typeface="Meiryo UI" panose="020B0604030504040204" pitchFamily="50" charset="-128"/>
                        <a:ea typeface="Meiryo UI" panose="020B0604030504040204" pitchFamily="50" charset="-128"/>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0D8E8"/>
                    </a:solidFill>
                  </a:tcPr>
                </a:tc>
                <a:tc hMerge="1">
                  <a:txBody>
                    <a:bodyPr/>
                    <a:lstStyle/>
                    <a:p>
                      <a:endParaRPr kumimoji="1" lang="ja-JP" altLang="en-US"/>
                    </a:p>
                  </a:txBody>
                  <a:tcPr/>
                </a:tc>
                <a:extLst>
                  <a:ext uri="{0D108BD9-81ED-4DB2-BD59-A6C34878D82A}">
                    <a16:rowId xmlns:a16="http://schemas.microsoft.com/office/drawing/2014/main" val="1650196717"/>
                  </a:ext>
                </a:extLst>
              </a:tr>
              <a:tr h="149482">
                <a:tc vMerge="1">
                  <a:txBody>
                    <a:bodyPr/>
                    <a:lstStyle/>
                    <a:p>
                      <a:endParaRPr kumimoji="1" lang="ja-JP" altLang="en-US"/>
                    </a:p>
                  </a:txBody>
                  <a:tcPr/>
                </a:tc>
                <a:tc>
                  <a:txBody>
                    <a:bodyPr/>
                    <a:lstStyle/>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rPr>
                        <a:t>○取組方針</a:t>
                      </a:r>
                      <a:endParaRPr lang="en-US" altLang="ja-JP" sz="1000" b="1" kern="100" dirty="0">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rPr>
                        <a:t>　</a:t>
                      </a:r>
                      <a:r>
                        <a:rPr lang="ja-JP" altLang="en-US" sz="1000" b="0" kern="100" baseline="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市町村の分権改革の取組みへのインセンティブとして機能しているかどうか、改正後の制度の点検を行う。</a:t>
                      </a:r>
                    </a:p>
                    <a:p>
                      <a:pPr marL="133350" indent="-133350" algn="just">
                        <a:spcAft>
                          <a:spcPts val="0"/>
                        </a:spcAft>
                      </a:pPr>
                      <a:endParaRPr lang="ja-JP" sz="1000" b="1" kern="100" dirty="0">
                        <a:effectLst/>
                        <a:latin typeface="Meiryo UI" panose="020B0604030504040204" pitchFamily="50" charset="-128"/>
                        <a:ea typeface="Meiryo UI" panose="020B0604030504040204" pitchFamily="50" charset="-128"/>
                      </a:endParaRPr>
                    </a:p>
                  </a:txBody>
                  <a:tcPr marL="72000" marR="72000" marT="36000" marB="36000">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solidFill>
                  </a:tcPr>
                </a:tc>
                <a:tc>
                  <a:txBody>
                    <a:bodyPr/>
                    <a:lstStyle/>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rPr>
                        <a:t>◆見直しの経過（取組実績）</a:t>
                      </a:r>
                      <a:endParaRPr lang="en-US" altLang="ja-JP" sz="1000" b="1" kern="100" dirty="0">
                        <a:effectLst/>
                        <a:latin typeface="Meiryo UI" panose="020B0604030504040204" pitchFamily="50" charset="-128"/>
                        <a:ea typeface="Meiryo UI" panose="020B0604030504040204" pitchFamily="50" charset="-128"/>
                      </a:endParaRPr>
                    </a:p>
                    <a:p>
                      <a:pPr marL="133350" indent="-133350" algn="just">
                        <a:spcAft>
                          <a:spcPts val="0"/>
                        </a:spcAft>
                      </a:pPr>
                      <a:r>
                        <a:rPr lang="en-US" altLang="ja-JP" sz="1000" b="1"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・市町村の分権改革の取組みに対する府のサポートにあわせ、当該取組みを後押しする制度として平成</a:t>
                      </a:r>
                      <a:r>
                        <a:rPr lang="en-US" altLang="ja-JP" sz="1000" b="0" kern="100" dirty="0">
                          <a:effectLst/>
                          <a:latin typeface="Meiryo UI" panose="020B0604030504040204" pitchFamily="50" charset="-128"/>
                          <a:ea typeface="Meiryo UI" panose="020B0604030504040204" pitchFamily="50" charset="-128"/>
                        </a:rPr>
                        <a:t>25</a:t>
                      </a:r>
                      <a:r>
                        <a:rPr lang="ja-JP" altLang="en-US" sz="1000" b="0" kern="100" dirty="0">
                          <a:effectLst/>
                          <a:latin typeface="Meiryo UI" panose="020B0604030504040204" pitchFamily="50" charset="-128"/>
                          <a:ea typeface="Meiryo UI" panose="020B0604030504040204" pitchFamily="50" charset="-128"/>
                        </a:rPr>
                        <a:t>年度に再構築した結果、下記のとおり、新たな権限移譲及び広域連携の構築、並びに分権改革を支える行財政改革が促進された。</a:t>
                      </a:r>
                    </a:p>
                    <a:p>
                      <a:pPr marL="133350" indent="-133350"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改正後の成果</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　平成</a:t>
                      </a:r>
                      <a:r>
                        <a:rPr lang="en-US" altLang="ja-JP" sz="1000" b="0" kern="100" dirty="0">
                          <a:effectLst/>
                          <a:latin typeface="Meiryo UI" panose="020B0604030504040204" pitchFamily="50" charset="-128"/>
                          <a:ea typeface="Meiryo UI" panose="020B0604030504040204" pitchFamily="50" charset="-128"/>
                        </a:rPr>
                        <a:t>27</a:t>
                      </a:r>
                      <a:r>
                        <a:rPr lang="ja-JP" altLang="en-US" sz="1000" b="0" kern="100" dirty="0">
                          <a:effectLst/>
                          <a:latin typeface="Meiryo UI" panose="020B0604030504040204" pitchFamily="50" charset="-128"/>
                          <a:ea typeface="Meiryo UI" panose="020B0604030504040204" pitchFamily="50" charset="-128"/>
                        </a:rPr>
                        <a:t>年１月までの取組実績</a:t>
                      </a:r>
                      <a:endParaRPr lang="en-US" altLang="ja-JP" sz="1000" b="0" kern="100" dirty="0">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rPr>
                        <a:t>     </a:t>
                      </a:r>
                      <a:r>
                        <a:rPr lang="en-US" altLang="ja-JP" sz="1000" b="0" kern="100" dirty="0">
                          <a:effectLst/>
                          <a:latin typeface="Meiryo UI" panose="020B0604030504040204" pitchFamily="50" charset="-128"/>
                          <a:ea typeface="Meiryo UI" panose="020B0604030504040204" pitchFamily="50" charset="-128"/>
                        </a:rPr>
                        <a:t>(1) </a:t>
                      </a:r>
                      <a:r>
                        <a:rPr lang="ja-JP" altLang="en-US" sz="1000" b="0" kern="100" dirty="0">
                          <a:effectLst/>
                          <a:latin typeface="Meiryo UI" panose="020B0604030504040204" pitchFamily="50" charset="-128"/>
                          <a:ea typeface="Meiryo UI" panose="020B0604030504040204" pitchFamily="50" charset="-128"/>
                        </a:rPr>
                        <a:t>中核市移行　</a:t>
                      </a:r>
                      <a:r>
                        <a:rPr lang="en-US" altLang="ja-JP" sz="1000" b="0" kern="100" dirty="0">
                          <a:effectLst/>
                          <a:latin typeface="Meiryo UI" panose="020B0604030504040204" pitchFamily="50" charset="-128"/>
                          <a:ea typeface="Meiryo UI" panose="020B0604030504040204" pitchFamily="50" charset="-128"/>
                        </a:rPr>
                        <a:t>1</a:t>
                      </a:r>
                      <a:r>
                        <a:rPr lang="ja-JP" altLang="en-US" sz="1000" b="0" kern="100" dirty="0">
                          <a:effectLst/>
                          <a:latin typeface="Meiryo UI" panose="020B0604030504040204" pitchFamily="50" charset="-128"/>
                          <a:ea typeface="Meiryo UI" panose="020B0604030504040204" pitchFamily="50" charset="-128"/>
                        </a:rPr>
                        <a:t>件（</a:t>
                      </a:r>
                      <a:r>
                        <a:rPr lang="en-US" altLang="ja-JP" sz="1000" b="0" kern="100" dirty="0">
                          <a:effectLst/>
                          <a:latin typeface="Meiryo UI" panose="020B0604030504040204" pitchFamily="50" charset="-128"/>
                          <a:ea typeface="Meiryo UI" panose="020B0604030504040204" pitchFamily="50" charset="-128"/>
                        </a:rPr>
                        <a:t>H26</a:t>
                      </a:r>
                      <a:r>
                        <a:rPr lang="ja-JP" altLang="en-US" sz="1000" b="0" kern="100" dirty="0">
                          <a:effectLst/>
                          <a:latin typeface="Meiryo UI" panose="020B0604030504040204" pitchFamily="50" charset="-128"/>
                          <a:ea typeface="Meiryo UI" panose="020B0604030504040204" pitchFamily="50" charset="-128"/>
                        </a:rPr>
                        <a:t>）</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rPr>
                        <a:t>     </a:t>
                      </a:r>
                      <a:r>
                        <a:rPr lang="en-US" altLang="ja-JP" sz="1000" b="0" kern="100" dirty="0">
                          <a:effectLst/>
                          <a:latin typeface="Meiryo UI" panose="020B0604030504040204" pitchFamily="50" charset="-128"/>
                          <a:ea typeface="Meiryo UI" panose="020B0604030504040204" pitchFamily="50" charset="-128"/>
                        </a:rPr>
                        <a:t>(2) </a:t>
                      </a:r>
                      <a:r>
                        <a:rPr lang="ja-JP" altLang="en-US" sz="1000" b="0" kern="100" dirty="0">
                          <a:effectLst/>
                          <a:latin typeface="Meiryo UI" panose="020B0604030504040204" pitchFamily="50" charset="-128"/>
                          <a:ea typeface="Meiryo UI" panose="020B0604030504040204" pitchFamily="50" charset="-128"/>
                        </a:rPr>
                        <a:t>広域連携体制の構築</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rPr>
                        <a:t>　　       ・内部組織の共同設置、消防事務組合設立　各</a:t>
                      </a:r>
                      <a:r>
                        <a:rPr lang="en-US" altLang="ja-JP" sz="1000" b="0" kern="100" dirty="0">
                          <a:effectLst/>
                          <a:latin typeface="Meiryo UI" panose="020B0604030504040204" pitchFamily="50" charset="-128"/>
                          <a:ea typeface="Meiryo UI" panose="020B0604030504040204" pitchFamily="50" charset="-128"/>
                        </a:rPr>
                        <a:t>1</a:t>
                      </a:r>
                      <a:r>
                        <a:rPr lang="ja-JP" altLang="en-US" sz="1000" b="0" kern="100" dirty="0">
                          <a:effectLst/>
                          <a:latin typeface="Meiryo UI" panose="020B0604030504040204" pitchFamily="50" charset="-128"/>
                          <a:ea typeface="Meiryo UI" panose="020B0604030504040204" pitchFamily="50" charset="-128"/>
                        </a:rPr>
                        <a:t>件（</a:t>
                      </a:r>
                      <a:r>
                        <a:rPr lang="en-US" altLang="ja-JP" sz="1000" b="0" kern="100" dirty="0">
                          <a:effectLst/>
                          <a:latin typeface="Meiryo UI" panose="020B0604030504040204" pitchFamily="50" charset="-128"/>
                          <a:ea typeface="Meiryo UI" panose="020B0604030504040204" pitchFamily="50" charset="-128"/>
                        </a:rPr>
                        <a:t>H25</a:t>
                      </a:r>
                      <a:r>
                        <a:rPr lang="ja-JP" altLang="en-US" sz="1000" b="0" kern="100" dirty="0">
                          <a:effectLst/>
                          <a:latin typeface="Meiryo UI" panose="020B0604030504040204" pitchFamily="50" charset="-128"/>
                          <a:ea typeface="Meiryo UI" panose="020B0604030504040204" pitchFamily="50" charset="-128"/>
                        </a:rPr>
                        <a:t>）</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rPr>
                        <a:t>　       　・旅券発給事務の委託　</a:t>
                      </a:r>
                      <a:r>
                        <a:rPr lang="en-US" altLang="ja-JP" sz="1000" b="0" kern="100" dirty="0">
                          <a:effectLst/>
                          <a:latin typeface="Meiryo UI" panose="020B0604030504040204" pitchFamily="50" charset="-128"/>
                          <a:ea typeface="Meiryo UI" panose="020B0604030504040204" pitchFamily="50" charset="-128"/>
                        </a:rPr>
                        <a:t>4</a:t>
                      </a:r>
                      <a:r>
                        <a:rPr lang="ja-JP" altLang="en-US" sz="1000" b="0" kern="100" dirty="0">
                          <a:effectLst/>
                          <a:latin typeface="Meiryo UI" panose="020B0604030504040204" pitchFamily="50" charset="-128"/>
                          <a:ea typeface="Meiryo UI" panose="020B0604030504040204" pitchFamily="50" charset="-128"/>
                        </a:rPr>
                        <a:t>件（</a:t>
                      </a:r>
                      <a:r>
                        <a:rPr lang="en-US" altLang="ja-JP" sz="1000" b="0" kern="100" dirty="0">
                          <a:effectLst/>
                          <a:latin typeface="Meiryo UI" panose="020B0604030504040204" pitchFamily="50" charset="-128"/>
                          <a:ea typeface="Meiryo UI" panose="020B0604030504040204" pitchFamily="50" charset="-128"/>
                        </a:rPr>
                        <a:t>H26</a:t>
                      </a:r>
                      <a:r>
                        <a:rPr lang="ja-JP" altLang="en-US" sz="1000" b="0" kern="100" dirty="0">
                          <a:effectLst/>
                          <a:latin typeface="Meiryo UI" panose="020B0604030504040204" pitchFamily="50" charset="-128"/>
                          <a:ea typeface="Meiryo UI" panose="020B0604030504040204" pitchFamily="50" charset="-128"/>
                        </a:rPr>
                        <a:t>）</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rPr>
                        <a:t>　　       ・消防事務の委託　</a:t>
                      </a:r>
                      <a:r>
                        <a:rPr lang="en-US" altLang="ja-JP" sz="1000" b="0" kern="100" dirty="0">
                          <a:effectLst/>
                          <a:latin typeface="Meiryo UI" panose="020B0604030504040204" pitchFamily="50" charset="-128"/>
                          <a:ea typeface="Meiryo UI" panose="020B0604030504040204" pitchFamily="50" charset="-128"/>
                        </a:rPr>
                        <a:t>1</a:t>
                      </a:r>
                      <a:r>
                        <a:rPr lang="ja-JP" altLang="en-US" sz="1000" b="0" kern="100" dirty="0">
                          <a:effectLst/>
                          <a:latin typeface="Meiryo UI" panose="020B0604030504040204" pitchFamily="50" charset="-128"/>
                          <a:ea typeface="Meiryo UI" panose="020B0604030504040204" pitchFamily="50" charset="-128"/>
                        </a:rPr>
                        <a:t>件（</a:t>
                      </a:r>
                      <a:r>
                        <a:rPr lang="en-US" altLang="ja-JP" sz="1000" b="0" kern="100" dirty="0">
                          <a:effectLst/>
                          <a:latin typeface="Meiryo UI" panose="020B0604030504040204" pitchFamily="50" charset="-128"/>
                          <a:ea typeface="Meiryo UI" panose="020B0604030504040204" pitchFamily="50" charset="-128"/>
                        </a:rPr>
                        <a:t>H26</a:t>
                      </a:r>
                      <a:r>
                        <a:rPr lang="ja-JP" altLang="en-US" sz="1000" b="0" kern="100" dirty="0">
                          <a:effectLst/>
                          <a:latin typeface="Meiryo UI" panose="020B0604030504040204" pitchFamily="50" charset="-128"/>
                          <a:ea typeface="Meiryo UI" panose="020B0604030504040204" pitchFamily="50" charset="-128"/>
                        </a:rPr>
                        <a:t>）　　　　　　　　等</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rPr>
                        <a:t>     </a:t>
                      </a:r>
                      <a:r>
                        <a:rPr lang="en-US" altLang="ja-JP" sz="1000" b="0" kern="100" dirty="0">
                          <a:effectLst/>
                          <a:latin typeface="Meiryo UI" panose="020B0604030504040204" pitchFamily="50" charset="-128"/>
                          <a:ea typeface="Meiryo UI" panose="020B0604030504040204" pitchFamily="50" charset="-128"/>
                        </a:rPr>
                        <a:t>(3)</a:t>
                      </a:r>
                      <a:r>
                        <a:rPr lang="en-US" altLang="ja-JP" sz="1000" b="0" kern="100" baseline="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新たな権限移譲</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rPr>
                        <a:t>　        ①</a:t>
                      </a:r>
                      <a:r>
                        <a:rPr lang="en-US" altLang="ja-JP" sz="1000" b="0" kern="100" dirty="0">
                          <a:effectLst/>
                          <a:latin typeface="Meiryo UI" panose="020B0604030504040204" pitchFamily="50" charset="-128"/>
                          <a:ea typeface="Meiryo UI" panose="020B0604030504040204" pitchFamily="50" charset="-128"/>
                        </a:rPr>
                        <a:t>H25</a:t>
                      </a:r>
                      <a:r>
                        <a:rPr lang="ja-JP" altLang="en-US" sz="1000" b="0" kern="100" dirty="0">
                          <a:effectLst/>
                          <a:latin typeface="Meiryo UI" panose="020B0604030504040204" pitchFamily="50" charset="-128"/>
                          <a:ea typeface="Meiryo UI" panose="020B0604030504040204" pitchFamily="50" charset="-128"/>
                        </a:rPr>
                        <a:t>移譲分　</a:t>
                      </a:r>
                      <a:r>
                        <a:rPr lang="en-US" altLang="ja-JP" sz="1000" b="0" kern="100" dirty="0">
                          <a:effectLst/>
                          <a:latin typeface="Meiryo UI" panose="020B0604030504040204" pitchFamily="50" charset="-128"/>
                          <a:ea typeface="Meiryo UI" panose="020B0604030504040204" pitchFamily="50" charset="-128"/>
                        </a:rPr>
                        <a:t>51</a:t>
                      </a:r>
                      <a:r>
                        <a:rPr lang="ja-JP" altLang="en-US" sz="1000" b="0" kern="100" dirty="0">
                          <a:effectLst/>
                          <a:latin typeface="Meiryo UI" panose="020B0604030504040204" pitchFamily="50" charset="-128"/>
                          <a:ea typeface="Meiryo UI" panose="020B0604030504040204" pitchFamily="50" charset="-128"/>
                        </a:rPr>
                        <a:t>事務</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rPr>
                        <a:t>　        ②</a:t>
                      </a:r>
                      <a:r>
                        <a:rPr lang="en-US" altLang="ja-JP" sz="1000" b="0" kern="100" dirty="0">
                          <a:effectLst/>
                          <a:latin typeface="Meiryo UI" panose="020B0604030504040204" pitchFamily="50" charset="-128"/>
                          <a:ea typeface="Meiryo UI" panose="020B0604030504040204" pitchFamily="50" charset="-128"/>
                        </a:rPr>
                        <a:t>H26</a:t>
                      </a:r>
                      <a:r>
                        <a:rPr lang="ja-JP" altLang="en-US" sz="1000" b="0" kern="100" dirty="0">
                          <a:effectLst/>
                          <a:latin typeface="Meiryo UI" panose="020B0604030504040204" pitchFamily="50" charset="-128"/>
                          <a:ea typeface="Meiryo UI" panose="020B0604030504040204" pitchFamily="50" charset="-128"/>
                        </a:rPr>
                        <a:t>移譲予定分　</a:t>
                      </a:r>
                      <a:r>
                        <a:rPr lang="en-US" altLang="ja-JP" sz="1000" b="0" kern="100" dirty="0">
                          <a:effectLst/>
                          <a:latin typeface="Meiryo UI" panose="020B0604030504040204" pitchFamily="50" charset="-128"/>
                          <a:ea typeface="Meiryo UI" panose="020B0604030504040204" pitchFamily="50" charset="-128"/>
                        </a:rPr>
                        <a:t>8</a:t>
                      </a:r>
                      <a:r>
                        <a:rPr lang="ja-JP" altLang="en-US" sz="1000" b="0" kern="100" dirty="0">
                          <a:effectLst/>
                          <a:latin typeface="Meiryo UI" panose="020B0604030504040204" pitchFamily="50" charset="-128"/>
                          <a:ea typeface="Meiryo UI" panose="020B0604030504040204" pitchFamily="50" charset="-128"/>
                        </a:rPr>
                        <a:t>事務</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rPr>
                        <a:t>     </a:t>
                      </a:r>
                      <a:r>
                        <a:rPr lang="en-US" altLang="ja-JP" sz="1000" b="0" kern="100" dirty="0">
                          <a:effectLst/>
                          <a:latin typeface="Meiryo UI" panose="020B0604030504040204" pitchFamily="50" charset="-128"/>
                          <a:ea typeface="Meiryo UI" panose="020B0604030504040204" pitchFamily="50" charset="-128"/>
                        </a:rPr>
                        <a:t>(4) </a:t>
                      </a:r>
                      <a:r>
                        <a:rPr lang="ja-JP" altLang="en-US" sz="1000" b="0" kern="100" dirty="0">
                          <a:effectLst/>
                          <a:latin typeface="Meiryo UI" panose="020B0604030504040204" pitchFamily="50" charset="-128"/>
                          <a:ea typeface="Meiryo UI" panose="020B0604030504040204" pitchFamily="50" charset="-128"/>
                        </a:rPr>
                        <a:t>行財政改革の推進</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rPr>
                        <a:t>　　     ・土地開発公社の解散</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rPr>
                        <a:t>　　     ・共同クラウドの導入</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rPr>
                        <a:t>　　     ・財政健全化団体からの脱却（</a:t>
                      </a:r>
                      <a:r>
                        <a:rPr lang="en-US" altLang="ja-JP" sz="1000" b="0" kern="100" dirty="0">
                          <a:effectLst/>
                          <a:latin typeface="Meiryo UI" panose="020B0604030504040204" pitchFamily="50" charset="-128"/>
                          <a:ea typeface="Meiryo UI" panose="020B0604030504040204" pitchFamily="50" charset="-128"/>
                        </a:rPr>
                        <a:t>H26</a:t>
                      </a:r>
                      <a:r>
                        <a:rPr lang="ja-JP" altLang="en-US" sz="1000" b="0" kern="100" dirty="0">
                          <a:effectLst/>
                          <a:latin typeface="Meiryo UI" panose="020B0604030504040204" pitchFamily="50" charset="-128"/>
                          <a:ea typeface="Meiryo UI" panose="020B0604030504040204" pitchFamily="50" charset="-128"/>
                        </a:rPr>
                        <a:t>）　　 　　　等</a:t>
                      </a: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rPr>
                        <a:t> ・市町村が、引き続き分権改革を推進し、住民に身近な基礎自治体として充実・強化が図られるよう、適切に運用していく。</a:t>
                      </a:r>
                      <a:endParaRPr lang="ja-JP" sz="1000" b="0" kern="100" dirty="0">
                        <a:effectLst/>
                        <a:latin typeface="Meiryo UI" panose="020B0604030504040204" pitchFamily="50" charset="-128"/>
                        <a:ea typeface="Meiryo UI" panose="020B0604030504040204" pitchFamily="50" charset="-128"/>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solidFill>
                  </a:tcPr>
                </a:tc>
                <a:extLst>
                  <a:ext uri="{0D108BD9-81ED-4DB2-BD59-A6C34878D82A}">
                    <a16:rowId xmlns:a16="http://schemas.microsoft.com/office/drawing/2014/main" val="2459655133"/>
                  </a:ext>
                </a:extLst>
              </a:tr>
              <a:tr h="0">
                <a:tc vMerge="1">
                  <a:txBody>
                    <a:bodyPr/>
                    <a:lstStyle/>
                    <a:p>
                      <a:endParaRPr kumimoji="1" lang="ja-JP" altLang="en-US"/>
                    </a:p>
                  </a:txBody>
                  <a:tcPr/>
                </a:tc>
                <a:tc gridSpan="2">
                  <a:txBody>
                    <a:bodyPr/>
                    <a:lstStyle/>
                    <a:p>
                      <a:pPr marL="133350" marR="0" lvl="0" indent="-133350" algn="just" defTabSz="914400" rtl="0" eaLnBrk="1" fontAlgn="auto" latinLnBrk="0" hangingPunct="1">
                        <a:lnSpc>
                          <a:spcPct val="100000"/>
                        </a:lnSpc>
                        <a:spcBef>
                          <a:spcPts val="0"/>
                        </a:spcBef>
                        <a:spcAft>
                          <a:spcPts val="0"/>
                        </a:spcAft>
                        <a:buClrTx/>
                        <a:buSzTx/>
                        <a:buFontTx/>
                        <a:buNone/>
                        <a:tabLst/>
                        <a:defRPr/>
                      </a:pPr>
                      <a:r>
                        <a:rPr lang="en-US" altLang="ja-JP" sz="1000" b="1" kern="100" dirty="0">
                          <a:effectLst/>
                          <a:latin typeface="Meiryo UI" panose="020B0604030504040204" pitchFamily="50" charset="-128"/>
                          <a:ea typeface="Meiryo UI" panose="020B0604030504040204" pitchFamily="50" charset="-128"/>
                        </a:rPr>
                        <a:t> </a:t>
                      </a:r>
                      <a:r>
                        <a:rPr lang="ja-JP" altLang="ja-JP" sz="1000" b="1" kern="100" dirty="0">
                          <a:effectLst/>
                          <a:latin typeface="Meiryo UI" panose="020B0604030504040204" pitchFamily="50" charset="-128"/>
                          <a:ea typeface="Meiryo UI" panose="020B0604030504040204" pitchFamily="50" charset="-128"/>
                        </a:rPr>
                        <a:t>＜</a:t>
                      </a:r>
                      <a:r>
                        <a:rPr lang="ja-JP" altLang="en-US" sz="1000" b="1" kern="100" dirty="0">
                          <a:effectLst/>
                          <a:latin typeface="Meiryo UI" panose="020B0604030504040204" pitchFamily="50" charset="-128"/>
                          <a:ea typeface="Meiryo UI" panose="020B0604030504040204" pitchFamily="50" charset="-128"/>
                        </a:rPr>
                        <a:t>行財政</a:t>
                      </a:r>
                      <a:r>
                        <a:rPr lang="ja-JP" altLang="ja-JP" sz="1000" b="1" kern="100" dirty="0">
                          <a:effectLst/>
                          <a:latin typeface="Meiryo UI" panose="020B0604030504040204" pitchFamily="50" charset="-128"/>
                          <a:ea typeface="Meiryo UI" panose="020B0604030504040204" pitchFamily="50" charset="-128"/>
                        </a:rPr>
                        <a:t>改革推進プラン</a:t>
                      </a:r>
                      <a:r>
                        <a:rPr lang="ja-JP" altLang="en-US" sz="1000" b="1" kern="100" dirty="0">
                          <a:effectLst/>
                          <a:latin typeface="Meiryo UI" panose="020B0604030504040204" pitchFamily="50" charset="-128"/>
                          <a:ea typeface="Meiryo UI" panose="020B0604030504040204" pitchFamily="50" charset="-128"/>
                        </a:rPr>
                        <a:t>（</a:t>
                      </a:r>
                      <a:r>
                        <a:rPr lang="ja-JP" altLang="ja-JP" sz="1000" b="1" kern="100" dirty="0">
                          <a:effectLst/>
                          <a:latin typeface="Meiryo UI" panose="020B0604030504040204" pitchFamily="50" charset="-128"/>
                          <a:ea typeface="Meiryo UI" panose="020B0604030504040204" pitchFamily="50" charset="-128"/>
                        </a:rPr>
                        <a:t>案）</a:t>
                      </a:r>
                      <a:r>
                        <a:rPr lang="ja-JP" altLang="en-US" sz="1000" b="1" kern="100" dirty="0">
                          <a:effectLst/>
                          <a:latin typeface="Meiryo UI" panose="020B0604030504040204" pitchFamily="50" charset="-128"/>
                          <a:ea typeface="Meiryo UI" panose="020B0604030504040204" pitchFamily="50" charset="-128"/>
                        </a:rPr>
                        <a:t>における見直し</a:t>
                      </a:r>
                      <a:r>
                        <a:rPr lang="ja-JP" altLang="ja-JP" sz="1000" b="1" kern="100" dirty="0">
                          <a:effectLst/>
                          <a:latin typeface="Meiryo UI" panose="020B0604030504040204" pitchFamily="50" charset="-128"/>
                          <a:ea typeface="Meiryo UI" panose="020B0604030504040204" pitchFamily="50" charset="-128"/>
                        </a:rPr>
                        <a:t>＞</a:t>
                      </a: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0D8E8"/>
                    </a:solidFill>
                  </a:tcPr>
                </a:tc>
                <a:tc hMerge="1">
                  <a:txBody>
                    <a:bodyPr/>
                    <a:lstStyle/>
                    <a:p>
                      <a:endParaRPr kumimoji="1" lang="ja-JP" altLang="en-US"/>
                    </a:p>
                  </a:txBody>
                  <a:tcPr/>
                </a:tc>
                <a:extLst>
                  <a:ext uri="{0D108BD9-81ED-4DB2-BD59-A6C34878D82A}">
                    <a16:rowId xmlns:a16="http://schemas.microsoft.com/office/drawing/2014/main" val="1080803927"/>
                  </a:ext>
                </a:extLst>
              </a:tr>
              <a:tr h="585336">
                <a:tc vMerge="1">
                  <a:txBody>
                    <a:bodyPr/>
                    <a:lstStyle/>
                    <a:p>
                      <a:endParaRPr kumimoji="1" lang="ja-JP" altLang="en-US"/>
                    </a:p>
                  </a:txBody>
                  <a:tcPr/>
                </a:tc>
                <a:tc>
                  <a:txBody>
                    <a:bodyPr/>
                    <a:lstStyle/>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rPr>
                        <a:t>○見直しの方向性</a:t>
                      </a:r>
                      <a:endParaRPr lang="en-US" altLang="ja-JP" sz="1000" b="1" kern="100" dirty="0">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kern="100" dirty="0">
                          <a:effectLst/>
                          <a:latin typeface="Meiryo UI" panose="020B0604030504040204" pitchFamily="50" charset="-128"/>
                          <a:ea typeface="Meiryo UI" panose="020B0604030504040204" pitchFamily="50" charset="-128"/>
                        </a:rPr>
                        <a:t>　</a:t>
                      </a:r>
                      <a:r>
                        <a:rPr lang="ja-JP" altLang="en-US" sz="1000" kern="100" baseline="0" dirty="0">
                          <a:effectLst/>
                          <a:latin typeface="Meiryo UI" panose="020B0604030504040204" pitchFamily="50" charset="-128"/>
                          <a:ea typeface="Meiryo UI" panose="020B0604030504040204" pitchFamily="50" charset="-128"/>
                        </a:rPr>
                        <a:t> </a:t>
                      </a:r>
                      <a:r>
                        <a:rPr lang="ja-JP" altLang="en-US" sz="1000" kern="100" dirty="0">
                          <a:effectLst/>
                          <a:latin typeface="Meiryo UI" panose="020B0604030504040204" pitchFamily="50" charset="-128"/>
                          <a:ea typeface="Meiryo UI" panose="020B0604030504040204" pitchFamily="50" charset="-128"/>
                        </a:rPr>
                        <a:t>本補助金が、市町村における広域連携体制の整備、行財政基盤の強化等の取組みを後押しする制度として十分にその役割を果たしているか、効果を検証していく。</a:t>
                      </a:r>
                    </a:p>
                  </a:txBody>
                  <a:tcPr marL="72000" marR="72000" marT="36000" marB="36000">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tc>
                  <a:txBody>
                    <a:bodyPr/>
                    <a:lstStyle/>
                    <a:p>
                      <a:pPr algn="just">
                        <a:spcAft>
                          <a:spcPts val="0"/>
                        </a:spcAft>
                      </a:pPr>
                      <a:r>
                        <a:rPr lang="ja-JP" altLang="en-US" sz="1000" b="1" kern="100" dirty="0">
                          <a:effectLst/>
                          <a:latin typeface="Meiryo UI" panose="020B0604030504040204" pitchFamily="50" charset="-128"/>
                          <a:ea typeface="Meiryo UI" panose="020B0604030504040204" pitchFamily="50" charset="-128"/>
                        </a:rPr>
                        <a:t>◆見直しの経過（取組実績）</a:t>
                      </a:r>
                      <a:endParaRPr lang="en-US" altLang="ja-JP" sz="1000" b="1"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市町村の分権改革の取組みに対する府のサポートにあわせ、当該取組みを後押しする制度として運用した</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結果、下記のとおり、新たな権限移譲及び広域連携の構築、並びに分権改革を支える行財政改革が促進さ</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れた。</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○中核市移行 </a:t>
                      </a:r>
                      <a:r>
                        <a:rPr lang="en-US" altLang="ja-JP" sz="1000" b="0" kern="100" dirty="0">
                          <a:effectLst/>
                          <a:latin typeface="Meiryo UI" panose="020B0604030504040204" pitchFamily="50" charset="-128"/>
                          <a:ea typeface="Meiryo UI" panose="020B0604030504040204" pitchFamily="50" charset="-128"/>
                        </a:rPr>
                        <a:t>3</a:t>
                      </a:r>
                      <a:r>
                        <a:rPr lang="ja-JP" altLang="en-US" sz="1000" b="0" kern="100" dirty="0">
                          <a:effectLst/>
                          <a:latin typeface="Meiryo UI" panose="020B0604030504040204" pitchFamily="50" charset="-128"/>
                          <a:ea typeface="Meiryo UI" panose="020B0604030504040204" pitchFamily="50" charset="-128"/>
                        </a:rPr>
                        <a:t>件（八尾市 平成</a:t>
                      </a:r>
                      <a:r>
                        <a:rPr lang="en-US" altLang="ja-JP" sz="1000" b="0" kern="100" dirty="0">
                          <a:effectLst/>
                          <a:latin typeface="Meiryo UI" panose="020B0604030504040204" pitchFamily="50" charset="-128"/>
                          <a:ea typeface="Meiryo UI" panose="020B0604030504040204" pitchFamily="50" charset="-128"/>
                        </a:rPr>
                        <a:t>30</a:t>
                      </a:r>
                      <a:r>
                        <a:rPr lang="ja-JP" altLang="en-US" sz="1000" b="0" kern="100" dirty="0">
                          <a:effectLst/>
                          <a:latin typeface="Meiryo UI" panose="020B0604030504040204" pitchFamily="50" charset="-128"/>
                          <a:ea typeface="Meiryo UI" panose="020B0604030504040204" pitchFamily="50" charset="-128"/>
                        </a:rPr>
                        <a:t>年度、寝屋川市 平成</a:t>
                      </a:r>
                      <a:r>
                        <a:rPr lang="en-US" altLang="ja-JP" sz="1000" b="0" kern="100" dirty="0">
                          <a:effectLst/>
                          <a:latin typeface="Meiryo UI" panose="020B0604030504040204" pitchFamily="50" charset="-128"/>
                          <a:ea typeface="Meiryo UI" panose="020B0604030504040204" pitchFamily="50" charset="-128"/>
                        </a:rPr>
                        <a:t>31</a:t>
                      </a:r>
                      <a:r>
                        <a:rPr lang="ja-JP" altLang="en-US" sz="1000" b="0" kern="100" dirty="0" smtClean="0">
                          <a:effectLst/>
                          <a:latin typeface="Meiryo UI" panose="020B0604030504040204" pitchFamily="50" charset="-128"/>
                          <a:ea typeface="Meiryo UI" panose="020B0604030504040204" pitchFamily="50" charset="-128"/>
                        </a:rPr>
                        <a:t>年度、</a:t>
                      </a:r>
                      <a:r>
                        <a:rPr lang="ja-JP" altLang="en-US" sz="1000" b="0" kern="100" dirty="0">
                          <a:effectLst/>
                          <a:latin typeface="Meiryo UI" panose="020B0604030504040204" pitchFamily="50" charset="-128"/>
                          <a:ea typeface="Meiryo UI" panose="020B0604030504040204" pitchFamily="50" charset="-128"/>
                        </a:rPr>
                        <a:t>吹田市 平成</a:t>
                      </a:r>
                      <a:r>
                        <a:rPr lang="en-US" altLang="ja-JP" sz="1000" b="0" kern="100" dirty="0">
                          <a:effectLst/>
                          <a:latin typeface="Meiryo UI" panose="020B0604030504040204" pitchFamily="50" charset="-128"/>
                          <a:ea typeface="Meiryo UI" panose="020B0604030504040204" pitchFamily="50" charset="-128"/>
                        </a:rPr>
                        <a:t>32</a:t>
                      </a:r>
                      <a:r>
                        <a:rPr lang="ja-JP" altLang="en-US" sz="1000" b="0" kern="100" dirty="0">
                          <a:effectLst/>
                          <a:latin typeface="Meiryo UI" panose="020B0604030504040204" pitchFamily="50" charset="-128"/>
                          <a:ea typeface="Meiryo UI" panose="020B0604030504040204" pitchFamily="50" charset="-128"/>
                        </a:rPr>
                        <a:t>年度予定）</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○新たな権限移譲の推進  </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a:t>
                      </a:r>
                      <a:r>
                        <a:rPr lang="en-US" altLang="ja-JP" sz="1000" b="0" kern="100" dirty="0">
                          <a:effectLst/>
                          <a:latin typeface="Meiryo UI" panose="020B0604030504040204" pitchFamily="50" charset="-128"/>
                          <a:ea typeface="Meiryo UI" panose="020B0604030504040204" pitchFamily="50" charset="-128"/>
                        </a:rPr>
                        <a:t>   22</a:t>
                      </a:r>
                      <a:r>
                        <a:rPr lang="ja-JP" altLang="en-US" sz="1000" b="0" kern="100" dirty="0">
                          <a:effectLst/>
                          <a:latin typeface="Meiryo UI" panose="020B0604030504040204" pitchFamily="50" charset="-128"/>
                          <a:ea typeface="Meiryo UI" panose="020B0604030504040204" pitchFamily="50" charset="-128"/>
                        </a:rPr>
                        <a:t>団体・延べ</a:t>
                      </a:r>
                      <a:r>
                        <a:rPr lang="en-US" altLang="ja-JP" sz="1000" b="0" kern="100" dirty="0">
                          <a:effectLst/>
                          <a:latin typeface="Meiryo UI" panose="020B0604030504040204" pitchFamily="50" charset="-128"/>
                          <a:ea typeface="Meiryo UI" panose="020B0604030504040204" pitchFamily="50" charset="-128"/>
                        </a:rPr>
                        <a:t>133</a:t>
                      </a:r>
                      <a:r>
                        <a:rPr lang="ja-JP" altLang="en-US" sz="1000" b="0" kern="100" dirty="0">
                          <a:effectLst/>
                          <a:latin typeface="Meiryo UI" panose="020B0604030504040204" pitchFamily="50" charset="-128"/>
                          <a:ea typeface="Meiryo UI" panose="020B0604030504040204" pitchFamily="50" charset="-128"/>
                        </a:rPr>
                        <a:t>事務（平成</a:t>
                      </a:r>
                      <a:r>
                        <a:rPr lang="en-US" altLang="ja-JP" sz="1000" b="0" kern="100" dirty="0">
                          <a:effectLst/>
                          <a:latin typeface="Meiryo UI" panose="020B0604030504040204" pitchFamily="50" charset="-128"/>
                          <a:ea typeface="Meiryo UI" panose="020B0604030504040204" pitchFamily="50" charset="-128"/>
                        </a:rPr>
                        <a:t>27</a:t>
                      </a:r>
                      <a:r>
                        <a:rPr lang="ja-JP" altLang="en-US" sz="1000" b="0" kern="100" dirty="0">
                          <a:effectLst/>
                          <a:latin typeface="Meiryo UI" panose="020B0604030504040204" pitchFamily="50" charset="-128"/>
                          <a:ea typeface="Meiryo UI" panose="020B0604030504040204" pitchFamily="50" charset="-128"/>
                        </a:rPr>
                        <a:t>年度）</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a:t>
                      </a:r>
                      <a:r>
                        <a:rPr lang="en-US" altLang="ja-JP" sz="1000" b="0" kern="100" dirty="0">
                          <a:effectLst/>
                          <a:latin typeface="Meiryo UI" panose="020B0604030504040204" pitchFamily="50" charset="-128"/>
                          <a:ea typeface="Meiryo UI" panose="020B0604030504040204" pitchFamily="50" charset="-128"/>
                        </a:rPr>
                        <a:t>   20</a:t>
                      </a:r>
                      <a:r>
                        <a:rPr lang="ja-JP" altLang="en-US" sz="1000" b="0" kern="100" dirty="0">
                          <a:effectLst/>
                          <a:latin typeface="Meiryo UI" panose="020B0604030504040204" pitchFamily="50" charset="-128"/>
                          <a:ea typeface="Meiryo UI" panose="020B0604030504040204" pitchFamily="50" charset="-128"/>
                        </a:rPr>
                        <a:t>団体・延べ</a:t>
                      </a:r>
                      <a:r>
                        <a:rPr lang="en-US" altLang="ja-JP" sz="1000" b="0" kern="100" dirty="0">
                          <a:effectLst/>
                          <a:latin typeface="Meiryo UI" panose="020B0604030504040204" pitchFamily="50" charset="-128"/>
                          <a:ea typeface="Meiryo UI" panose="020B0604030504040204" pitchFamily="50" charset="-128"/>
                        </a:rPr>
                        <a:t>100</a:t>
                      </a:r>
                      <a:r>
                        <a:rPr lang="ja-JP" altLang="en-US" sz="1000" b="0" kern="100" dirty="0">
                          <a:effectLst/>
                          <a:latin typeface="Meiryo UI" panose="020B0604030504040204" pitchFamily="50" charset="-128"/>
                          <a:ea typeface="Meiryo UI" panose="020B0604030504040204" pitchFamily="50" charset="-128"/>
                        </a:rPr>
                        <a:t>事務（平成</a:t>
                      </a:r>
                      <a:r>
                        <a:rPr lang="en-US" altLang="ja-JP" sz="1000" b="0" kern="100" dirty="0">
                          <a:effectLst/>
                          <a:latin typeface="Meiryo UI" panose="020B0604030504040204" pitchFamily="50" charset="-128"/>
                          <a:ea typeface="Meiryo UI" panose="020B0604030504040204" pitchFamily="50" charset="-128"/>
                        </a:rPr>
                        <a:t>28</a:t>
                      </a:r>
                      <a:r>
                        <a:rPr lang="ja-JP" altLang="en-US" sz="1000" b="0" kern="100" dirty="0">
                          <a:effectLst/>
                          <a:latin typeface="Meiryo UI" panose="020B0604030504040204" pitchFamily="50" charset="-128"/>
                          <a:ea typeface="Meiryo UI" panose="020B0604030504040204" pitchFamily="50" charset="-128"/>
                        </a:rPr>
                        <a:t>年度）</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a:t>
                      </a:r>
                      <a:r>
                        <a:rPr lang="en-US" altLang="ja-JP" sz="1000" b="0" kern="100" dirty="0">
                          <a:effectLst/>
                          <a:latin typeface="Meiryo UI" panose="020B0604030504040204" pitchFamily="50" charset="-128"/>
                          <a:ea typeface="Meiryo UI" panose="020B0604030504040204" pitchFamily="50" charset="-128"/>
                        </a:rPr>
                        <a:t>   14</a:t>
                      </a:r>
                      <a:r>
                        <a:rPr lang="ja-JP" altLang="en-US" sz="1000" b="0" kern="100" dirty="0">
                          <a:effectLst/>
                          <a:latin typeface="Meiryo UI" panose="020B0604030504040204" pitchFamily="50" charset="-128"/>
                          <a:ea typeface="Meiryo UI" panose="020B0604030504040204" pitchFamily="50" charset="-128"/>
                        </a:rPr>
                        <a:t>団体・延べ </a:t>
                      </a:r>
                      <a:r>
                        <a:rPr lang="en-US" altLang="ja-JP" sz="1000" b="0" kern="100" dirty="0">
                          <a:effectLst/>
                          <a:latin typeface="Meiryo UI" panose="020B0604030504040204" pitchFamily="50" charset="-128"/>
                          <a:ea typeface="Meiryo UI" panose="020B0604030504040204" pitchFamily="50" charset="-128"/>
                        </a:rPr>
                        <a:t>48</a:t>
                      </a:r>
                      <a:r>
                        <a:rPr lang="ja-JP" altLang="en-US" sz="1000" b="0" kern="100" dirty="0">
                          <a:effectLst/>
                          <a:latin typeface="Meiryo UI" panose="020B0604030504040204" pitchFamily="50" charset="-128"/>
                          <a:ea typeface="Meiryo UI" panose="020B0604030504040204" pitchFamily="50" charset="-128"/>
                        </a:rPr>
                        <a:t>事務（平成</a:t>
                      </a:r>
                      <a:r>
                        <a:rPr lang="en-US" altLang="ja-JP" sz="1000" b="0" kern="100" dirty="0">
                          <a:effectLst/>
                          <a:latin typeface="Meiryo UI" panose="020B0604030504040204" pitchFamily="50" charset="-128"/>
                          <a:ea typeface="Meiryo UI" panose="020B0604030504040204" pitchFamily="50" charset="-128"/>
                        </a:rPr>
                        <a:t>29</a:t>
                      </a:r>
                      <a:r>
                        <a:rPr lang="ja-JP" altLang="en-US" sz="1000" b="0" kern="100" dirty="0">
                          <a:effectLst/>
                          <a:latin typeface="Meiryo UI" panose="020B0604030504040204" pitchFamily="50" charset="-128"/>
                          <a:ea typeface="Meiryo UI" panose="020B0604030504040204" pitchFamily="50" charset="-128"/>
                        </a:rPr>
                        <a:t>年度）</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○広域連携体制の整備  </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執行機関の共同設置、し尿処理事務の委託、図書館の相互利用 等</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○行財政改革の推進</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公共施設の統廃合、自治体クラウドの導入 等</a:t>
                      </a: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73703372"/>
                  </a:ext>
                </a:extLst>
              </a:tr>
            </a:tbl>
          </a:graphicData>
        </a:graphic>
      </p:graphicFrame>
      <p:sp>
        <p:nvSpPr>
          <p:cNvPr id="12" name="二等辺三角形 11"/>
          <p:cNvSpPr/>
          <p:nvPr/>
        </p:nvSpPr>
        <p:spPr>
          <a:xfrm rot="5400000">
            <a:off x="3183971" y="1713792"/>
            <a:ext cx="540061" cy="190057"/>
          </a:xfrm>
          <a:prstGeom prst="triangl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pPr algn="ctr"/>
            <a:endParaRPr kumimoji="1"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二等辺三角形 5"/>
          <p:cNvSpPr/>
          <p:nvPr/>
        </p:nvSpPr>
        <p:spPr>
          <a:xfrm rot="5400000">
            <a:off x="3181861" y="4819137"/>
            <a:ext cx="540061" cy="190057"/>
          </a:xfrm>
          <a:prstGeom prst="triangl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pPr algn="ctr"/>
            <a:endParaRPr kumimoji="1"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正方形/長方形 6"/>
          <p:cNvSpPr/>
          <p:nvPr/>
        </p:nvSpPr>
        <p:spPr>
          <a:xfrm>
            <a:off x="6102170" y="228747"/>
            <a:ext cx="1935215" cy="208186"/>
          </a:xfrm>
          <a:prstGeom prst="rect">
            <a:avLst/>
          </a:prstGeom>
          <a:ln w="6350"/>
        </p:spPr>
        <p:style>
          <a:lnRef idx="2">
            <a:schemeClr val="accent1"/>
          </a:lnRef>
          <a:fillRef idx="1">
            <a:schemeClr val="lt1"/>
          </a:fillRef>
          <a:effectRef idx="0">
            <a:schemeClr val="accent1"/>
          </a:effectRef>
          <a:fontRef idx="minor">
            <a:schemeClr val="dk1"/>
          </a:fontRef>
        </p:style>
        <p:txBody>
          <a:bodyPr lIns="36000" rIns="36000" rtlCol="0" anchor="ctr"/>
          <a:lstStyle/>
          <a:p>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予算の記載</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）：一般財源</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スライド番号プレースホルダー 4"/>
          <p:cNvSpPr txBox="1">
            <a:spLocks/>
          </p:cNvSpPr>
          <p:nvPr/>
        </p:nvSpPr>
        <p:spPr>
          <a:xfrm>
            <a:off x="7010400" y="6584035"/>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smtClean="0">
                <a:solidFill>
                  <a:schemeClr val="tx1"/>
                </a:solidFill>
                <a:latin typeface="Meiryo UI" panose="020B0604030504040204" pitchFamily="50" charset="-128"/>
                <a:ea typeface="Meiryo UI" panose="020B0604030504040204" pitchFamily="50" charset="-128"/>
              </a:rPr>
              <a:t>6</a:t>
            </a:r>
            <a:endParaRPr lang="ja-JP" altLang="en-US"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480223473"/>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nvGraphicFramePr>
        <p:xfrm>
          <a:off x="127841" y="143635"/>
          <a:ext cx="9003329" cy="415976"/>
        </p:xfrm>
        <a:graphic>
          <a:graphicData uri="http://schemas.openxmlformats.org/drawingml/2006/table">
            <a:tbl>
              <a:tblPr firstRow="1" firstCol="1" bandRow="1">
                <a:tableStyleId>{5C22544A-7EE6-4342-B048-85BDC9FD1C3A}</a:tableStyleId>
              </a:tblPr>
              <a:tblGrid>
                <a:gridCol w="6751646">
                  <a:extLst>
                    <a:ext uri="{9D8B030D-6E8A-4147-A177-3AD203B41FA5}">
                      <a16:colId xmlns:a16="http://schemas.microsoft.com/office/drawing/2014/main" val="379809201"/>
                    </a:ext>
                  </a:extLst>
                </a:gridCol>
                <a:gridCol w="2251683">
                  <a:extLst>
                    <a:ext uri="{9D8B030D-6E8A-4147-A177-3AD203B41FA5}">
                      <a16:colId xmlns:a16="http://schemas.microsoft.com/office/drawing/2014/main" val="203444024"/>
                    </a:ext>
                  </a:extLst>
                </a:gridCol>
              </a:tblGrid>
              <a:tr h="41597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100" kern="100" dirty="0">
                          <a:solidFill>
                            <a:schemeClr val="tx1"/>
                          </a:solidFill>
                          <a:effectLst/>
                          <a:latin typeface="Meiryo UI" panose="020B0604030504040204" pitchFamily="50" charset="-128"/>
                          <a:ea typeface="Meiryo UI" panose="020B0604030504040204" pitchFamily="50" charset="-128"/>
                        </a:rPr>
                        <a:t>【</a:t>
                      </a:r>
                      <a:r>
                        <a:rPr lang="ja-JP" altLang="en-US" sz="1100" kern="100" dirty="0">
                          <a:solidFill>
                            <a:schemeClr val="tx1"/>
                          </a:solidFill>
                          <a:effectLst/>
                          <a:latin typeface="Meiryo UI" panose="020B0604030504040204" pitchFamily="50" charset="-128"/>
                          <a:ea typeface="Meiryo UI" panose="020B0604030504040204" pitchFamily="50" charset="-128"/>
                        </a:rPr>
                        <a:t>主要検討事業</a:t>
                      </a:r>
                      <a:r>
                        <a:rPr lang="en-US" altLang="ja-JP" sz="1100" kern="100" dirty="0">
                          <a:solidFill>
                            <a:schemeClr val="tx1"/>
                          </a:solidFill>
                          <a:effectLst/>
                          <a:latin typeface="Meiryo UI" panose="020B0604030504040204" pitchFamily="50" charset="-128"/>
                          <a:ea typeface="Meiryo UI" panose="020B0604030504040204" pitchFamily="50" charset="-128"/>
                        </a:rPr>
                        <a:t>31】</a:t>
                      </a:r>
                      <a:r>
                        <a:rPr lang="ja-JP" altLang="en-US" sz="1000" kern="100" dirty="0">
                          <a:solidFill>
                            <a:schemeClr val="tx1"/>
                          </a:solidFill>
                          <a:effectLst/>
                          <a:latin typeface="Meiryo UI" panose="020B0604030504040204" pitchFamily="50" charset="-128"/>
                          <a:ea typeface="Meiryo UI" panose="020B0604030504040204" pitchFamily="50" charset="-128"/>
                        </a:rPr>
                        <a:t>　</a:t>
                      </a:r>
                      <a:r>
                        <a:rPr lang="ja-JP" altLang="en-US" sz="1400" kern="100" dirty="0">
                          <a:solidFill>
                            <a:schemeClr val="tx1"/>
                          </a:solidFill>
                          <a:effectLst/>
                          <a:latin typeface="Meiryo UI" panose="020B0604030504040204" pitchFamily="50" charset="-128"/>
                          <a:ea typeface="Meiryo UI" panose="020B0604030504040204" pitchFamily="50" charset="-128"/>
                        </a:rPr>
                        <a:t>府営住宅（建替え、管理等）（</a:t>
                      </a:r>
                      <a:r>
                        <a:rPr kumimoji="1" lang="ja-JP" altLang="en-US" sz="1400" u="none" dirty="0">
                          <a:solidFill>
                            <a:schemeClr val="tx1"/>
                          </a:solidFill>
                          <a:latin typeface="Meiryo UI" panose="020B0604030504040204" pitchFamily="50" charset="-128"/>
                          <a:ea typeface="Meiryo UI" panose="020B0604030504040204" pitchFamily="50" charset="-128"/>
                        </a:rPr>
                        <a:t>つづき）</a:t>
                      </a:r>
                      <a:endParaRPr lang="en-US" altLang="ja-JP" sz="12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effectLst/>
                          <a:latin typeface="Meiryo UI" panose="020B0604030504040204" pitchFamily="50" charset="-128"/>
                          <a:ea typeface="Meiryo UI" panose="020B0604030504040204" pitchFamily="50" charset="-128"/>
                        </a:rPr>
                        <a:t>＜住宅まちづくり部</a:t>
                      </a:r>
                      <a:r>
                        <a:rPr lang="ja-JP" altLang="en-US"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endParaRPr lang="ja-JP" alt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49594686"/>
                  </a:ext>
                </a:extLst>
              </a:tr>
            </a:tbl>
          </a:graphicData>
        </a:graphic>
      </p:graphicFrame>
      <p:graphicFrame>
        <p:nvGraphicFramePr>
          <p:cNvPr id="4" name="表 3"/>
          <p:cNvGraphicFramePr>
            <a:graphicFrameLocks noGrp="1"/>
          </p:cNvGraphicFramePr>
          <p:nvPr>
            <p:extLst>
              <p:ext uri="{D42A27DB-BD31-4B8C-83A1-F6EECF244321}">
                <p14:modId xmlns:p14="http://schemas.microsoft.com/office/powerpoint/2010/main" val="932356849"/>
              </p:ext>
            </p:extLst>
          </p:nvPr>
        </p:nvGraphicFramePr>
        <p:xfrm>
          <a:off x="106171" y="537746"/>
          <a:ext cx="8980370" cy="3861553"/>
        </p:xfrm>
        <a:graphic>
          <a:graphicData uri="http://schemas.openxmlformats.org/drawingml/2006/table">
            <a:tbl>
              <a:tblPr firstRow="1" firstCol="1" bandRow="1">
                <a:tableStyleId>{BC89EF96-8CEA-46FF-86C4-4CE0E7609802}</a:tableStyleId>
              </a:tblPr>
              <a:tblGrid>
                <a:gridCol w="259200">
                  <a:extLst>
                    <a:ext uri="{9D8B030D-6E8A-4147-A177-3AD203B41FA5}">
                      <a16:colId xmlns:a16="http://schemas.microsoft.com/office/drawing/2014/main" val="9612139"/>
                    </a:ext>
                  </a:extLst>
                </a:gridCol>
                <a:gridCol w="8721170">
                  <a:extLst>
                    <a:ext uri="{9D8B030D-6E8A-4147-A177-3AD203B41FA5}">
                      <a16:colId xmlns:a16="http://schemas.microsoft.com/office/drawing/2014/main" val="4183280094"/>
                    </a:ext>
                  </a:extLst>
                </a:gridCol>
              </a:tblGrid>
              <a:tr h="194676">
                <a:tc rowSpan="2">
                  <a:txBody>
                    <a:bodyPr/>
                    <a:lstStyle/>
                    <a:p>
                      <a:pPr algn="ctr"/>
                      <a:r>
                        <a:rPr kumimoji="1" lang="ja-JP" altLang="en-US" sz="1000" dirty="0">
                          <a:solidFill>
                            <a:schemeClr val="bg1"/>
                          </a:solidFill>
                          <a:latin typeface="Meiryo UI" panose="020B0604030504040204" pitchFamily="50" charset="-128"/>
                          <a:ea typeface="Meiryo UI" panose="020B0604030504040204" pitchFamily="50" charset="-128"/>
                        </a:rPr>
                        <a:t>現在の事業</a:t>
                      </a:r>
                      <a:endParaRPr kumimoji="1" lang="ja-JP" altLang="en-US" sz="1000" b="1" dirty="0">
                        <a:solidFill>
                          <a:schemeClr val="bg1"/>
                        </a:solidFill>
                        <a:latin typeface="Meiryo UI" panose="020B0604030504040204" pitchFamily="50" charset="-128"/>
                        <a:ea typeface="Meiryo UI" panose="020B0604030504040204" pitchFamily="50" charset="-128"/>
                      </a:endParaRPr>
                    </a:p>
                  </a:txBody>
                  <a:tcPr marL="72000" marR="72000" marT="36000" marB="36000" vert="eaVert" anchor="ct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a:txBody>
                    <a:bodyPr/>
                    <a:lstStyle/>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1" i="0" u="none" kern="100" dirty="0">
                          <a:effectLst/>
                          <a:latin typeface="Meiryo UI" panose="020B0604030504040204" pitchFamily="50" charset="-128"/>
                          <a:ea typeface="Meiryo UI" panose="020B0604030504040204" pitchFamily="50" charset="-128"/>
                        </a:rPr>
                        <a:t>＜主な事業（見直し後の事業、新たに取り組んでいる事業等）＞</a:t>
                      </a:r>
                      <a:endPar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0D8E8"/>
                    </a:solidFill>
                  </a:tcPr>
                </a:tc>
                <a:extLst>
                  <a:ext uri="{0D108BD9-81ED-4DB2-BD59-A6C34878D82A}">
                    <a16:rowId xmlns:a16="http://schemas.microsoft.com/office/drawing/2014/main" val="2560349723"/>
                  </a:ext>
                </a:extLst>
              </a:tr>
              <a:tr h="3442477">
                <a:tc vMerge="1">
                  <a:txBody>
                    <a:bodyPr/>
                    <a:lstStyle/>
                    <a:p>
                      <a:endParaRPr kumimoji="1" lang="ja-JP" altLang="en-US"/>
                    </a:p>
                  </a:txBody>
                  <a:tcPr/>
                </a:tc>
                <a:tc rowSpan="2">
                  <a:txBody>
                    <a:bodyPr/>
                    <a:lstStyle/>
                    <a:p>
                      <a:pPr marL="133350" marR="0" lvl="0" indent="-133350" algn="just" defTabSz="914400" rtl="0" eaLnBrk="1" fontAlgn="auto" latinLnBrk="0" hangingPunct="1">
                        <a:lnSpc>
                          <a:spcPts val="400"/>
                        </a:lnSpc>
                        <a:spcBef>
                          <a:spcPts val="0"/>
                        </a:spcBef>
                        <a:spcAft>
                          <a:spcPts val="0"/>
                        </a:spcAft>
                        <a:buClrTx/>
                        <a:buSzTx/>
                        <a:buFontTx/>
                        <a:buNone/>
                        <a:tabLst/>
                        <a:defRPr/>
                      </a:pPr>
                      <a:endParaRPr lang="en-US" altLang="ja-JP" sz="1050" b="1" i="0" u="none" kern="100" dirty="0">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ts val="400"/>
                        </a:lnSpc>
                        <a:spcBef>
                          <a:spcPts val="0"/>
                        </a:spcBef>
                        <a:spcAft>
                          <a:spcPts val="0"/>
                        </a:spcAft>
                        <a:buClrTx/>
                        <a:buSzTx/>
                        <a:buFontTx/>
                        <a:buNone/>
                        <a:tabLst/>
                        <a:defRPr/>
                      </a:pPr>
                      <a:endParaRPr lang="en-US" altLang="ja-JP" sz="1100" b="1" i="0" u="none" kern="100" dirty="0">
                        <a:effectLst/>
                        <a:latin typeface="Meiryo UI" panose="020B0604030504040204" pitchFamily="50" charset="-128"/>
                        <a:ea typeface="Meiryo UI" panose="020B0604030504040204" pitchFamily="50" charset="-128"/>
                      </a:endParaRPr>
                    </a:p>
                    <a:p>
                      <a:pPr marL="133350" indent="-133350" algn="just">
                        <a:spcAft>
                          <a:spcPts val="0"/>
                        </a:spcAft>
                      </a:pPr>
                      <a:r>
                        <a:rPr kumimoji="1" lang="ja-JP" altLang="en-US" sz="1050" b="1" u="none" dirty="0">
                          <a:latin typeface="Meiryo UI" panose="020B0604030504040204" pitchFamily="50" charset="-128"/>
                          <a:ea typeface="Meiryo UI" panose="020B0604030504040204" pitchFamily="50" charset="-128"/>
                        </a:rPr>
                        <a:t>◆</a:t>
                      </a:r>
                      <a:r>
                        <a:rPr kumimoji="1" lang="ja-JP" altLang="en-US" sz="1050" b="1" u="sng" dirty="0">
                          <a:latin typeface="Meiryo UI" panose="020B0604030504040204" pitchFamily="50" charset="-128"/>
                          <a:ea typeface="Meiryo UI" panose="020B0604030504040204" pitchFamily="50" charset="-128"/>
                        </a:rPr>
                        <a:t>府営住宅駐車場空き区画の有効</a:t>
                      </a:r>
                      <a:r>
                        <a:rPr kumimoji="1" lang="ja-JP" altLang="en-US" sz="1050" b="1" u="sng" dirty="0">
                          <a:solidFill>
                            <a:schemeClr val="tx1"/>
                          </a:solidFill>
                          <a:latin typeface="Meiryo UI" panose="020B0604030504040204" pitchFamily="50" charset="-128"/>
                          <a:ea typeface="Meiryo UI" panose="020B0604030504040204" pitchFamily="50" charset="-128"/>
                        </a:rPr>
                        <a:t>活用</a:t>
                      </a:r>
                      <a:r>
                        <a:rPr kumimoji="1" lang="ja-JP" altLang="en-US" sz="1050" b="1" u="none" dirty="0">
                          <a:solidFill>
                            <a:schemeClr val="tx1"/>
                          </a:solidFill>
                          <a:latin typeface="Meiryo UI" panose="020B0604030504040204" pitchFamily="50" charset="-128"/>
                          <a:ea typeface="Meiryo UI" panose="020B0604030504040204" pitchFamily="50" charset="-128"/>
                        </a:rPr>
                        <a:t> </a:t>
                      </a:r>
                      <a:r>
                        <a:rPr lang="en-US" altLang="ja-JP" sz="1050" b="1" u="none" kern="100" dirty="0">
                          <a:solidFill>
                            <a:schemeClr val="tx1"/>
                          </a:solidFill>
                          <a:effectLst/>
                          <a:latin typeface="Meiryo UI" panose="020B0604030504040204" pitchFamily="50" charset="-128"/>
                          <a:ea typeface="Meiryo UI" panose="020B0604030504040204" pitchFamily="50" charset="-128"/>
                        </a:rPr>
                        <a:t>【</a:t>
                      </a:r>
                      <a:r>
                        <a:rPr lang="ja-JP" altLang="en-US" sz="1050" b="1" u="none" kern="100" dirty="0">
                          <a:solidFill>
                            <a:schemeClr val="tx1"/>
                          </a:solidFill>
                          <a:effectLst/>
                          <a:latin typeface="Meiryo UI" panose="020B0604030504040204" pitchFamily="50" charset="-128"/>
                          <a:ea typeface="Meiryo UI" panose="020B0604030504040204" pitchFamily="50" charset="-128"/>
                        </a:rPr>
                        <a:t>歳入予算額</a:t>
                      </a:r>
                      <a:r>
                        <a:rPr lang="en-US" altLang="ja-JP" sz="1050" b="1" u="none" kern="100" dirty="0">
                          <a:solidFill>
                            <a:schemeClr val="tx1"/>
                          </a:solidFill>
                          <a:effectLst/>
                          <a:latin typeface="Meiryo UI" panose="020B0604030504040204" pitchFamily="50" charset="-128"/>
                          <a:ea typeface="Meiryo UI" panose="020B0604030504040204" pitchFamily="50" charset="-128"/>
                        </a:rPr>
                        <a:t>】 345</a:t>
                      </a:r>
                      <a:r>
                        <a:rPr lang="ja-JP" altLang="en-US" sz="1050" b="1" u="none" kern="100" dirty="0">
                          <a:solidFill>
                            <a:schemeClr val="tx1"/>
                          </a:solidFill>
                          <a:effectLst/>
                          <a:latin typeface="Meiryo UI" panose="020B0604030504040204" pitchFamily="50" charset="-128"/>
                          <a:ea typeface="Meiryo UI" panose="020B0604030504040204" pitchFamily="50" charset="-128"/>
                        </a:rPr>
                        <a:t>百万円</a:t>
                      </a:r>
                      <a:endParaRPr kumimoji="1" lang="en-US" altLang="ja-JP" sz="1050" b="1" u="sng" dirty="0">
                        <a:solidFill>
                          <a:schemeClr val="tx1"/>
                        </a:solidFill>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ts val="500"/>
                        </a:lnSpc>
                        <a:spcBef>
                          <a:spcPts val="0"/>
                        </a:spcBef>
                        <a:spcAft>
                          <a:spcPts val="0"/>
                        </a:spcAft>
                        <a:buClrTx/>
                        <a:buSzTx/>
                        <a:buFontTx/>
                        <a:buNone/>
                        <a:tabLst/>
                        <a:defRPr/>
                      </a:pPr>
                      <a:endParaRPr lang="en-US" altLang="ja-JP" sz="1000" b="1" i="0" u="sng" kern="100" dirty="0" smtClean="0">
                        <a:effectLst/>
                        <a:latin typeface="Meiryo UI" panose="020B0604030504040204" pitchFamily="50" charset="-128"/>
                        <a:ea typeface="Meiryo UI" panose="020B0604030504040204" pitchFamily="50" charset="-128"/>
                      </a:endParaRPr>
                    </a:p>
                    <a:p>
                      <a:r>
                        <a:rPr kumimoji="1" lang="ja-JP" altLang="en-US" sz="1000" b="1" u="none" dirty="0">
                          <a:solidFill>
                            <a:schemeClr val="tx1"/>
                          </a:solidFill>
                          <a:latin typeface="Meiryo UI" panose="020B0604030504040204" pitchFamily="50" charset="-128"/>
                          <a:ea typeface="Meiryo UI" panose="020B0604030504040204" pitchFamily="50" charset="-128"/>
                        </a:rPr>
                        <a:t>　</a:t>
                      </a:r>
                      <a:r>
                        <a:rPr kumimoji="1" lang="ja-JP" altLang="en-US" sz="1000" b="1" u="none" dirty="0" smtClean="0">
                          <a:solidFill>
                            <a:schemeClr val="tx1"/>
                          </a:solidFill>
                          <a:latin typeface="Meiryo UI" panose="020B0604030504040204" pitchFamily="50" charset="-128"/>
                          <a:ea typeface="Meiryo UI" panose="020B0604030504040204" pitchFamily="50" charset="-128"/>
                        </a:rPr>
                        <a:t>  １</a:t>
                      </a:r>
                      <a:r>
                        <a:rPr kumimoji="1" lang="ja-JP" altLang="en-US" sz="1000" b="1" u="none" dirty="0">
                          <a:solidFill>
                            <a:schemeClr val="tx1"/>
                          </a:solidFill>
                          <a:latin typeface="Meiryo UI" panose="020B0604030504040204" pitchFamily="50" charset="-128"/>
                          <a:ea typeface="Meiryo UI" panose="020B0604030504040204" pitchFamily="50" charset="-128"/>
                        </a:rPr>
                        <a:t>　事業目的</a:t>
                      </a:r>
                      <a:endParaRPr kumimoji="1" lang="en-US" altLang="ja-JP" sz="1000" b="1" u="none" dirty="0">
                        <a:solidFill>
                          <a:schemeClr val="tx1"/>
                        </a:solidFill>
                        <a:latin typeface="Meiryo UI" panose="020B0604030504040204" pitchFamily="50" charset="-128"/>
                        <a:ea typeface="Meiryo UI" panose="020B0604030504040204" pitchFamily="50" charset="-128"/>
                      </a:endParaRPr>
                    </a:p>
                    <a:p>
                      <a:r>
                        <a:rPr kumimoji="1" lang="ja-JP" altLang="en-US" sz="1000" b="1" u="none" dirty="0">
                          <a:solidFill>
                            <a:schemeClr val="tx1"/>
                          </a:solidFill>
                          <a:latin typeface="Meiryo UI" panose="020B0604030504040204" pitchFamily="50" charset="-128"/>
                          <a:ea typeface="Meiryo UI" panose="020B0604030504040204" pitchFamily="50" charset="-128"/>
                        </a:rPr>
                        <a:t>　　　　</a:t>
                      </a:r>
                      <a:r>
                        <a:rPr kumimoji="1" lang="ja-JP" altLang="en-US" sz="1000" b="0" u="none" dirty="0">
                          <a:solidFill>
                            <a:schemeClr val="tx1"/>
                          </a:solidFill>
                          <a:latin typeface="Meiryo UI" panose="020B0604030504040204" pitchFamily="50" charset="-128"/>
                          <a:ea typeface="Meiryo UI" panose="020B0604030504040204" pitchFamily="50" charset="-128"/>
                        </a:rPr>
                        <a:t>・府営住宅入居者の高齢化に伴い、駐車場利用率が低下しているため、府有財産の有効活用及び府民の利</a:t>
                      </a:r>
                      <a:r>
                        <a:rPr kumimoji="1" lang="ja-JP" altLang="en-US" sz="1000" b="0" u="none" dirty="0">
                          <a:latin typeface="Meiryo UI" panose="020B0604030504040204" pitchFamily="50" charset="-128"/>
                          <a:ea typeface="Meiryo UI" panose="020B0604030504040204" pitchFamily="50" charset="-128"/>
                        </a:rPr>
                        <a:t>便性向上の観点から</a:t>
                      </a:r>
                      <a:r>
                        <a:rPr kumimoji="1" lang="ja-JP" altLang="en-US" sz="1000" b="0" u="none" dirty="0" smtClean="0">
                          <a:latin typeface="Meiryo UI" panose="020B0604030504040204" pitchFamily="50" charset="-128"/>
                          <a:ea typeface="Meiryo UI" panose="020B0604030504040204" pitchFamily="50" charset="-128"/>
                        </a:rPr>
                        <a:t>駐車場空き</a:t>
                      </a:r>
                      <a:r>
                        <a:rPr kumimoji="1" lang="ja-JP" altLang="en-US" sz="1000" b="0" u="none" dirty="0">
                          <a:latin typeface="Meiryo UI" panose="020B0604030504040204" pitchFamily="50" charset="-128"/>
                          <a:ea typeface="Meiryo UI" panose="020B0604030504040204" pitchFamily="50" charset="-128"/>
                        </a:rPr>
                        <a:t>区画を民間事業者</a:t>
                      </a:r>
                      <a:r>
                        <a:rPr kumimoji="1" lang="ja-JP" altLang="en-US" sz="1000" b="0" u="none" dirty="0" smtClean="0">
                          <a:latin typeface="Meiryo UI" panose="020B0604030504040204" pitchFamily="50" charset="-128"/>
                          <a:ea typeface="Meiryo UI" panose="020B0604030504040204" pitchFamily="50" charset="-128"/>
                        </a:rPr>
                        <a:t>へ</a:t>
                      </a:r>
                      <a:endParaRPr kumimoji="1" lang="en-US" altLang="ja-JP" sz="1000" b="0" u="none" dirty="0" smtClean="0">
                        <a:latin typeface="Meiryo UI" panose="020B0604030504040204" pitchFamily="50" charset="-128"/>
                        <a:ea typeface="Meiryo UI" panose="020B0604030504040204" pitchFamily="50" charset="-128"/>
                      </a:endParaRPr>
                    </a:p>
                    <a:p>
                      <a:r>
                        <a:rPr kumimoji="1" lang="ja-JP" altLang="en-US" sz="1000" b="0" u="none" dirty="0" smtClean="0">
                          <a:latin typeface="Meiryo UI" panose="020B0604030504040204" pitchFamily="50" charset="-128"/>
                          <a:ea typeface="Meiryo UI" panose="020B0604030504040204" pitchFamily="50" charset="-128"/>
                        </a:rPr>
                        <a:t>　　　　　貸付</a:t>
                      </a:r>
                      <a:r>
                        <a:rPr kumimoji="1" lang="ja-JP" altLang="en-US" sz="1000" b="0" u="none" dirty="0">
                          <a:latin typeface="Meiryo UI" panose="020B0604030504040204" pitchFamily="50" charset="-128"/>
                          <a:ea typeface="Meiryo UI" panose="020B0604030504040204" pitchFamily="50" charset="-128"/>
                        </a:rPr>
                        <a:t>等を行い、駐車場利用率の向上を図り、歳入確保に努める。</a:t>
                      </a:r>
                      <a:endParaRPr kumimoji="1" lang="en-US" altLang="ja-JP" sz="1000" b="0" u="none" dirty="0">
                        <a:latin typeface="Meiryo UI" panose="020B0604030504040204" pitchFamily="50" charset="-128"/>
                        <a:ea typeface="Meiryo UI" panose="020B0604030504040204" pitchFamily="50" charset="-128"/>
                      </a:endParaRPr>
                    </a:p>
                    <a:p>
                      <a:r>
                        <a:rPr kumimoji="1" lang="ja-JP" altLang="en-US" sz="1000" b="1" u="none" dirty="0">
                          <a:latin typeface="Meiryo UI" panose="020B0604030504040204" pitchFamily="50" charset="-128"/>
                          <a:ea typeface="Meiryo UI" panose="020B0604030504040204" pitchFamily="50" charset="-128"/>
                        </a:rPr>
                        <a:t>　　２　事業内容</a:t>
                      </a:r>
                      <a:endParaRPr kumimoji="1" lang="en-US" altLang="ja-JP" sz="1000" b="1" u="none" dirty="0">
                        <a:latin typeface="Meiryo UI" panose="020B0604030504040204" pitchFamily="50" charset="-128"/>
                        <a:ea typeface="Meiryo UI" panose="020B0604030504040204" pitchFamily="50" charset="-128"/>
                      </a:endParaRPr>
                    </a:p>
                    <a:p>
                      <a:r>
                        <a:rPr kumimoji="1" lang="ja-JP" altLang="en-US" sz="1000" b="1" u="none" dirty="0">
                          <a:latin typeface="Meiryo UI" panose="020B0604030504040204" pitchFamily="50" charset="-128"/>
                          <a:ea typeface="Meiryo UI" panose="020B0604030504040204" pitchFamily="50" charset="-128"/>
                        </a:rPr>
                        <a:t>　　　　</a:t>
                      </a:r>
                      <a:r>
                        <a:rPr kumimoji="1" lang="ja-JP" altLang="en-US" sz="1000" b="0" u="none" dirty="0">
                          <a:latin typeface="Meiryo UI" panose="020B0604030504040204" pitchFamily="50" charset="-128"/>
                          <a:ea typeface="Meiryo UI" panose="020B0604030504040204" pitchFamily="50" charset="-128"/>
                        </a:rPr>
                        <a:t>・コインパーキング事業＜平成</a:t>
                      </a:r>
                      <a:r>
                        <a:rPr kumimoji="1" lang="en-US" altLang="ja-JP" sz="1000" b="0" u="none" dirty="0">
                          <a:latin typeface="Meiryo UI" panose="020B0604030504040204" pitchFamily="50" charset="-128"/>
                          <a:ea typeface="Meiryo UI" panose="020B0604030504040204" pitchFamily="50" charset="-128"/>
                        </a:rPr>
                        <a:t>22</a:t>
                      </a:r>
                      <a:r>
                        <a:rPr kumimoji="1" lang="ja-JP" altLang="en-US" sz="1000" b="0" u="none" dirty="0">
                          <a:latin typeface="Meiryo UI" panose="020B0604030504040204" pitchFamily="50" charset="-128"/>
                          <a:ea typeface="Meiryo UI" panose="020B0604030504040204" pitchFamily="50" charset="-128"/>
                        </a:rPr>
                        <a:t>年</a:t>
                      </a:r>
                      <a:r>
                        <a:rPr kumimoji="1" lang="en-US" altLang="ja-JP" sz="1000" b="0" u="none" dirty="0">
                          <a:latin typeface="Meiryo UI" panose="020B0604030504040204" pitchFamily="50" charset="-128"/>
                          <a:ea typeface="Meiryo UI" panose="020B0604030504040204" pitchFamily="50" charset="-128"/>
                        </a:rPr>
                        <a:t>11</a:t>
                      </a:r>
                      <a:r>
                        <a:rPr kumimoji="1" lang="ja-JP" altLang="en-US" sz="1000" b="0" u="none" dirty="0">
                          <a:latin typeface="Meiryo UI" panose="020B0604030504040204" pitchFamily="50" charset="-128"/>
                          <a:ea typeface="Meiryo UI" panose="020B0604030504040204" pitchFamily="50" charset="-128"/>
                        </a:rPr>
                        <a:t>月より＞</a:t>
                      </a:r>
                      <a:endParaRPr kumimoji="1" lang="en-US" altLang="ja-JP" sz="1000" b="0" u="none" dirty="0">
                        <a:latin typeface="Meiryo UI" panose="020B0604030504040204" pitchFamily="50" charset="-128"/>
                        <a:ea typeface="Meiryo UI" panose="020B0604030504040204" pitchFamily="50" charset="-128"/>
                      </a:endParaRPr>
                    </a:p>
                    <a:p>
                      <a:r>
                        <a:rPr kumimoji="1" lang="ja-JP" altLang="en-US" sz="1000" b="0" u="none" dirty="0">
                          <a:latin typeface="Meiryo UI" panose="020B0604030504040204" pitchFamily="50" charset="-128"/>
                          <a:ea typeface="Meiryo UI" panose="020B0604030504040204" pitchFamily="50" charset="-128"/>
                        </a:rPr>
                        <a:t>　　　　・カーシェアリング事業＜平成</a:t>
                      </a:r>
                      <a:r>
                        <a:rPr kumimoji="1" lang="en-US" altLang="ja-JP" sz="1000" b="0" u="none" dirty="0">
                          <a:latin typeface="Meiryo UI" panose="020B0604030504040204" pitchFamily="50" charset="-128"/>
                          <a:ea typeface="Meiryo UI" panose="020B0604030504040204" pitchFamily="50" charset="-128"/>
                        </a:rPr>
                        <a:t>24</a:t>
                      </a:r>
                      <a:r>
                        <a:rPr kumimoji="1" lang="ja-JP" altLang="en-US" sz="1000" b="0" u="none" dirty="0">
                          <a:latin typeface="Meiryo UI" panose="020B0604030504040204" pitchFamily="50" charset="-128"/>
                          <a:ea typeface="Meiryo UI" panose="020B0604030504040204" pitchFamily="50" charset="-128"/>
                        </a:rPr>
                        <a:t>年</a:t>
                      </a:r>
                      <a:r>
                        <a:rPr kumimoji="1" lang="en-US" altLang="ja-JP" sz="1000" b="0" u="none" dirty="0">
                          <a:latin typeface="Meiryo UI" panose="020B0604030504040204" pitchFamily="50" charset="-128"/>
                          <a:ea typeface="Meiryo UI" panose="020B0604030504040204" pitchFamily="50" charset="-128"/>
                        </a:rPr>
                        <a:t>2</a:t>
                      </a:r>
                      <a:r>
                        <a:rPr kumimoji="1" lang="ja-JP" altLang="en-US" sz="1000" b="0" u="none" dirty="0">
                          <a:latin typeface="Meiryo UI" panose="020B0604030504040204" pitchFamily="50" charset="-128"/>
                          <a:ea typeface="Meiryo UI" panose="020B0604030504040204" pitchFamily="50" charset="-128"/>
                        </a:rPr>
                        <a:t>月より＞</a:t>
                      </a:r>
                      <a:endParaRPr kumimoji="1" lang="en-US" altLang="ja-JP" sz="1000" b="0" u="none" dirty="0">
                        <a:latin typeface="Meiryo UI" panose="020B0604030504040204" pitchFamily="50" charset="-128"/>
                        <a:ea typeface="Meiryo UI" panose="020B0604030504040204" pitchFamily="50" charset="-128"/>
                      </a:endParaRPr>
                    </a:p>
                    <a:p>
                      <a:r>
                        <a:rPr kumimoji="1" lang="ja-JP" altLang="en-US" sz="1000" b="0" u="none" dirty="0">
                          <a:latin typeface="Meiryo UI" panose="020B0604030504040204" pitchFamily="50" charset="-128"/>
                          <a:ea typeface="Meiryo UI" panose="020B0604030504040204" pitchFamily="50" charset="-128"/>
                        </a:rPr>
                        <a:t>　　　　・予約駐車場サービス事業＜平成</a:t>
                      </a:r>
                      <a:r>
                        <a:rPr kumimoji="1" lang="en-US" altLang="ja-JP" sz="1000" b="0" u="none" dirty="0">
                          <a:latin typeface="Meiryo UI" panose="020B0604030504040204" pitchFamily="50" charset="-128"/>
                          <a:ea typeface="Meiryo UI" panose="020B0604030504040204" pitchFamily="50" charset="-128"/>
                        </a:rPr>
                        <a:t>30</a:t>
                      </a:r>
                      <a:r>
                        <a:rPr kumimoji="1" lang="ja-JP" altLang="en-US" sz="1000" b="0" u="none" dirty="0">
                          <a:latin typeface="Meiryo UI" panose="020B0604030504040204" pitchFamily="50" charset="-128"/>
                          <a:ea typeface="Meiryo UI" panose="020B0604030504040204" pitchFamily="50" charset="-128"/>
                        </a:rPr>
                        <a:t>年</a:t>
                      </a:r>
                      <a:r>
                        <a:rPr kumimoji="1" lang="en-US" altLang="ja-JP" sz="1000" b="0" u="none" dirty="0">
                          <a:latin typeface="Meiryo UI" panose="020B0604030504040204" pitchFamily="50" charset="-128"/>
                          <a:ea typeface="Meiryo UI" panose="020B0604030504040204" pitchFamily="50" charset="-128"/>
                        </a:rPr>
                        <a:t>2</a:t>
                      </a:r>
                      <a:r>
                        <a:rPr kumimoji="1" lang="ja-JP" altLang="en-US" sz="1000" b="0" u="none" dirty="0">
                          <a:latin typeface="Meiryo UI" panose="020B0604030504040204" pitchFamily="50" charset="-128"/>
                          <a:ea typeface="Meiryo UI" panose="020B0604030504040204" pitchFamily="50" charset="-128"/>
                        </a:rPr>
                        <a:t>月より＞</a:t>
                      </a:r>
                      <a:endParaRPr kumimoji="1" lang="en-US" altLang="ja-JP" sz="1000" b="0" u="none" dirty="0">
                        <a:latin typeface="Meiryo UI" panose="020B0604030504040204" pitchFamily="50" charset="-128"/>
                        <a:ea typeface="Meiryo UI" panose="020B0604030504040204" pitchFamily="50" charset="-128"/>
                      </a:endParaRPr>
                    </a:p>
                    <a:p>
                      <a:pPr marL="133350" indent="-133350" algn="just">
                        <a:spcAft>
                          <a:spcPts val="0"/>
                        </a:spcAft>
                      </a:pPr>
                      <a:endParaRPr lang="en-US" altLang="ja-JP" sz="1100" b="1" kern="100" dirty="0">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50" b="1" kern="100" dirty="0">
                          <a:effectLst/>
                          <a:latin typeface="Meiryo UI" panose="020B0604030504040204" pitchFamily="50" charset="-128"/>
                          <a:ea typeface="Meiryo UI" panose="020B0604030504040204" pitchFamily="50" charset="-128"/>
                        </a:rPr>
                        <a:t>◆</a:t>
                      </a:r>
                      <a:r>
                        <a:rPr lang="ja-JP" altLang="en-US" sz="1050" b="1" u="sng" kern="100" dirty="0">
                          <a:effectLst/>
                          <a:latin typeface="Meiryo UI" panose="020B0604030504040204" pitchFamily="50" charset="-128"/>
                          <a:ea typeface="Meiryo UI" panose="020B0604030504040204" pitchFamily="50" charset="-128"/>
                        </a:rPr>
                        <a:t>府営住宅の市町への移管</a:t>
                      </a:r>
                      <a:endParaRPr lang="en-US" altLang="ja-JP" sz="1050" b="1" u="sng" kern="100" dirty="0">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ts val="500"/>
                        </a:lnSpc>
                        <a:spcBef>
                          <a:spcPts val="0"/>
                        </a:spcBef>
                        <a:spcAft>
                          <a:spcPts val="0"/>
                        </a:spcAft>
                        <a:buClrTx/>
                        <a:buSzTx/>
                        <a:buFontTx/>
                        <a:buNone/>
                        <a:tabLst/>
                        <a:defRPr/>
                      </a:pPr>
                      <a:r>
                        <a:rPr lang="ja-JP" altLang="en-US" sz="1100" b="1" i="0" u="sng" kern="100" dirty="0">
                          <a:effectLst/>
                          <a:latin typeface="Meiryo UI" panose="020B0604030504040204" pitchFamily="50" charset="-128"/>
                          <a:ea typeface="Meiryo UI" panose="020B0604030504040204" pitchFamily="50" charset="-128"/>
                        </a:rPr>
                        <a:t>　</a:t>
                      </a:r>
                      <a:endParaRPr lang="en-US" altLang="ja-JP" sz="1100" b="1" i="0" u="sng" kern="100" dirty="0">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100" b="1" kern="100" dirty="0">
                          <a:effectLst/>
                          <a:latin typeface="Meiryo UI" panose="020B0604030504040204" pitchFamily="50" charset="-128"/>
                          <a:ea typeface="Meiryo UI" panose="020B0604030504040204" pitchFamily="50" charset="-128"/>
                        </a:rPr>
                        <a:t>　　</a:t>
                      </a:r>
                      <a:r>
                        <a:rPr lang="ja-JP" altLang="en-US" sz="1000" b="1" kern="100" dirty="0">
                          <a:effectLst/>
                          <a:latin typeface="Meiryo UI" panose="020B0604030504040204" pitchFamily="50" charset="-128"/>
                          <a:ea typeface="Meiryo UI" panose="020B0604030504040204" pitchFamily="50" charset="-128"/>
                        </a:rPr>
                        <a:t>１　事業目的</a:t>
                      </a:r>
                      <a:endParaRPr lang="en-US" altLang="ja-JP" sz="1000" b="1" kern="100" dirty="0">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kern="100" dirty="0">
                          <a:effectLst/>
                          <a:latin typeface="Meiryo UI" panose="020B0604030504040204" pitchFamily="50" charset="-128"/>
                          <a:ea typeface="Meiryo UI" panose="020B0604030504040204" pitchFamily="50" charset="-128"/>
                        </a:rPr>
                        <a:t>　　　　・地域のまちづくりや、福祉施策と緊密に連携した住民サービスの提供を進めるために地域経営の主体である基礎自治体が公営住宅を担うこと</a:t>
                      </a:r>
                      <a:r>
                        <a:rPr lang="ja-JP" altLang="en-US" sz="1000" kern="100" dirty="0" smtClean="0">
                          <a:effectLst/>
                          <a:latin typeface="Meiryo UI" panose="020B0604030504040204" pitchFamily="50" charset="-128"/>
                          <a:ea typeface="Meiryo UI" panose="020B0604030504040204" pitchFamily="50" charset="-128"/>
                        </a:rPr>
                        <a:t>が望ましい</a:t>
                      </a:r>
                      <a:r>
                        <a:rPr lang="ja-JP" altLang="en-US" sz="1000" kern="100" dirty="0">
                          <a:effectLst/>
                          <a:latin typeface="Meiryo UI" panose="020B0604030504040204" pitchFamily="50" charset="-128"/>
                          <a:ea typeface="Meiryo UI" panose="020B0604030504040204" pitchFamily="50" charset="-128"/>
                        </a:rPr>
                        <a:t>との考えに</a:t>
                      </a:r>
                      <a:r>
                        <a:rPr lang="ja-JP" altLang="en-US" sz="1000" kern="100" dirty="0" smtClean="0">
                          <a:effectLst/>
                          <a:latin typeface="Meiryo UI" panose="020B0604030504040204" pitchFamily="50" charset="-128"/>
                          <a:ea typeface="Meiryo UI" panose="020B0604030504040204" pitchFamily="50" charset="-128"/>
                        </a:rPr>
                        <a:t>基</a:t>
                      </a:r>
                      <a:endParaRPr lang="en-US" altLang="ja-JP" sz="1000" kern="100" dirty="0" smtClean="0">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kern="100" dirty="0" smtClean="0">
                          <a:effectLst/>
                          <a:latin typeface="Meiryo UI" panose="020B0604030504040204" pitchFamily="50" charset="-128"/>
                          <a:ea typeface="Meiryo UI" panose="020B0604030504040204" pitchFamily="50" charset="-128"/>
                        </a:rPr>
                        <a:t>　　　　　</a:t>
                      </a:r>
                      <a:r>
                        <a:rPr lang="ja-JP" altLang="en-US" sz="1000" kern="100" dirty="0" err="1" smtClean="0">
                          <a:effectLst/>
                          <a:latin typeface="Meiryo UI" panose="020B0604030504040204" pitchFamily="50" charset="-128"/>
                          <a:ea typeface="Meiryo UI" panose="020B0604030504040204" pitchFamily="50" charset="-128"/>
                        </a:rPr>
                        <a:t>づき</a:t>
                      </a:r>
                      <a:r>
                        <a:rPr lang="ja-JP" altLang="en-US" sz="1000" kern="100" dirty="0">
                          <a:effectLst/>
                          <a:latin typeface="Meiryo UI" panose="020B0604030504040204" pitchFamily="50" charset="-128"/>
                          <a:ea typeface="Meiryo UI" panose="020B0604030504040204" pitchFamily="50" charset="-128"/>
                        </a:rPr>
                        <a:t>移管を進める。</a:t>
                      </a:r>
                      <a:endParaRPr lang="en-US" altLang="ja-JP" sz="1000" kern="100" dirty="0">
                        <a:effectLst/>
                        <a:latin typeface="Meiryo UI" panose="020B0604030504040204" pitchFamily="50" charset="-128"/>
                        <a:ea typeface="Meiryo UI" panose="020B0604030504040204" pitchFamily="50" charset="-128"/>
                      </a:endParaRPr>
                    </a:p>
                    <a:p>
                      <a:r>
                        <a:rPr kumimoji="1" lang="ja-JP" altLang="en-US" sz="1000" b="1" dirty="0">
                          <a:latin typeface="Meiryo UI" panose="020B0604030504040204" pitchFamily="50" charset="-128"/>
                          <a:ea typeface="Meiryo UI" panose="020B0604030504040204" pitchFamily="50" charset="-128"/>
                        </a:rPr>
                        <a:t>　　２　事業内容</a:t>
                      </a:r>
                      <a:endParaRPr kumimoji="1" lang="en-US" altLang="ja-JP" sz="1000" b="1" dirty="0">
                        <a:latin typeface="Meiryo UI" panose="020B0604030504040204" pitchFamily="50" charset="-128"/>
                        <a:ea typeface="Meiryo UI" panose="020B0604030504040204" pitchFamily="50" charset="-128"/>
                      </a:endParaRPr>
                    </a:p>
                    <a:p>
                      <a:r>
                        <a:rPr kumimoji="1" lang="ja-JP" altLang="en-US" sz="1000" b="1" dirty="0">
                          <a:latin typeface="Meiryo UI" panose="020B0604030504040204" pitchFamily="50" charset="-128"/>
                          <a:ea typeface="Meiryo UI" panose="020B0604030504040204" pitchFamily="50" charset="-128"/>
                        </a:rPr>
                        <a:t>　　　　</a:t>
                      </a:r>
                      <a:r>
                        <a:rPr kumimoji="1" lang="ja-JP" altLang="en-US" sz="1000" b="0" dirty="0">
                          <a:latin typeface="Meiryo UI" panose="020B0604030504040204" pitchFamily="50" charset="-128"/>
                          <a:ea typeface="Meiryo UI" panose="020B0604030504040204" pitchFamily="50" charset="-128"/>
                        </a:rPr>
                        <a:t>・平成</a:t>
                      </a:r>
                      <a:r>
                        <a:rPr kumimoji="1" lang="en-US" altLang="ja-JP" sz="1000" b="0" dirty="0">
                          <a:latin typeface="Meiryo UI" panose="020B0604030504040204" pitchFamily="50" charset="-128"/>
                          <a:ea typeface="Meiryo UI" panose="020B0604030504040204" pitchFamily="50" charset="-128"/>
                        </a:rPr>
                        <a:t>27</a:t>
                      </a:r>
                      <a:r>
                        <a:rPr kumimoji="1" lang="ja-JP" altLang="en-US" sz="1000" b="0" dirty="0">
                          <a:latin typeface="Meiryo UI" panose="020B0604030504040204" pitchFamily="50" charset="-128"/>
                          <a:ea typeface="Meiryo UI" panose="020B0604030504040204" pitchFamily="50" charset="-128"/>
                        </a:rPr>
                        <a:t>年</a:t>
                      </a:r>
                      <a:r>
                        <a:rPr kumimoji="1" lang="en-US" altLang="ja-JP" sz="1000" b="0" dirty="0">
                          <a:latin typeface="Meiryo UI" panose="020B0604030504040204" pitchFamily="50" charset="-128"/>
                          <a:ea typeface="Meiryo UI" panose="020B0604030504040204" pitchFamily="50" charset="-128"/>
                        </a:rPr>
                        <a:t>8</a:t>
                      </a:r>
                      <a:r>
                        <a:rPr kumimoji="1" lang="ja-JP" altLang="en-US" sz="1000" b="0" dirty="0">
                          <a:latin typeface="Meiryo UI" panose="020B0604030504040204" pitchFamily="50" charset="-128"/>
                          <a:ea typeface="Meiryo UI" panose="020B0604030504040204" pitchFamily="50" charset="-128"/>
                        </a:rPr>
                        <a:t>月</a:t>
                      </a:r>
                      <a:r>
                        <a:rPr kumimoji="1" lang="en-US" altLang="ja-JP" sz="1000" b="0" dirty="0">
                          <a:latin typeface="Meiryo UI" panose="020B0604030504040204" pitchFamily="50" charset="-128"/>
                          <a:ea typeface="Meiryo UI" panose="020B0604030504040204" pitchFamily="50" charset="-128"/>
                        </a:rPr>
                        <a:t>1</a:t>
                      </a:r>
                      <a:r>
                        <a:rPr kumimoji="1" lang="ja-JP" altLang="en-US" sz="1000" b="0" dirty="0">
                          <a:latin typeface="Meiryo UI" panose="020B0604030504040204" pitchFamily="50" charset="-128"/>
                          <a:ea typeface="Meiryo UI" panose="020B0604030504040204" pitchFamily="50" charset="-128"/>
                        </a:rPr>
                        <a:t>日</a:t>
                      </a:r>
                      <a:r>
                        <a:rPr kumimoji="1" lang="ja-JP" altLang="en-US" sz="1000" b="0" dirty="0">
                          <a:solidFill>
                            <a:schemeClr val="tx1"/>
                          </a:solidFill>
                          <a:latin typeface="Meiryo UI" panose="020B0604030504040204" pitchFamily="50" charset="-128"/>
                          <a:ea typeface="Meiryo UI" panose="020B0604030504040204" pitchFamily="50" charset="-128"/>
                        </a:rPr>
                        <a:t>より大</a:t>
                      </a:r>
                      <a:r>
                        <a:rPr kumimoji="1" lang="ja-JP" altLang="en-US" sz="1000" b="0" dirty="0">
                          <a:latin typeface="Meiryo UI" panose="020B0604030504040204" pitchFamily="50" charset="-128"/>
                          <a:ea typeface="Meiryo UI" panose="020B0604030504040204" pitchFamily="50" charset="-128"/>
                        </a:rPr>
                        <a:t>阪市へ府営住宅を移管（事業中の</a:t>
                      </a:r>
                      <a:r>
                        <a:rPr kumimoji="1" lang="en-US" altLang="ja-JP" sz="1000" b="0" dirty="0">
                          <a:latin typeface="Meiryo UI" panose="020B0604030504040204" pitchFamily="50" charset="-128"/>
                          <a:ea typeface="Meiryo UI" panose="020B0604030504040204" pitchFamily="50" charset="-128"/>
                        </a:rPr>
                        <a:t>1</a:t>
                      </a:r>
                      <a:r>
                        <a:rPr kumimoji="1" lang="ja-JP" altLang="en-US" sz="1000" b="0" dirty="0">
                          <a:latin typeface="Meiryo UI" panose="020B0604030504040204" pitchFamily="50" charset="-128"/>
                          <a:ea typeface="Meiryo UI" panose="020B0604030504040204" pitchFamily="50" charset="-128"/>
                        </a:rPr>
                        <a:t>団地については、事業終了後に移管）移管団地数・戸数　　 </a:t>
                      </a:r>
                      <a:r>
                        <a:rPr kumimoji="1" lang="en-US" altLang="ja-JP" sz="1000" b="0" dirty="0">
                          <a:latin typeface="Meiryo UI" panose="020B0604030504040204" pitchFamily="50" charset="-128"/>
                          <a:ea typeface="Meiryo UI" panose="020B0604030504040204" pitchFamily="50" charset="-128"/>
                        </a:rPr>
                        <a:t>61</a:t>
                      </a:r>
                      <a:r>
                        <a:rPr kumimoji="1" lang="ja-JP" altLang="en-US" sz="1000" b="0" dirty="0">
                          <a:latin typeface="Meiryo UI" panose="020B0604030504040204" pitchFamily="50" charset="-128"/>
                          <a:ea typeface="Meiryo UI" panose="020B0604030504040204" pitchFamily="50" charset="-128"/>
                        </a:rPr>
                        <a:t>団地　</a:t>
                      </a:r>
                      <a:r>
                        <a:rPr kumimoji="1" lang="en-US" altLang="ja-JP" sz="1000" b="0" dirty="0">
                          <a:latin typeface="Meiryo UI" panose="020B0604030504040204" pitchFamily="50" charset="-128"/>
                          <a:ea typeface="Meiryo UI" panose="020B0604030504040204" pitchFamily="50" charset="-128"/>
                        </a:rPr>
                        <a:t>12,311</a:t>
                      </a:r>
                      <a:r>
                        <a:rPr kumimoji="1" lang="ja-JP" altLang="en-US" sz="1000" b="0" dirty="0">
                          <a:latin typeface="Meiryo UI" panose="020B0604030504040204" pitchFamily="50" charset="-128"/>
                          <a:ea typeface="Meiryo UI" panose="020B0604030504040204" pitchFamily="50" charset="-128"/>
                        </a:rPr>
                        <a:t>戸</a:t>
                      </a:r>
                      <a:endParaRPr kumimoji="1" lang="en-US" altLang="ja-JP" sz="1000" b="0" dirty="0">
                        <a:latin typeface="Meiryo UI" panose="020B0604030504040204" pitchFamily="50" charset="-128"/>
                        <a:ea typeface="Meiryo UI" panose="020B0604030504040204" pitchFamily="50" charset="-128"/>
                      </a:endParaRPr>
                    </a:p>
                    <a:p>
                      <a:r>
                        <a:rPr kumimoji="1" lang="ja-JP" altLang="en-US" sz="1000" b="0" dirty="0">
                          <a:latin typeface="Meiryo UI" panose="020B0604030504040204" pitchFamily="50" charset="-128"/>
                          <a:ea typeface="Meiryo UI" panose="020B0604030504040204" pitchFamily="50" charset="-128"/>
                        </a:rPr>
                        <a:t>　　　　・平成</a:t>
                      </a:r>
                      <a:r>
                        <a:rPr kumimoji="1" lang="en-US" altLang="ja-JP" sz="1000" b="0" dirty="0">
                          <a:latin typeface="Meiryo UI" panose="020B0604030504040204" pitchFamily="50" charset="-128"/>
                          <a:ea typeface="Meiryo UI" panose="020B0604030504040204" pitchFamily="50" charset="-128"/>
                        </a:rPr>
                        <a:t>30</a:t>
                      </a:r>
                      <a:r>
                        <a:rPr kumimoji="1" lang="ja-JP" altLang="en-US" sz="1000" b="0" dirty="0">
                          <a:latin typeface="Meiryo UI" panose="020B0604030504040204" pitchFamily="50" charset="-128"/>
                          <a:ea typeface="Meiryo UI" panose="020B0604030504040204" pitchFamily="50" charset="-128"/>
                        </a:rPr>
                        <a:t>年</a:t>
                      </a:r>
                      <a:r>
                        <a:rPr kumimoji="1" lang="en-US" altLang="ja-JP" sz="1000" b="0" dirty="0">
                          <a:latin typeface="Meiryo UI" panose="020B0604030504040204" pitchFamily="50" charset="-128"/>
                          <a:ea typeface="Meiryo UI" panose="020B0604030504040204" pitchFamily="50" charset="-128"/>
                        </a:rPr>
                        <a:t>4</a:t>
                      </a:r>
                      <a:r>
                        <a:rPr kumimoji="1" lang="ja-JP" altLang="en-US" sz="1000" b="0" dirty="0">
                          <a:latin typeface="Meiryo UI" panose="020B0604030504040204" pitchFamily="50" charset="-128"/>
                          <a:ea typeface="Meiryo UI" panose="020B0604030504040204" pitchFamily="50" charset="-128"/>
                        </a:rPr>
                        <a:t>月</a:t>
                      </a:r>
                      <a:r>
                        <a:rPr kumimoji="1" lang="en-US" altLang="ja-JP" sz="1000" b="0" dirty="0">
                          <a:latin typeface="Meiryo UI" panose="020B0604030504040204" pitchFamily="50" charset="-128"/>
                          <a:ea typeface="Meiryo UI" panose="020B0604030504040204" pitchFamily="50" charset="-128"/>
                        </a:rPr>
                        <a:t>1</a:t>
                      </a:r>
                      <a:r>
                        <a:rPr kumimoji="1" lang="ja-JP" altLang="en-US" sz="1000" b="0" dirty="0">
                          <a:latin typeface="Meiryo UI" panose="020B0604030504040204" pitchFamily="50" charset="-128"/>
                          <a:ea typeface="Meiryo UI" panose="020B0604030504040204" pitchFamily="50" charset="-128"/>
                        </a:rPr>
                        <a:t>日に大東市へ府営住宅を移管（第</a:t>
                      </a:r>
                      <a:r>
                        <a:rPr kumimoji="1" lang="en-US" altLang="ja-JP" sz="1000" b="0" dirty="0">
                          <a:latin typeface="Meiryo UI" panose="020B0604030504040204" pitchFamily="50" charset="-128"/>
                          <a:ea typeface="Meiryo UI" panose="020B0604030504040204" pitchFamily="50" charset="-128"/>
                        </a:rPr>
                        <a:t>1</a:t>
                      </a:r>
                      <a:r>
                        <a:rPr kumimoji="1" lang="ja-JP" altLang="en-US" sz="1000" b="0" dirty="0">
                          <a:latin typeface="Meiryo UI" panose="020B0604030504040204" pitchFamily="50" charset="-128"/>
                          <a:ea typeface="Meiryo UI" panose="020B0604030504040204" pitchFamily="50" charset="-128"/>
                        </a:rPr>
                        <a:t>次移管＜</a:t>
                      </a:r>
                      <a:r>
                        <a:rPr kumimoji="1" lang="en-US" altLang="ja-JP" sz="1000" b="0" dirty="0">
                          <a:latin typeface="Meiryo UI" panose="020B0604030504040204" pitchFamily="50" charset="-128"/>
                          <a:ea typeface="Meiryo UI" panose="020B0604030504040204" pitchFamily="50" charset="-128"/>
                        </a:rPr>
                        <a:t>3</a:t>
                      </a:r>
                      <a:r>
                        <a:rPr kumimoji="1" lang="ja-JP" altLang="en-US" sz="1000" b="0" dirty="0">
                          <a:latin typeface="Meiryo UI" panose="020B0604030504040204" pitchFamily="50" charset="-128"/>
                          <a:ea typeface="Meiryo UI" panose="020B0604030504040204" pitchFamily="50" charset="-128"/>
                        </a:rPr>
                        <a:t>回に分けて順次移管予定＞）　　　移管団地数・戸数　　　 </a:t>
                      </a:r>
                      <a:r>
                        <a:rPr kumimoji="1" lang="en-US" altLang="ja-JP" sz="1000" b="0" dirty="0">
                          <a:latin typeface="Meiryo UI" panose="020B0604030504040204" pitchFamily="50" charset="-128"/>
                          <a:ea typeface="Meiryo UI" panose="020B0604030504040204" pitchFamily="50" charset="-128"/>
                        </a:rPr>
                        <a:t>1</a:t>
                      </a:r>
                      <a:r>
                        <a:rPr kumimoji="1" lang="ja-JP" altLang="en-US" sz="1000" b="0" dirty="0">
                          <a:latin typeface="Meiryo UI" panose="020B0604030504040204" pitchFamily="50" charset="-128"/>
                          <a:ea typeface="Meiryo UI" panose="020B0604030504040204" pitchFamily="50" charset="-128"/>
                        </a:rPr>
                        <a:t>団地　</a:t>
                      </a:r>
                      <a:r>
                        <a:rPr kumimoji="1" lang="ja-JP" altLang="en-US" sz="1000" b="0" baseline="0" dirty="0">
                          <a:latin typeface="Meiryo UI" panose="020B0604030504040204" pitchFamily="50" charset="-128"/>
                          <a:ea typeface="Meiryo UI" panose="020B0604030504040204" pitchFamily="50" charset="-128"/>
                        </a:rPr>
                        <a:t> </a:t>
                      </a:r>
                      <a:r>
                        <a:rPr kumimoji="1" lang="ja-JP" altLang="en-US" sz="1000" b="0" dirty="0">
                          <a:latin typeface="Meiryo UI" panose="020B0604030504040204" pitchFamily="50" charset="-128"/>
                          <a:ea typeface="Meiryo UI" panose="020B0604030504040204" pitchFamily="50" charset="-128"/>
                        </a:rPr>
                        <a:t>　　</a:t>
                      </a:r>
                      <a:r>
                        <a:rPr kumimoji="1" lang="en-US" altLang="ja-JP" sz="1000" b="0" dirty="0">
                          <a:latin typeface="Meiryo UI" panose="020B0604030504040204" pitchFamily="50" charset="-128"/>
                          <a:ea typeface="Meiryo UI" panose="020B0604030504040204" pitchFamily="50" charset="-128"/>
                        </a:rPr>
                        <a:t>144</a:t>
                      </a:r>
                      <a:r>
                        <a:rPr kumimoji="1" lang="ja-JP" altLang="en-US" sz="1000" b="0" dirty="0">
                          <a:latin typeface="Meiryo UI" panose="020B0604030504040204" pitchFamily="50" charset="-128"/>
                          <a:ea typeface="Meiryo UI" panose="020B0604030504040204" pitchFamily="50" charset="-128"/>
                        </a:rPr>
                        <a:t>戸</a:t>
                      </a:r>
                      <a:endParaRPr kumimoji="1" lang="en-US" altLang="ja-JP" sz="1000" b="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・平成</a:t>
                      </a:r>
                      <a:r>
                        <a:rPr kumimoji="1" lang="en-US" altLang="ja-JP" sz="1000" dirty="0">
                          <a:latin typeface="Meiryo UI" panose="020B0604030504040204" pitchFamily="50" charset="-128"/>
                          <a:ea typeface="Meiryo UI" panose="020B0604030504040204" pitchFamily="50" charset="-128"/>
                        </a:rPr>
                        <a:t>31</a:t>
                      </a:r>
                      <a:r>
                        <a:rPr kumimoji="1" lang="ja-JP" altLang="en-US" sz="1000" dirty="0">
                          <a:latin typeface="Meiryo UI" panose="020B0604030504040204" pitchFamily="50" charset="-128"/>
                          <a:ea typeface="Meiryo UI" panose="020B0604030504040204" pitchFamily="50" charset="-128"/>
                        </a:rPr>
                        <a:t>年</a:t>
                      </a:r>
                      <a:r>
                        <a:rPr kumimoji="1" lang="en-US" altLang="ja-JP" sz="1000" dirty="0">
                          <a:latin typeface="Meiryo UI" panose="020B0604030504040204" pitchFamily="50" charset="-128"/>
                          <a:ea typeface="Meiryo UI" panose="020B0604030504040204" pitchFamily="50" charset="-128"/>
                        </a:rPr>
                        <a:t>4</a:t>
                      </a:r>
                      <a:r>
                        <a:rPr kumimoji="1" lang="ja-JP" altLang="en-US" sz="1000" dirty="0">
                          <a:latin typeface="Meiryo UI" panose="020B0604030504040204" pitchFamily="50" charset="-128"/>
                          <a:ea typeface="Meiryo UI" panose="020B0604030504040204" pitchFamily="50" charset="-128"/>
                        </a:rPr>
                        <a:t>月</a:t>
                      </a:r>
                      <a:r>
                        <a:rPr kumimoji="1" lang="en-US" altLang="ja-JP" sz="1000" dirty="0">
                          <a:latin typeface="Meiryo UI" panose="020B0604030504040204" pitchFamily="50" charset="-128"/>
                          <a:ea typeface="Meiryo UI" panose="020B0604030504040204" pitchFamily="50" charset="-128"/>
                        </a:rPr>
                        <a:t>1</a:t>
                      </a:r>
                      <a:r>
                        <a:rPr kumimoji="1" lang="ja-JP" altLang="en-US" sz="1000" dirty="0">
                          <a:latin typeface="Meiryo UI" panose="020B0604030504040204" pitchFamily="50" charset="-128"/>
                          <a:ea typeface="Meiryo UI" panose="020B0604030504040204" pitchFamily="50" charset="-128"/>
                        </a:rPr>
                        <a:t>日に門真市へ府営住宅を移管（第</a:t>
                      </a:r>
                      <a:r>
                        <a:rPr kumimoji="1" lang="en-US" altLang="ja-JP" sz="1000" dirty="0">
                          <a:latin typeface="Meiryo UI" panose="020B0604030504040204" pitchFamily="50" charset="-128"/>
                          <a:ea typeface="Meiryo UI" panose="020B0604030504040204" pitchFamily="50" charset="-128"/>
                        </a:rPr>
                        <a:t>1</a:t>
                      </a:r>
                      <a:r>
                        <a:rPr kumimoji="1" lang="ja-JP" altLang="en-US" sz="1000" dirty="0">
                          <a:latin typeface="Meiryo UI" panose="020B0604030504040204" pitchFamily="50" charset="-128"/>
                          <a:ea typeface="Meiryo UI" panose="020B0604030504040204" pitchFamily="50" charset="-128"/>
                        </a:rPr>
                        <a:t>次移管＜</a:t>
                      </a:r>
                      <a:r>
                        <a:rPr kumimoji="1" lang="en-US" altLang="ja-JP" sz="1000" dirty="0">
                          <a:latin typeface="Meiryo UI" panose="020B0604030504040204" pitchFamily="50" charset="-128"/>
                          <a:ea typeface="Meiryo UI" panose="020B0604030504040204" pitchFamily="50" charset="-128"/>
                        </a:rPr>
                        <a:t>3</a:t>
                      </a:r>
                      <a:r>
                        <a:rPr kumimoji="1" lang="ja-JP" altLang="en-US" sz="1000" dirty="0">
                          <a:latin typeface="Meiryo UI" panose="020B0604030504040204" pitchFamily="50" charset="-128"/>
                          <a:ea typeface="Meiryo UI" panose="020B0604030504040204" pitchFamily="50" charset="-128"/>
                        </a:rPr>
                        <a:t>回に分けて順次移管予定＞）　　　移管団地数・戸数　　　 </a:t>
                      </a:r>
                      <a:r>
                        <a:rPr kumimoji="1" lang="en-US" altLang="ja-JP" sz="1000" dirty="0">
                          <a:latin typeface="Meiryo UI" panose="020B0604030504040204" pitchFamily="50" charset="-128"/>
                          <a:ea typeface="Meiryo UI" panose="020B0604030504040204" pitchFamily="50" charset="-128"/>
                        </a:rPr>
                        <a:t>3</a:t>
                      </a:r>
                      <a:r>
                        <a:rPr kumimoji="1" lang="ja-JP" altLang="en-US" sz="1000" dirty="0">
                          <a:latin typeface="Meiryo UI" panose="020B0604030504040204" pitchFamily="50" charset="-128"/>
                          <a:ea typeface="Meiryo UI" panose="020B0604030504040204" pitchFamily="50" charset="-128"/>
                        </a:rPr>
                        <a:t>団地　　</a:t>
                      </a:r>
                      <a:r>
                        <a:rPr kumimoji="1" lang="en-US" altLang="ja-JP" sz="1000" dirty="0">
                          <a:latin typeface="Meiryo UI" panose="020B0604030504040204" pitchFamily="50" charset="-128"/>
                          <a:ea typeface="Meiryo UI" panose="020B0604030504040204" pitchFamily="50" charset="-128"/>
                        </a:rPr>
                        <a:t>2,492</a:t>
                      </a:r>
                      <a:r>
                        <a:rPr kumimoji="1" lang="ja-JP" altLang="en-US" sz="1000" dirty="0">
                          <a:latin typeface="Meiryo UI" panose="020B0604030504040204" pitchFamily="50" charset="-128"/>
                          <a:ea typeface="Meiryo UI" panose="020B0604030504040204" pitchFamily="50" charset="-128"/>
                        </a:rPr>
                        <a:t>戸</a:t>
                      </a:r>
                      <a:endParaRPr kumimoji="1" lang="en-US" altLang="ja-JP" sz="10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eiryo UI" panose="020B0604030504040204" pitchFamily="50" charset="-128"/>
                          <a:ea typeface="Meiryo UI" panose="020B0604030504040204" pitchFamily="50" charset="-128"/>
                        </a:rPr>
                        <a:t>　　　　・令和</a:t>
                      </a:r>
                      <a:r>
                        <a:rPr kumimoji="1" lang="en-US" altLang="ja-JP" sz="1000" dirty="0">
                          <a:latin typeface="Meiryo UI" panose="020B0604030504040204" pitchFamily="50" charset="-128"/>
                          <a:ea typeface="Meiryo UI" panose="020B0604030504040204" pitchFamily="50" charset="-128"/>
                        </a:rPr>
                        <a:t>2</a:t>
                      </a:r>
                      <a:r>
                        <a:rPr kumimoji="1" lang="ja-JP" altLang="en-US" sz="1000" dirty="0">
                          <a:latin typeface="Meiryo UI" panose="020B0604030504040204" pitchFamily="50" charset="-128"/>
                          <a:ea typeface="Meiryo UI" panose="020B0604030504040204" pitchFamily="50" charset="-128"/>
                        </a:rPr>
                        <a:t>年</a:t>
                      </a:r>
                      <a:r>
                        <a:rPr kumimoji="1" lang="en-US" altLang="ja-JP" sz="1000" dirty="0">
                          <a:latin typeface="Meiryo UI" panose="020B0604030504040204" pitchFamily="50" charset="-128"/>
                          <a:ea typeface="Meiryo UI" panose="020B0604030504040204" pitchFamily="50" charset="-128"/>
                        </a:rPr>
                        <a:t>4</a:t>
                      </a:r>
                      <a:r>
                        <a:rPr kumimoji="1" lang="ja-JP" altLang="en-US" sz="1000" dirty="0">
                          <a:latin typeface="Meiryo UI" panose="020B0604030504040204" pitchFamily="50" charset="-128"/>
                          <a:ea typeface="Meiryo UI" panose="020B0604030504040204" pitchFamily="50" charset="-128"/>
                        </a:rPr>
                        <a:t>月</a:t>
                      </a:r>
                      <a:r>
                        <a:rPr kumimoji="1" lang="en-US" altLang="ja-JP" sz="1000" dirty="0">
                          <a:latin typeface="Meiryo UI" panose="020B0604030504040204" pitchFamily="50" charset="-128"/>
                          <a:ea typeface="Meiryo UI" panose="020B0604030504040204" pitchFamily="50" charset="-128"/>
                        </a:rPr>
                        <a:t>1</a:t>
                      </a:r>
                      <a:r>
                        <a:rPr kumimoji="1" lang="ja-JP" altLang="en-US" sz="1000" dirty="0">
                          <a:latin typeface="Meiryo UI" panose="020B0604030504040204" pitchFamily="50" charset="-128"/>
                          <a:ea typeface="Meiryo UI" panose="020B0604030504040204" pitchFamily="50" charset="-128"/>
                        </a:rPr>
                        <a:t>日に池田市へ府営住宅を移管予定（第</a:t>
                      </a:r>
                      <a:r>
                        <a:rPr kumimoji="1" lang="en-US" altLang="ja-JP" sz="1000" dirty="0">
                          <a:latin typeface="Meiryo UI" panose="020B0604030504040204" pitchFamily="50" charset="-128"/>
                          <a:ea typeface="Meiryo UI" panose="020B0604030504040204" pitchFamily="50" charset="-128"/>
                        </a:rPr>
                        <a:t>1</a:t>
                      </a:r>
                      <a:r>
                        <a:rPr kumimoji="1" lang="ja-JP" altLang="en-US" sz="1000" dirty="0">
                          <a:latin typeface="Meiryo UI" panose="020B0604030504040204" pitchFamily="50" charset="-128"/>
                          <a:ea typeface="Meiryo UI" panose="020B0604030504040204" pitchFamily="50" charset="-128"/>
                        </a:rPr>
                        <a:t>次移管＜</a:t>
                      </a:r>
                      <a:r>
                        <a:rPr kumimoji="1" lang="en-US" altLang="ja-JP" sz="1000" dirty="0">
                          <a:latin typeface="Meiryo UI" panose="020B0604030504040204" pitchFamily="50" charset="-128"/>
                          <a:ea typeface="Meiryo UI" panose="020B0604030504040204" pitchFamily="50" charset="-128"/>
                        </a:rPr>
                        <a:t>3</a:t>
                      </a:r>
                      <a:r>
                        <a:rPr kumimoji="1" lang="ja-JP" altLang="en-US" sz="1000" dirty="0">
                          <a:latin typeface="Meiryo UI" panose="020B0604030504040204" pitchFamily="50" charset="-128"/>
                          <a:ea typeface="Meiryo UI" panose="020B0604030504040204" pitchFamily="50" charset="-128"/>
                        </a:rPr>
                        <a:t>回に分けて順次移管予定＞）　移管団地数・戸数</a:t>
                      </a:r>
                      <a:r>
                        <a:rPr kumimoji="1" lang="ja-JP" altLang="en-US" sz="1000" dirty="0">
                          <a:solidFill>
                            <a:schemeClr val="tx1"/>
                          </a:solidFill>
                          <a:latin typeface="Meiryo UI" panose="020B0604030504040204" pitchFamily="50" charset="-128"/>
                          <a:ea typeface="Meiryo UI" panose="020B0604030504040204" pitchFamily="50" charset="-128"/>
                        </a:rPr>
                        <a:t>予定 </a:t>
                      </a:r>
                      <a:r>
                        <a:rPr kumimoji="1" lang="en-US" altLang="ja-JP" sz="1000" dirty="0">
                          <a:solidFill>
                            <a:schemeClr val="tx1"/>
                          </a:solidFill>
                          <a:latin typeface="Meiryo UI" panose="020B0604030504040204" pitchFamily="50" charset="-128"/>
                          <a:ea typeface="Meiryo UI" panose="020B0604030504040204" pitchFamily="50" charset="-128"/>
                        </a:rPr>
                        <a:t>1</a:t>
                      </a:r>
                      <a:r>
                        <a:rPr kumimoji="1" lang="ja-JP" altLang="en-US" sz="1000" dirty="0">
                          <a:solidFill>
                            <a:schemeClr val="tx1"/>
                          </a:solidFill>
                          <a:latin typeface="Meiryo UI" panose="020B0604030504040204" pitchFamily="50" charset="-128"/>
                          <a:ea typeface="Meiryo UI" panose="020B0604030504040204" pitchFamily="50" charset="-128"/>
                        </a:rPr>
                        <a:t>団地</a:t>
                      </a:r>
                      <a:r>
                        <a:rPr kumimoji="1" lang="ja-JP" altLang="en-US" sz="1000" baseline="0" dirty="0">
                          <a:solidFill>
                            <a:schemeClr val="tx1"/>
                          </a:solidFill>
                          <a:latin typeface="Meiryo UI" panose="020B0604030504040204" pitchFamily="50" charset="-128"/>
                          <a:ea typeface="Meiryo UI" panose="020B0604030504040204" pitchFamily="50" charset="-128"/>
                        </a:rPr>
                        <a:t>　　　  </a:t>
                      </a:r>
                      <a:r>
                        <a:rPr kumimoji="1" lang="en-US" altLang="ja-JP" sz="1000" baseline="0" dirty="0">
                          <a:solidFill>
                            <a:schemeClr val="tx1"/>
                          </a:solidFill>
                          <a:latin typeface="Meiryo UI" panose="020B0604030504040204" pitchFamily="50" charset="-128"/>
                          <a:ea typeface="Meiryo UI" panose="020B0604030504040204" pitchFamily="50" charset="-128"/>
                        </a:rPr>
                        <a:t>60</a:t>
                      </a:r>
                      <a:r>
                        <a:rPr kumimoji="1" lang="ja-JP" altLang="en-US" sz="1000" baseline="0" dirty="0">
                          <a:solidFill>
                            <a:schemeClr val="tx1"/>
                          </a:solidFill>
                          <a:latin typeface="Meiryo UI" panose="020B0604030504040204" pitchFamily="50" charset="-128"/>
                          <a:ea typeface="Meiryo UI" panose="020B0604030504040204" pitchFamily="50" charset="-128"/>
                        </a:rPr>
                        <a:t>戸</a:t>
                      </a:r>
                      <a:r>
                        <a:rPr kumimoji="1" lang="ja-JP" altLang="en-US" sz="1100" dirty="0">
                          <a:solidFill>
                            <a:schemeClr val="tx1"/>
                          </a:solidFill>
                          <a:latin typeface="Meiryo UI" panose="020B0604030504040204" pitchFamily="50" charset="-128"/>
                          <a:ea typeface="Meiryo UI" panose="020B0604030504040204" pitchFamily="50" charset="-128"/>
                        </a:rPr>
                        <a:t>　</a:t>
                      </a:r>
                      <a:endParaRPr lang="en-US" altLang="ja-JP" sz="1100" b="1" kern="100" dirty="0">
                        <a:solidFill>
                          <a:schemeClr val="tx1"/>
                        </a:solidFill>
                        <a:effectLst/>
                        <a:latin typeface="Meiryo UI" panose="020B0604030504040204" pitchFamily="50" charset="-128"/>
                        <a:ea typeface="Meiryo UI" panose="020B0604030504040204" pitchFamily="50" charset="-128"/>
                        <a:cs typeface="+mn-cs"/>
                      </a:endParaRPr>
                    </a:p>
                    <a:p>
                      <a:endParaRPr lang="en-US" altLang="ja-JP" sz="1100" b="1" kern="100" dirty="0">
                        <a:solidFill>
                          <a:schemeClr val="tx1"/>
                        </a:solidFill>
                        <a:effectLst/>
                        <a:latin typeface="Meiryo UI" panose="020B0604030504040204" pitchFamily="50" charset="-128"/>
                        <a:ea typeface="Meiryo UI" panose="020B0604030504040204" pitchFamily="50" charset="-128"/>
                        <a:cs typeface="+mn-cs"/>
                      </a:endParaRPr>
                    </a:p>
                    <a:p>
                      <a:endParaRPr kumimoji="1" lang="en-US" altLang="ja-JP" sz="1100" b="1" u="sng" dirty="0">
                        <a:latin typeface="Meiryo UI" panose="020B0604030504040204" pitchFamily="50" charset="-128"/>
                        <a:ea typeface="Meiryo UI" panose="020B0604030504040204" pitchFamily="50" charset="-128"/>
                      </a:endParaRPr>
                    </a:p>
                  </a:txBody>
                  <a:tcPr marL="72000" marR="72000" marT="36000" marB="36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solidFill>
                  </a:tcPr>
                </a:tc>
                <a:extLst>
                  <a:ext uri="{0D108BD9-81ED-4DB2-BD59-A6C34878D82A}">
                    <a16:rowId xmlns:a16="http://schemas.microsoft.com/office/drawing/2014/main" val="4234363331"/>
                  </a:ext>
                </a:extLst>
              </a:tr>
              <a:tr h="194676">
                <a:tc>
                  <a:txBody>
                    <a:bodyPr/>
                    <a:lstStyle/>
                    <a:p>
                      <a:pPr algn="ctr"/>
                      <a:endParaRPr kumimoji="1" lang="ja-JP" altLang="en-US" sz="1000" b="1" dirty="0">
                        <a:solidFill>
                          <a:schemeClr val="bg1"/>
                        </a:solidFill>
                        <a:latin typeface="Meiryo UI" panose="020B0604030504040204" pitchFamily="50" charset="-128"/>
                        <a:ea typeface="Meiryo UI" panose="020B0604030504040204" pitchFamily="50" charset="-128"/>
                      </a:endParaRPr>
                    </a:p>
                  </a:txBody>
                  <a:tcPr marL="72000" marR="72000" marT="36000" marB="36000" vert="eaVert" anchor="ct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marL="72000" marR="72000" marT="36000" marB="36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solidFill>
                  </a:tcPr>
                </a:tc>
                <a:extLst>
                  <a:ext uri="{0D108BD9-81ED-4DB2-BD59-A6C34878D82A}">
                    <a16:rowId xmlns:a16="http://schemas.microsoft.com/office/drawing/2014/main" val="3923006037"/>
                  </a:ext>
                </a:extLst>
              </a:tr>
            </a:tbl>
          </a:graphicData>
        </a:graphic>
      </p:graphicFrame>
      <p:sp>
        <p:nvSpPr>
          <p:cNvPr id="6" name="正方形/長方形 5"/>
          <p:cNvSpPr/>
          <p:nvPr/>
        </p:nvSpPr>
        <p:spPr>
          <a:xfrm>
            <a:off x="5607115" y="233323"/>
            <a:ext cx="1935215" cy="208186"/>
          </a:xfrm>
          <a:prstGeom prst="rect">
            <a:avLst/>
          </a:prstGeom>
          <a:ln w="6350"/>
        </p:spPr>
        <p:style>
          <a:lnRef idx="2">
            <a:schemeClr val="accent1"/>
          </a:lnRef>
          <a:fillRef idx="1">
            <a:schemeClr val="lt1"/>
          </a:fillRef>
          <a:effectRef idx="0">
            <a:schemeClr val="accent1"/>
          </a:effectRef>
          <a:fontRef idx="minor">
            <a:schemeClr val="dk1"/>
          </a:fontRef>
        </p:style>
        <p:txBody>
          <a:bodyPr lIns="36000" rIns="36000" rtlCol="0" anchor="ctr"/>
          <a:lstStyle/>
          <a:p>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予算の記載</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）：一般財源</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スライド番号プレースホルダー 4"/>
          <p:cNvSpPr txBox="1">
            <a:spLocks/>
          </p:cNvSpPr>
          <p:nvPr/>
        </p:nvSpPr>
        <p:spPr>
          <a:xfrm>
            <a:off x="7010400" y="6584035"/>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smtClean="0">
                <a:solidFill>
                  <a:schemeClr val="tx1"/>
                </a:solidFill>
                <a:latin typeface="Meiryo UI" panose="020B0604030504040204" pitchFamily="50" charset="-128"/>
                <a:ea typeface="Meiryo UI" panose="020B0604030504040204" pitchFamily="50" charset="-128"/>
              </a:rPr>
              <a:t>78</a:t>
            </a:r>
            <a:endParaRPr lang="ja-JP" altLang="en-US"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278407097"/>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表 24"/>
          <p:cNvGraphicFramePr>
            <a:graphicFrameLocks noGrp="1"/>
          </p:cNvGraphicFramePr>
          <p:nvPr/>
        </p:nvGraphicFramePr>
        <p:xfrm>
          <a:off x="83583" y="82238"/>
          <a:ext cx="9003329" cy="415976"/>
        </p:xfrm>
        <a:graphic>
          <a:graphicData uri="http://schemas.openxmlformats.org/drawingml/2006/table">
            <a:tbl>
              <a:tblPr firstRow="1" firstCol="1" bandRow="1">
                <a:tableStyleId>{5C22544A-7EE6-4342-B048-85BDC9FD1C3A}</a:tableStyleId>
              </a:tblPr>
              <a:tblGrid>
                <a:gridCol w="6738667">
                  <a:extLst>
                    <a:ext uri="{9D8B030D-6E8A-4147-A177-3AD203B41FA5}">
                      <a16:colId xmlns:a16="http://schemas.microsoft.com/office/drawing/2014/main" val="1996567682"/>
                    </a:ext>
                  </a:extLst>
                </a:gridCol>
                <a:gridCol w="2264662">
                  <a:extLst>
                    <a:ext uri="{9D8B030D-6E8A-4147-A177-3AD203B41FA5}">
                      <a16:colId xmlns:a16="http://schemas.microsoft.com/office/drawing/2014/main" val="2440904912"/>
                    </a:ext>
                  </a:extLst>
                </a:gridCol>
              </a:tblGrid>
              <a:tr h="41597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100" kern="100" dirty="0">
                          <a:solidFill>
                            <a:schemeClr val="tx1"/>
                          </a:solidFill>
                          <a:effectLst/>
                          <a:latin typeface="Meiryo UI" panose="020B0604030504040204" pitchFamily="50" charset="-128"/>
                          <a:ea typeface="Meiryo UI" panose="020B0604030504040204" pitchFamily="50" charset="-128"/>
                        </a:rPr>
                        <a:t>【</a:t>
                      </a:r>
                      <a:r>
                        <a:rPr lang="ja-JP" altLang="en-US" sz="1100" kern="100" dirty="0">
                          <a:solidFill>
                            <a:schemeClr val="tx1"/>
                          </a:solidFill>
                          <a:effectLst/>
                          <a:latin typeface="Meiryo UI" panose="020B0604030504040204" pitchFamily="50" charset="-128"/>
                          <a:ea typeface="Meiryo UI" panose="020B0604030504040204" pitchFamily="50" charset="-128"/>
                        </a:rPr>
                        <a:t>主要検討事業</a:t>
                      </a:r>
                      <a:r>
                        <a:rPr lang="en-US" altLang="ja-JP" sz="1100" kern="100" dirty="0">
                          <a:solidFill>
                            <a:schemeClr val="tx1"/>
                          </a:solidFill>
                          <a:effectLst/>
                          <a:latin typeface="Meiryo UI" panose="020B0604030504040204" pitchFamily="50" charset="-128"/>
                          <a:ea typeface="Meiryo UI" panose="020B0604030504040204" pitchFamily="50" charset="-128"/>
                        </a:rPr>
                        <a:t>32】</a:t>
                      </a:r>
                      <a:r>
                        <a:rPr lang="ja-JP" altLang="en-US" sz="1100" kern="100" dirty="0">
                          <a:solidFill>
                            <a:schemeClr val="tx1"/>
                          </a:solidFill>
                          <a:effectLst/>
                          <a:latin typeface="Meiryo UI" panose="020B0604030504040204" pitchFamily="50" charset="-128"/>
                          <a:ea typeface="Meiryo UI" panose="020B0604030504040204" pitchFamily="50" charset="-128"/>
                        </a:rPr>
                        <a:t>　</a:t>
                      </a:r>
                      <a:r>
                        <a:rPr lang="zh-TW" altLang="en-US" sz="1400" kern="100" dirty="0">
                          <a:solidFill>
                            <a:schemeClr val="tx1"/>
                          </a:solidFill>
                          <a:effectLst/>
                          <a:latin typeface="Meiryo UI" panose="020B0604030504040204" pitchFamily="50" charset="-128"/>
                          <a:ea typeface="Meiryo UI" panose="020B0604030504040204" pitchFamily="50" charset="-128"/>
                        </a:rPr>
                        <a:t>密集住宅市街地整備促進補助金</a:t>
                      </a:r>
                      <a:r>
                        <a:rPr lang="ja-JP" altLang="en-US" sz="1400" kern="100" dirty="0">
                          <a:solidFill>
                            <a:schemeClr val="tx1"/>
                          </a:solidFill>
                          <a:effectLst/>
                          <a:latin typeface="Meiryo UI" panose="020B0604030504040204" pitchFamily="50" charset="-128"/>
                          <a:ea typeface="Meiryo UI" panose="020B0604030504040204" pitchFamily="50" charset="-128"/>
                        </a:rPr>
                        <a:t>　</a:t>
                      </a:r>
                      <a:r>
                        <a:rPr lang="ja-JP" altLang="en-US" sz="1000" kern="100" dirty="0">
                          <a:solidFill>
                            <a:schemeClr val="tx1"/>
                          </a:solidFill>
                          <a:effectLst/>
                          <a:latin typeface="Meiryo UI" panose="020B0604030504040204" pitchFamily="50" charset="-128"/>
                          <a:ea typeface="Meiryo UI" panose="020B0604030504040204" pitchFamily="50" charset="-128"/>
                        </a:rPr>
                        <a:t>　</a:t>
                      </a:r>
                      <a:endParaRPr lang="en-US" altLang="ja-JP" sz="10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effectLst/>
                          <a:latin typeface="Meiryo UI" panose="020B0604030504040204" pitchFamily="50" charset="-128"/>
                          <a:ea typeface="Meiryo UI" panose="020B0604030504040204" pitchFamily="50" charset="-128"/>
                        </a:rPr>
                        <a:t>＜住宅まちづくり部＞</a:t>
                      </a:r>
                      <a:endParaRPr lang="en-US" altLang="ja-JP" sz="1200" kern="100" dirty="0">
                        <a:solidFill>
                          <a:schemeClr val="tx1"/>
                        </a:solidFill>
                        <a:effectLst/>
                        <a:latin typeface="Meiryo UI" panose="020B0604030504040204" pitchFamily="50" charset="-128"/>
                        <a:ea typeface="Meiryo UI" panose="020B0604030504040204" pitchFamily="50" charset="-128"/>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09406796"/>
                  </a:ext>
                </a:extLst>
              </a:tr>
            </a:tbl>
          </a:graphicData>
        </a:graphic>
      </p:graphicFrame>
      <p:graphicFrame>
        <p:nvGraphicFramePr>
          <p:cNvPr id="2" name="表 1"/>
          <p:cNvGraphicFramePr>
            <a:graphicFrameLocks noGrp="1"/>
          </p:cNvGraphicFramePr>
          <p:nvPr>
            <p:extLst>
              <p:ext uri="{D42A27DB-BD31-4B8C-83A1-F6EECF244321}">
                <p14:modId xmlns:p14="http://schemas.microsoft.com/office/powerpoint/2010/main" val="3788557693"/>
              </p:ext>
            </p:extLst>
          </p:nvPr>
        </p:nvGraphicFramePr>
        <p:xfrm>
          <a:off x="41792" y="468505"/>
          <a:ext cx="9060417" cy="6367200"/>
        </p:xfrm>
        <a:graphic>
          <a:graphicData uri="http://schemas.openxmlformats.org/drawingml/2006/table">
            <a:tbl>
              <a:tblPr firstRow="1" firstCol="1" bandRow="1">
                <a:tableStyleId>{BC89EF96-8CEA-46FF-86C4-4CE0E7609802}</a:tableStyleId>
              </a:tblPr>
              <a:tblGrid>
                <a:gridCol w="257947">
                  <a:extLst>
                    <a:ext uri="{9D8B030D-6E8A-4147-A177-3AD203B41FA5}">
                      <a16:colId xmlns:a16="http://schemas.microsoft.com/office/drawing/2014/main" val="9612139"/>
                    </a:ext>
                  </a:extLst>
                </a:gridCol>
                <a:gridCol w="4107538">
                  <a:extLst>
                    <a:ext uri="{9D8B030D-6E8A-4147-A177-3AD203B41FA5}">
                      <a16:colId xmlns:a16="http://schemas.microsoft.com/office/drawing/2014/main" val="4183280094"/>
                    </a:ext>
                  </a:extLst>
                </a:gridCol>
                <a:gridCol w="4694932">
                  <a:extLst>
                    <a:ext uri="{9D8B030D-6E8A-4147-A177-3AD203B41FA5}">
                      <a16:colId xmlns:a16="http://schemas.microsoft.com/office/drawing/2014/main" val="2315497615"/>
                    </a:ext>
                  </a:extLst>
                </a:gridCol>
              </a:tblGrid>
              <a:tr h="223641">
                <a:tc rowSpan="2">
                  <a:txBody>
                    <a:bodyPr/>
                    <a:lstStyle/>
                    <a:p>
                      <a:pPr algn="ctr">
                        <a:spcAft>
                          <a:spcPts val="0"/>
                        </a:spcAft>
                      </a:pPr>
                      <a:r>
                        <a:rPr lang="ja-JP" altLang="en-US" sz="1000" kern="100" dirty="0">
                          <a:solidFill>
                            <a:schemeClr val="bg1"/>
                          </a:solidFill>
                          <a:effectLst/>
                          <a:latin typeface="Meiryo UI" panose="020B0604030504040204" pitchFamily="50" charset="-128"/>
                          <a:ea typeface="Meiryo UI" panose="020B0604030504040204" pitchFamily="50" charset="-128"/>
                        </a:rPr>
                        <a:t>当時の事業概要</a:t>
                      </a:r>
                      <a:endParaRPr lang="en-US" altLang="ja-JP" sz="1000"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vert="eaVert" anchor="ct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solidFill>
                  </a:tcPr>
                </a:tc>
                <a:tc grid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rPr>
                        <a:t>＜財政再建プログラム（案）策定当時＞</a:t>
                      </a:r>
                      <a:endParaRPr lang="en-US" altLang="ja-JP"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0D8E8"/>
                    </a:solidFill>
                  </a:tcPr>
                </a:tc>
                <a:tc hMerge="1">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en-US" altLang="ja-JP"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B w="6350" cap="flat" cmpd="sng" algn="ctr">
                      <a:solidFill>
                        <a:schemeClr val="accent1"/>
                      </a:solidFill>
                      <a:prstDash val="solid"/>
                      <a:round/>
                      <a:headEnd type="none" w="med" len="med"/>
                      <a:tailEnd type="none" w="med" len="med"/>
                    </a:lnB>
                    <a:solidFill>
                      <a:srgbClr val="D0D8E8"/>
                    </a:solidFill>
                  </a:tcPr>
                </a:tc>
                <a:extLst>
                  <a:ext uri="{0D108BD9-81ED-4DB2-BD59-A6C34878D82A}">
                    <a16:rowId xmlns:a16="http://schemas.microsoft.com/office/drawing/2014/main" val="1809098311"/>
                  </a:ext>
                </a:extLst>
              </a:tr>
              <a:tr h="2198140">
                <a:tc vMerge="1">
                  <a:txBody>
                    <a:bodyPr/>
                    <a:lstStyle/>
                    <a:p>
                      <a:endParaRPr kumimoji="1" lang="ja-JP" altLang="en-US"/>
                    </a:p>
                  </a:txBody>
                  <a:tcPr/>
                </a:tc>
                <a:tc gridSpan="2">
                  <a:txBody>
                    <a:bodyPr/>
                    <a:lstStyle/>
                    <a:p>
                      <a:pPr algn="just">
                        <a:spcAft>
                          <a:spcPts val="0"/>
                        </a:spcAft>
                      </a:pPr>
                      <a:endParaRPr lang="en-US" altLang="ja-JP" sz="1000" b="1"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effectLst/>
                          <a:latin typeface="Meiryo UI" panose="020B0604030504040204" pitchFamily="50" charset="-128"/>
                          <a:ea typeface="Meiryo UI" panose="020B0604030504040204" pitchFamily="50" charset="-128"/>
                        </a:rPr>
                        <a:t>１ 事業目的</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密集住宅市街地の居住環境の改善や防災性向上のため、老朽建築物の除却や建替え、基盤整備等を行う市町村に対して補助。</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endParaRPr lang="ja-JP" altLang="en-US"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effectLst/>
                          <a:latin typeface="Meiryo UI" panose="020B0604030504040204" pitchFamily="50" charset="-128"/>
                          <a:ea typeface="Meiryo UI" panose="020B0604030504040204" pitchFamily="50" charset="-128"/>
                        </a:rPr>
                        <a:t>２ 事業内容</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・対象　老朽建築物の除却・建替え、公共施設整備等に必要な経費</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・補助率　</a:t>
                      </a:r>
                      <a:r>
                        <a:rPr lang="en-US" altLang="ja-JP" sz="1000" b="0" kern="100" dirty="0">
                          <a:effectLst/>
                          <a:latin typeface="Meiryo UI" panose="020B0604030504040204" pitchFamily="50" charset="-128"/>
                          <a:ea typeface="Meiryo UI" panose="020B0604030504040204" pitchFamily="50" charset="-128"/>
                        </a:rPr>
                        <a:t>1/4</a:t>
                      </a:r>
                      <a:r>
                        <a:rPr lang="ja-JP" altLang="en-US" sz="1000" b="0" kern="100" dirty="0">
                          <a:effectLst/>
                          <a:latin typeface="Meiryo UI" panose="020B0604030504040204" pitchFamily="50" charset="-128"/>
                          <a:ea typeface="Meiryo UI" panose="020B0604030504040204" pitchFamily="50" charset="-128"/>
                        </a:rPr>
                        <a:t>（国</a:t>
                      </a:r>
                      <a:r>
                        <a:rPr lang="en-US" altLang="ja-JP" sz="1000" b="0" kern="100" dirty="0">
                          <a:effectLst/>
                          <a:latin typeface="Meiryo UI" panose="020B0604030504040204" pitchFamily="50" charset="-128"/>
                          <a:ea typeface="Meiryo UI" panose="020B0604030504040204" pitchFamily="50" charset="-128"/>
                        </a:rPr>
                        <a:t>1/2</a:t>
                      </a:r>
                      <a:r>
                        <a:rPr lang="ja-JP" altLang="en-US" sz="1000" b="0" kern="100" dirty="0">
                          <a:effectLst/>
                          <a:latin typeface="Meiryo UI" panose="020B0604030504040204" pitchFamily="50" charset="-128"/>
                          <a:ea typeface="Meiryo UI" panose="020B0604030504040204" pitchFamily="50" charset="-128"/>
                        </a:rPr>
                        <a:t>）、</a:t>
                      </a:r>
                      <a:r>
                        <a:rPr lang="en-US" altLang="ja-JP" sz="1000" b="0" kern="100" dirty="0">
                          <a:effectLst/>
                          <a:latin typeface="Meiryo UI" panose="020B0604030504040204" pitchFamily="50" charset="-128"/>
                          <a:ea typeface="Meiryo UI" panose="020B0604030504040204" pitchFamily="50" charset="-128"/>
                        </a:rPr>
                        <a:t>1/6</a:t>
                      </a:r>
                      <a:r>
                        <a:rPr lang="ja-JP" altLang="en-US" sz="1000" b="0" kern="100" dirty="0">
                          <a:effectLst/>
                          <a:latin typeface="Meiryo UI" panose="020B0604030504040204" pitchFamily="50" charset="-128"/>
                          <a:ea typeface="Meiryo UI" panose="020B0604030504040204" pitchFamily="50" charset="-128"/>
                        </a:rPr>
                        <a:t>（国</a:t>
                      </a:r>
                      <a:r>
                        <a:rPr lang="en-US" altLang="ja-JP" sz="1000" b="0" kern="100" dirty="0">
                          <a:effectLst/>
                          <a:latin typeface="Meiryo UI" panose="020B0604030504040204" pitchFamily="50" charset="-128"/>
                          <a:ea typeface="Meiryo UI" panose="020B0604030504040204" pitchFamily="50" charset="-128"/>
                        </a:rPr>
                        <a:t>1/3</a:t>
                      </a:r>
                      <a:r>
                        <a:rPr lang="ja-JP" altLang="en-US" sz="1000" b="0" kern="100" dirty="0">
                          <a:effectLst/>
                          <a:latin typeface="Meiryo UI" panose="020B0604030504040204" pitchFamily="50" charset="-128"/>
                          <a:ea typeface="Meiryo UI" panose="020B0604030504040204" pitchFamily="50" charset="-128"/>
                        </a:rPr>
                        <a:t>）等</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・進捗状況（</a:t>
                      </a:r>
                      <a:r>
                        <a:rPr lang="en-US" altLang="ja-JP" sz="1000" b="0" kern="100" dirty="0">
                          <a:effectLst/>
                          <a:latin typeface="Meiryo UI" panose="020B0604030504040204" pitchFamily="50" charset="-128"/>
                          <a:ea typeface="Meiryo UI" panose="020B0604030504040204" pitchFamily="50" charset="-128"/>
                        </a:rPr>
                        <a:t>H19</a:t>
                      </a:r>
                      <a:r>
                        <a:rPr lang="ja-JP" altLang="en-US" sz="1000" b="0" kern="100" dirty="0" err="1">
                          <a:effectLst/>
                          <a:latin typeface="Meiryo UI" panose="020B0604030504040204" pitchFamily="50" charset="-128"/>
                          <a:ea typeface="Meiryo UI" panose="020B0604030504040204" pitchFamily="50" charset="-128"/>
                        </a:rPr>
                        <a:t>までの</a:t>
                      </a:r>
                      <a:r>
                        <a:rPr lang="ja-JP" altLang="en-US" sz="1000" b="0" kern="100" dirty="0">
                          <a:effectLst/>
                          <a:latin typeface="Meiryo UI" panose="020B0604030504040204" pitchFamily="50" charset="-128"/>
                          <a:ea typeface="Meiryo UI" panose="020B0604030504040204" pitchFamily="50" charset="-128"/>
                        </a:rPr>
                        <a:t>見込み）　府費ベースで約</a:t>
                      </a:r>
                      <a:r>
                        <a:rPr lang="en-US" altLang="ja-JP" sz="1000" b="0" kern="100" dirty="0">
                          <a:effectLst/>
                          <a:latin typeface="Meiryo UI" panose="020B0604030504040204" pitchFamily="50" charset="-128"/>
                          <a:ea typeface="Meiryo UI" panose="020B0604030504040204" pitchFamily="50" charset="-128"/>
                        </a:rPr>
                        <a:t>42</a:t>
                      </a:r>
                      <a:r>
                        <a:rPr lang="ja-JP" altLang="en-US" sz="1000" b="0" kern="100" dirty="0">
                          <a:effectLst/>
                          <a:latin typeface="Meiryo UI" panose="020B0604030504040204" pitchFamily="50" charset="-128"/>
                          <a:ea typeface="Meiryo UI" panose="020B0604030504040204" pitchFamily="50" charset="-128"/>
                        </a:rPr>
                        <a:t>％</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（参考）</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・「災害に強いすまいとまちづくり促進区域」　　</a:t>
                      </a:r>
                      <a:r>
                        <a:rPr lang="en-US" altLang="ja-JP" sz="1000" b="0" kern="100" dirty="0">
                          <a:effectLst/>
                          <a:latin typeface="Meiryo UI" panose="020B0604030504040204" pitchFamily="50" charset="-128"/>
                          <a:ea typeface="Meiryo UI" panose="020B0604030504040204" pitchFamily="50" charset="-128"/>
                        </a:rPr>
                        <a:t>21 </a:t>
                      </a:r>
                      <a:r>
                        <a:rPr lang="ja-JP" altLang="en-US" sz="1000" b="0" kern="100" dirty="0">
                          <a:effectLst/>
                          <a:latin typeface="Meiryo UI" panose="020B0604030504040204" pitchFamily="50" charset="-128"/>
                          <a:ea typeface="Meiryo UI" panose="020B0604030504040204" pitchFamily="50" charset="-128"/>
                        </a:rPr>
                        <a:t>市町</a:t>
                      </a:r>
                      <a:r>
                        <a:rPr lang="en-US" altLang="ja-JP" sz="1000" b="0" kern="100" dirty="0">
                          <a:effectLst/>
                          <a:latin typeface="Meiryo UI" panose="020B0604030504040204" pitchFamily="50" charset="-128"/>
                          <a:ea typeface="Meiryo UI" panose="020B0604030504040204" pitchFamily="50" charset="-128"/>
                        </a:rPr>
                        <a:t>39 </a:t>
                      </a:r>
                      <a:r>
                        <a:rPr lang="ja-JP" altLang="en-US" sz="1000" b="0" kern="100" dirty="0">
                          <a:effectLst/>
                          <a:latin typeface="Meiryo UI" panose="020B0604030504040204" pitchFamily="50" charset="-128"/>
                          <a:ea typeface="Meiryo UI" panose="020B0604030504040204" pitchFamily="50" charset="-128"/>
                        </a:rPr>
                        <a:t>地区、</a:t>
                      </a:r>
                      <a:r>
                        <a:rPr lang="en-US" altLang="ja-JP" sz="1000" b="0" kern="100" dirty="0">
                          <a:effectLst/>
                          <a:latin typeface="Meiryo UI" panose="020B0604030504040204" pitchFamily="50" charset="-128"/>
                          <a:ea typeface="Meiryo UI" panose="020B0604030504040204" pitchFamily="50" charset="-128"/>
                        </a:rPr>
                        <a:t>2,421ha</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・密集事業の事業中地区　　</a:t>
                      </a:r>
                      <a:r>
                        <a:rPr lang="en-US" altLang="ja-JP" sz="1000" b="0" kern="100" dirty="0">
                          <a:effectLst/>
                          <a:latin typeface="Meiryo UI" panose="020B0604030504040204" pitchFamily="50" charset="-128"/>
                          <a:ea typeface="Meiryo UI" panose="020B0604030504040204" pitchFamily="50" charset="-128"/>
                        </a:rPr>
                        <a:t>6 </a:t>
                      </a:r>
                      <a:r>
                        <a:rPr lang="ja-JP" altLang="en-US" sz="1000" b="0" kern="100" dirty="0">
                          <a:effectLst/>
                          <a:latin typeface="Meiryo UI" panose="020B0604030504040204" pitchFamily="50" charset="-128"/>
                          <a:ea typeface="Meiryo UI" panose="020B0604030504040204" pitchFamily="50" charset="-128"/>
                        </a:rPr>
                        <a:t>市</a:t>
                      </a:r>
                      <a:r>
                        <a:rPr lang="en-US" altLang="ja-JP" sz="1000" b="0" kern="100" dirty="0">
                          <a:effectLst/>
                          <a:latin typeface="Meiryo UI" panose="020B0604030504040204" pitchFamily="50" charset="-128"/>
                          <a:ea typeface="Meiryo UI" panose="020B0604030504040204" pitchFamily="50" charset="-128"/>
                        </a:rPr>
                        <a:t>7 </a:t>
                      </a:r>
                      <a:r>
                        <a:rPr lang="ja-JP" altLang="en-US" sz="1000" b="0" kern="100" dirty="0">
                          <a:effectLst/>
                          <a:latin typeface="Meiryo UI" panose="020B0604030504040204" pitchFamily="50" charset="-128"/>
                          <a:ea typeface="Meiryo UI" panose="020B0604030504040204" pitchFamily="50" charset="-128"/>
                        </a:rPr>
                        <a:t>地区、</a:t>
                      </a:r>
                      <a:r>
                        <a:rPr lang="en-US" altLang="ja-JP" sz="1000" b="0" kern="100" dirty="0">
                          <a:effectLst/>
                          <a:latin typeface="Meiryo UI" panose="020B0604030504040204" pitchFamily="50" charset="-128"/>
                          <a:ea typeface="Meiryo UI" panose="020B0604030504040204" pitchFamily="50" charset="-128"/>
                        </a:rPr>
                        <a:t>1,354ha</a:t>
                      </a:r>
                      <a:r>
                        <a:rPr lang="ja-JP" altLang="en-US" sz="1000" b="0" kern="100" dirty="0">
                          <a:effectLst/>
                          <a:latin typeface="Meiryo UI" panose="020B0604030504040204" pitchFamily="50" charset="-128"/>
                          <a:ea typeface="Meiryo UI" panose="020B0604030504040204" pitchFamily="50" charset="-128"/>
                        </a:rPr>
                        <a:t>　　豊中（庄内、豊南町）、守口（大日・八雲東町）、門真（門真市北部）、高石（高石駅西）、</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寝屋川（寝屋川）、東大阪（若江・岩田・瓜生堂）</a:t>
                      </a:r>
                    </a:p>
                    <a:p>
                      <a:pPr algn="just">
                        <a:spcAft>
                          <a:spcPts val="0"/>
                        </a:spcAft>
                      </a:pPr>
                      <a:r>
                        <a:rPr lang="ja-JP" altLang="en-US" sz="1000" b="1" kern="100" dirty="0">
                          <a:effectLst/>
                          <a:latin typeface="Meiryo UI" panose="020B0604030504040204" pitchFamily="50" charset="-128"/>
                          <a:ea typeface="Meiryo UI" panose="020B0604030504040204" pitchFamily="50" charset="-128"/>
                        </a:rPr>
                        <a:t>３ 事業開始年度</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昭和</a:t>
                      </a:r>
                      <a:r>
                        <a:rPr lang="en-US" altLang="ja-JP" sz="1000" b="0" kern="100" dirty="0">
                          <a:effectLst/>
                          <a:latin typeface="Meiryo UI" panose="020B0604030504040204" pitchFamily="50" charset="-128"/>
                          <a:ea typeface="Meiryo UI" panose="020B0604030504040204" pitchFamily="50" charset="-128"/>
                        </a:rPr>
                        <a:t>58 </a:t>
                      </a:r>
                      <a:r>
                        <a:rPr lang="ja-JP" altLang="en-US" sz="1000" b="0" kern="100" dirty="0">
                          <a:effectLst/>
                          <a:latin typeface="Meiryo UI" panose="020B0604030504040204" pitchFamily="50" charset="-128"/>
                          <a:ea typeface="Meiryo UI" panose="020B0604030504040204" pitchFamily="50" charset="-128"/>
                        </a:rPr>
                        <a:t>年度</a:t>
                      </a:r>
                      <a:endParaRPr lang="en-US" altLang="ja-JP" sz="1000" b="0" kern="100" dirty="0">
                        <a:effectLst/>
                        <a:latin typeface="Meiryo UI" panose="020B0604030504040204" pitchFamily="50" charset="-128"/>
                        <a:ea typeface="Meiryo UI" panose="020B0604030504040204" pitchFamily="50" charset="-128"/>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tc hMerge="1">
                  <a:txBody>
                    <a:bodyPr/>
                    <a:lstStyle/>
                    <a:p>
                      <a:pPr algn="just">
                        <a:spcAft>
                          <a:spcPts val="0"/>
                        </a:spcAft>
                      </a:pPr>
                      <a:endParaRPr lang="en-US" altLang="ja-JP" sz="1000" b="0" kern="100" dirty="0">
                        <a:effectLst/>
                        <a:latin typeface="Meiryo UI" panose="020B0604030504040204" pitchFamily="50" charset="-128"/>
                        <a:ea typeface="Meiryo UI" panose="020B0604030504040204" pitchFamily="50" charset="-128"/>
                      </a:endParaRPr>
                    </a:p>
                  </a:txBody>
                  <a:tcPr marL="72000" marR="72000" marT="36000" marB="36000">
                    <a:lnT w="6350" cap="flat" cmpd="sng" algn="ctr">
                      <a:solidFill>
                        <a:schemeClr val="accent1"/>
                      </a:solidFill>
                      <a:prstDash val="solid"/>
                      <a:round/>
                      <a:headEnd type="none" w="med" len="med"/>
                      <a:tailEnd type="none" w="med" len="med"/>
                    </a:lnT>
                    <a:solidFill>
                      <a:schemeClr val="bg1">
                        <a:alpha val="20000"/>
                      </a:schemeClr>
                    </a:solidFill>
                  </a:tcPr>
                </a:tc>
                <a:extLst>
                  <a:ext uri="{0D108BD9-81ED-4DB2-BD59-A6C34878D82A}">
                    <a16:rowId xmlns:a16="http://schemas.microsoft.com/office/drawing/2014/main" val="584442172"/>
                  </a:ext>
                </a:extLst>
              </a:tr>
              <a:tr h="223641">
                <a:tc rowSpan="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bg1"/>
                          </a:solidFill>
                          <a:latin typeface="Meiryo UI" panose="020B0604030504040204" pitchFamily="50" charset="-128"/>
                          <a:ea typeface="Meiryo UI" panose="020B0604030504040204" pitchFamily="50" charset="-128"/>
                        </a:rPr>
                        <a:t>見直しの経過</a:t>
                      </a:r>
                      <a:endParaRPr kumimoji="1" lang="ja-JP" altLang="en-US" dirty="0">
                        <a:solidFill>
                          <a:schemeClr val="bg1"/>
                        </a:solidFill>
                        <a:latin typeface="Meiryo UI" panose="020B0604030504040204" pitchFamily="50" charset="-128"/>
                        <a:ea typeface="Meiryo UI" panose="020B0604030504040204" pitchFamily="50" charset="-128"/>
                      </a:endParaRPr>
                    </a:p>
                  </a:txBody>
                  <a:tcPr marL="72000" marR="72000" marT="36000" marB="36000" vert="eaVert" anchor="ctr">
                    <a:lnL w="12700" cap="flat" cmpd="sng" algn="ctr">
                      <a:solidFill>
                        <a:schemeClr val="accent1"/>
                      </a:solidFill>
                      <a:prstDash val="solid"/>
                      <a:round/>
                      <a:headEnd type="none" w="med" len="med"/>
                      <a:tailEnd type="none" w="med" len="med"/>
                    </a:lnL>
                    <a:lnT w="635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grid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ja-JP" sz="1000" b="1" kern="100" dirty="0">
                          <a:effectLst/>
                          <a:latin typeface="Meiryo UI" panose="020B0604030504040204" pitchFamily="50" charset="-128"/>
                          <a:ea typeface="Meiryo UI" panose="020B0604030504040204" pitchFamily="50" charset="-128"/>
                        </a:rPr>
                        <a:t>＜財政再建プログラム（案）</a:t>
                      </a:r>
                      <a:r>
                        <a:rPr lang="ja-JP" altLang="en-US" sz="1000" b="1" kern="100" dirty="0">
                          <a:effectLst/>
                          <a:latin typeface="Meiryo UI" panose="020B0604030504040204" pitchFamily="50" charset="-128"/>
                          <a:ea typeface="Meiryo UI" panose="020B0604030504040204" pitchFamily="50" charset="-128"/>
                        </a:rPr>
                        <a:t>における見直し</a:t>
                      </a:r>
                      <a:r>
                        <a:rPr lang="ja-JP" altLang="ja-JP" sz="1000" b="1" kern="100" dirty="0">
                          <a:effectLst/>
                          <a:latin typeface="Meiryo UI" panose="020B0604030504040204" pitchFamily="50" charset="-128"/>
                          <a:ea typeface="Meiryo UI" panose="020B0604030504040204" pitchFamily="50" charset="-128"/>
                        </a:rPr>
                        <a:t>＞</a:t>
                      </a:r>
                      <a:endParaRPr lang="ja-JP" altLang="ja-JP" sz="1000" b="1"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0D8E8"/>
                    </a:solidFill>
                  </a:tcPr>
                </a:tc>
                <a:tc hMerge="1">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ja-JP"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solidFill>
                      <a:srgbClr val="D0D8E8"/>
                    </a:solidFill>
                  </a:tcPr>
                </a:tc>
                <a:extLst>
                  <a:ext uri="{0D108BD9-81ED-4DB2-BD59-A6C34878D82A}">
                    <a16:rowId xmlns:a16="http://schemas.microsoft.com/office/drawing/2014/main" val="652200874"/>
                  </a:ext>
                </a:extLst>
              </a:tr>
              <a:tr h="2046255">
                <a:tc vMerge="1">
                  <a:txBody>
                    <a:bodyPr/>
                    <a:lstStyle/>
                    <a:p>
                      <a:endParaRPr kumimoji="1" lang="ja-JP" altLang="en-US" dirty="0"/>
                    </a:p>
                  </a:txBody>
                  <a:tcPr marL="72000" marR="72000" marT="36000" marB="36000" vert="eaVert">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just">
                        <a:spcAft>
                          <a:spcPts val="0"/>
                        </a:spcAft>
                      </a:pPr>
                      <a:r>
                        <a:rPr lang="ja-JP" altLang="en-US" sz="1000" b="1" kern="100" dirty="0">
                          <a:effectLst/>
                          <a:latin typeface="Meiryo UI" panose="020B0604030504040204" pitchFamily="50" charset="-128"/>
                          <a:ea typeface="Meiryo UI" panose="020B0604030504040204" pitchFamily="50" charset="-128"/>
                        </a:rPr>
                        <a:t>１ 見直しの考え方</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府と市町村の役割分担を明確にし、府が補助を行う意義や必要性を精査。</a:t>
                      </a:r>
                    </a:p>
                    <a:p>
                      <a:pPr algn="just">
                        <a:spcAft>
                          <a:spcPts val="0"/>
                        </a:spcAft>
                      </a:pPr>
                      <a:endParaRPr lang="en-US" altLang="ja-JP" sz="1000" b="1"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effectLst/>
                          <a:latin typeface="Meiryo UI" panose="020B0604030504040204" pitchFamily="50" charset="-128"/>
                          <a:ea typeface="Meiryo UI" panose="020B0604030504040204" pitchFamily="50" charset="-128"/>
                        </a:rPr>
                        <a:t>２ 見直し内容</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・市町村との役割分担の観点から、府が補助する事業箇所を防災機能の強</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a:t>
                      </a:r>
                      <a:r>
                        <a:rPr lang="ja-JP" altLang="en-US" sz="1000" b="0" kern="100" baseline="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化に効果的な箇所に限定・重点化。</a:t>
                      </a: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 </a:t>
                      </a:r>
                      <a:r>
                        <a:rPr lang="ja-JP" altLang="en-US" sz="1000" b="0" kern="100" dirty="0">
                          <a:effectLst/>
                          <a:latin typeface="Meiryo UI" panose="020B0604030504040204" pitchFamily="50" charset="-128"/>
                          <a:ea typeface="Meiryo UI" panose="020B0604030504040204" pitchFamily="50" charset="-128"/>
                        </a:rPr>
                        <a:t>密集市街地の整備については、防災機能の強化を図るため、併せて、他</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の既存制度（土地区画整理・再開発等）や各種規制・誘導策、財団</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法人大阪府都市整備推進センターの活用等により、効果的な事業の実</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施に努める。</a:t>
                      </a:r>
                    </a:p>
                    <a:p>
                      <a:pPr algn="just">
                        <a:spcAft>
                          <a:spcPts val="0"/>
                        </a:spcAft>
                      </a:pPr>
                      <a:endParaRPr lang="en-US" altLang="ja-JP" sz="1000" b="1"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effectLst/>
                          <a:latin typeface="Meiryo UI" panose="020B0604030504040204" pitchFamily="50" charset="-128"/>
                          <a:ea typeface="Meiryo UI" panose="020B0604030504040204" pitchFamily="50" charset="-128"/>
                        </a:rPr>
                        <a:t>３ 実施時期</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平成</a:t>
                      </a:r>
                      <a:r>
                        <a:rPr lang="en-US" altLang="ja-JP" sz="1000" b="0" kern="100" dirty="0">
                          <a:effectLst/>
                          <a:latin typeface="Meiryo UI" panose="020B0604030504040204" pitchFamily="50" charset="-128"/>
                          <a:ea typeface="Meiryo UI" panose="020B0604030504040204" pitchFamily="50" charset="-128"/>
                        </a:rPr>
                        <a:t>20 </a:t>
                      </a:r>
                      <a:r>
                        <a:rPr lang="ja-JP" altLang="en-US" sz="1000" b="0" kern="100" dirty="0">
                          <a:effectLst/>
                          <a:latin typeface="Meiryo UI" panose="020B0604030504040204" pitchFamily="50" charset="-128"/>
                          <a:ea typeface="Meiryo UI" panose="020B0604030504040204" pitchFamily="50" charset="-128"/>
                        </a:rPr>
                        <a:t>年度</a:t>
                      </a:r>
                      <a:endParaRPr lang="en-US" altLang="ja-JP" sz="1000" b="0" kern="100" dirty="0">
                        <a:effectLst/>
                        <a:latin typeface="Meiryo UI" panose="020B0604030504040204" pitchFamily="50" charset="-128"/>
                        <a:ea typeface="Meiryo UI" panose="020B0604030504040204" pitchFamily="50" charset="-128"/>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tc>
                  <a:txBody>
                    <a:bodyPr/>
                    <a:lstStyle/>
                    <a:p>
                      <a:pPr algn="just">
                        <a:spcAft>
                          <a:spcPts val="0"/>
                        </a:spcAft>
                      </a:pPr>
                      <a:r>
                        <a:rPr lang="ja-JP" altLang="en-US" sz="1000" b="1" u="none" strike="noStrike" baseline="0" dirty="0">
                          <a:latin typeface="Meiryo UI" panose="020B0604030504040204" pitchFamily="50" charset="-128"/>
                          <a:ea typeface="Meiryo UI" panose="020B0604030504040204" pitchFamily="50" charset="-128"/>
                        </a:rPr>
                        <a:t>◆見直しの経過（改革工程表）</a:t>
                      </a:r>
                      <a:endParaRPr lang="en-US" altLang="ja-JP" sz="1000" b="1" u="none" strike="noStrike" baseline="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100"/>
                        </a:lnSpc>
                        <a:spcBef>
                          <a:spcPts val="0"/>
                        </a:spcBef>
                        <a:spcAft>
                          <a:spcPts val="0"/>
                        </a:spcAft>
                        <a:buClrTx/>
                        <a:buSzTx/>
                        <a:buFontTx/>
                        <a:buNone/>
                        <a:tabLst/>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20</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8</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月）　</a:t>
                      </a:r>
                    </a:p>
                    <a:p>
                      <a:pPr marL="0" marR="0" lvl="0" indent="0" algn="l" defTabSz="914400" rtl="0" eaLnBrk="1" fontAlgn="auto" latinLnBrk="0" hangingPunct="1">
                        <a:lnSpc>
                          <a:spcPts val="1100"/>
                        </a:lnSpc>
                        <a:spcBef>
                          <a:spcPts val="0"/>
                        </a:spcBef>
                        <a:spcAft>
                          <a:spcPts val="0"/>
                        </a:spcAft>
                        <a:buClrTx/>
                        <a:buSzTx/>
                        <a:buFontTx/>
                        <a:buNone/>
                        <a:tabLst/>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補助金の対象を防災機能の強化に効果的な箇所に限定・重点化して実施　</a:t>
                      </a: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100"/>
                        </a:lnSpc>
                        <a:spcBef>
                          <a:spcPts val="0"/>
                        </a:spcBef>
                        <a:spcAft>
                          <a:spcPts val="0"/>
                        </a:spcAft>
                        <a:buClrTx/>
                        <a:buSzTx/>
                        <a:buFontTx/>
                        <a:buNone/>
                        <a:tabLst/>
                        <a:defRPr sz="1000"/>
                      </a:pP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100"/>
                        </a:lnSpc>
                        <a:spcBef>
                          <a:spcPts val="0"/>
                        </a:spcBef>
                        <a:spcAft>
                          <a:spcPts val="0"/>
                        </a:spcAft>
                        <a:buClrTx/>
                        <a:buSzTx/>
                        <a:buFontTx/>
                        <a:buNone/>
                        <a:tabLst/>
                        <a:defRPr sz="1000"/>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a:t>
                      </a:r>
                      <a:r>
                        <a:rPr lang="en-US" altLang="zh-TW" sz="1000" b="0" i="0" u="none" strike="noStrike" baseline="0" dirty="0">
                          <a:solidFill>
                            <a:srgbClr val="000000"/>
                          </a:solidFill>
                          <a:latin typeface="Meiryo UI" panose="020B0604030504040204" pitchFamily="50" charset="-128"/>
                          <a:ea typeface="Meiryo UI" panose="020B0604030504040204" pitchFamily="50" charset="-128"/>
                        </a:rPr>
                        <a:t>【</a:t>
                      </a:r>
                      <a:r>
                        <a:rPr lang="zh-TW" altLang="en-US" sz="1000" b="0" i="0" u="none" strike="noStrike" baseline="0" dirty="0">
                          <a:solidFill>
                            <a:srgbClr val="000000"/>
                          </a:solidFill>
                          <a:latin typeface="Meiryo UI" panose="020B0604030504040204" pitchFamily="50" charset="-128"/>
                          <a:ea typeface="Meiryo UI" panose="020B0604030504040204" pitchFamily="50" charset="-128"/>
                        </a:rPr>
                        <a:t>効果額（百万円）</a:t>
                      </a:r>
                      <a:r>
                        <a:rPr lang="en-US" altLang="zh-TW" sz="1000" b="0" i="0" u="none" strike="noStrike" baseline="0" dirty="0">
                          <a:solidFill>
                            <a:srgbClr val="000000"/>
                          </a:solidFill>
                          <a:latin typeface="Meiryo UI" panose="020B0604030504040204" pitchFamily="50" charset="-128"/>
                          <a:ea typeface="Meiryo UI" panose="020B0604030504040204" pitchFamily="50" charset="-128"/>
                        </a:rPr>
                        <a:t>】⑳88</a:t>
                      </a:r>
                      <a:r>
                        <a:rPr lang="zh-TW" altLang="en-US" sz="1000" b="0" i="0" u="none" strike="noStrike" baseline="0" dirty="0">
                          <a:solidFill>
                            <a:srgbClr val="000000"/>
                          </a:solidFill>
                          <a:latin typeface="Meiryo UI" panose="020B0604030504040204" pitchFamily="50" charset="-128"/>
                          <a:ea typeface="Meiryo UI" panose="020B0604030504040204" pitchFamily="50" charset="-128"/>
                        </a:rPr>
                        <a:t>　㉑</a:t>
                      </a:r>
                      <a:r>
                        <a:rPr lang="en-US" altLang="zh-TW" sz="1000" b="0" i="0" u="none" strike="noStrike" baseline="0" dirty="0">
                          <a:solidFill>
                            <a:srgbClr val="000000"/>
                          </a:solidFill>
                          <a:latin typeface="Meiryo UI" panose="020B0604030504040204" pitchFamily="50" charset="-128"/>
                          <a:ea typeface="Meiryo UI" panose="020B0604030504040204" pitchFamily="50" charset="-128"/>
                        </a:rPr>
                        <a:t>88</a:t>
                      </a:r>
                      <a:r>
                        <a:rPr lang="zh-TW" altLang="en-US" sz="1000" b="0" i="0" u="none" strike="noStrike" baseline="0" dirty="0">
                          <a:solidFill>
                            <a:srgbClr val="000000"/>
                          </a:solidFill>
                          <a:latin typeface="Meiryo UI" panose="020B0604030504040204" pitchFamily="50" charset="-128"/>
                          <a:ea typeface="Meiryo UI" panose="020B0604030504040204" pitchFamily="50" charset="-128"/>
                        </a:rPr>
                        <a:t>　㉒</a:t>
                      </a:r>
                      <a:r>
                        <a:rPr lang="en-US" altLang="zh-TW" sz="1000" b="0" i="0" u="none" strike="noStrike" baseline="0" dirty="0">
                          <a:solidFill>
                            <a:srgbClr val="000000"/>
                          </a:solidFill>
                          <a:latin typeface="Meiryo UI" panose="020B0604030504040204" pitchFamily="50" charset="-128"/>
                          <a:ea typeface="Meiryo UI" panose="020B0604030504040204" pitchFamily="50" charset="-128"/>
                        </a:rPr>
                        <a:t>88</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a:t>
                      </a:r>
                      <a:endParaRPr lang="ja-JP" altLang="en-US" sz="1000" b="0" i="0" u="none" strike="noStrike" baseline="0" dirty="0">
                        <a:solidFill>
                          <a:srgbClr val="000000"/>
                        </a:solidFill>
                        <a:latin typeface="ＭＳ Ｐゴシック"/>
                        <a:ea typeface="ＭＳ Ｐゴシック"/>
                      </a:endParaRPr>
                    </a:p>
                  </a:txBody>
                  <a:tcPr marL="72000" marR="72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2089765108"/>
                  </a:ext>
                </a:extLst>
              </a:tr>
              <a:tr h="223641">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bg1"/>
                        </a:solidFill>
                        <a:latin typeface="Meiryo UI" panose="020B0604030504040204" pitchFamily="50" charset="-128"/>
                        <a:ea typeface="Meiryo UI" panose="020B0604030504040204" pitchFamily="50" charset="-128"/>
                      </a:endParaRPr>
                    </a:p>
                  </a:txBody>
                  <a:tcPr marL="72000" marR="72000" marT="36000" marB="36000" vert="eaVert">
                    <a:lnT w="6350" cap="flat" cmpd="sng" algn="ctr">
                      <a:solidFill>
                        <a:schemeClr val="bg1"/>
                      </a:solidFill>
                      <a:prstDash val="solid"/>
                      <a:round/>
                      <a:headEnd type="none" w="med" len="med"/>
                      <a:tailEnd type="none" w="med" len="med"/>
                    </a:lnT>
                    <a:lnB w="6350" cap="flat" cmpd="sng" algn="ctr">
                      <a:solidFill>
                        <a:schemeClr val="accent1"/>
                      </a:solidFill>
                      <a:prstDash val="solid"/>
                      <a:round/>
                      <a:headEnd type="none" w="med" len="med"/>
                      <a:tailEnd type="none" w="med" len="med"/>
                    </a:lnB>
                    <a:solidFill>
                      <a:schemeClr val="accent1"/>
                    </a:solidFill>
                  </a:tcPr>
                </a:tc>
                <a:tc gridSpan="2">
                  <a:txBody>
                    <a:bodyPr/>
                    <a:lstStyle/>
                    <a:p>
                      <a:pPr marL="133350" indent="-133350" algn="just">
                        <a:spcAft>
                          <a:spcPts val="0"/>
                        </a:spcAft>
                      </a:pPr>
                      <a:r>
                        <a:rPr lang="en-US" sz="1000" kern="100" dirty="0">
                          <a:solidFill>
                            <a:schemeClr val="tx1"/>
                          </a:solidFill>
                          <a:effectLst/>
                          <a:latin typeface="Meiryo UI" panose="020B0604030504040204" pitchFamily="50" charset="-128"/>
                          <a:ea typeface="Meiryo UI" panose="020B0604030504040204" pitchFamily="50" charset="-128"/>
                        </a:rPr>
                        <a:t> </a:t>
                      </a:r>
                      <a:r>
                        <a:rPr lang="ja-JP" sz="1000" b="1" kern="100" dirty="0">
                          <a:solidFill>
                            <a:schemeClr val="tx1"/>
                          </a:solidFill>
                          <a:effectLst/>
                          <a:latin typeface="Meiryo UI" panose="020B0604030504040204" pitchFamily="50" charset="-128"/>
                          <a:ea typeface="Meiryo UI" panose="020B0604030504040204" pitchFamily="50" charset="-128"/>
                        </a:rPr>
                        <a:t>＜</a:t>
                      </a:r>
                      <a:r>
                        <a:rPr lang="ja-JP" altLang="en-US" sz="1000" b="1" kern="100" dirty="0">
                          <a:solidFill>
                            <a:schemeClr val="tx1"/>
                          </a:solidFill>
                          <a:effectLst/>
                          <a:latin typeface="Meiryo UI" panose="020B0604030504040204" pitchFamily="50" charset="-128"/>
                          <a:ea typeface="Meiryo UI" panose="020B0604030504040204" pitchFamily="50" charset="-128"/>
                        </a:rPr>
                        <a:t>財政構造改革プラン（</a:t>
                      </a:r>
                      <a:r>
                        <a:rPr lang="ja-JP" sz="1000" b="1" kern="100" dirty="0">
                          <a:solidFill>
                            <a:schemeClr val="tx1"/>
                          </a:solidFill>
                          <a:effectLst/>
                          <a:latin typeface="Meiryo UI" panose="020B0604030504040204" pitchFamily="50" charset="-128"/>
                          <a:ea typeface="Meiryo UI" panose="020B0604030504040204" pitchFamily="50" charset="-128"/>
                        </a:rPr>
                        <a:t>案）</a:t>
                      </a:r>
                      <a:r>
                        <a:rPr lang="ja-JP" altLang="en-US" sz="1000" b="1" kern="100" dirty="0">
                          <a:solidFill>
                            <a:schemeClr val="tx1"/>
                          </a:solidFill>
                          <a:effectLst/>
                          <a:latin typeface="Meiryo UI" panose="020B0604030504040204" pitchFamily="50" charset="-128"/>
                          <a:ea typeface="Meiryo UI" panose="020B0604030504040204" pitchFamily="50" charset="-128"/>
                        </a:rPr>
                        <a:t>における見直し</a:t>
                      </a:r>
                      <a:r>
                        <a:rPr lang="ja-JP" sz="1000" b="1" kern="100" dirty="0">
                          <a:solidFill>
                            <a:schemeClr val="tx1"/>
                          </a:solidFill>
                          <a:effectLst/>
                          <a:latin typeface="Meiryo UI" panose="020B0604030504040204" pitchFamily="50" charset="-128"/>
                          <a:ea typeface="Meiryo UI" panose="020B0604030504040204" pitchFamily="50" charset="-128"/>
                        </a:rPr>
                        <a:t>＞</a:t>
                      </a: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0000FF">
                        <a:alpha val="20000"/>
                      </a:srgbClr>
                    </a:solidFill>
                  </a:tcPr>
                </a:tc>
                <a:tc hMerge="1">
                  <a:txBody>
                    <a:bodyPr/>
                    <a:lstStyle/>
                    <a:p>
                      <a:endParaRPr kumimoji="1" lang="ja-JP" altLang="en-US"/>
                    </a:p>
                  </a:txBody>
                  <a:tcPr>
                    <a:solidFill>
                      <a:schemeClr val="bg1">
                        <a:alpha val="20000"/>
                      </a:schemeClr>
                    </a:solidFill>
                  </a:tcPr>
                </a:tc>
                <a:extLst>
                  <a:ext uri="{0D108BD9-81ED-4DB2-BD59-A6C34878D82A}">
                    <a16:rowId xmlns:a16="http://schemas.microsoft.com/office/drawing/2014/main" val="1439256952"/>
                  </a:ext>
                </a:extLst>
              </a:tr>
              <a:tr h="527410">
                <a:tc vMerge="1">
                  <a:txBody>
                    <a:bodyPr/>
                    <a:lstStyle/>
                    <a:p>
                      <a:endParaRPr kumimoji="1" lang="ja-JP" altLang="en-US"/>
                    </a:p>
                  </a:txBody>
                  <a:tcPr/>
                </a:tc>
                <a:tc>
                  <a:txBody>
                    <a:bodyPr/>
                    <a:lstStyle/>
                    <a:p>
                      <a:pPr marL="133350" indent="-133350" algn="just">
                        <a:spcAft>
                          <a:spcPts val="0"/>
                        </a:spcAft>
                      </a:pPr>
                      <a:r>
                        <a:rPr lang="ja-JP" altLang="en-US" sz="1000" b="1" kern="100" dirty="0">
                          <a:solidFill>
                            <a:schemeClr val="tx1"/>
                          </a:solidFill>
                          <a:effectLst/>
                          <a:latin typeface="Meiryo UI" panose="020B0604030504040204" pitchFamily="50" charset="-128"/>
                          <a:ea typeface="Meiryo UI" panose="020B0604030504040204" pitchFamily="50" charset="-128"/>
                        </a:rPr>
                        <a:t>○見直し方向性</a:t>
                      </a:r>
                      <a:endParaRPr lang="en-US" altLang="ja-JP" sz="1000" b="1"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kern="100" dirty="0">
                          <a:solidFill>
                            <a:schemeClr val="tx1"/>
                          </a:solidFill>
                          <a:effectLst/>
                          <a:latin typeface="Meiryo UI" panose="020B0604030504040204" pitchFamily="50" charset="-128"/>
                          <a:ea typeface="Meiryo UI" panose="020B0604030504040204" pitchFamily="50" charset="-128"/>
                        </a:rPr>
                        <a:t>　　府の役割（補助対象・補助率等）について整理（</a:t>
                      </a:r>
                      <a:r>
                        <a:rPr lang="en-US" altLang="ja-JP" sz="1000" kern="100" dirty="0">
                          <a:solidFill>
                            <a:schemeClr val="tx1"/>
                          </a:solidFill>
                          <a:effectLst/>
                          <a:latin typeface="Meiryo UI" panose="020B0604030504040204" pitchFamily="50" charset="-128"/>
                          <a:ea typeface="Meiryo UI" panose="020B0604030504040204" pitchFamily="50" charset="-128"/>
                        </a:rPr>
                        <a:t>23</a:t>
                      </a:r>
                      <a:r>
                        <a:rPr lang="ja-JP" altLang="en-US" sz="1000" kern="100" dirty="0">
                          <a:solidFill>
                            <a:schemeClr val="tx1"/>
                          </a:solidFill>
                          <a:effectLst/>
                          <a:latin typeface="Meiryo UI" panose="020B0604030504040204" pitchFamily="50" charset="-128"/>
                          <a:ea typeface="Meiryo UI" panose="020B0604030504040204" pitchFamily="50" charset="-128"/>
                        </a:rPr>
                        <a:t>年度）</a:t>
                      </a: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tc>
                  <a:txBody>
                    <a:bodyPr/>
                    <a:lstStyle/>
                    <a:p>
                      <a:pPr algn="just">
                        <a:spcAft>
                          <a:spcPts val="0"/>
                        </a:spcAft>
                      </a:pPr>
                      <a:r>
                        <a:rPr lang="ja-JP" altLang="en-US" sz="1000" b="1" kern="100" dirty="0">
                          <a:solidFill>
                            <a:schemeClr val="tx1"/>
                          </a:solidFill>
                          <a:effectLst/>
                          <a:latin typeface="Meiryo UI" panose="020B0604030504040204" pitchFamily="50" charset="-128"/>
                          <a:ea typeface="Meiryo UI" panose="020B0604030504040204" pitchFamily="50" charset="-128"/>
                        </a:rPr>
                        <a:t>◆見直しの経過（改革工程表）</a:t>
                      </a:r>
                      <a:endParaRPr lang="en-US" altLang="ja-JP" sz="1000" b="1" kern="100" dirty="0">
                        <a:solidFill>
                          <a:schemeClr val="tx1"/>
                        </a:solidFill>
                        <a:effectLst/>
                        <a:latin typeface="Meiryo UI" panose="020B0604030504040204" pitchFamily="50" charset="-128"/>
                        <a:ea typeface="Meiryo UI" panose="020B0604030504040204" pitchFamily="50" charset="-128"/>
                      </a:endParaRPr>
                    </a:p>
                    <a:p>
                      <a:pPr algn="just">
                        <a:spcAft>
                          <a:spcPts val="0"/>
                        </a:spcAft>
                      </a:pPr>
                      <a:r>
                        <a:rPr lang="ja-JP" altLang="en-US" sz="1000" kern="100" dirty="0">
                          <a:solidFill>
                            <a:schemeClr val="tx1"/>
                          </a:solidFill>
                          <a:effectLst/>
                          <a:latin typeface="Meiryo UI" panose="020B0604030504040204" pitchFamily="50" charset="-128"/>
                          <a:ea typeface="Meiryo UI" panose="020B0604030504040204" pitchFamily="50" charset="-128"/>
                        </a:rPr>
                        <a:t>　 方向性どおり実施済</a:t>
                      </a:r>
                      <a:endParaRPr lang="en-US" altLang="ja-JP" sz="1000" kern="100" dirty="0">
                        <a:solidFill>
                          <a:schemeClr val="tx1"/>
                        </a:solidFill>
                        <a:effectLst/>
                        <a:latin typeface="Meiryo UI" panose="020B0604030504040204" pitchFamily="50" charset="-128"/>
                        <a:ea typeface="Meiryo UI" panose="020B0604030504040204" pitchFamily="50" charset="-128"/>
                      </a:endParaRPr>
                    </a:p>
                    <a:p>
                      <a:pPr algn="just">
                        <a:spcAft>
                          <a:spcPts val="0"/>
                        </a:spcAft>
                      </a:pPr>
                      <a:r>
                        <a:rPr lang="en-US" altLang="ja-JP" sz="1000" kern="100" dirty="0">
                          <a:solidFill>
                            <a:schemeClr val="tx1"/>
                          </a:solidFill>
                          <a:effectLst/>
                          <a:latin typeface="Meiryo UI" panose="020B0604030504040204" pitchFamily="50" charset="-128"/>
                          <a:ea typeface="Meiryo UI" panose="020B0604030504040204" pitchFamily="50" charset="-128"/>
                        </a:rPr>
                        <a:t>   </a:t>
                      </a:r>
                      <a:r>
                        <a:rPr lang="en-US" altLang="zh-TW" sz="1000" kern="100" dirty="0">
                          <a:solidFill>
                            <a:schemeClr val="tx1"/>
                          </a:solidFill>
                          <a:effectLst/>
                          <a:latin typeface="Meiryo UI" panose="020B0604030504040204" pitchFamily="50" charset="-128"/>
                          <a:ea typeface="Meiryo UI" panose="020B0604030504040204" pitchFamily="50" charset="-128"/>
                        </a:rPr>
                        <a:t>【</a:t>
                      </a:r>
                      <a:r>
                        <a:rPr lang="zh-TW" altLang="en-US" sz="1000" kern="100" dirty="0">
                          <a:solidFill>
                            <a:schemeClr val="tx1"/>
                          </a:solidFill>
                          <a:effectLst/>
                          <a:latin typeface="Meiryo UI" panose="020B0604030504040204" pitchFamily="50" charset="-128"/>
                          <a:ea typeface="Meiryo UI" panose="020B0604030504040204" pitchFamily="50" charset="-128"/>
                        </a:rPr>
                        <a:t>効果額（</a:t>
                      </a:r>
                      <a:r>
                        <a:rPr lang="ja-JP" altLang="en-US" sz="1000" kern="100" dirty="0">
                          <a:solidFill>
                            <a:schemeClr val="tx1"/>
                          </a:solidFill>
                          <a:effectLst/>
                          <a:latin typeface="Meiryo UI" panose="020B0604030504040204" pitchFamily="50" charset="-128"/>
                          <a:ea typeface="Meiryo UI" panose="020B0604030504040204" pitchFamily="50" charset="-128"/>
                        </a:rPr>
                        <a:t>百万</a:t>
                      </a:r>
                      <a:r>
                        <a:rPr lang="zh-TW" altLang="en-US" sz="1000" kern="100" dirty="0">
                          <a:solidFill>
                            <a:schemeClr val="tx1"/>
                          </a:solidFill>
                          <a:effectLst/>
                          <a:latin typeface="Meiryo UI" panose="020B0604030504040204" pitchFamily="50" charset="-128"/>
                          <a:ea typeface="Meiryo UI" panose="020B0604030504040204" pitchFamily="50" charset="-128"/>
                        </a:rPr>
                        <a:t>円）</a:t>
                      </a:r>
                      <a:r>
                        <a:rPr lang="en-US" altLang="zh-TW" sz="1000" kern="100" dirty="0">
                          <a:solidFill>
                            <a:schemeClr val="tx1"/>
                          </a:solidFill>
                          <a:effectLst/>
                          <a:latin typeface="Meiryo UI" panose="020B0604030504040204" pitchFamily="50" charset="-128"/>
                          <a:ea typeface="Meiryo UI" panose="020B0604030504040204" pitchFamily="50" charset="-128"/>
                        </a:rPr>
                        <a:t>】</a:t>
                      </a:r>
                      <a:r>
                        <a:rPr lang="zh-TW" altLang="en-US" sz="1000" kern="100" dirty="0">
                          <a:solidFill>
                            <a:schemeClr val="tx1"/>
                          </a:solidFill>
                          <a:effectLst/>
                          <a:latin typeface="Meiryo UI" panose="020B0604030504040204" pitchFamily="50" charset="-128"/>
                          <a:ea typeface="Meiryo UI" panose="020B0604030504040204" pitchFamily="50" charset="-128"/>
                        </a:rPr>
                        <a:t>　㉓</a:t>
                      </a:r>
                      <a:r>
                        <a:rPr lang="en-US" altLang="zh-TW" sz="1000" kern="100" dirty="0">
                          <a:solidFill>
                            <a:schemeClr val="tx1"/>
                          </a:solidFill>
                          <a:effectLst/>
                          <a:latin typeface="Meiryo UI" panose="020B0604030504040204" pitchFamily="50" charset="-128"/>
                          <a:ea typeface="Meiryo UI" panose="020B0604030504040204" pitchFamily="50" charset="-128"/>
                        </a:rPr>
                        <a:t>7 ㉔14 ㉕14</a:t>
                      </a:r>
                      <a:endParaRPr lang="ja-JP" altLang="en-US" sz="1000" strike="sngStrike" kern="100" dirty="0">
                        <a:solidFill>
                          <a:schemeClr val="tx1"/>
                        </a:solidFill>
                        <a:effectLst/>
                        <a:latin typeface="Meiryo UI" panose="020B0604030504040204" pitchFamily="50" charset="-128"/>
                        <a:ea typeface="Meiryo UI" panose="020B0604030504040204" pitchFamily="50" charset="-128"/>
                      </a:endParaRPr>
                    </a:p>
                  </a:txBody>
                  <a:tcPr marL="72000" marR="72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984769792"/>
                  </a:ext>
                </a:extLst>
              </a:tr>
              <a:tr h="216000">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bg1"/>
                        </a:solidFill>
                        <a:latin typeface="Meiryo UI" panose="020B0604030504040204" pitchFamily="50" charset="-128"/>
                        <a:ea typeface="Meiryo UI" panose="020B0604030504040204" pitchFamily="50" charset="-128"/>
                      </a:endParaRPr>
                    </a:p>
                  </a:txBody>
                  <a:tcPr marL="72000" marR="72000" marT="36000" marB="36000" vert="eaVert" anchor="ctr">
                    <a:lnL w="12700" cap="flat" cmpd="sng" algn="ctr">
                      <a:solidFill>
                        <a:schemeClr val="accent1"/>
                      </a:solidFill>
                      <a:prstDash val="solid"/>
                      <a:round/>
                      <a:headEnd type="none" w="med" len="med"/>
                      <a:tailEnd type="none" w="med" len="med"/>
                    </a:lnL>
                    <a:lnT w="635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gridSpan="2">
                  <a:txBody>
                    <a:bodyPr/>
                    <a:lstStyle/>
                    <a:p>
                      <a:pPr marL="133350" indent="-133350" algn="just">
                        <a:spcAft>
                          <a:spcPts val="0"/>
                        </a:spcAft>
                      </a:pPr>
                      <a:r>
                        <a:rPr lang="en-US" sz="1000" kern="100" dirty="0">
                          <a:solidFill>
                            <a:schemeClr val="tx1"/>
                          </a:solidFill>
                          <a:effectLst/>
                          <a:latin typeface="Meiryo UI" panose="020B0604030504040204" pitchFamily="50" charset="-128"/>
                          <a:ea typeface="Meiryo UI" panose="020B0604030504040204" pitchFamily="50" charset="-128"/>
                        </a:rPr>
                        <a:t> </a:t>
                      </a:r>
                      <a:r>
                        <a:rPr lang="ja-JP" sz="1000" b="1" kern="100" dirty="0">
                          <a:solidFill>
                            <a:schemeClr val="tx1"/>
                          </a:solidFill>
                          <a:effectLst/>
                          <a:latin typeface="Meiryo UI" panose="020B0604030504040204" pitchFamily="50" charset="-128"/>
                          <a:ea typeface="Meiryo UI" panose="020B0604030504040204" pitchFamily="50" charset="-128"/>
                        </a:rPr>
                        <a:t>＜</a:t>
                      </a:r>
                      <a:r>
                        <a:rPr lang="ja-JP" altLang="en-US" sz="1000" b="1" kern="100" dirty="0">
                          <a:solidFill>
                            <a:schemeClr val="tx1"/>
                          </a:solidFill>
                          <a:effectLst/>
                          <a:latin typeface="Meiryo UI" panose="020B0604030504040204" pitchFamily="50" charset="-128"/>
                          <a:ea typeface="Meiryo UI" panose="020B0604030504040204" pitchFamily="50" charset="-128"/>
                        </a:rPr>
                        <a:t>当面の財政運営の取組み（</a:t>
                      </a:r>
                      <a:r>
                        <a:rPr lang="ja-JP" sz="1000" b="1" kern="100" dirty="0">
                          <a:solidFill>
                            <a:schemeClr val="tx1"/>
                          </a:solidFill>
                          <a:effectLst/>
                          <a:latin typeface="Meiryo UI" panose="020B0604030504040204" pitchFamily="50" charset="-128"/>
                          <a:ea typeface="Meiryo UI" panose="020B0604030504040204" pitchFamily="50" charset="-128"/>
                        </a:rPr>
                        <a:t>案）</a:t>
                      </a:r>
                      <a:r>
                        <a:rPr lang="ja-JP" altLang="en-US" sz="1000" b="1" kern="100" dirty="0">
                          <a:solidFill>
                            <a:schemeClr val="tx1"/>
                          </a:solidFill>
                          <a:effectLst/>
                          <a:latin typeface="Meiryo UI" panose="020B0604030504040204" pitchFamily="50" charset="-128"/>
                          <a:ea typeface="Meiryo UI" panose="020B0604030504040204" pitchFamily="50" charset="-128"/>
                        </a:rPr>
                        <a:t>における見直し</a:t>
                      </a:r>
                      <a:r>
                        <a:rPr lang="ja-JP" sz="1000" b="1" kern="100" dirty="0">
                          <a:solidFill>
                            <a:schemeClr val="tx1"/>
                          </a:solidFill>
                          <a:effectLst/>
                          <a:latin typeface="Meiryo UI" panose="020B0604030504040204" pitchFamily="50" charset="-128"/>
                          <a:ea typeface="Meiryo UI" panose="020B0604030504040204" pitchFamily="50" charset="-128"/>
                        </a:rPr>
                        <a:t>＞</a:t>
                      </a: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0000FF">
                        <a:alpha val="20000"/>
                      </a:srgbClr>
                    </a:solidFill>
                  </a:tcPr>
                </a:tc>
                <a:tc hMerge="1">
                  <a:txBody>
                    <a:bodyPr/>
                    <a:lstStyle/>
                    <a:p>
                      <a:endParaRPr kumimoji="1" lang="ja-JP" altLang="en-US"/>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560720857"/>
                  </a:ext>
                </a:extLst>
              </a:tr>
              <a:tr h="605265">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bg1"/>
                        </a:solidFill>
                        <a:latin typeface="Meiryo UI" panose="020B0604030504040204" pitchFamily="50" charset="-128"/>
                        <a:ea typeface="Meiryo UI" panose="020B0604030504040204" pitchFamily="50" charset="-128"/>
                      </a:endParaRPr>
                    </a:p>
                  </a:txBody>
                  <a:tcPr marL="72000" marR="72000" marT="36000" marB="36000" vert="eaVert" anchor="ctr">
                    <a:lnL w="12700" cap="flat" cmpd="sng" algn="ctr">
                      <a:solidFill>
                        <a:schemeClr val="accent1"/>
                      </a:solidFill>
                      <a:prstDash val="solid"/>
                      <a:round/>
                      <a:headEnd type="none" w="med" len="med"/>
                      <a:tailEnd type="none" w="med" len="med"/>
                    </a:lnL>
                    <a:lnT w="635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a:txBody>
                    <a:bodyPr/>
                    <a:lstStyle/>
                    <a:p>
                      <a:pPr marL="133350" indent="-133350" algn="just">
                        <a:spcAft>
                          <a:spcPts val="0"/>
                        </a:spcAft>
                      </a:pPr>
                      <a:r>
                        <a:rPr lang="ja-JP" altLang="en-US" sz="1000" b="1" kern="100" dirty="0">
                          <a:solidFill>
                            <a:schemeClr val="tx1"/>
                          </a:solidFill>
                          <a:effectLst/>
                          <a:latin typeface="Meiryo UI" panose="020B0604030504040204" pitchFamily="50" charset="-128"/>
                          <a:ea typeface="Meiryo UI" panose="020B0604030504040204" pitchFamily="50" charset="-128"/>
                        </a:rPr>
                        <a:t>○取組内容</a:t>
                      </a:r>
                      <a:endParaRPr lang="en-US" altLang="ja-JP" sz="1000" b="1"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tabLst>
                          <a:tab pos="3860800" algn="l"/>
                        </a:tabLst>
                      </a:pPr>
                      <a:r>
                        <a:rPr lang="ja-JP" altLang="en-US" sz="1000" kern="100" dirty="0">
                          <a:solidFill>
                            <a:schemeClr val="tx1"/>
                          </a:solidFill>
                          <a:effectLst/>
                          <a:latin typeface="Meiryo UI" panose="020B0604030504040204" pitchFamily="50" charset="-128"/>
                          <a:ea typeface="Meiryo UI" panose="020B0604030504040204" pitchFamily="50" charset="-128"/>
                        </a:rPr>
                        <a:t>　　</a:t>
                      </a:r>
                      <a:r>
                        <a:rPr lang="ja-JP" altLang="en-US" sz="1000" kern="100" spc="-40" baseline="0" dirty="0">
                          <a:solidFill>
                            <a:schemeClr val="tx1"/>
                          </a:solidFill>
                          <a:effectLst/>
                          <a:latin typeface="Meiryo UI" panose="020B0604030504040204" pitchFamily="50" charset="-128"/>
                          <a:ea typeface="Meiryo UI" panose="020B0604030504040204" pitchFamily="50" charset="-128"/>
                        </a:rPr>
                        <a:t>事業目標の達成に向けて、事業主体である市に対する支援手法を検討する</a:t>
                      </a: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tc>
                  <a:txBody>
                    <a:bodyPr/>
                    <a:lstStyle/>
                    <a:p>
                      <a:pPr algn="just">
                        <a:spcAft>
                          <a:spcPts val="0"/>
                        </a:spcAft>
                      </a:pPr>
                      <a:r>
                        <a:rPr lang="ja-JP" altLang="en-US" sz="1000" b="1" kern="100" dirty="0">
                          <a:solidFill>
                            <a:schemeClr val="tx1"/>
                          </a:solidFill>
                          <a:effectLst/>
                          <a:latin typeface="Meiryo UI" panose="020B0604030504040204" pitchFamily="50" charset="-128"/>
                          <a:ea typeface="Meiryo UI" panose="020B0604030504040204" pitchFamily="50" charset="-128"/>
                        </a:rPr>
                        <a:t>◆見直しの経過（取組実績）</a:t>
                      </a:r>
                    </a:p>
                    <a:p>
                      <a:pPr marL="85725" indent="-85725" algn="just">
                        <a:spcAft>
                          <a:spcPts val="0"/>
                        </a:spcAft>
                      </a:pPr>
                      <a:r>
                        <a:rPr lang="ja-JP" altLang="en-US" sz="1000" kern="100" dirty="0">
                          <a:solidFill>
                            <a:schemeClr val="tx1"/>
                          </a:solidFill>
                          <a:effectLst/>
                          <a:latin typeface="Meiryo UI" panose="020B0604030504040204" pitchFamily="50" charset="-128"/>
                          <a:ea typeface="Meiryo UI" panose="020B0604030504040204" pitchFamily="50" charset="-128"/>
                        </a:rPr>
                        <a:t>　 平成</a:t>
                      </a:r>
                      <a:r>
                        <a:rPr lang="en-US" altLang="ja-JP" sz="1000" kern="100" dirty="0">
                          <a:solidFill>
                            <a:schemeClr val="tx1"/>
                          </a:solidFill>
                          <a:effectLst/>
                          <a:latin typeface="Meiryo UI" panose="020B0604030504040204" pitchFamily="50" charset="-128"/>
                          <a:ea typeface="Meiryo UI" panose="020B0604030504040204" pitchFamily="50" charset="-128"/>
                        </a:rPr>
                        <a:t>30</a:t>
                      </a:r>
                      <a:r>
                        <a:rPr lang="ja-JP" altLang="en-US" sz="1000" kern="100" dirty="0">
                          <a:solidFill>
                            <a:schemeClr val="tx1"/>
                          </a:solidFill>
                          <a:effectLst/>
                          <a:latin typeface="Meiryo UI" panose="020B0604030504040204" pitchFamily="50" charset="-128"/>
                          <a:ea typeface="Meiryo UI" panose="020B0604030504040204" pitchFamily="50" charset="-128"/>
                        </a:rPr>
                        <a:t>年３月に「大阪府密集市街地整備方針」を改定し、技術者等派遣により、市の事業執行体制の強化を図るとともに、老朽建築物の除却補助率かさ上げ期間を延長するなど、市の取組みに対する支援を強化。</a:t>
                      </a:r>
                    </a:p>
                  </a:txBody>
                  <a:tcPr marL="72000" marR="72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1280876898"/>
                  </a:ext>
                </a:extLst>
              </a:tr>
            </a:tbl>
          </a:graphicData>
        </a:graphic>
      </p:graphicFrame>
      <p:sp>
        <p:nvSpPr>
          <p:cNvPr id="37" name="正方形/長方形 36"/>
          <p:cNvSpPr/>
          <p:nvPr/>
        </p:nvSpPr>
        <p:spPr>
          <a:xfrm>
            <a:off x="5726291" y="763752"/>
            <a:ext cx="3281430" cy="234978"/>
          </a:xfrm>
          <a:prstGeom prst="rect">
            <a:avLst/>
          </a:prstGeom>
          <a:ln/>
        </p:spPr>
        <p:style>
          <a:lnRef idx="2">
            <a:schemeClr val="accent1"/>
          </a:lnRef>
          <a:fillRef idx="1">
            <a:schemeClr val="lt1"/>
          </a:fillRef>
          <a:effectRef idx="0">
            <a:schemeClr val="accent1"/>
          </a:effectRef>
          <a:fontRef idx="minor">
            <a:schemeClr val="dk1"/>
          </a:fontRef>
        </p:style>
        <p:txBody>
          <a:bodyPr lIns="36000" rIns="0" rtlCol="0" anchor="ctr"/>
          <a:lstStyle/>
          <a:p>
            <a:pPr algn="ctr"/>
            <a:r>
              <a:rPr lang="ja-JP" altLang="en-US" sz="1050" dirty="0">
                <a:solidFill>
                  <a:schemeClr val="tx1"/>
                </a:solidFill>
                <a:latin typeface="Meiryo UI" panose="020B0604030504040204" pitchFamily="50" charset="-128"/>
                <a:ea typeface="Meiryo UI" panose="020B0604030504040204" pitchFamily="50" charset="-128"/>
              </a:rPr>
              <a:t>見直し前額</a:t>
            </a:r>
            <a:r>
              <a:rPr lang="en-US" altLang="ja-JP" sz="1050" dirty="0">
                <a:solidFill>
                  <a:schemeClr val="tx1"/>
                </a:solidFill>
                <a:latin typeface="Meiryo UI" panose="020B0604030504040204" pitchFamily="50" charset="-128"/>
                <a:ea typeface="Meiryo UI" panose="020B0604030504040204" pitchFamily="50" charset="-128"/>
              </a:rPr>
              <a:t> (H20</a:t>
            </a:r>
            <a:r>
              <a:rPr lang="ja-JP" altLang="en-US" sz="1050" dirty="0">
                <a:solidFill>
                  <a:schemeClr val="tx1"/>
                </a:solidFill>
                <a:latin typeface="Meiryo UI" panose="020B0604030504040204" pitchFamily="50" charset="-128"/>
                <a:ea typeface="Meiryo UI" panose="020B0604030504040204" pitchFamily="50" charset="-128"/>
              </a:rPr>
              <a:t>通年ベース</a:t>
            </a:r>
            <a:r>
              <a:rPr lang="en-US" altLang="ja-JP" sz="1050" dirty="0">
                <a:solidFill>
                  <a:schemeClr val="tx1"/>
                </a:solidFill>
                <a:latin typeface="Meiryo UI" panose="020B0604030504040204" pitchFamily="50" charset="-128"/>
                <a:ea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rPr>
              <a:t>：</a:t>
            </a:r>
            <a:r>
              <a:rPr lang="en-US" altLang="ja-JP" sz="1050" dirty="0">
                <a:solidFill>
                  <a:schemeClr val="tx1"/>
                </a:solidFill>
                <a:latin typeface="Meiryo UI" panose="020B0604030504040204" pitchFamily="50" charset="-128"/>
                <a:ea typeface="Meiryo UI" panose="020B0604030504040204" pitchFamily="50" charset="-128"/>
              </a:rPr>
              <a:t>238</a:t>
            </a:r>
            <a:r>
              <a:rPr lang="ja-JP" altLang="en-US" sz="1050" dirty="0">
                <a:solidFill>
                  <a:schemeClr val="tx1"/>
                </a:solidFill>
                <a:latin typeface="Meiryo UI" panose="020B0604030504040204" pitchFamily="50" charset="-128"/>
                <a:ea typeface="Meiryo UI" panose="020B0604030504040204" pitchFamily="50" charset="-128"/>
              </a:rPr>
              <a:t>（</a:t>
            </a:r>
            <a:r>
              <a:rPr lang="en-US" altLang="ja-JP" sz="1050" dirty="0">
                <a:solidFill>
                  <a:schemeClr val="tx1"/>
                </a:solidFill>
                <a:latin typeface="Meiryo UI" panose="020B0604030504040204" pitchFamily="50" charset="-128"/>
                <a:ea typeface="Meiryo UI" panose="020B0604030504040204" pitchFamily="50" charset="-128"/>
              </a:rPr>
              <a:t>238</a:t>
            </a:r>
            <a:r>
              <a:rPr lang="ja-JP" altLang="en-US" sz="1050" dirty="0">
                <a:solidFill>
                  <a:schemeClr val="tx1"/>
                </a:solidFill>
                <a:latin typeface="Meiryo UI" panose="020B0604030504040204" pitchFamily="50" charset="-128"/>
                <a:ea typeface="Meiryo UI" panose="020B0604030504040204" pitchFamily="50" charset="-128"/>
              </a:rPr>
              <a:t>）百万円</a:t>
            </a:r>
            <a:endPar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7" name="二等辺三角形 6"/>
          <p:cNvSpPr/>
          <p:nvPr/>
        </p:nvSpPr>
        <p:spPr>
          <a:xfrm rot="5400000">
            <a:off x="4187688" y="4343621"/>
            <a:ext cx="484002" cy="184930"/>
          </a:xfrm>
          <a:prstGeom prst="triangl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pPr algn="ctr"/>
            <a:endParaRPr kumimoji="1"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二等辺三角形 7"/>
          <p:cNvSpPr/>
          <p:nvPr/>
        </p:nvSpPr>
        <p:spPr>
          <a:xfrm rot="5400000">
            <a:off x="4187688" y="5624663"/>
            <a:ext cx="484002" cy="184930"/>
          </a:xfrm>
          <a:prstGeom prst="triangl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pPr algn="ctr"/>
            <a:endParaRPr kumimoji="1"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二等辺三角形 8"/>
          <p:cNvSpPr/>
          <p:nvPr/>
        </p:nvSpPr>
        <p:spPr>
          <a:xfrm rot="5400000">
            <a:off x="4207519" y="6415534"/>
            <a:ext cx="484002" cy="184930"/>
          </a:xfrm>
          <a:prstGeom prst="triangl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pPr algn="ctr"/>
            <a:endParaRPr kumimoji="1"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正方形/長方形 9"/>
          <p:cNvSpPr/>
          <p:nvPr/>
        </p:nvSpPr>
        <p:spPr>
          <a:xfrm>
            <a:off x="5607115" y="233323"/>
            <a:ext cx="1935215" cy="208186"/>
          </a:xfrm>
          <a:prstGeom prst="rect">
            <a:avLst/>
          </a:prstGeom>
          <a:ln w="6350"/>
        </p:spPr>
        <p:style>
          <a:lnRef idx="2">
            <a:schemeClr val="accent1"/>
          </a:lnRef>
          <a:fillRef idx="1">
            <a:schemeClr val="lt1"/>
          </a:fillRef>
          <a:effectRef idx="0">
            <a:schemeClr val="accent1"/>
          </a:effectRef>
          <a:fontRef idx="minor">
            <a:schemeClr val="dk1"/>
          </a:fontRef>
        </p:style>
        <p:txBody>
          <a:bodyPr lIns="36000" rIns="36000" rtlCol="0" anchor="ctr"/>
          <a:lstStyle/>
          <a:p>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予算の記載</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）：一般財源</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スライド番号プレースホルダー 4"/>
          <p:cNvSpPr txBox="1">
            <a:spLocks/>
          </p:cNvSpPr>
          <p:nvPr/>
        </p:nvSpPr>
        <p:spPr>
          <a:xfrm>
            <a:off x="7023279" y="6560103"/>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smtClean="0">
                <a:solidFill>
                  <a:schemeClr val="tx1"/>
                </a:solidFill>
                <a:latin typeface="Meiryo UI" panose="020B0604030504040204" pitchFamily="50" charset="-128"/>
                <a:ea typeface="Meiryo UI" panose="020B0604030504040204" pitchFamily="50" charset="-128"/>
              </a:rPr>
              <a:t>79</a:t>
            </a:r>
            <a:endParaRPr lang="ja-JP" altLang="en-US"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687112780"/>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表 24"/>
          <p:cNvGraphicFramePr>
            <a:graphicFrameLocks noGrp="1"/>
          </p:cNvGraphicFramePr>
          <p:nvPr/>
        </p:nvGraphicFramePr>
        <p:xfrm>
          <a:off x="83583" y="82238"/>
          <a:ext cx="9003329" cy="415976"/>
        </p:xfrm>
        <a:graphic>
          <a:graphicData uri="http://schemas.openxmlformats.org/drawingml/2006/table">
            <a:tbl>
              <a:tblPr firstRow="1" firstCol="1" bandRow="1">
                <a:tableStyleId>{5C22544A-7EE6-4342-B048-85BDC9FD1C3A}</a:tableStyleId>
              </a:tblPr>
              <a:tblGrid>
                <a:gridCol w="6738667">
                  <a:extLst>
                    <a:ext uri="{9D8B030D-6E8A-4147-A177-3AD203B41FA5}">
                      <a16:colId xmlns:a16="http://schemas.microsoft.com/office/drawing/2014/main" val="1996567682"/>
                    </a:ext>
                  </a:extLst>
                </a:gridCol>
                <a:gridCol w="2264662">
                  <a:extLst>
                    <a:ext uri="{9D8B030D-6E8A-4147-A177-3AD203B41FA5}">
                      <a16:colId xmlns:a16="http://schemas.microsoft.com/office/drawing/2014/main" val="2440904912"/>
                    </a:ext>
                  </a:extLst>
                </a:gridCol>
              </a:tblGrid>
              <a:tr h="41597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100" kern="100" dirty="0">
                          <a:solidFill>
                            <a:schemeClr val="tx1"/>
                          </a:solidFill>
                          <a:effectLst/>
                          <a:latin typeface="Meiryo UI" panose="020B0604030504040204" pitchFamily="50" charset="-128"/>
                          <a:ea typeface="Meiryo UI" panose="020B0604030504040204" pitchFamily="50" charset="-128"/>
                        </a:rPr>
                        <a:t>【</a:t>
                      </a:r>
                      <a:r>
                        <a:rPr lang="ja-JP" altLang="en-US" sz="1100" kern="100" dirty="0">
                          <a:solidFill>
                            <a:schemeClr val="tx1"/>
                          </a:solidFill>
                          <a:effectLst/>
                          <a:latin typeface="Meiryo UI" panose="020B0604030504040204" pitchFamily="50" charset="-128"/>
                          <a:ea typeface="Meiryo UI" panose="020B0604030504040204" pitchFamily="50" charset="-128"/>
                        </a:rPr>
                        <a:t>主要検討事業</a:t>
                      </a:r>
                      <a:r>
                        <a:rPr lang="en-US" altLang="ja-JP" sz="1100" kern="100" dirty="0">
                          <a:solidFill>
                            <a:schemeClr val="tx1"/>
                          </a:solidFill>
                          <a:effectLst/>
                          <a:latin typeface="Meiryo UI" panose="020B0604030504040204" pitchFamily="50" charset="-128"/>
                          <a:ea typeface="Meiryo UI" panose="020B0604030504040204" pitchFamily="50" charset="-128"/>
                        </a:rPr>
                        <a:t>32】</a:t>
                      </a:r>
                      <a:r>
                        <a:rPr lang="ja-JP" altLang="en-US" sz="1100" kern="100" dirty="0">
                          <a:solidFill>
                            <a:schemeClr val="tx1"/>
                          </a:solidFill>
                          <a:effectLst/>
                          <a:latin typeface="Meiryo UI" panose="020B0604030504040204" pitchFamily="50" charset="-128"/>
                          <a:ea typeface="Meiryo UI" panose="020B0604030504040204" pitchFamily="50" charset="-128"/>
                        </a:rPr>
                        <a:t>　</a:t>
                      </a:r>
                      <a:r>
                        <a:rPr lang="zh-TW" altLang="en-US" sz="1400" kern="100" dirty="0">
                          <a:solidFill>
                            <a:schemeClr val="tx1"/>
                          </a:solidFill>
                          <a:effectLst/>
                          <a:latin typeface="Meiryo UI" panose="020B0604030504040204" pitchFamily="50" charset="-128"/>
                          <a:ea typeface="Meiryo UI" panose="020B0604030504040204" pitchFamily="50" charset="-128"/>
                        </a:rPr>
                        <a:t>密集住宅市街地整備促進補助金</a:t>
                      </a:r>
                      <a:r>
                        <a:rPr lang="ja-JP" altLang="en-US" sz="1400" kern="100" dirty="0">
                          <a:solidFill>
                            <a:schemeClr val="tx1"/>
                          </a:solidFill>
                          <a:effectLst/>
                          <a:latin typeface="Meiryo UI" panose="020B0604030504040204" pitchFamily="50" charset="-128"/>
                          <a:ea typeface="Meiryo UI" panose="020B0604030504040204" pitchFamily="50" charset="-128"/>
                        </a:rPr>
                        <a:t>（つづき）　</a:t>
                      </a:r>
                      <a:r>
                        <a:rPr lang="ja-JP" altLang="en-US" sz="1000" kern="100" dirty="0">
                          <a:solidFill>
                            <a:schemeClr val="tx1"/>
                          </a:solidFill>
                          <a:effectLst/>
                          <a:latin typeface="Meiryo UI" panose="020B0604030504040204" pitchFamily="50" charset="-128"/>
                          <a:ea typeface="Meiryo UI" panose="020B0604030504040204" pitchFamily="50" charset="-128"/>
                        </a:rPr>
                        <a:t>　</a:t>
                      </a:r>
                      <a:endParaRPr lang="en-US" altLang="ja-JP" sz="10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effectLst/>
                          <a:latin typeface="Meiryo UI" panose="020B0604030504040204" pitchFamily="50" charset="-128"/>
                          <a:ea typeface="Meiryo UI" panose="020B0604030504040204" pitchFamily="50" charset="-128"/>
                        </a:rPr>
                        <a:t>＜住宅まちづくり部＞</a:t>
                      </a:r>
                      <a:endParaRPr lang="en-US" altLang="ja-JP" sz="1200" kern="100" dirty="0">
                        <a:solidFill>
                          <a:schemeClr val="tx1"/>
                        </a:solidFill>
                        <a:effectLst/>
                        <a:latin typeface="Meiryo UI" panose="020B0604030504040204" pitchFamily="50" charset="-128"/>
                        <a:ea typeface="Meiryo UI" panose="020B0604030504040204" pitchFamily="50" charset="-128"/>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09406796"/>
                  </a:ext>
                </a:extLst>
              </a:tr>
            </a:tbl>
          </a:graphicData>
        </a:graphic>
      </p:graphicFrame>
      <p:graphicFrame>
        <p:nvGraphicFramePr>
          <p:cNvPr id="2" name="表 1"/>
          <p:cNvGraphicFramePr>
            <a:graphicFrameLocks noGrp="1"/>
          </p:cNvGraphicFramePr>
          <p:nvPr>
            <p:extLst>
              <p:ext uri="{D42A27DB-BD31-4B8C-83A1-F6EECF244321}">
                <p14:modId xmlns:p14="http://schemas.microsoft.com/office/powerpoint/2010/main" val="1387125938"/>
              </p:ext>
            </p:extLst>
          </p:nvPr>
        </p:nvGraphicFramePr>
        <p:xfrm>
          <a:off x="41792" y="502023"/>
          <a:ext cx="9060417" cy="4037307"/>
        </p:xfrm>
        <a:graphic>
          <a:graphicData uri="http://schemas.openxmlformats.org/drawingml/2006/table">
            <a:tbl>
              <a:tblPr firstRow="1" firstCol="1" bandRow="1">
                <a:tableStyleId>{BC89EF96-8CEA-46FF-86C4-4CE0E7609802}</a:tableStyleId>
              </a:tblPr>
              <a:tblGrid>
                <a:gridCol w="257947">
                  <a:extLst>
                    <a:ext uri="{9D8B030D-6E8A-4147-A177-3AD203B41FA5}">
                      <a16:colId xmlns:a16="http://schemas.microsoft.com/office/drawing/2014/main" val="9612139"/>
                    </a:ext>
                  </a:extLst>
                </a:gridCol>
                <a:gridCol w="8802470">
                  <a:extLst>
                    <a:ext uri="{9D8B030D-6E8A-4147-A177-3AD203B41FA5}">
                      <a16:colId xmlns:a16="http://schemas.microsoft.com/office/drawing/2014/main" val="4183280094"/>
                    </a:ext>
                  </a:extLst>
                </a:gridCol>
              </a:tblGrid>
              <a:tr h="136667">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bg1"/>
                          </a:solidFill>
                          <a:latin typeface="Meiryo UI" panose="020B0604030504040204" pitchFamily="50" charset="-128"/>
                          <a:ea typeface="Meiryo UI" panose="020B0604030504040204" pitchFamily="50" charset="-128"/>
                        </a:rPr>
                        <a:t>見直しの経過</a:t>
                      </a:r>
                      <a:endParaRPr kumimoji="1" lang="ja-JP" altLang="en-US" dirty="0">
                        <a:solidFill>
                          <a:schemeClr val="bg1"/>
                        </a:solidFill>
                        <a:latin typeface="Meiryo UI" panose="020B0604030504040204" pitchFamily="50" charset="-128"/>
                        <a:ea typeface="Meiryo UI" panose="020B0604030504040204" pitchFamily="50" charset="-128"/>
                      </a:endParaRPr>
                    </a:p>
                  </a:txBody>
                  <a:tcPr marL="72000" marR="72000" marT="36000" marB="36000" vert="eaVert" anchor="ctr">
                    <a:lnL w="12700" cap="flat" cmpd="sng" algn="ctr">
                      <a:solidFill>
                        <a:schemeClr val="accent1"/>
                      </a:solidFill>
                      <a:prstDash val="solid"/>
                      <a:round/>
                      <a:headEnd type="none" w="med" len="med"/>
                      <a:tailEnd type="none" w="med" len="med"/>
                    </a:lnL>
                    <a:lnT w="63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b="1" kern="100" dirty="0">
                          <a:effectLst/>
                          <a:latin typeface="Meiryo UI" panose="020B0604030504040204" pitchFamily="50" charset="-128"/>
                          <a:ea typeface="Meiryo UI" panose="020B0604030504040204" pitchFamily="50" charset="-128"/>
                        </a:rPr>
                        <a:t>＜上記以外の見直し（部局長マネジメント等）＞</a:t>
                      </a:r>
                      <a:endPar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tx2">
                        <a:lumMod val="60000"/>
                        <a:lumOff val="40000"/>
                        <a:alpha val="20000"/>
                      </a:schemeClr>
                    </a:solidFill>
                  </a:tcPr>
                </a:tc>
                <a:extLst>
                  <a:ext uri="{0D108BD9-81ED-4DB2-BD59-A6C34878D82A}">
                    <a16:rowId xmlns:a16="http://schemas.microsoft.com/office/drawing/2014/main" val="1439256952"/>
                  </a:ext>
                </a:extLst>
              </a:tr>
              <a:tr h="1352427">
                <a:tc vMerge="1">
                  <a:txBody>
                    <a:bodyPr/>
                    <a:lstStyle/>
                    <a:p>
                      <a:endParaRPr kumimoji="1" lang="ja-JP" altLang="en-US"/>
                    </a:p>
                  </a:txBody>
                  <a:tcPr/>
                </a:tc>
                <a:tc>
                  <a:txBody>
                    <a:bodyPr/>
                    <a:lstStyle/>
                    <a:p>
                      <a:pPr marL="895350" indent="-895350" algn="just">
                        <a:spcAft>
                          <a:spcPts val="0"/>
                        </a:spcAft>
                      </a:pPr>
                      <a:r>
                        <a:rPr lang="en-US" altLang="ja-JP" sz="1050" b="1" kern="100" dirty="0">
                          <a:solidFill>
                            <a:schemeClr val="tx1"/>
                          </a:solidFill>
                          <a:effectLst/>
                          <a:latin typeface="Meiryo UI" panose="020B0604030504040204" pitchFamily="50" charset="-128"/>
                          <a:ea typeface="Meiryo UI" panose="020B0604030504040204" pitchFamily="50" charset="-128"/>
                        </a:rPr>
                        <a:t>【</a:t>
                      </a:r>
                      <a:r>
                        <a:rPr lang="ja-JP" altLang="en-US" sz="1050" b="1" kern="100" dirty="0">
                          <a:solidFill>
                            <a:schemeClr val="tx1"/>
                          </a:solidFill>
                          <a:effectLst/>
                          <a:latin typeface="Meiryo UI" panose="020B0604030504040204" pitchFamily="50" charset="-128"/>
                          <a:ea typeface="Meiryo UI" panose="020B0604030504040204" pitchFamily="50" charset="-128"/>
                        </a:rPr>
                        <a:t>平成</a:t>
                      </a:r>
                      <a:r>
                        <a:rPr lang="en-US" altLang="ja-JP" sz="1050" b="1" kern="100" dirty="0">
                          <a:solidFill>
                            <a:schemeClr val="tx1"/>
                          </a:solidFill>
                          <a:effectLst/>
                          <a:latin typeface="Meiryo UI" panose="020B0604030504040204" pitchFamily="50" charset="-128"/>
                          <a:ea typeface="Meiryo UI" panose="020B0604030504040204" pitchFamily="50" charset="-128"/>
                        </a:rPr>
                        <a:t>25</a:t>
                      </a:r>
                      <a:r>
                        <a:rPr lang="ja-JP" altLang="en-US" sz="1050" b="1" kern="100" dirty="0">
                          <a:solidFill>
                            <a:schemeClr val="tx1"/>
                          </a:solidFill>
                          <a:effectLst/>
                          <a:latin typeface="Meiryo UI" panose="020B0604030504040204" pitchFamily="50" charset="-128"/>
                          <a:ea typeface="Meiryo UI" panose="020B0604030504040204" pitchFamily="50" charset="-128"/>
                        </a:rPr>
                        <a:t>年度</a:t>
                      </a:r>
                      <a:r>
                        <a:rPr lang="en-US" altLang="ja-JP" sz="1050" b="1" kern="100" dirty="0">
                          <a:solidFill>
                            <a:schemeClr val="tx1"/>
                          </a:solidFill>
                          <a:effectLst/>
                          <a:latin typeface="Meiryo UI" panose="020B0604030504040204" pitchFamily="50" charset="-128"/>
                          <a:ea typeface="Meiryo UI" panose="020B0604030504040204" pitchFamily="50" charset="-128"/>
                        </a:rPr>
                        <a:t>】 </a:t>
                      </a:r>
                      <a:r>
                        <a:rPr lang="ja-JP" altLang="en-US" sz="1050" b="0" kern="100" dirty="0">
                          <a:solidFill>
                            <a:schemeClr val="tx1"/>
                          </a:solidFill>
                          <a:effectLst/>
                          <a:latin typeface="Meiryo UI" panose="020B0604030504040204" pitchFamily="50" charset="-128"/>
                          <a:ea typeface="Meiryo UI" panose="020B0604030504040204" pitchFamily="50" charset="-128"/>
                        </a:rPr>
                        <a:t>「大阪府密集市街地整備方針」を策定（</a:t>
                      </a:r>
                      <a:r>
                        <a:rPr lang="en-US" altLang="ja-JP" sz="1050" b="0" kern="100" dirty="0">
                          <a:solidFill>
                            <a:schemeClr val="tx1"/>
                          </a:solidFill>
                          <a:effectLst/>
                          <a:latin typeface="Meiryo UI" panose="020B0604030504040204" pitchFamily="50" charset="-128"/>
                          <a:ea typeface="Meiryo UI" panose="020B0604030504040204" pitchFamily="50" charset="-128"/>
                        </a:rPr>
                        <a:t>H26.3</a:t>
                      </a:r>
                      <a:r>
                        <a:rPr lang="ja-JP" altLang="en-US" sz="1050" b="0" kern="100" dirty="0">
                          <a:solidFill>
                            <a:schemeClr val="tx1"/>
                          </a:solidFill>
                          <a:effectLst/>
                          <a:latin typeface="Meiryo UI" panose="020B0604030504040204" pitchFamily="50" charset="-128"/>
                          <a:ea typeface="Meiryo UI" panose="020B0604030504040204" pitchFamily="50" charset="-128"/>
                        </a:rPr>
                        <a:t>）、重点的に改善を図る地区として、「地震時等に著しく危険な密集市街地」（７市</a:t>
                      </a:r>
                      <a:r>
                        <a:rPr lang="en-US" altLang="ja-JP" sz="1050" b="0" kern="100" dirty="0">
                          <a:solidFill>
                            <a:schemeClr val="tx1"/>
                          </a:solidFill>
                          <a:effectLst/>
                          <a:latin typeface="Meiryo UI" panose="020B0604030504040204" pitchFamily="50" charset="-128"/>
                          <a:ea typeface="Meiryo UI" panose="020B0604030504040204" pitchFamily="50" charset="-128"/>
                        </a:rPr>
                        <a:t>11</a:t>
                      </a:r>
                      <a:r>
                        <a:rPr lang="ja-JP" altLang="en-US" sz="1050" b="0" kern="100" dirty="0">
                          <a:solidFill>
                            <a:schemeClr val="tx1"/>
                          </a:solidFill>
                          <a:effectLst/>
                          <a:latin typeface="Meiryo UI" panose="020B0604030504040204" pitchFamily="50" charset="-128"/>
                          <a:ea typeface="Meiryo UI" panose="020B0604030504040204" pitchFamily="50" charset="-128"/>
                        </a:rPr>
                        <a:t>地区</a:t>
                      </a:r>
                      <a:r>
                        <a:rPr lang="en-US" altLang="ja-JP" sz="1050" b="0" kern="100" dirty="0">
                          <a:solidFill>
                            <a:schemeClr val="tx1"/>
                          </a:solidFill>
                          <a:effectLst/>
                          <a:latin typeface="Meiryo UI" panose="020B0604030504040204" pitchFamily="50" charset="-128"/>
                          <a:ea typeface="Meiryo UI" panose="020B0604030504040204" pitchFamily="50" charset="-128"/>
                        </a:rPr>
                        <a:t>2,248ha</a:t>
                      </a:r>
                      <a:r>
                        <a:rPr lang="ja-JP" altLang="en-US" sz="1050" b="0" kern="100" dirty="0">
                          <a:solidFill>
                            <a:schemeClr val="tx1"/>
                          </a:solidFill>
                          <a:effectLst/>
                          <a:latin typeface="Meiryo UI" panose="020B0604030504040204" pitchFamily="50" charset="-128"/>
                          <a:ea typeface="Meiryo UI" panose="020B0604030504040204" pitchFamily="50" charset="-128"/>
                        </a:rPr>
                        <a:t>）を位置づけ。</a:t>
                      </a:r>
                      <a:endParaRPr lang="en-US" altLang="ja-JP" sz="1050" b="0" kern="100" dirty="0">
                        <a:solidFill>
                          <a:schemeClr val="tx1"/>
                        </a:solidFill>
                        <a:effectLst/>
                        <a:latin typeface="Meiryo UI" panose="020B0604030504040204" pitchFamily="50" charset="-128"/>
                        <a:ea typeface="Meiryo UI" panose="020B0604030504040204" pitchFamily="50" charset="-128"/>
                      </a:endParaRPr>
                    </a:p>
                    <a:p>
                      <a:pPr marL="895350" indent="-895350" algn="just">
                        <a:spcAft>
                          <a:spcPts val="0"/>
                        </a:spcAft>
                      </a:pPr>
                      <a:r>
                        <a:rPr lang="en-US" altLang="ja-JP" sz="1050" b="1" kern="100" dirty="0">
                          <a:solidFill>
                            <a:schemeClr val="tx1"/>
                          </a:solidFill>
                          <a:effectLst/>
                          <a:latin typeface="Meiryo UI" panose="020B0604030504040204" pitchFamily="50" charset="-128"/>
                          <a:ea typeface="Meiryo UI" panose="020B0604030504040204" pitchFamily="50" charset="-128"/>
                        </a:rPr>
                        <a:t>【</a:t>
                      </a:r>
                      <a:r>
                        <a:rPr lang="ja-JP" altLang="en-US" sz="1050" b="1" kern="100" dirty="0">
                          <a:solidFill>
                            <a:schemeClr val="tx1"/>
                          </a:solidFill>
                          <a:effectLst/>
                          <a:latin typeface="Meiryo UI" panose="020B0604030504040204" pitchFamily="50" charset="-128"/>
                          <a:ea typeface="Meiryo UI" panose="020B0604030504040204" pitchFamily="50" charset="-128"/>
                        </a:rPr>
                        <a:t>平成</a:t>
                      </a:r>
                      <a:r>
                        <a:rPr lang="en-US" altLang="ja-JP" sz="1050" b="1" kern="100" dirty="0">
                          <a:solidFill>
                            <a:schemeClr val="tx1"/>
                          </a:solidFill>
                          <a:effectLst/>
                          <a:latin typeface="Meiryo UI" panose="020B0604030504040204" pitchFamily="50" charset="-128"/>
                          <a:ea typeface="Meiryo UI" panose="020B0604030504040204" pitchFamily="50" charset="-128"/>
                        </a:rPr>
                        <a:t>26</a:t>
                      </a:r>
                      <a:r>
                        <a:rPr lang="ja-JP" altLang="en-US" sz="1050" b="1" kern="100" dirty="0">
                          <a:solidFill>
                            <a:schemeClr val="tx1"/>
                          </a:solidFill>
                          <a:effectLst/>
                          <a:latin typeface="Meiryo UI" panose="020B0604030504040204" pitchFamily="50" charset="-128"/>
                          <a:ea typeface="Meiryo UI" panose="020B0604030504040204" pitchFamily="50" charset="-128"/>
                        </a:rPr>
                        <a:t>年度</a:t>
                      </a:r>
                      <a:r>
                        <a:rPr lang="en-US" altLang="ja-JP" sz="1050" b="1" kern="100" dirty="0">
                          <a:solidFill>
                            <a:schemeClr val="tx1"/>
                          </a:solidFill>
                          <a:effectLst/>
                          <a:latin typeface="Meiryo UI" panose="020B0604030504040204" pitchFamily="50" charset="-128"/>
                          <a:ea typeface="Meiryo UI" panose="020B0604030504040204" pitchFamily="50" charset="-128"/>
                        </a:rPr>
                        <a:t>】</a:t>
                      </a:r>
                      <a:r>
                        <a:rPr lang="ja-JP" altLang="en-US" sz="1050" b="0" kern="100" dirty="0">
                          <a:solidFill>
                            <a:schemeClr val="tx1"/>
                          </a:solidFill>
                          <a:effectLst/>
                          <a:latin typeface="Meiryo UI" panose="020B0604030504040204" pitchFamily="50" charset="-128"/>
                          <a:ea typeface="Meiryo UI" panose="020B0604030504040204" pitchFamily="50" charset="-128"/>
                        </a:rPr>
                        <a:t>　</a:t>
                      </a:r>
                      <a:r>
                        <a:rPr lang="en-US" altLang="ja-JP" sz="1050" b="0" kern="100" dirty="0">
                          <a:solidFill>
                            <a:schemeClr val="tx1"/>
                          </a:solidFill>
                          <a:effectLst/>
                          <a:latin typeface="Meiryo UI" panose="020B0604030504040204" pitchFamily="50" charset="-128"/>
                          <a:ea typeface="Meiryo UI" panose="020B0604030504040204" pitchFamily="50" charset="-128"/>
                        </a:rPr>
                        <a:t>H26.4</a:t>
                      </a:r>
                      <a:r>
                        <a:rPr lang="ja-JP" altLang="en-US" sz="1050" b="0" kern="100" dirty="0">
                          <a:solidFill>
                            <a:schemeClr val="tx1"/>
                          </a:solidFill>
                          <a:effectLst/>
                          <a:latin typeface="Meiryo UI" panose="020B0604030504040204" pitchFamily="50" charset="-128"/>
                          <a:ea typeface="Meiryo UI" panose="020B0604030504040204" pitchFamily="50" charset="-128"/>
                        </a:rPr>
                        <a:t>月より除却補助の対象区域を「地震時等に著しく危険な密集市街地」に拡大するとともに、補助率を</a:t>
                      </a:r>
                      <a:r>
                        <a:rPr lang="en-US" altLang="ja-JP" sz="1050" b="0" kern="100" dirty="0">
                          <a:solidFill>
                            <a:schemeClr val="tx1"/>
                          </a:solidFill>
                          <a:effectLst/>
                          <a:latin typeface="Meiryo UI" panose="020B0604030504040204" pitchFamily="50" charset="-128"/>
                          <a:ea typeface="Meiryo UI" panose="020B0604030504040204" pitchFamily="50" charset="-128"/>
                        </a:rPr>
                        <a:t>H30.3</a:t>
                      </a:r>
                      <a:r>
                        <a:rPr lang="ja-JP" altLang="en-US" sz="1050" b="0" kern="100" dirty="0">
                          <a:solidFill>
                            <a:schemeClr val="tx1"/>
                          </a:solidFill>
                          <a:effectLst/>
                          <a:latin typeface="Meiryo UI" panose="020B0604030504040204" pitchFamily="50" charset="-128"/>
                          <a:ea typeface="Meiryo UI" panose="020B0604030504040204" pitchFamily="50" charset="-128"/>
                        </a:rPr>
                        <a:t>末までかさ上げ。</a:t>
                      </a:r>
                      <a:endParaRPr lang="en-US" altLang="ja-JP" sz="1050" b="0" kern="100" dirty="0">
                        <a:solidFill>
                          <a:schemeClr val="tx1"/>
                        </a:solidFill>
                        <a:effectLst/>
                        <a:latin typeface="Meiryo UI" panose="020B0604030504040204" pitchFamily="50" charset="-128"/>
                        <a:ea typeface="Meiryo UI" panose="020B0604030504040204" pitchFamily="50" charset="-128"/>
                      </a:endParaRPr>
                    </a:p>
                    <a:p>
                      <a:pPr marL="895350" indent="0" algn="just">
                        <a:spcAft>
                          <a:spcPts val="0"/>
                        </a:spcAft>
                      </a:pPr>
                      <a:r>
                        <a:rPr lang="ja-JP" altLang="en-US" sz="1050" b="0" kern="100" dirty="0">
                          <a:solidFill>
                            <a:schemeClr val="tx1"/>
                          </a:solidFill>
                          <a:effectLst/>
                          <a:latin typeface="Meiryo UI" panose="020B0604030504040204" pitchFamily="50" charset="-128"/>
                          <a:ea typeface="Meiryo UI" panose="020B0604030504040204" pitchFamily="50" charset="-128"/>
                        </a:rPr>
                        <a:t> 併せて、政令市に対する補助を開始。</a:t>
                      </a:r>
                      <a:endParaRPr lang="en-US" altLang="ja-JP" sz="1050" b="0" kern="100" dirty="0">
                        <a:solidFill>
                          <a:schemeClr val="tx1"/>
                        </a:solidFill>
                        <a:effectLst/>
                        <a:latin typeface="Meiryo UI" panose="020B0604030504040204" pitchFamily="50" charset="-128"/>
                        <a:ea typeface="Meiryo UI" panose="020B0604030504040204" pitchFamily="50" charset="-128"/>
                      </a:endParaRPr>
                    </a:p>
                    <a:p>
                      <a:pPr marL="895350" indent="-895350" algn="just">
                        <a:spcAft>
                          <a:spcPts val="0"/>
                        </a:spcAft>
                      </a:pPr>
                      <a:r>
                        <a:rPr lang="en-US" altLang="ja-JP" sz="1050" b="1" kern="100" dirty="0">
                          <a:solidFill>
                            <a:schemeClr val="tx1"/>
                          </a:solidFill>
                          <a:effectLst/>
                          <a:latin typeface="Meiryo UI" panose="020B0604030504040204" pitchFamily="50" charset="-128"/>
                          <a:ea typeface="Meiryo UI" panose="020B0604030504040204" pitchFamily="50" charset="-128"/>
                        </a:rPr>
                        <a:t>【</a:t>
                      </a:r>
                      <a:r>
                        <a:rPr lang="ja-JP" altLang="en-US" sz="1050" b="1" kern="100" dirty="0">
                          <a:solidFill>
                            <a:schemeClr val="tx1"/>
                          </a:solidFill>
                          <a:effectLst/>
                          <a:latin typeface="Meiryo UI" panose="020B0604030504040204" pitchFamily="50" charset="-128"/>
                          <a:ea typeface="Meiryo UI" panose="020B0604030504040204" pitchFamily="50" charset="-128"/>
                        </a:rPr>
                        <a:t>平成</a:t>
                      </a:r>
                      <a:r>
                        <a:rPr lang="en-US" altLang="ja-JP" sz="1050" b="1" kern="100" dirty="0">
                          <a:solidFill>
                            <a:schemeClr val="tx1"/>
                          </a:solidFill>
                          <a:effectLst/>
                          <a:latin typeface="Meiryo UI" panose="020B0604030504040204" pitchFamily="50" charset="-128"/>
                          <a:ea typeface="Meiryo UI" panose="020B0604030504040204" pitchFamily="50" charset="-128"/>
                        </a:rPr>
                        <a:t>29</a:t>
                      </a:r>
                      <a:r>
                        <a:rPr lang="ja-JP" altLang="en-US" sz="1050" b="1" kern="100" dirty="0">
                          <a:solidFill>
                            <a:schemeClr val="tx1"/>
                          </a:solidFill>
                          <a:effectLst/>
                          <a:latin typeface="Meiryo UI" panose="020B0604030504040204" pitchFamily="50" charset="-128"/>
                          <a:ea typeface="Meiryo UI" panose="020B0604030504040204" pitchFamily="50" charset="-128"/>
                        </a:rPr>
                        <a:t>年度</a:t>
                      </a:r>
                      <a:r>
                        <a:rPr lang="en-US" altLang="ja-JP" sz="1050" b="1" kern="100" dirty="0">
                          <a:solidFill>
                            <a:schemeClr val="tx1"/>
                          </a:solidFill>
                          <a:effectLst/>
                          <a:latin typeface="Meiryo UI" panose="020B0604030504040204" pitchFamily="50" charset="-128"/>
                          <a:ea typeface="Meiryo UI" panose="020B0604030504040204" pitchFamily="50" charset="-128"/>
                        </a:rPr>
                        <a:t>】</a:t>
                      </a:r>
                      <a:r>
                        <a:rPr lang="ja-JP" altLang="en-US" sz="1050" b="0" kern="100" dirty="0">
                          <a:solidFill>
                            <a:schemeClr val="tx1"/>
                          </a:solidFill>
                          <a:effectLst/>
                          <a:latin typeface="Meiryo UI" panose="020B0604030504040204" pitchFamily="50" charset="-128"/>
                          <a:ea typeface="Meiryo UI" panose="020B0604030504040204" pitchFamily="50" charset="-128"/>
                        </a:rPr>
                        <a:t>　「大阪府密集市街地整備方針」を改定（</a:t>
                      </a:r>
                      <a:r>
                        <a:rPr lang="en-US" altLang="ja-JP" sz="1050" b="0" kern="100" dirty="0">
                          <a:solidFill>
                            <a:schemeClr val="tx1"/>
                          </a:solidFill>
                          <a:effectLst/>
                          <a:latin typeface="Meiryo UI" panose="020B0604030504040204" pitchFamily="50" charset="-128"/>
                          <a:ea typeface="Meiryo UI" panose="020B0604030504040204" pitchFamily="50" charset="-128"/>
                        </a:rPr>
                        <a:t>H30.3</a:t>
                      </a:r>
                      <a:r>
                        <a:rPr lang="ja-JP" altLang="en-US" sz="1050" b="0" kern="100" dirty="0">
                          <a:solidFill>
                            <a:schemeClr val="tx1"/>
                          </a:solidFill>
                          <a:effectLst/>
                          <a:latin typeface="Meiryo UI" panose="020B0604030504040204" pitchFamily="50" charset="-128"/>
                          <a:ea typeface="Meiryo UI" panose="020B0604030504040204" pitchFamily="50" charset="-128"/>
                        </a:rPr>
                        <a:t>）、目標達成に向けた新たな推進方策等を位置づけ。</a:t>
                      </a:r>
                      <a:endParaRPr lang="en-US" altLang="ja-JP" sz="1050" b="0" kern="100" dirty="0">
                        <a:solidFill>
                          <a:schemeClr val="tx1"/>
                        </a:solidFill>
                        <a:effectLst/>
                        <a:latin typeface="Meiryo UI" panose="020B0604030504040204" pitchFamily="50" charset="-128"/>
                        <a:ea typeface="Meiryo UI" panose="020B0604030504040204" pitchFamily="50" charset="-128"/>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984769792"/>
                  </a:ext>
                </a:extLst>
              </a:tr>
              <a:tr h="10239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bg1"/>
                        </a:solidFill>
                        <a:latin typeface="Meiryo UI" panose="020B0604030504040204" pitchFamily="50" charset="-128"/>
                        <a:ea typeface="Meiryo UI" panose="020B0604030504040204" pitchFamily="50" charset="-128"/>
                      </a:endParaRPr>
                    </a:p>
                  </a:txBody>
                  <a:tcPr marL="72000" marR="72000" marT="36000" marB="36000" vert="eaVert" anchor="ctr">
                    <a:lnL w="12700" cap="flat" cmpd="sng" algn="ctr">
                      <a:solidFill>
                        <a:schemeClr val="accent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a:txBody>
                    <a:bodyPr/>
                    <a:lstStyle/>
                    <a:p>
                      <a:pPr marL="895350" marR="0" lvl="0" indent="-895350" algn="just" defTabSz="914400" rtl="0" eaLnBrk="1" fontAlgn="auto" latinLnBrk="0" hangingPunct="1">
                        <a:lnSpc>
                          <a:spcPct val="100000"/>
                        </a:lnSpc>
                        <a:spcBef>
                          <a:spcPts val="0"/>
                        </a:spcBef>
                        <a:spcAft>
                          <a:spcPts val="0"/>
                        </a:spcAft>
                        <a:buClrTx/>
                        <a:buSzTx/>
                        <a:buFontTx/>
                        <a:buNone/>
                        <a:tabLst/>
                        <a:defRPr/>
                      </a:pPr>
                      <a:r>
                        <a:rPr lang="ja-JP" altLang="en-US" sz="1050" b="1" i="0" u="none" kern="100" dirty="0">
                          <a:solidFill>
                            <a:schemeClr val="tx1"/>
                          </a:solidFill>
                          <a:effectLst/>
                          <a:latin typeface="Meiryo UI" panose="020B0604030504040204" pitchFamily="50" charset="-128"/>
                          <a:ea typeface="Meiryo UI" panose="020B0604030504040204" pitchFamily="50" charset="-128"/>
                        </a:rPr>
                        <a:t>＜主な事業（見直し後の事業、新たに取り組んでいる事業等）＞</a:t>
                      </a:r>
                      <a:endParaRPr lang="en-US" altLang="ja-JP" sz="105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tx2">
                        <a:lumMod val="60000"/>
                        <a:lumOff val="40000"/>
                        <a:alpha val="20000"/>
                      </a:schemeClr>
                    </a:solidFill>
                  </a:tcPr>
                </a:tc>
                <a:extLst>
                  <a:ext uri="{0D108BD9-81ED-4DB2-BD59-A6C34878D82A}">
                    <a16:rowId xmlns:a16="http://schemas.microsoft.com/office/drawing/2014/main" val="2574098623"/>
                  </a:ext>
                </a:extLst>
              </a:tr>
              <a:tr h="43373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bg1"/>
                          </a:solidFill>
                          <a:latin typeface="Meiryo UI" panose="020B0604030504040204" pitchFamily="50" charset="-128"/>
                          <a:ea typeface="Meiryo UI" panose="020B0604030504040204" pitchFamily="50" charset="-128"/>
                        </a:rPr>
                        <a:t>現在の事業</a:t>
                      </a:r>
                      <a:endParaRPr kumimoji="1" lang="en-US" altLang="ja-JP" sz="1000" dirty="0">
                        <a:solidFill>
                          <a:schemeClr val="bg1"/>
                        </a:solidFill>
                        <a:latin typeface="Meiryo UI" panose="020B0604030504040204" pitchFamily="50" charset="-128"/>
                        <a:ea typeface="Meiryo UI" panose="020B0604030504040204" pitchFamily="50" charset="-128"/>
                      </a:endParaRPr>
                    </a:p>
                  </a:txBody>
                  <a:tcPr marL="72000" marR="72000" marT="36000" marB="36000" vert="eaVert" anchor="ct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a:txBody>
                    <a:bodyPr/>
                    <a:lstStyle/>
                    <a:p>
                      <a:pPr marL="133350" marR="0" lvl="0" indent="-133350" algn="just" defTabSz="914400" rtl="0" eaLnBrk="1" fontAlgn="auto" latinLnBrk="0" hangingPunct="1">
                        <a:lnSpc>
                          <a:spcPct val="100000"/>
                        </a:lnSpc>
                        <a:spcBef>
                          <a:spcPts val="0"/>
                        </a:spcBef>
                        <a:spcAft>
                          <a:spcPts val="0"/>
                        </a:spcAft>
                        <a:buClrTx/>
                        <a:buSzTx/>
                        <a:buFontTx/>
                        <a:buNone/>
                        <a:tabLst/>
                        <a:defRPr/>
                      </a:pPr>
                      <a:r>
                        <a:rPr lang="en-US" altLang="ja-JP" sz="1100" b="1" i="0" u="none" kern="100" dirty="0">
                          <a:solidFill>
                            <a:schemeClr val="tx1"/>
                          </a:solidFill>
                          <a:effectLst/>
                          <a:latin typeface="Meiryo UI" panose="020B0604030504040204" pitchFamily="50" charset="-128"/>
                          <a:ea typeface="Meiryo UI" panose="020B0604030504040204" pitchFamily="50" charset="-128"/>
                        </a:rPr>
                        <a:t>《</a:t>
                      </a:r>
                      <a:r>
                        <a:rPr lang="ja-JP" altLang="en-US" sz="1100" b="1" i="0" u="none" kern="100" dirty="0">
                          <a:solidFill>
                            <a:schemeClr val="tx1"/>
                          </a:solidFill>
                          <a:effectLst/>
                          <a:latin typeface="Meiryo UI" panose="020B0604030504040204" pitchFamily="50" charset="-128"/>
                          <a:ea typeface="Meiryo UI" panose="020B0604030504040204" pitchFamily="50" charset="-128"/>
                        </a:rPr>
                        <a:t>見直し後の事業</a:t>
                      </a:r>
                      <a:r>
                        <a:rPr lang="en-US" altLang="ja-JP" sz="1100" b="1" i="0" u="none" kern="100" dirty="0">
                          <a:solidFill>
                            <a:schemeClr val="tx1"/>
                          </a:solidFill>
                          <a:effectLst/>
                          <a:latin typeface="Meiryo UI" panose="020B0604030504040204" pitchFamily="50" charset="-128"/>
                          <a:ea typeface="Meiryo UI" panose="020B0604030504040204" pitchFamily="50" charset="-128"/>
                        </a:rPr>
                        <a:t>》 </a:t>
                      </a:r>
                    </a:p>
                    <a:p>
                      <a:pPr marL="133350" marR="0" lvl="0" indent="-133350" algn="just" defTabSz="914400" rtl="0" eaLnBrk="1" fontAlgn="auto" latinLnBrk="0" hangingPunct="1">
                        <a:lnSpc>
                          <a:spcPct val="100000"/>
                        </a:lnSpc>
                        <a:spcBef>
                          <a:spcPts val="0"/>
                        </a:spcBef>
                        <a:spcAft>
                          <a:spcPts val="0"/>
                        </a:spcAft>
                        <a:buClrTx/>
                        <a:buSzTx/>
                        <a:buFontTx/>
                        <a:buNone/>
                        <a:tabLst/>
                        <a:defRPr/>
                      </a:pPr>
                      <a:endParaRPr lang="en-US" altLang="ja-JP" sz="1100" b="1" i="0" u="none" kern="100" dirty="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ts val="400"/>
                        </a:lnSpc>
                        <a:spcBef>
                          <a:spcPts val="0"/>
                        </a:spcBef>
                        <a:spcAft>
                          <a:spcPts val="0"/>
                        </a:spcAft>
                        <a:buClrTx/>
                        <a:buSzTx/>
                        <a:buFontTx/>
                        <a:buNone/>
                        <a:tabLst/>
                        <a:defRPr/>
                      </a:pPr>
                      <a:endParaRPr lang="en-US" altLang="ja-JP" sz="1100" b="1" i="0" u="none"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100" b="1" i="0" kern="100" dirty="0">
                          <a:solidFill>
                            <a:schemeClr val="tx1"/>
                          </a:solidFill>
                          <a:effectLst/>
                          <a:latin typeface="Meiryo UI" panose="020B0604030504040204" pitchFamily="50" charset="-128"/>
                          <a:ea typeface="Meiryo UI" panose="020B0604030504040204" pitchFamily="50" charset="-128"/>
                        </a:rPr>
                        <a:t>　</a:t>
                      </a:r>
                      <a:r>
                        <a:rPr lang="ja-JP" altLang="en-US" sz="1050" b="1" kern="100" dirty="0">
                          <a:solidFill>
                            <a:schemeClr val="tx1"/>
                          </a:solidFill>
                          <a:effectLst/>
                          <a:latin typeface="Meiryo UI" panose="020B0604030504040204" pitchFamily="50" charset="-128"/>
                          <a:ea typeface="Meiryo UI" panose="020B0604030504040204" pitchFamily="50" charset="-128"/>
                        </a:rPr>
                        <a:t>◆</a:t>
                      </a:r>
                      <a:r>
                        <a:rPr lang="zh-TW" altLang="en-US" sz="1050" b="1" u="sng" kern="100" dirty="0">
                          <a:solidFill>
                            <a:schemeClr val="tx1"/>
                          </a:solidFill>
                          <a:effectLst/>
                          <a:latin typeface="Meiryo UI" panose="020B0604030504040204" pitchFamily="50" charset="-128"/>
                          <a:ea typeface="Meiryo UI" panose="020B0604030504040204" pitchFamily="50" charset="-128"/>
                        </a:rPr>
                        <a:t>密集住宅市街地整備</a:t>
                      </a:r>
                      <a:r>
                        <a:rPr lang="zh-TW" altLang="en-US" sz="1050" b="1" u="sng" kern="100" dirty="0" smtClean="0">
                          <a:solidFill>
                            <a:schemeClr val="tx1"/>
                          </a:solidFill>
                          <a:effectLst/>
                          <a:latin typeface="Meiryo UI" panose="020B0604030504040204" pitchFamily="50" charset="-128"/>
                          <a:ea typeface="Meiryo UI" panose="020B0604030504040204" pitchFamily="50" charset="-128"/>
                        </a:rPr>
                        <a:t>促進事業費</a:t>
                      </a:r>
                      <a:r>
                        <a:rPr lang="ja-JP" altLang="en-US" sz="1050" b="1" u="sng" kern="100" dirty="0" smtClean="0">
                          <a:solidFill>
                            <a:schemeClr val="tx1"/>
                          </a:solidFill>
                          <a:effectLst/>
                          <a:latin typeface="Meiryo UI" panose="020B0604030504040204" pitchFamily="50" charset="-128"/>
                          <a:ea typeface="Meiryo UI" panose="020B0604030504040204" pitchFamily="50" charset="-128"/>
                        </a:rPr>
                        <a:t>（</a:t>
                      </a:r>
                      <a:r>
                        <a:rPr lang="ja-JP" altLang="en-US" sz="1050" b="1" u="sng" kern="100" dirty="0">
                          <a:solidFill>
                            <a:schemeClr val="tx1"/>
                          </a:solidFill>
                          <a:effectLst/>
                          <a:latin typeface="Meiryo UI" panose="020B0604030504040204" pitchFamily="50" charset="-128"/>
                          <a:ea typeface="Meiryo UI" panose="020B0604030504040204" pitchFamily="50" charset="-128"/>
                        </a:rPr>
                        <a:t>うち、密集住宅市街地整備促進事業費補助金）</a:t>
                      </a:r>
                      <a:r>
                        <a:rPr lang="ja-JP" altLang="en-US" sz="1050" b="1" u="none" kern="100" dirty="0">
                          <a:solidFill>
                            <a:schemeClr val="tx1"/>
                          </a:solidFill>
                          <a:effectLst/>
                          <a:latin typeface="Meiryo UI" panose="020B0604030504040204" pitchFamily="50" charset="-128"/>
                          <a:ea typeface="Meiryo UI" panose="020B0604030504040204" pitchFamily="50" charset="-128"/>
                        </a:rPr>
                        <a:t>（</a:t>
                      </a:r>
                      <a:r>
                        <a:rPr lang="en-US" altLang="ja-JP" sz="1050" b="1" u="none" kern="100" dirty="0">
                          <a:solidFill>
                            <a:schemeClr val="tx1"/>
                          </a:solidFill>
                          <a:effectLst/>
                          <a:latin typeface="Meiryo UI" panose="020B0604030504040204" pitchFamily="50" charset="-128"/>
                          <a:ea typeface="Meiryo UI" panose="020B0604030504040204" pitchFamily="50" charset="-128"/>
                        </a:rPr>
                        <a:t>※</a:t>
                      </a:r>
                      <a:r>
                        <a:rPr lang="ja-JP" altLang="en-US" sz="1050" b="1" u="none" kern="100" dirty="0">
                          <a:solidFill>
                            <a:schemeClr val="tx1"/>
                          </a:solidFill>
                          <a:effectLst/>
                          <a:latin typeface="Meiryo UI" panose="020B0604030504040204" pitchFamily="50" charset="-128"/>
                          <a:ea typeface="Meiryo UI" panose="020B0604030504040204" pitchFamily="50" charset="-128"/>
                        </a:rPr>
                        <a:t>政策的経費）</a:t>
                      </a:r>
                      <a:endParaRPr lang="en-US" altLang="ja-JP" sz="1050" b="1" u="none" kern="100" dirty="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ts val="500"/>
                        </a:lnSpc>
                        <a:spcBef>
                          <a:spcPts val="0"/>
                        </a:spcBef>
                        <a:spcAft>
                          <a:spcPts val="0"/>
                        </a:spcAft>
                        <a:buClrTx/>
                        <a:buSzTx/>
                        <a:buFontTx/>
                        <a:buNone/>
                        <a:tabLst/>
                        <a:defRPr/>
                      </a:pPr>
                      <a:r>
                        <a:rPr lang="ja-JP" altLang="en-US" sz="1050" b="1" i="0" u="sng" kern="100" dirty="0">
                          <a:solidFill>
                            <a:schemeClr val="tx1"/>
                          </a:solidFill>
                          <a:effectLst/>
                          <a:latin typeface="Meiryo UI" panose="020B0604030504040204" pitchFamily="50" charset="-128"/>
                          <a:ea typeface="Meiryo UI" panose="020B0604030504040204" pitchFamily="50" charset="-128"/>
                        </a:rPr>
                        <a:t>　</a:t>
                      </a:r>
                      <a:endParaRPr lang="en-US" altLang="ja-JP" sz="1050" b="1" i="0" u="sng"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100" b="1" kern="100" dirty="0">
                          <a:solidFill>
                            <a:schemeClr val="tx1"/>
                          </a:solidFill>
                          <a:effectLst/>
                          <a:latin typeface="Meiryo UI" panose="020B0604030504040204" pitchFamily="50" charset="-128"/>
                          <a:ea typeface="Meiryo UI" panose="020B0604030504040204" pitchFamily="50" charset="-128"/>
                        </a:rPr>
                        <a:t>　</a:t>
                      </a:r>
                      <a:r>
                        <a:rPr lang="ja-JP" altLang="en-US" sz="1050" b="1" kern="100" dirty="0">
                          <a:solidFill>
                            <a:schemeClr val="tx1"/>
                          </a:solidFill>
                          <a:effectLst/>
                          <a:latin typeface="Meiryo UI" panose="020B0604030504040204" pitchFamily="50" charset="-128"/>
                          <a:ea typeface="Meiryo UI" panose="020B0604030504040204" pitchFamily="50" charset="-128"/>
                        </a:rPr>
                        <a:t>　</a:t>
                      </a:r>
                      <a:r>
                        <a:rPr lang="ja-JP" altLang="en-US" sz="1000" b="1" kern="100" dirty="0">
                          <a:solidFill>
                            <a:schemeClr val="tx1"/>
                          </a:solidFill>
                          <a:effectLst/>
                          <a:latin typeface="Meiryo UI" panose="020B0604030504040204" pitchFamily="50" charset="-128"/>
                          <a:ea typeface="Meiryo UI" panose="020B0604030504040204" pitchFamily="50" charset="-128"/>
                        </a:rPr>
                        <a:t>１　事業目的</a:t>
                      </a:r>
                    </a:p>
                    <a:p>
                      <a:pPr marL="133350" indent="-133350" algn="just">
                        <a:spcAft>
                          <a:spcPts val="0"/>
                        </a:spcAft>
                      </a:pPr>
                      <a:r>
                        <a:rPr lang="ja-JP" altLang="en-US" sz="1000" b="1" kern="100" dirty="0">
                          <a:solidFill>
                            <a:schemeClr val="tx1"/>
                          </a:solidFill>
                          <a:effectLst/>
                          <a:latin typeface="Meiryo UI" panose="020B0604030504040204" pitchFamily="50" charset="-128"/>
                          <a:ea typeface="Meiryo UI" panose="020B0604030504040204" pitchFamily="50" charset="-128"/>
                        </a:rPr>
                        <a:t>　　　　</a:t>
                      </a:r>
                      <a:r>
                        <a:rPr lang="ja-JP" altLang="en-US" sz="1000" b="0" kern="100" dirty="0">
                          <a:solidFill>
                            <a:schemeClr val="tx1"/>
                          </a:solidFill>
                          <a:effectLst/>
                          <a:latin typeface="Meiryo UI" panose="020B0604030504040204" pitchFamily="50" charset="-128"/>
                          <a:ea typeface="Meiryo UI" panose="020B0604030504040204" pitchFamily="50" charset="-128"/>
                        </a:rPr>
                        <a:t>地震時等に大きな被害が想定される密集市街地の防災性の向上や住環境の改善のため、道路・公園などの地区公共施設の整備、老朽建築物の除却等</a:t>
                      </a:r>
                      <a:r>
                        <a:rPr lang="ja-JP" altLang="en-US" sz="1000" b="0" kern="100" dirty="0" smtClean="0">
                          <a:solidFill>
                            <a:schemeClr val="tx1"/>
                          </a:solidFill>
                          <a:effectLst/>
                          <a:latin typeface="Meiryo UI" panose="020B0604030504040204" pitchFamily="50" charset="-128"/>
                          <a:ea typeface="Meiryo UI" panose="020B0604030504040204" pitchFamily="50" charset="-128"/>
                        </a:rPr>
                        <a:t>を行う</a:t>
                      </a:r>
                      <a:r>
                        <a:rPr lang="ja-JP" altLang="en-US" sz="1000" b="0" kern="100" dirty="0">
                          <a:solidFill>
                            <a:schemeClr val="tx1"/>
                          </a:solidFill>
                          <a:effectLst/>
                          <a:latin typeface="Meiryo UI" panose="020B0604030504040204" pitchFamily="50" charset="-128"/>
                          <a:ea typeface="Meiryo UI" panose="020B0604030504040204" pitchFamily="50" charset="-128"/>
                        </a:rPr>
                        <a:t>。</a:t>
                      </a:r>
                      <a:endParaRPr lang="en-US" altLang="ja-JP" sz="1000" b="0"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rPr>
                        <a:t>　　　　開始終了年度　　　　平成２６年度～令和２年度</a:t>
                      </a:r>
                      <a:endParaRPr lang="en-US" altLang="ja-JP" sz="1000" b="0"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rPr>
                        <a:t>　　　</a:t>
                      </a:r>
                      <a:r>
                        <a:rPr lang="ja-JP" altLang="en-US" sz="1000" b="0" kern="100" baseline="0" dirty="0">
                          <a:solidFill>
                            <a:schemeClr val="tx1"/>
                          </a:solidFill>
                          <a:effectLst/>
                          <a:latin typeface="Meiryo UI" panose="020B0604030504040204" pitchFamily="50" charset="-128"/>
                          <a:ea typeface="Meiryo UI" panose="020B0604030504040204" pitchFamily="50" charset="-128"/>
                        </a:rPr>
                        <a:t>  </a:t>
                      </a:r>
                      <a:r>
                        <a:rPr lang="ja-JP" altLang="en-US" sz="1000" b="0" kern="100" dirty="0">
                          <a:solidFill>
                            <a:schemeClr val="tx1"/>
                          </a:solidFill>
                          <a:effectLst/>
                          <a:latin typeface="Meiryo UI" panose="020B0604030504040204" pitchFamily="50" charset="-128"/>
                          <a:ea typeface="Meiryo UI" panose="020B0604030504040204" pitchFamily="50" charset="-128"/>
                        </a:rPr>
                        <a:t>根拠法令：密集市街地における防災街区の整備の促進に関する法律、住宅市街地総合整備事業制度要綱、社会資本整備総合交付金交付要綱、</a:t>
                      </a:r>
                      <a:endParaRPr lang="en-US" altLang="ja-JP" sz="1000" b="0"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en-US" altLang="ja-JP" sz="1000" b="0" kern="100" dirty="0">
                          <a:solidFill>
                            <a:schemeClr val="tx1"/>
                          </a:solidFill>
                          <a:effectLst/>
                          <a:latin typeface="Meiryo UI" panose="020B0604030504040204" pitchFamily="50" charset="-128"/>
                          <a:ea typeface="Meiryo UI" panose="020B0604030504040204" pitchFamily="50" charset="-128"/>
                        </a:rPr>
                        <a:t>                       </a:t>
                      </a:r>
                      <a:r>
                        <a:rPr lang="ja-JP" altLang="en-US" sz="1000" b="0" kern="100" dirty="0">
                          <a:solidFill>
                            <a:schemeClr val="tx1"/>
                          </a:solidFill>
                          <a:effectLst/>
                          <a:latin typeface="Meiryo UI" panose="020B0604030504040204" pitchFamily="50" charset="-128"/>
                          <a:ea typeface="Meiryo UI" panose="020B0604030504040204" pitchFamily="50" charset="-128"/>
                        </a:rPr>
                        <a:t>住宅市街地総合整備事業補助金交付要綱、大阪府密集住宅市街地整備促進事業補助金交付要綱</a:t>
                      </a:r>
                      <a:endParaRPr lang="en-US" altLang="ja-JP" sz="1000" b="0"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rPr>
                        <a:t>　　</a:t>
                      </a:r>
                      <a:r>
                        <a:rPr lang="ja-JP" altLang="en-US" sz="1000" b="1" kern="100" dirty="0">
                          <a:solidFill>
                            <a:schemeClr val="tx1"/>
                          </a:solidFill>
                          <a:effectLst/>
                          <a:latin typeface="Meiryo UI" panose="020B0604030504040204" pitchFamily="50" charset="-128"/>
                          <a:ea typeface="Meiryo UI" panose="020B0604030504040204" pitchFamily="50" charset="-128"/>
                        </a:rPr>
                        <a:t>２　事業内容</a:t>
                      </a:r>
                      <a:endParaRPr lang="en-US" altLang="ja-JP" sz="1000" b="1"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1" kern="100" dirty="0">
                          <a:solidFill>
                            <a:schemeClr val="tx1"/>
                          </a:solidFill>
                          <a:effectLst/>
                          <a:latin typeface="Meiryo UI" panose="020B0604030504040204" pitchFamily="50" charset="-128"/>
                          <a:ea typeface="Meiryo UI" panose="020B0604030504040204" pitchFamily="50" charset="-128"/>
                        </a:rPr>
                        <a:t>　　</a:t>
                      </a:r>
                      <a:r>
                        <a:rPr lang="ja-JP" altLang="en-US" sz="1000" b="0" kern="100" dirty="0">
                          <a:solidFill>
                            <a:schemeClr val="tx1"/>
                          </a:solidFill>
                          <a:effectLst/>
                          <a:latin typeface="Meiryo UI" panose="020B0604030504040204" pitchFamily="50" charset="-128"/>
                          <a:ea typeface="Meiryo UI" panose="020B0604030504040204" pitchFamily="50" charset="-128"/>
                        </a:rPr>
                        <a:t>　　</a:t>
                      </a:r>
                      <a:r>
                        <a:rPr lang="en-US" altLang="ja-JP" sz="1000" b="0" kern="100" dirty="0">
                          <a:solidFill>
                            <a:schemeClr val="tx1"/>
                          </a:solidFill>
                          <a:effectLst/>
                          <a:latin typeface="Meiryo UI" panose="020B0604030504040204" pitchFamily="50" charset="-128"/>
                          <a:ea typeface="Meiryo UI" panose="020B0604030504040204" pitchFamily="50" charset="-128"/>
                        </a:rPr>
                        <a:t>【</a:t>
                      </a:r>
                      <a:r>
                        <a:rPr lang="ja-JP" altLang="en-US" sz="1000" b="0" kern="100" dirty="0">
                          <a:solidFill>
                            <a:schemeClr val="tx1"/>
                          </a:solidFill>
                          <a:effectLst/>
                          <a:latin typeface="Meiryo UI" panose="020B0604030504040204" pitchFamily="50" charset="-128"/>
                          <a:ea typeface="Meiryo UI" panose="020B0604030504040204" pitchFamily="50" charset="-128"/>
                        </a:rPr>
                        <a:t>事業内容</a:t>
                      </a:r>
                      <a:r>
                        <a:rPr lang="en-US" altLang="ja-JP" sz="1000" b="0" kern="100" dirty="0">
                          <a:solidFill>
                            <a:schemeClr val="tx1"/>
                          </a:solidFill>
                          <a:effectLst/>
                          <a:latin typeface="Meiryo UI" panose="020B0604030504040204" pitchFamily="50" charset="-128"/>
                          <a:ea typeface="Meiryo UI" panose="020B0604030504040204" pitchFamily="50" charset="-128"/>
                        </a:rPr>
                        <a:t>】</a:t>
                      </a:r>
                      <a:r>
                        <a:rPr lang="ja-JP" altLang="en-US" sz="1000" b="0" kern="100" dirty="0">
                          <a:solidFill>
                            <a:schemeClr val="tx1"/>
                          </a:solidFill>
                          <a:effectLst/>
                          <a:latin typeface="Meiryo UI" panose="020B0604030504040204" pitchFamily="50" charset="-128"/>
                          <a:ea typeface="Meiryo UI" panose="020B0604030504040204" pitchFamily="50" charset="-128"/>
                        </a:rPr>
                        <a:t>道路・公園などの地区公共施設の整備、老朽建築物の除却等を行う市に対し補助を行う。　　　　　　　　　　　　　　　　　　　　　　　　　　　　　　　　　　　 </a:t>
                      </a:r>
                    </a:p>
                    <a:p>
                      <a:pPr marL="133350" indent="-133350"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rPr>
                        <a:t>　　　　</a:t>
                      </a:r>
                      <a:r>
                        <a:rPr lang="en-US" altLang="ja-JP" sz="1000" b="0" kern="100" dirty="0">
                          <a:solidFill>
                            <a:schemeClr val="tx1"/>
                          </a:solidFill>
                          <a:effectLst/>
                          <a:latin typeface="Meiryo UI" panose="020B0604030504040204" pitchFamily="50" charset="-128"/>
                          <a:ea typeface="Meiryo UI" panose="020B0604030504040204" pitchFamily="50" charset="-128"/>
                        </a:rPr>
                        <a:t>【</a:t>
                      </a:r>
                      <a:r>
                        <a:rPr lang="ja-JP" altLang="en-US" sz="1000" b="0" kern="100" dirty="0">
                          <a:solidFill>
                            <a:schemeClr val="tx1"/>
                          </a:solidFill>
                          <a:effectLst/>
                          <a:latin typeface="Meiryo UI" panose="020B0604030504040204" pitchFamily="50" charset="-128"/>
                          <a:ea typeface="Meiryo UI" panose="020B0604030504040204" pitchFamily="50" charset="-128"/>
                        </a:rPr>
                        <a:t>対象市</a:t>
                      </a:r>
                      <a:r>
                        <a:rPr lang="en-US" altLang="ja-JP" sz="1000" b="0" kern="100" dirty="0">
                          <a:solidFill>
                            <a:schemeClr val="tx1"/>
                          </a:solidFill>
                          <a:effectLst/>
                          <a:latin typeface="Meiryo UI" panose="020B0604030504040204" pitchFamily="50" charset="-128"/>
                          <a:ea typeface="Meiryo UI" panose="020B0604030504040204" pitchFamily="50" charset="-128"/>
                        </a:rPr>
                        <a:t>】</a:t>
                      </a:r>
                      <a:r>
                        <a:rPr lang="ja-JP" altLang="en-US" sz="1000" b="0" kern="100" dirty="0">
                          <a:solidFill>
                            <a:schemeClr val="tx1"/>
                          </a:solidFill>
                          <a:effectLst/>
                          <a:latin typeface="Meiryo UI" panose="020B0604030504040204" pitchFamily="50" charset="-128"/>
                          <a:ea typeface="Meiryo UI" panose="020B0604030504040204" pitchFamily="50" charset="-128"/>
                        </a:rPr>
                        <a:t>大阪市、堺市、豊中市、守口市、門真市、寝屋川市、東大阪市　　　　　　　　　　　　　　　　　　　　　　　　　　　　　　　　　　　　　　　　　　　　　　　 </a:t>
                      </a:r>
                    </a:p>
                    <a:p>
                      <a:pPr marL="133350" indent="-133350"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rPr>
                        <a:t>　　</a:t>
                      </a:r>
                      <a:r>
                        <a:rPr lang="ja-JP" altLang="en-US" sz="1000" b="1" kern="100" dirty="0">
                          <a:solidFill>
                            <a:schemeClr val="tx1"/>
                          </a:solidFill>
                          <a:effectLst/>
                          <a:latin typeface="Meiryo UI" panose="020B0604030504040204" pitchFamily="50" charset="-128"/>
                          <a:ea typeface="Meiryo UI" panose="020B0604030504040204" pitchFamily="50" charset="-128"/>
                        </a:rPr>
                        <a:t>　 </a:t>
                      </a:r>
                    </a:p>
                    <a:p>
                      <a:pPr marL="895350" indent="-895350" algn="just">
                        <a:spcAft>
                          <a:spcPts val="0"/>
                        </a:spcAft>
                      </a:pPr>
                      <a:endParaRPr lang="en-US" altLang="ja-JP" sz="1000" b="0" kern="100" dirty="0">
                        <a:solidFill>
                          <a:schemeClr val="tx1"/>
                        </a:solidFill>
                        <a:effectLst/>
                        <a:latin typeface="Meiryo UI" panose="020B0604030504040204" pitchFamily="50" charset="-128"/>
                        <a:ea typeface="Meiryo UI" panose="020B0604030504040204" pitchFamily="50" charset="-128"/>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2722186429"/>
                  </a:ext>
                </a:extLst>
              </a:tr>
            </a:tbl>
          </a:graphicData>
        </a:graphic>
      </p:graphicFrame>
      <p:sp>
        <p:nvSpPr>
          <p:cNvPr id="6" name="正方形/長方形 5"/>
          <p:cNvSpPr/>
          <p:nvPr/>
        </p:nvSpPr>
        <p:spPr>
          <a:xfrm>
            <a:off x="6102330" y="2387714"/>
            <a:ext cx="2880000" cy="234978"/>
          </a:xfrm>
          <a:prstGeom prst="rect">
            <a:avLst/>
          </a:prstGeom>
          <a:ln/>
        </p:spPr>
        <p:style>
          <a:lnRef idx="2">
            <a:schemeClr val="accent1"/>
          </a:lnRef>
          <a:fillRef idx="1">
            <a:schemeClr val="lt1"/>
          </a:fillRef>
          <a:effectRef idx="0">
            <a:schemeClr val="accent1"/>
          </a:effectRef>
          <a:fontRef idx="minor">
            <a:schemeClr val="dk1"/>
          </a:fontRef>
        </p:style>
        <p:txBody>
          <a:bodyPr lIns="36000" rIns="0" rtlCol="0" anchor="ctr"/>
          <a:lstStyle/>
          <a:p>
            <a:pPr algn="ctr"/>
            <a:r>
              <a:rPr lang="en-US" altLang="ja-JP" sz="1050" dirty="0">
                <a:solidFill>
                  <a:schemeClr val="tx1"/>
                </a:solidFill>
                <a:latin typeface="Meiryo UI" panose="020B0604030504040204" pitchFamily="50" charset="-128"/>
                <a:ea typeface="Meiryo UI" panose="020B0604030504040204" pitchFamily="50" charset="-128"/>
              </a:rPr>
              <a:t>R2</a:t>
            </a:r>
            <a:r>
              <a:rPr lang="ja-JP" altLang="en-US" sz="1050" dirty="0">
                <a:solidFill>
                  <a:schemeClr val="tx1"/>
                </a:solidFill>
                <a:latin typeface="Meiryo UI" panose="020B0604030504040204" pitchFamily="50" charset="-128"/>
                <a:ea typeface="Meiryo UI" panose="020B0604030504040204" pitchFamily="50" charset="-128"/>
              </a:rPr>
              <a:t>当初予算額：</a:t>
            </a:r>
            <a:r>
              <a:rPr lang="en-US" altLang="ja-JP" sz="1050" dirty="0">
                <a:solidFill>
                  <a:schemeClr val="tx1"/>
                </a:solidFill>
                <a:latin typeface="Meiryo UI" panose="020B0604030504040204" pitchFamily="50" charset="-128"/>
                <a:ea typeface="Meiryo UI" panose="020B0604030504040204" pitchFamily="50" charset="-128"/>
              </a:rPr>
              <a:t>1,878</a:t>
            </a:r>
            <a:r>
              <a:rPr lang="ja-JP" altLang="en-US" sz="1050" dirty="0">
                <a:solidFill>
                  <a:schemeClr val="tx1"/>
                </a:solidFill>
                <a:latin typeface="Meiryo UI" panose="020B0604030504040204" pitchFamily="50" charset="-128"/>
                <a:ea typeface="Meiryo UI" panose="020B0604030504040204" pitchFamily="50" charset="-128"/>
              </a:rPr>
              <a:t>（</a:t>
            </a:r>
            <a:r>
              <a:rPr lang="en-US" altLang="ja-JP" sz="1050" dirty="0">
                <a:solidFill>
                  <a:schemeClr val="tx1"/>
                </a:solidFill>
                <a:latin typeface="Meiryo UI" panose="020B0604030504040204" pitchFamily="50" charset="-128"/>
                <a:ea typeface="Meiryo UI" panose="020B0604030504040204" pitchFamily="50" charset="-128"/>
              </a:rPr>
              <a:t>1,878</a:t>
            </a:r>
            <a:r>
              <a:rPr lang="ja-JP" altLang="en-US" sz="1050" dirty="0">
                <a:solidFill>
                  <a:schemeClr val="tx1"/>
                </a:solidFill>
                <a:latin typeface="Meiryo UI" panose="020B0604030504040204" pitchFamily="50" charset="-128"/>
                <a:ea typeface="Meiryo UI" panose="020B0604030504040204" pitchFamily="50" charset="-128"/>
              </a:rPr>
              <a:t>）百万円</a:t>
            </a:r>
            <a:endPar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7" name="正方形/長方形 6"/>
          <p:cNvSpPr/>
          <p:nvPr/>
        </p:nvSpPr>
        <p:spPr>
          <a:xfrm>
            <a:off x="5607115" y="233323"/>
            <a:ext cx="1935215" cy="208186"/>
          </a:xfrm>
          <a:prstGeom prst="rect">
            <a:avLst/>
          </a:prstGeom>
          <a:ln w="6350"/>
        </p:spPr>
        <p:style>
          <a:lnRef idx="2">
            <a:schemeClr val="accent1"/>
          </a:lnRef>
          <a:fillRef idx="1">
            <a:schemeClr val="lt1"/>
          </a:fillRef>
          <a:effectRef idx="0">
            <a:schemeClr val="accent1"/>
          </a:effectRef>
          <a:fontRef idx="minor">
            <a:schemeClr val="dk1"/>
          </a:fontRef>
        </p:style>
        <p:txBody>
          <a:bodyPr lIns="36000" rIns="36000" rtlCol="0" anchor="ctr"/>
          <a:lstStyle/>
          <a:p>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予算の記載</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）：一般財源</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スライド番号プレースホルダー 4"/>
          <p:cNvSpPr txBox="1">
            <a:spLocks/>
          </p:cNvSpPr>
          <p:nvPr/>
        </p:nvSpPr>
        <p:spPr>
          <a:xfrm>
            <a:off x="7010400" y="6584035"/>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smtClean="0">
                <a:solidFill>
                  <a:schemeClr val="tx1"/>
                </a:solidFill>
                <a:latin typeface="Meiryo UI" panose="020B0604030504040204" pitchFamily="50" charset="-128"/>
                <a:ea typeface="Meiryo UI" panose="020B0604030504040204" pitchFamily="50" charset="-128"/>
              </a:rPr>
              <a:t>80</a:t>
            </a:r>
            <a:endParaRPr lang="ja-JP" altLang="en-US"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541925507"/>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表 24"/>
          <p:cNvGraphicFramePr>
            <a:graphicFrameLocks noGrp="1"/>
          </p:cNvGraphicFramePr>
          <p:nvPr/>
        </p:nvGraphicFramePr>
        <p:xfrm>
          <a:off x="83583" y="82238"/>
          <a:ext cx="9003329" cy="415976"/>
        </p:xfrm>
        <a:graphic>
          <a:graphicData uri="http://schemas.openxmlformats.org/drawingml/2006/table">
            <a:tbl>
              <a:tblPr firstRow="1" firstCol="1" bandRow="1">
                <a:tableStyleId>{5C22544A-7EE6-4342-B048-85BDC9FD1C3A}</a:tableStyleId>
              </a:tblPr>
              <a:tblGrid>
                <a:gridCol w="6738667">
                  <a:extLst>
                    <a:ext uri="{9D8B030D-6E8A-4147-A177-3AD203B41FA5}">
                      <a16:colId xmlns:a16="http://schemas.microsoft.com/office/drawing/2014/main" val="1996567682"/>
                    </a:ext>
                  </a:extLst>
                </a:gridCol>
                <a:gridCol w="2264662">
                  <a:extLst>
                    <a:ext uri="{9D8B030D-6E8A-4147-A177-3AD203B41FA5}">
                      <a16:colId xmlns:a16="http://schemas.microsoft.com/office/drawing/2014/main" val="2440904912"/>
                    </a:ext>
                  </a:extLst>
                </a:gridCol>
              </a:tblGrid>
              <a:tr h="41597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100" kern="100" dirty="0">
                          <a:solidFill>
                            <a:schemeClr val="tx1"/>
                          </a:solidFill>
                          <a:effectLst/>
                          <a:latin typeface="Meiryo UI" panose="020B0604030504040204" pitchFamily="50" charset="-128"/>
                          <a:ea typeface="Meiryo UI" panose="020B0604030504040204" pitchFamily="50" charset="-128"/>
                        </a:rPr>
                        <a:t>【</a:t>
                      </a:r>
                      <a:r>
                        <a:rPr lang="ja-JP" altLang="en-US" sz="1100" kern="100" dirty="0">
                          <a:solidFill>
                            <a:schemeClr val="tx1"/>
                          </a:solidFill>
                          <a:effectLst/>
                          <a:latin typeface="Meiryo UI" panose="020B0604030504040204" pitchFamily="50" charset="-128"/>
                          <a:ea typeface="Meiryo UI" panose="020B0604030504040204" pitchFamily="50" charset="-128"/>
                        </a:rPr>
                        <a:t>主要検討事業</a:t>
                      </a:r>
                      <a:r>
                        <a:rPr lang="en-US" altLang="ja-JP" sz="1100" kern="100" dirty="0">
                          <a:solidFill>
                            <a:schemeClr val="tx1"/>
                          </a:solidFill>
                          <a:effectLst/>
                          <a:latin typeface="Meiryo UI" panose="020B0604030504040204" pitchFamily="50" charset="-128"/>
                          <a:ea typeface="Meiryo UI" panose="020B0604030504040204" pitchFamily="50" charset="-128"/>
                        </a:rPr>
                        <a:t>33】</a:t>
                      </a:r>
                      <a:r>
                        <a:rPr lang="ja-JP" altLang="en-US" sz="1100" kern="100" dirty="0">
                          <a:solidFill>
                            <a:schemeClr val="tx1"/>
                          </a:solidFill>
                          <a:effectLst/>
                          <a:latin typeface="Meiryo UI" panose="020B0604030504040204" pitchFamily="50" charset="-128"/>
                          <a:ea typeface="Meiryo UI" panose="020B0604030504040204" pitchFamily="50" charset="-128"/>
                        </a:rPr>
                        <a:t>　</a:t>
                      </a:r>
                      <a:r>
                        <a:rPr lang="zh-TW" altLang="en-US" sz="1400" kern="100" dirty="0">
                          <a:solidFill>
                            <a:schemeClr val="tx1"/>
                          </a:solidFill>
                          <a:effectLst/>
                          <a:latin typeface="Meiryo UI" panose="020B0604030504040204" pitchFamily="50" charset="-128"/>
                          <a:ea typeface="Meiryo UI" panose="020B0604030504040204" pitchFamily="50" charset="-128"/>
                        </a:rPr>
                        <a:t>箕面森町（箕面北部丘陵整備事業会計繰出金）</a:t>
                      </a:r>
                      <a:r>
                        <a:rPr lang="ja-JP" altLang="en-US" sz="1400" kern="100" dirty="0">
                          <a:solidFill>
                            <a:schemeClr val="tx1"/>
                          </a:solidFill>
                          <a:effectLst/>
                          <a:latin typeface="Meiryo UI" panose="020B0604030504040204" pitchFamily="50" charset="-128"/>
                          <a:ea typeface="Meiryo UI" panose="020B0604030504040204" pitchFamily="50" charset="-128"/>
                        </a:rPr>
                        <a:t>　</a:t>
                      </a:r>
                      <a:r>
                        <a:rPr lang="ja-JP" altLang="en-US" sz="1000" kern="100" dirty="0">
                          <a:solidFill>
                            <a:schemeClr val="tx1"/>
                          </a:solidFill>
                          <a:effectLst/>
                          <a:latin typeface="Meiryo UI" panose="020B0604030504040204" pitchFamily="50" charset="-128"/>
                          <a:ea typeface="Meiryo UI" panose="020B0604030504040204" pitchFamily="50" charset="-128"/>
                        </a:rPr>
                        <a:t>　</a:t>
                      </a:r>
                      <a:endParaRPr lang="en-US" altLang="ja-JP" sz="10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effectLst/>
                          <a:latin typeface="Meiryo UI" panose="020B0604030504040204" pitchFamily="50" charset="-128"/>
                          <a:ea typeface="Meiryo UI" panose="020B0604030504040204" pitchFamily="50" charset="-128"/>
                        </a:rPr>
                        <a:t>　　＜都市整備部＞</a:t>
                      </a:r>
                      <a:endParaRPr lang="en-US" altLang="ja-JP" sz="1200" kern="100" dirty="0">
                        <a:solidFill>
                          <a:schemeClr val="tx1"/>
                        </a:solidFill>
                        <a:effectLst/>
                        <a:latin typeface="Meiryo UI" panose="020B0604030504040204" pitchFamily="50" charset="-128"/>
                        <a:ea typeface="Meiryo UI" panose="020B0604030504040204" pitchFamily="50" charset="-128"/>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09406796"/>
                  </a:ext>
                </a:extLst>
              </a:tr>
            </a:tbl>
          </a:graphicData>
        </a:graphic>
      </p:graphicFrame>
      <p:graphicFrame>
        <p:nvGraphicFramePr>
          <p:cNvPr id="2" name="表 1"/>
          <p:cNvGraphicFramePr>
            <a:graphicFrameLocks noGrp="1"/>
          </p:cNvGraphicFramePr>
          <p:nvPr>
            <p:extLst>
              <p:ext uri="{D42A27DB-BD31-4B8C-83A1-F6EECF244321}">
                <p14:modId xmlns:p14="http://schemas.microsoft.com/office/powerpoint/2010/main" val="589978944"/>
              </p:ext>
            </p:extLst>
          </p:nvPr>
        </p:nvGraphicFramePr>
        <p:xfrm>
          <a:off x="41792" y="458670"/>
          <a:ext cx="9060417" cy="6399240"/>
        </p:xfrm>
        <a:graphic>
          <a:graphicData uri="http://schemas.openxmlformats.org/drawingml/2006/table">
            <a:tbl>
              <a:tblPr firstRow="1" firstCol="1" bandRow="1">
                <a:tableStyleId>{BC89EF96-8CEA-46FF-86C4-4CE0E7609802}</a:tableStyleId>
              </a:tblPr>
              <a:tblGrid>
                <a:gridCol w="257947">
                  <a:extLst>
                    <a:ext uri="{9D8B030D-6E8A-4147-A177-3AD203B41FA5}">
                      <a16:colId xmlns:a16="http://schemas.microsoft.com/office/drawing/2014/main" val="9612139"/>
                    </a:ext>
                  </a:extLst>
                </a:gridCol>
                <a:gridCol w="3702493">
                  <a:extLst>
                    <a:ext uri="{9D8B030D-6E8A-4147-A177-3AD203B41FA5}">
                      <a16:colId xmlns:a16="http://schemas.microsoft.com/office/drawing/2014/main" val="4183280094"/>
                    </a:ext>
                  </a:extLst>
                </a:gridCol>
                <a:gridCol w="5099977">
                  <a:extLst>
                    <a:ext uri="{9D8B030D-6E8A-4147-A177-3AD203B41FA5}">
                      <a16:colId xmlns:a16="http://schemas.microsoft.com/office/drawing/2014/main" val="2315497615"/>
                    </a:ext>
                  </a:extLst>
                </a:gridCol>
              </a:tblGrid>
              <a:tr h="209580">
                <a:tc rowSpan="2">
                  <a:txBody>
                    <a:bodyPr/>
                    <a:lstStyle/>
                    <a:p>
                      <a:pPr algn="ctr">
                        <a:spcAft>
                          <a:spcPts val="0"/>
                        </a:spcAft>
                      </a:pPr>
                      <a:r>
                        <a:rPr lang="ja-JP" altLang="en-US" sz="1000" kern="100" dirty="0">
                          <a:solidFill>
                            <a:schemeClr val="bg1"/>
                          </a:solidFill>
                          <a:effectLst/>
                          <a:latin typeface="Meiryo UI" panose="020B0604030504040204" pitchFamily="50" charset="-128"/>
                          <a:ea typeface="Meiryo UI" panose="020B0604030504040204" pitchFamily="50" charset="-128"/>
                        </a:rPr>
                        <a:t>当時の事業概要</a:t>
                      </a:r>
                      <a:endParaRPr lang="en-US" altLang="ja-JP" sz="1000"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vert="eaVert" anchor="ct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rgbClr val="D0D8E8"/>
                      </a:solidFill>
                      <a:prstDash val="solid"/>
                      <a:round/>
                      <a:headEnd type="none" w="med" len="med"/>
                      <a:tailEnd type="none" w="med" len="med"/>
                    </a:lnB>
                    <a:solidFill>
                      <a:schemeClr val="accent1"/>
                    </a:solidFill>
                  </a:tcPr>
                </a:tc>
                <a:tc grid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rPr>
                        <a:t>＜財政再建プログラム（案）策定当時＞</a:t>
                      </a:r>
                      <a:endParaRPr lang="en-US" altLang="ja-JP"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0D8E8"/>
                    </a:solidFill>
                  </a:tcPr>
                </a:tc>
                <a:tc hMerge="1">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en-US" altLang="ja-JP"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B w="6350" cap="flat" cmpd="sng" algn="ctr">
                      <a:solidFill>
                        <a:schemeClr val="accent1"/>
                      </a:solidFill>
                      <a:prstDash val="solid"/>
                      <a:round/>
                      <a:headEnd type="none" w="med" len="med"/>
                      <a:tailEnd type="none" w="med" len="med"/>
                    </a:lnB>
                    <a:solidFill>
                      <a:srgbClr val="D0D8E8"/>
                    </a:solidFill>
                  </a:tcPr>
                </a:tc>
                <a:extLst>
                  <a:ext uri="{0D108BD9-81ED-4DB2-BD59-A6C34878D82A}">
                    <a16:rowId xmlns:a16="http://schemas.microsoft.com/office/drawing/2014/main" val="1809098311"/>
                  </a:ext>
                </a:extLst>
              </a:tr>
              <a:tr h="1937488">
                <a:tc vMerge="1">
                  <a:txBody>
                    <a:bodyPr/>
                    <a:lstStyle/>
                    <a:p>
                      <a:endParaRPr kumimoji="1" lang="ja-JP" altLang="en-US"/>
                    </a:p>
                  </a:txBody>
                  <a:tcPr/>
                </a:tc>
                <a:tc gridSpan="2">
                  <a:txBody>
                    <a:bodyPr/>
                    <a:lstStyle/>
                    <a:p>
                      <a:pPr algn="just">
                        <a:lnSpc>
                          <a:spcPts val="600"/>
                        </a:lnSpc>
                        <a:spcAft>
                          <a:spcPts val="0"/>
                        </a:spcAft>
                      </a:pPr>
                      <a:endParaRPr lang="en-US" altLang="ja-JP" sz="1000" b="1"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effectLst/>
                          <a:latin typeface="Meiryo UI" panose="020B0604030504040204" pitchFamily="50" charset="-128"/>
                          <a:ea typeface="Meiryo UI" panose="020B0604030504040204" pitchFamily="50" charset="-128"/>
                        </a:rPr>
                        <a:t>１ 事業目的</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箕面北部丘陵地域において、豊かな自然を享受できる居住空間を確保し、世代を超えて誰もがいきいきと暮らせる健康で快適な都市環境の形成を図る。</a:t>
                      </a:r>
                    </a:p>
                    <a:p>
                      <a:pPr algn="just">
                        <a:lnSpc>
                          <a:spcPts val="600"/>
                        </a:lnSpc>
                        <a:spcAft>
                          <a:spcPts val="0"/>
                        </a:spcAft>
                      </a:pPr>
                      <a:endParaRPr lang="en-US" altLang="ja-JP" sz="1000" b="1"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effectLst/>
                          <a:latin typeface="Meiryo UI" panose="020B0604030504040204" pitchFamily="50" charset="-128"/>
                          <a:ea typeface="Meiryo UI" panose="020B0604030504040204" pitchFamily="50" charset="-128"/>
                        </a:rPr>
                        <a:t>２ 事業内容</a:t>
                      </a:r>
                      <a:endParaRPr lang="en-US" altLang="ja-JP" sz="1000" b="1"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・計画面積：</a:t>
                      </a:r>
                      <a:r>
                        <a:rPr lang="en-US" altLang="ja-JP" sz="1000" b="0" kern="100" dirty="0">
                          <a:effectLst/>
                          <a:latin typeface="Meiryo UI" panose="020B0604030504040204" pitchFamily="50" charset="-128"/>
                          <a:ea typeface="Meiryo UI" panose="020B0604030504040204" pitchFamily="50" charset="-128"/>
                        </a:rPr>
                        <a:t>314ha</a:t>
                      </a:r>
                      <a:r>
                        <a:rPr lang="ja-JP" altLang="en-US" sz="1000" b="0" kern="100" dirty="0">
                          <a:effectLst/>
                          <a:latin typeface="Meiryo UI" panose="020B0604030504040204" pitchFamily="50" charset="-128"/>
                          <a:ea typeface="Meiryo UI" panose="020B0604030504040204" pitchFamily="50" charset="-128"/>
                        </a:rPr>
                        <a:t>（当初計画：同左）　　　　　　・計画戸数：</a:t>
                      </a:r>
                      <a:r>
                        <a:rPr lang="en-US" altLang="ja-JP" sz="1000" b="0" kern="100" dirty="0">
                          <a:effectLst/>
                          <a:latin typeface="Meiryo UI" panose="020B0604030504040204" pitchFamily="50" charset="-128"/>
                          <a:ea typeface="Meiryo UI" panose="020B0604030504040204" pitchFamily="50" charset="-128"/>
                        </a:rPr>
                        <a:t>2,900 </a:t>
                      </a:r>
                      <a:r>
                        <a:rPr lang="ja-JP" altLang="en-US" sz="1000" b="0" kern="100" dirty="0">
                          <a:effectLst/>
                          <a:latin typeface="Meiryo UI" panose="020B0604030504040204" pitchFamily="50" charset="-128"/>
                          <a:ea typeface="Meiryo UI" panose="020B0604030504040204" pitchFamily="50" charset="-128"/>
                        </a:rPr>
                        <a:t>戸（当初計画：</a:t>
                      </a:r>
                      <a:r>
                        <a:rPr lang="en-US" altLang="ja-JP" sz="1000" b="0" kern="100" dirty="0">
                          <a:effectLst/>
                          <a:latin typeface="Meiryo UI" panose="020B0604030504040204" pitchFamily="50" charset="-128"/>
                          <a:ea typeface="Meiryo UI" panose="020B0604030504040204" pitchFamily="50" charset="-128"/>
                        </a:rPr>
                        <a:t>5,000 </a:t>
                      </a:r>
                      <a:r>
                        <a:rPr lang="ja-JP" altLang="en-US" sz="1000" b="0" kern="100" dirty="0">
                          <a:effectLst/>
                          <a:latin typeface="Meiryo UI" panose="020B0604030504040204" pitchFamily="50" charset="-128"/>
                          <a:ea typeface="Meiryo UI" panose="020B0604030504040204" pitchFamily="50" charset="-128"/>
                        </a:rPr>
                        <a:t>戸）　　　　・計画人口：</a:t>
                      </a:r>
                      <a:r>
                        <a:rPr lang="en-US" altLang="ja-JP" sz="1000" b="0" kern="100" dirty="0">
                          <a:effectLst/>
                          <a:latin typeface="Meiryo UI" panose="020B0604030504040204" pitchFamily="50" charset="-128"/>
                          <a:ea typeface="Meiryo UI" panose="020B0604030504040204" pitchFamily="50" charset="-128"/>
                        </a:rPr>
                        <a:t>9,600 </a:t>
                      </a:r>
                      <a:r>
                        <a:rPr lang="ja-JP" altLang="en-US" sz="1000" b="0" kern="100" dirty="0">
                          <a:effectLst/>
                          <a:latin typeface="Meiryo UI" panose="020B0604030504040204" pitchFamily="50" charset="-128"/>
                          <a:ea typeface="Meiryo UI" panose="020B0604030504040204" pitchFamily="50" charset="-128"/>
                        </a:rPr>
                        <a:t>人（当初計画：</a:t>
                      </a:r>
                      <a:r>
                        <a:rPr lang="en-US" altLang="ja-JP" sz="1000" b="0" kern="100" dirty="0">
                          <a:effectLst/>
                          <a:latin typeface="Meiryo UI" panose="020B0604030504040204" pitchFamily="50" charset="-128"/>
                          <a:ea typeface="Meiryo UI" panose="020B0604030504040204" pitchFamily="50" charset="-128"/>
                        </a:rPr>
                        <a:t>16,500 </a:t>
                      </a:r>
                      <a:r>
                        <a:rPr lang="ja-JP" altLang="en-US" sz="1000" b="0" kern="100" dirty="0">
                          <a:effectLst/>
                          <a:latin typeface="Meiryo UI" panose="020B0604030504040204" pitchFamily="50" charset="-128"/>
                          <a:ea typeface="Meiryo UI" panose="020B0604030504040204" pitchFamily="50" charset="-128"/>
                        </a:rPr>
                        <a:t>人）</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・事業施行期間：平成</a:t>
                      </a:r>
                      <a:r>
                        <a:rPr lang="en-US" altLang="ja-JP" sz="1000" b="0" kern="100" dirty="0">
                          <a:effectLst/>
                          <a:latin typeface="Meiryo UI" panose="020B0604030504040204" pitchFamily="50" charset="-128"/>
                          <a:ea typeface="Meiryo UI" panose="020B0604030504040204" pitchFamily="50" charset="-128"/>
                        </a:rPr>
                        <a:t>8</a:t>
                      </a:r>
                      <a:r>
                        <a:rPr lang="ja-JP" altLang="en-US" sz="1000" b="0" kern="100" dirty="0">
                          <a:effectLst/>
                          <a:latin typeface="Meiryo UI" panose="020B0604030504040204" pitchFamily="50" charset="-128"/>
                          <a:ea typeface="Meiryo UI" panose="020B0604030504040204" pitchFamily="50" charset="-128"/>
                        </a:rPr>
                        <a:t>～ </a:t>
                      </a:r>
                      <a:r>
                        <a:rPr lang="en-US" altLang="ja-JP" sz="1000" b="0" kern="100" dirty="0">
                          <a:effectLst/>
                          <a:latin typeface="Meiryo UI" panose="020B0604030504040204" pitchFamily="50" charset="-128"/>
                          <a:ea typeface="Meiryo UI" panose="020B0604030504040204" pitchFamily="50" charset="-128"/>
                        </a:rPr>
                        <a:t>27 </a:t>
                      </a:r>
                      <a:r>
                        <a:rPr lang="ja-JP" altLang="en-US" sz="1000" b="0" kern="100" dirty="0">
                          <a:effectLst/>
                          <a:latin typeface="Meiryo UI" panose="020B0604030504040204" pitchFamily="50" charset="-128"/>
                          <a:ea typeface="Meiryo UI" panose="020B0604030504040204" pitchFamily="50" charset="-128"/>
                        </a:rPr>
                        <a:t>年度まで　　　　　　　</a:t>
                      </a:r>
                      <a:r>
                        <a:rPr lang="ja-JP" altLang="en-US" sz="1000" b="0" kern="100" baseline="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　・事業費： </a:t>
                      </a:r>
                      <a:r>
                        <a:rPr lang="en-US" altLang="ja-JP" sz="1000" b="0" kern="100" dirty="0">
                          <a:effectLst/>
                          <a:latin typeface="Meiryo UI" panose="020B0604030504040204" pitchFamily="50" charset="-128"/>
                          <a:ea typeface="Meiryo UI" panose="020B0604030504040204" pitchFamily="50" charset="-128"/>
                        </a:rPr>
                        <a:t>985 </a:t>
                      </a:r>
                      <a:r>
                        <a:rPr lang="ja-JP" altLang="en-US" sz="1000" b="0" kern="100" dirty="0">
                          <a:effectLst/>
                          <a:latin typeface="Meiryo UI" panose="020B0604030504040204" pitchFamily="50" charset="-128"/>
                          <a:ea typeface="Meiryo UI" panose="020B0604030504040204" pitchFamily="50" charset="-128"/>
                        </a:rPr>
                        <a:t>億円（うち残工事費</a:t>
                      </a:r>
                      <a:r>
                        <a:rPr lang="en-US" altLang="ja-JP" sz="1000" b="0" kern="100" dirty="0">
                          <a:effectLst/>
                          <a:latin typeface="Meiryo UI" panose="020B0604030504040204" pitchFamily="50" charset="-128"/>
                          <a:ea typeface="Meiryo UI" panose="020B0604030504040204" pitchFamily="50" charset="-128"/>
                        </a:rPr>
                        <a:t>219 </a:t>
                      </a:r>
                      <a:r>
                        <a:rPr lang="ja-JP" altLang="en-US" sz="1000" b="0" kern="100" dirty="0">
                          <a:effectLst/>
                          <a:latin typeface="Meiryo UI" panose="020B0604030504040204" pitchFamily="50" charset="-128"/>
                          <a:ea typeface="Meiryo UI" panose="020B0604030504040204" pitchFamily="50" charset="-128"/>
                        </a:rPr>
                        <a:t>億円）      </a:t>
                      </a:r>
                      <a:r>
                        <a:rPr lang="ja-JP" altLang="en-US" sz="1000" b="0" kern="100" baseline="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　・事業手法：特定土地区画整理事業</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第１区域（府が主体となって整備）において、都市基盤施設等の整備や維持管理、保留地処分等をＰＦＩ手法により実施</a:t>
                      </a:r>
                      <a:endParaRPr lang="en-US" altLang="ja-JP" sz="1000" b="0" kern="100" dirty="0">
                        <a:effectLst/>
                        <a:latin typeface="Meiryo UI" panose="020B0604030504040204" pitchFamily="50" charset="-128"/>
                        <a:ea typeface="Meiryo UI" panose="020B0604030504040204" pitchFamily="50" charset="-128"/>
                      </a:endParaRPr>
                    </a:p>
                    <a:p>
                      <a:pPr algn="just">
                        <a:lnSpc>
                          <a:spcPts val="600"/>
                        </a:lnSpc>
                        <a:spcAft>
                          <a:spcPts val="0"/>
                        </a:spcAft>
                      </a:pPr>
                      <a:endParaRPr lang="en-US" altLang="ja-JP" sz="1000" b="1"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effectLst/>
                          <a:latin typeface="Meiryo UI" panose="020B0604030504040204" pitchFamily="50" charset="-128"/>
                          <a:ea typeface="Meiryo UI" panose="020B0604030504040204" pitchFamily="50" charset="-128"/>
                        </a:rPr>
                        <a:t>３ 事業開始年度</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・平成３年度 事業主体を府企業局に決定</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・平成７年度 都市計画決定</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・平成８年度 事業計画大臣認可取得（平成</a:t>
                      </a:r>
                      <a:r>
                        <a:rPr lang="en-US" altLang="ja-JP" sz="1000" b="0" kern="100" dirty="0">
                          <a:effectLst/>
                          <a:latin typeface="Meiryo UI" panose="020B0604030504040204" pitchFamily="50" charset="-128"/>
                          <a:ea typeface="Meiryo UI" panose="020B0604030504040204" pitchFamily="50" charset="-128"/>
                        </a:rPr>
                        <a:t>11 </a:t>
                      </a:r>
                      <a:r>
                        <a:rPr lang="ja-JP" altLang="en-US" sz="1000" b="0" kern="100" dirty="0">
                          <a:effectLst/>
                          <a:latin typeface="Meiryo UI" panose="020B0604030504040204" pitchFamily="50" charset="-128"/>
                          <a:ea typeface="Meiryo UI" panose="020B0604030504040204" pitchFamily="50" charset="-128"/>
                        </a:rPr>
                        <a:t>年</a:t>
                      </a:r>
                      <a:r>
                        <a:rPr lang="en-US" altLang="ja-JP" sz="1000" b="0" kern="100" dirty="0">
                          <a:effectLst/>
                          <a:latin typeface="Meiryo UI" panose="020B0604030504040204" pitchFamily="50" charset="-128"/>
                          <a:ea typeface="Meiryo UI" panose="020B0604030504040204" pitchFamily="50" charset="-128"/>
                        </a:rPr>
                        <a:t>2 </a:t>
                      </a:r>
                      <a:r>
                        <a:rPr lang="ja-JP" altLang="en-US" sz="1000" b="0" kern="100" dirty="0">
                          <a:effectLst/>
                          <a:latin typeface="Meiryo UI" panose="020B0604030504040204" pitchFamily="50" charset="-128"/>
                          <a:ea typeface="Meiryo UI" panose="020B0604030504040204" pitchFamily="50" charset="-128"/>
                        </a:rPr>
                        <a:t>月 オオタカの営巣発見）</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・平成</a:t>
                      </a:r>
                      <a:r>
                        <a:rPr lang="en-US" altLang="ja-JP" sz="1000" b="0" kern="100" dirty="0">
                          <a:effectLst/>
                          <a:latin typeface="Meiryo UI" panose="020B0604030504040204" pitchFamily="50" charset="-128"/>
                          <a:ea typeface="Meiryo UI" panose="020B0604030504040204" pitchFamily="50" charset="-128"/>
                        </a:rPr>
                        <a:t>13 </a:t>
                      </a:r>
                      <a:r>
                        <a:rPr lang="ja-JP" altLang="en-US" sz="1000" b="0" kern="100" dirty="0">
                          <a:effectLst/>
                          <a:latin typeface="Meiryo UI" panose="020B0604030504040204" pitchFamily="50" charset="-128"/>
                          <a:ea typeface="Meiryo UI" panose="020B0604030504040204" pitchFamily="50" charset="-128"/>
                        </a:rPr>
                        <a:t>年</a:t>
                      </a:r>
                      <a:r>
                        <a:rPr lang="en-US" altLang="ja-JP" sz="1000" b="0" kern="100" dirty="0">
                          <a:effectLst/>
                          <a:latin typeface="Meiryo UI" panose="020B0604030504040204" pitchFamily="50" charset="-128"/>
                          <a:ea typeface="Meiryo UI" panose="020B0604030504040204" pitchFamily="50" charset="-128"/>
                        </a:rPr>
                        <a:t>2 </a:t>
                      </a:r>
                      <a:r>
                        <a:rPr lang="ja-JP" altLang="en-US" sz="1000" b="0" kern="100" dirty="0">
                          <a:effectLst/>
                          <a:latin typeface="Meiryo UI" panose="020B0604030504040204" pitchFamily="50" charset="-128"/>
                          <a:ea typeface="Meiryo UI" panose="020B0604030504040204" pitchFamily="50" charset="-128"/>
                        </a:rPr>
                        <a:t>月 事業見直し案公表</a:t>
                      </a:r>
                      <a:endParaRPr lang="en-US" altLang="ja-JP" sz="1000" b="0" kern="100" dirty="0">
                        <a:effectLst/>
                        <a:latin typeface="Meiryo UI" panose="020B0604030504040204" pitchFamily="50" charset="-128"/>
                        <a:ea typeface="Meiryo UI" panose="020B0604030504040204" pitchFamily="50" charset="-128"/>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tc hMerge="1">
                  <a:txBody>
                    <a:bodyPr/>
                    <a:lstStyle/>
                    <a:p>
                      <a:pPr algn="just">
                        <a:spcAft>
                          <a:spcPts val="0"/>
                        </a:spcAft>
                      </a:pPr>
                      <a:endParaRPr lang="en-US" altLang="ja-JP" sz="1000" b="0" kern="100" dirty="0">
                        <a:effectLst/>
                        <a:latin typeface="Meiryo UI" panose="020B0604030504040204" pitchFamily="50" charset="-128"/>
                        <a:ea typeface="Meiryo UI" panose="020B0604030504040204" pitchFamily="50" charset="-128"/>
                      </a:endParaRPr>
                    </a:p>
                  </a:txBody>
                  <a:tcPr marL="72000" marR="72000" marT="36000" marB="36000">
                    <a:lnT w="6350" cap="flat" cmpd="sng" algn="ctr">
                      <a:solidFill>
                        <a:schemeClr val="accent1"/>
                      </a:solidFill>
                      <a:prstDash val="solid"/>
                      <a:round/>
                      <a:headEnd type="none" w="med" len="med"/>
                      <a:tailEnd type="none" w="med" len="med"/>
                    </a:lnT>
                    <a:solidFill>
                      <a:schemeClr val="bg1">
                        <a:alpha val="20000"/>
                      </a:schemeClr>
                    </a:solidFill>
                  </a:tcPr>
                </a:tc>
                <a:extLst>
                  <a:ext uri="{0D108BD9-81ED-4DB2-BD59-A6C34878D82A}">
                    <a16:rowId xmlns:a16="http://schemas.microsoft.com/office/drawing/2014/main" val="584442172"/>
                  </a:ext>
                </a:extLst>
              </a:tr>
              <a:tr h="209580">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bg1"/>
                          </a:solidFill>
                          <a:latin typeface="Meiryo UI" panose="020B0604030504040204" pitchFamily="50" charset="-128"/>
                          <a:ea typeface="Meiryo UI" panose="020B0604030504040204" pitchFamily="50" charset="-128"/>
                        </a:rPr>
                        <a:t>見直しの経過</a:t>
                      </a:r>
                      <a:endParaRPr kumimoji="1" lang="ja-JP" altLang="en-US" dirty="0">
                        <a:solidFill>
                          <a:schemeClr val="bg1"/>
                        </a:solidFill>
                        <a:latin typeface="Meiryo UI" panose="020B0604030504040204" pitchFamily="50" charset="-128"/>
                        <a:ea typeface="Meiryo UI" panose="020B0604030504040204" pitchFamily="50" charset="-128"/>
                      </a:endParaRPr>
                    </a:p>
                  </a:txBody>
                  <a:tcPr marL="72000" marR="72000" marT="36000" marB="36000" vert="eaVert" anchor="ctr">
                    <a:lnL w="12700" cap="flat" cmpd="sng" algn="ctr">
                      <a:solidFill>
                        <a:schemeClr val="accent1"/>
                      </a:solidFill>
                      <a:prstDash val="solid"/>
                      <a:round/>
                      <a:headEnd type="none" w="med" len="med"/>
                      <a:tailEnd type="none" w="med" len="med"/>
                    </a:lnL>
                    <a:lnT w="12700" cap="flat" cmpd="sng" algn="ctr">
                      <a:solidFill>
                        <a:srgbClr val="D0D8E8"/>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grid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ja-JP" sz="1000" b="1" kern="100" dirty="0">
                          <a:effectLst/>
                          <a:latin typeface="Meiryo UI" panose="020B0604030504040204" pitchFamily="50" charset="-128"/>
                          <a:ea typeface="Meiryo UI" panose="020B0604030504040204" pitchFamily="50" charset="-128"/>
                        </a:rPr>
                        <a:t>＜財政再建プログラム（案）</a:t>
                      </a:r>
                      <a:r>
                        <a:rPr lang="ja-JP" altLang="en-US" sz="1000" b="1" kern="100" dirty="0">
                          <a:effectLst/>
                          <a:latin typeface="Meiryo UI" panose="020B0604030504040204" pitchFamily="50" charset="-128"/>
                          <a:ea typeface="Meiryo UI" panose="020B0604030504040204" pitchFamily="50" charset="-128"/>
                        </a:rPr>
                        <a:t>における見直し</a:t>
                      </a:r>
                      <a:r>
                        <a:rPr lang="ja-JP" altLang="ja-JP" sz="1000" b="1" kern="100" dirty="0">
                          <a:effectLst/>
                          <a:latin typeface="Meiryo UI" panose="020B0604030504040204" pitchFamily="50" charset="-128"/>
                          <a:ea typeface="Meiryo UI" panose="020B0604030504040204" pitchFamily="50" charset="-128"/>
                        </a:rPr>
                        <a:t>＞</a:t>
                      </a:r>
                      <a:endParaRPr lang="ja-JP"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0D8E8"/>
                    </a:solidFill>
                  </a:tcPr>
                </a:tc>
                <a:tc hMerge="1">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ja-JP"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solidFill>
                      <a:srgbClr val="D0D8E8"/>
                    </a:solidFill>
                  </a:tcPr>
                </a:tc>
                <a:extLst>
                  <a:ext uri="{0D108BD9-81ED-4DB2-BD59-A6C34878D82A}">
                    <a16:rowId xmlns:a16="http://schemas.microsoft.com/office/drawing/2014/main" val="652200874"/>
                  </a:ext>
                </a:extLst>
              </a:tr>
              <a:tr h="2796539">
                <a:tc vMerge="1">
                  <a:txBody>
                    <a:bodyPr/>
                    <a:lstStyle/>
                    <a:p>
                      <a:endParaRPr kumimoji="1" lang="ja-JP" altLang="en-US" dirty="0"/>
                    </a:p>
                  </a:txBody>
                  <a:tcPr marL="72000" marR="72000" marT="36000" marB="36000" vert="eaVert">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just">
                        <a:spcAft>
                          <a:spcPts val="0"/>
                        </a:spcAft>
                      </a:pPr>
                      <a:r>
                        <a:rPr lang="ja-JP" altLang="en-US" sz="1000" b="1" kern="100" dirty="0">
                          <a:effectLst/>
                          <a:latin typeface="Meiryo UI" panose="020B0604030504040204" pitchFamily="50" charset="-128"/>
                          <a:ea typeface="Meiryo UI" panose="020B0604030504040204" pitchFamily="50" charset="-128"/>
                        </a:rPr>
                        <a:t>１ 見直しの考え方　</a:t>
                      </a:r>
                      <a:r>
                        <a:rPr lang="en-US" altLang="ja-JP" sz="900" b="1" kern="100" dirty="0">
                          <a:solidFill>
                            <a:schemeClr val="tx1"/>
                          </a:solidFill>
                          <a:effectLst/>
                          <a:latin typeface="Meiryo UI" panose="020B0604030504040204" pitchFamily="50" charset="-128"/>
                          <a:ea typeface="Meiryo UI" panose="020B0604030504040204" pitchFamily="50" charset="-128"/>
                        </a:rPr>
                        <a:t>※</a:t>
                      </a:r>
                      <a:r>
                        <a:rPr lang="ja-JP" altLang="en-US" sz="900" b="1" kern="100" dirty="0">
                          <a:solidFill>
                            <a:schemeClr val="tx1"/>
                          </a:solidFill>
                          <a:effectLst/>
                          <a:latin typeface="Meiryo UI" panose="020B0604030504040204" pitchFamily="50" charset="-128"/>
                          <a:ea typeface="Meiryo UI" panose="020B0604030504040204" pitchFamily="50" charset="-128"/>
                        </a:rPr>
                        <a:t>主要検討プロジェクトの点検にも記載あり</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・第１区域は、引き続き事業の完成をめざす。但し、財政状況に鑑み、</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住民生活に最大限配慮しつつ、工事の実施時期を精査。</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・第２区域は、民間地権者により開発。 </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・第</a:t>
                      </a:r>
                      <a:r>
                        <a:rPr lang="en-US" altLang="ja-JP" sz="1000" b="0" kern="100" dirty="0">
                          <a:effectLst/>
                          <a:latin typeface="Meiryo UI" panose="020B0604030504040204" pitchFamily="50" charset="-128"/>
                          <a:ea typeface="Meiryo UI" panose="020B0604030504040204" pitchFamily="50" charset="-128"/>
                        </a:rPr>
                        <a:t>3</a:t>
                      </a:r>
                      <a:r>
                        <a:rPr lang="ja-JP" altLang="en-US" sz="1000" b="0" kern="100" dirty="0">
                          <a:effectLst/>
                          <a:latin typeface="Meiryo UI" panose="020B0604030504040204" pitchFamily="50" charset="-128"/>
                          <a:ea typeface="Meiryo UI" panose="020B0604030504040204" pitchFamily="50" charset="-128"/>
                        </a:rPr>
                        <a:t>区域（施設誘致地区）は、新名神高速道路の残土受入に伴</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い、西日本高速道路㈱が粗造成を実施。府は当該区域の施設立</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地計画及び保留地等の処分可能性・採算性等を精査の上、粗造</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成の概成が見込まれる平成</a:t>
                      </a:r>
                      <a:r>
                        <a:rPr lang="en-US" altLang="ja-JP" sz="1000" b="0" kern="100" dirty="0">
                          <a:effectLst/>
                          <a:latin typeface="Meiryo UI" panose="020B0604030504040204" pitchFamily="50" charset="-128"/>
                          <a:ea typeface="Meiryo UI" panose="020B0604030504040204" pitchFamily="50" charset="-128"/>
                        </a:rPr>
                        <a:t>24</a:t>
                      </a:r>
                      <a:r>
                        <a:rPr lang="ja-JP" altLang="en-US" sz="1000" b="0" kern="100" dirty="0">
                          <a:effectLst/>
                          <a:latin typeface="Meiryo UI" panose="020B0604030504040204" pitchFamily="50" charset="-128"/>
                          <a:ea typeface="Meiryo UI" panose="020B0604030504040204" pitchFamily="50" charset="-128"/>
                        </a:rPr>
                        <a:t>年度末に基盤整備工事の実施につい</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て判断。</a:t>
                      </a:r>
                    </a:p>
                    <a:p>
                      <a:pPr algn="just">
                        <a:spcAft>
                          <a:spcPts val="0"/>
                        </a:spcAft>
                      </a:pPr>
                      <a:endParaRPr lang="en-US" altLang="ja-JP" sz="1000" b="1"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effectLst/>
                          <a:latin typeface="Meiryo UI" panose="020B0604030504040204" pitchFamily="50" charset="-128"/>
                          <a:ea typeface="Meiryo UI" panose="020B0604030504040204" pitchFamily="50" charset="-128"/>
                        </a:rPr>
                        <a:t>２ 見直し内容</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・第１区域は、森林公園等整備工事を当面見合わせるとともに、平</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成</a:t>
                      </a:r>
                      <a:r>
                        <a:rPr lang="en-US" altLang="ja-JP" sz="1000" b="0" kern="100" dirty="0">
                          <a:effectLst/>
                          <a:latin typeface="Meiryo UI" panose="020B0604030504040204" pitchFamily="50" charset="-128"/>
                          <a:ea typeface="Meiryo UI" panose="020B0604030504040204" pitchFamily="50" charset="-128"/>
                        </a:rPr>
                        <a:t>20</a:t>
                      </a:r>
                      <a:r>
                        <a:rPr lang="ja-JP" altLang="en-US" sz="1000" b="0" kern="100" dirty="0">
                          <a:effectLst/>
                          <a:latin typeface="Meiryo UI" panose="020B0604030504040204" pitchFamily="50" charset="-128"/>
                          <a:ea typeface="Meiryo UI" panose="020B0604030504040204" pitchFamily="50" charset="-128"/>
                        </a:rPr>
                        <a:t>年度の工事発注時期を精査。</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・職員給、維持管理費、事務費等の縮減（全庁方針に沿った対</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応）</a:t>
                      </a:r>
                    </a:p>
                    <a:p>
                      <a:pPr algn="just">
                        <a:spcAft>
                          <a:spcPts val="0"/>
                        </a:spcAft>
                      </a:pPr>
                      <a:endParaRPr lang="en-US" altLang="ja-JP" sz="1000" b="1"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effectLst/>
                          <a:latin typeface="Meiryo UI" panose="020B0604030504040204" pitchFamily="50" charset="-128"/>
                          <a:ea typeface="Meiryo UI" panose="020B0604030504040204" pitchFamily="50" charset="-128"/>
                        </a:rPr>
                        <a:t>３ 実施時期</a:t>
                      </a:r>
                    </a:p>
                    <a:p>
                      <a:pPr algn="just">
                        <a:spcAft>
                          <a:spcPts val="0"/>
                        </a:spcAft>
                      </a:pPr>
                      <a:r>
                        <a:rPr lang="ja-JP" altLang="en-US" sz="1000" b="1" kern="100" baseline="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平成</a:t>
                      </a:r>
                      <a:r>
                        <a:rPr lang="en-US" altLang="ja-JP" sz="1000" b="0" kern="100" dirty="0">
                          <a:effectLst/>
                          <a:latin typeface="Meiryo UI" panose="020B0604030504040204" pitchFamily="50" charset="-128"/>
                          <a:ea typeface="Meiryo UI" panose="020B0604030504040204" pitchFamily="50" charset="-128"/>
                        </a:rPr>
                        <a:t>20 </a:t>
                      </a:r>
                      <a:r>
                        <a:rPr lang="ja-JP" altLang="en-US" sz="1000" b="0" kern="100" dirty="0">
                          <a:effectLst/>
                          <a:latin typeface="Meiryo UI" panose="020B0604030504040204" pitchFamily="50" charset="-128"/>
                          <a:ea typeface="Meiryo UI" panose="020B0604030504040204" pitchFamily="50" charset="-128"/>
                        </a:rPr>
                        <a:t>年度（平成</a:t>
                      </a:r>
                      <a:r>
                        <a:rPr lang="en-US" altLang="ja-JP" sz="1000" b="0" kern="100" dirty="0">
                          <a:effectLst/>
                          <a:latin typeface="Meiryo UI" panose="020B0604030504040204" pitchFamily="50" charset="-128"/>
                          <a:ea typeface="Meiryo UI" panose="020B0604030504040204" pitchFamily="50" charset="-128"/>
                        </a:rPr>
                        <a:t>21 </a:t>
                      </a:r>
                      <a:r>
                        <a:rPr lang="ja-JP" altLang="en-US" sz="1000" b="0" kern="100" dirty="0">
                          <a:effectLst/>
                          <a:latin typeface="Meiryo UI" panose="020B0604030504040204" pitchFamily="50" charset="-128"/>
                          <a:ea typeface="Meiryo UI" panose="020B0604030504040204" pitchFamily="50" charset="-128"/>
                        </a:rPr>
                        <a:t>年度以降の効果額は今後精査）</a:t>
                      </a:r>
                      <a:endParaRPr lang="en-US" altLang="ja-JP" sz="1000" b="0" kern="100" dirty="0">
                        <a:effectLst/>
                        <a:latin typeface="Meiryo UI" panose="020B0604030504040204" pitchFamily="50" charset="-128"/>
                        <a:ea typeface="Meiryo UI" panose="020B0604030504040204" pitchFamily="50" charset="-128"/>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tc>
                  <a:txBody>
                    <a:bodyPr/>
                    <a:lstStyle/>
                    <a:p>
                      <a:pPr algn="just">
                        <a:spcAft>
                          <a:spcPts val="0"/>
                        </a:spcAft>
                      </a:pPr>
                      <a:r>
                        <a:rPr lang="ja-JP" altLang="en-US" sz="1000" b="1" u="none" strike="noStrike" baseline="0" dirty="0">
                          <a:latin typeface="Meiryo UI" panose="020B0604030504040204" pitchFamily="50" charset="-128"/>
                          <a:ea typeface="Meiryo UI" panose="020B0604030504040204" pitchFamily="50" charset="-128"/>
                        </a:rPr>
                        <a:t>◆見直しの経過（改革工程表）</a:t>
                      </a:r>
                      <a:endParaRPr lang="en-US" altLang="ja-JP" sz="1000" b="1" u="none" strike="noStrike" baseline="0" dirty="0">
                        <a:latin typeface="Meiryo UI" panose="020B0604030504040204" pitchFamily="50" charset="-128"/>
                        <a:ea typeface="Meiryo UI" panose="020B0604030504040204" pitchFamily="50" charset="-128"/>
                      </a:endParaRPr>
                    </a:p>
                    <a:p>
                      <a:pPr algn="l" rtl="0">
                        <a:lnSpc>
                          <a:spcPts val="1200"/>
                        </a:lnSpc>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（工事の見合わせ等）</a:t>
                      </a:r>
                    </a:p>
                    <a:p>
                      <a:pPr algn="l" rtl="0">
                        <a:lnSpc>
                          <a:spcPts val="1200"/>
                        </a:lnSpc>
                        <a:defRPr sz="1000"/>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・森林公園の整備工事を見合わせ、平成</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20</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年度工事の実施時期を精査</a:t>
                      </a:r>
                    </a:p>
                    <a:p>
                      <a:pPr algn="l" rtl="0">
                        <a:lnSpc>
                          <a:spcPts val="1200"/>
                        </a:lnSpc>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・平成</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21</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年度当初予算で住民生活等に必要不可欠な工事等に限定し計上</a:t>
                      </a:r>
                    </a:p>
                    <a:p>
                      <a:pPr algn="l" rtl="0">
                        <a:lnSpc>
                          <a:spcPts val="1200"/>
                        </a:lnSpc>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（第</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1</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区域の着実な事業進捗）</a:t>
                      </a:r>
                      <a:endParaRPr lang="ja-JP" altLang="en-US" sz="1000" b="0" i="0" u="none" strike="noStrike" baseline="0" dirty="0">
                        <a:solidFill>
                          <a:srgbClr val="FF0000"/>
                        </a:solidFill>
                        <a:latin typeface="Meiryo UI" panose="020B0604030504040204" pitchFamily="50" charset="-128"/>
                        <a:ea typeface="Meiryo UI" panose="020B0604030504040204" pitchFamily="50" charset="-128"/>
                      </a:endParaRPr>
                    </a:p>
                    <a:p>
                      <a:pPr algn="l" rtl="0">
                        <a:lnSpc>
                          <a:spcPts val="1200"/>
                        </a:lnSpc>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事業の進捗管理を適宜実施し、見通しどおり進まない場合には、速やかな原因分析により </a:t>
                      </a: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algn="l" rtl="0">
                        <a:lnSpc>
                          <a:spcPts val="1200"/>
                        </a:lnSpc>
                        <a:defRPr sz="1000"/>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対策を講じ、あわせて住民生活に最大限配慮しつつ、一部事業の後送り等の見直し策を検討</a:t>
                      </a:r>
                    </a:p>
                    <a:p>
                      <a:pPr algn="l" rtl="0">
                        <a:lnSpc>
                          <a:spcPts val="1200"/>
                        </a:lnSpc>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（職員給、維持管理費、事務費等の縮減）</a:t>
                      </a:r>
                    </a:p>
                    <a:p>
                      <a:pPr algn="l" rtl="0">
                        <a:lnSpc>
                          <a:spcPts val="1200"/>
                        </a:lnSpc>
                        <a:defRPr sz="1000"/>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全庁方針に沿って縮減済み　</a:t>
                      </a:r>
                    </a:p>
                    <a:p>
                      <a:pPr marL="0" marR="0" lvl="0" indent="0" algn="l" defTabSz="914400" rtl="0" eaLnBrk="1" fontAlgn="auto" latinLnBrk="0" hangingPunct="1">
                        <a:lnSpc>
                          <a:spcPct val="100000"/>
                        </a:lnSpc>
                        <a:spcBef>
                          <a:spcPts val="0"/>
                        </a:spcBef>
                        <a:spcAft>
                          <a:spcPts val="0"/>
                        </a:spcAft>
                        <a:buClrTx/>
                        <a:buSzTx/>
                        <a:buFontTx/>
                        <a:buNone/>
                        <a:tabLst/>
                        <a:defRPr sz="1000"/>
                      </a:pPr>
                      <a:r>
                        <a:rPr lang="ja-JP" altLang="en-US" sz="600" b="0" i="0" u="none" strike="noStrike" baseline="0" dirty="0">
                          <a:solidFill>
                            <a:srgbClr val="000000"/>
                          </a:solidFill>
                          <a:latin typeface="ＭＳ Ｐゴシック"/>
                          <a:ea typeface="ＭＳ Ｐゴシック"/>
                        </a:rPr>
                        <a:t>　</a:t>
                      </a:r>
                      <a:endParaRPr lang="en-US" altLang="ja-JP" sz="600" b="0" i="0" u="none" strike="noStrike" baseline="0" dirty="0">
                        <a:solidFill>
                          <a:srgbClr val="00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sz="1000"/>
                      </a:pPr>
                      <a:r>
                        <a:rPr lang="ja-JP" altLang="en-US" sz="1000" b="1" i="0" u="none" strike="noStrike" baseline="0" dirty="0">
                          <a:solidFill>
                            <a:srgbClr val="000000"/>
                          </a:solidFill>
                          <a:latin typeface="Meiryo UI" panose="020B0604030504040204" pitchFamily="50" charset="-128"/>
                          <a:ea typeface="Meiryo UI" panose="020B0604030504040204" pitchFamily="50" charset="-128"/>
                        </a:rPr>
                        <a:t>　</a:t>
                      </a:r>
                      <a:r>
                        <a:rPr lang="en-US" altLang="ja-JP" sz="1000" b="1" i="0" u="none" strike="noStrike" baseline="0" dirty="0">
                          <a:solidFill>
                            <a:srgbClr val="000000"/>
                          </a:solidFill>
                          <a:latin typeface="Meiryo UI" panose="020B0604030504040204" pitchFamily="50" charset="-128"/>
                          <a:ea typeface="Meiryo UI" panose="020B0604030504040204" pitchFamily="50" charset="-128"/>
                        </a:rPr>
                        <a:t>※</a:t>
                      </a:r>
                      <a:r>
                        <a:rPr lang="ja-JP" altLang="en-US" sz="1000" b="1" i="0" u="none" strike="noStrike" baseline="0" dirty="0">
                          <a:solidFill>
                            <a:srgbClr val="000000"/>
                          </a:solidFill>
                          <a:latin typeface="Meiryo UI" panose="020B0604030504040204" pitchFamily="50" charset="-128"/>
                          <a:ea typeface="Meiryo UI" panose="020B0604030504040204" pitchFamily="50" charset="-128"/>
                        </a:rPr>
                        <a:t>主要検討プロジェクトの点検　</a:t>
                      </a:r>
                      <a:endParaRPr lang="en-US" altLang="ja-JP" sz="1000" b="1" i="0" u="none" strike="noStrike" baseline="0" dirty="0">
                        <a:solidFill>
                          <a:srgbClr val="00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sz="1000"/>
                      </a:pPr>
                      <a:r>
                        <a:rPr lang="ja-JP" altLang="en-US" sz="1000" b="1" i="0" u="none" strike="noStrike" baseline="0" dirty="0">
                          <a:solidFill>
                            <a:srgbClr val="000000"/>
                          </a:solidFill>
                          <a:latin typeface="Meiryo UI" panose="020B0604030504040204" pitchFamily="50" charset="-128"/>
                          <a:ea typeface="Meiryo UI" panose="020B0604030504040204" pitchFamily="50" charset="-128"/>
                        </a:rPr>
                        <a:t>＜箕面森町（水と緑の健康都市）＞</a:t>
                      </a:r>
                      <a:endParaRPr lang="en-US" altLang="ja-JP" sz="1000" b="1" i="0" u="none" strike="noStrike" baseline="0" dirty="0">
                        <a:solidFill>
                          <a:srgbClr val="00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sz="1000"/>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(①</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着実な事業進捗）</a:t>
                      </a:r>
                    </a:p>
                    <a:p>
                      <a:pPr marL="0" marR="0" lvl="0" indent="0" algn="l" defTabSz="914400" rtl="0" eaLnBrk="1" fontAlgn="auto" latinLnBrk="0" hangingPunct="1">
                        <a:lnSpc>
                          <a:spcPts val="1200"/>
                        </a:lnSpc>
                        <a:spcBef>
                          <a:spcPts val="0"/>
                        </a:spcBef>
                        <a:spcAft>
                          <a:spcPts val="0"/>
                        </a:spcAft>
                        <a:buClrTx/>
                        <a:buSzTx/>
                        <a:buFontTx/>
                        <a:buNone/>
                        <a:tabLst/>
                        <a:defRPr sz="1000"/>
                      </a:pPr>
                      <a:r>
                        <a:rPr lang="en-US" altLang="ja-JP" sz="1000" b="1" i="0" u="none" strike="noStrike" baseline="0" dirty="0">
                          <a:solidFill>
                            <a:srgbClr val="000000"/>
                          </a:solidFill>
                          <a:latin typeface="Meiryo UI" panose="020B0604030504040204" pitchFamily="50" charset="-128"/>
                          <a:ea typeface="Meiryo UI" panose="020B0604030504040204" pitchFamily="50" charset="-128"/>
                        </a:rPr>
                        <a:t>      </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27</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年度末事業完成    ・事業の進捗管理を適宜実施し、見通しどおり進まない場合には、速</a:t>
                      </a: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sz="1000"/>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a:t>
                      </a:r>
                      <a:r>
                        <a:rPr lang="ja-JP" altLang="en-US" sz="1000" b="0" i="0" u="none" strike="noStrike" baseline="0" dirty="0" err="1">
                          <a:solidFill>
                            <a:srgbClr val="000000"/>
                          </a:solidFill>
                          <a:latin typeface="Meiryo UI" panose="020B0604030504040204" pitchFamily="50" charset="-128"/>
                          <a:ea typeface="Meiryo UI" panose="020B0604030504040204" pitchFamily="50" charset="-128"/>
                        </a:rPr>
                        <a:t>やかな</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原因分析により対策を講じ、あわせて住民生活に最大限配</a:t>
                      </a: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sz="1000"/>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慮しつつ、一部事業の後送り等の見通し策を検討</a:t>
                      </a:r>
                    </a:p>
                    <a:p>
                      <a:pPr marL="0" marR="0" lvl="0" indent="0" algn="l" defTabSz="914400" rtl="0" eaLnBrk="1" fontAlgn="auto" latinLnBrk="0" hangingPunct="1">
                        <a:lnSpc>
                          <a:spcPts val="1200"/>
                        </a:lnSpc>
                        <a:spcBef>
                          <a:spcPts val="0"/>
                        </a:spcBef>
                        <a:spcAft>
                          <a:spcPts val="0"/>
                        </a:spcAft>
                        <a:buClrTx/>
                        <a:buSzTx/>
                        <a:buFontTx/>
                        <a:buNone/>
                        <a:tabLst/>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（②民間地権者による開発）</a:t>
                      </a:r>
                    </a:p>
                    <a:p>
                      <a:pPr marL="0" marR="0" lvl="0" indent="0" algn="l" defTabSz="914400" rtl="0" eaLnBrk="1" fontAlgn="auto" latinLnBrk="0" hangingPunct="1">
                        <a:lnSpc>
                          <a:spcPts val="1200"/>
                        </a:lnSpc>
                        <a:spcBef>
                          <a:spcPts val="0"/>
                        </a:spcBef>
                        <a:spcAft>
                          <a:spcPts val="0"/>
                        </a:spcAft>
                        <a:buClrTx/>
                        <a:buSzTx/>
                        <a:buFontTx/>
                        <a:buNone/>
                        <a:tabLst/>
                        <a:defRPr sz="1000"/>
                      </a:pPr>
                      <a:r>
                        <a:rPr lang="en-US" altLang="ja-JP" sz="1000" b="1" i="0" u="none" strike="noStrike" baseline="0" dirty="0">
                          <a:solidFill>
                            <a:srgbClr val="000000"/>
                          </a:solidFill>
                          <a:latin typeface="Meiryo UI" panose="020B0604030504040204" pitchFamily="50" charset="-128"/>
                          <a:ea typeface="Meiryo UI" panose="020B0604030504040204" pitchFamily="50" charset="-128"/>
                        </a:rPr>
                        <a:t>      </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27</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年度末事業完成      ・</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21</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12</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月　造成工事着手</a:t>
                      </a:r>
                    </a:p>
                    <a:p>
                      <a:pPr algn="l" rtl="0">
                        <a:lnSpc>
                          <a:spcPts val="1200"/>
                        </a:lnSpc>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24</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年春　分譲開始予定</a:t>
                      </a:r>
                    </a:p>
                    <a:p>
                      <a:pPr marL="0" marR="0" lvl="0" indent="0" algn="l" defTabSz="914400" rtl="0" eaLnBrk="1" fontAlgn="auto" latinLnBrk="0" hangingPunct="1">
                        <a:lnSpc>
                          <a:spcPts val="1200"/>
                        </a:lnSpc>
                        <a:spcBef>
                          <a:spcPts val="0"/>
                        </a:spcBef>
                        <a:spcAft>
                          <a:spcPts val="0"/>
                        </a:spcAft>
                        <a:buClrTx/>
                        <a:buSzTx/>
                        <a:buFontTx/>
                        <a:buNone/>
                        <a:tabLst/>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（③残土受入条件の確認）</a:t>
                      </a: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algn="l" rtl="0">
                        <a:lnSpc>
                          <a:spcPts val="1200"/>
                        </a:lnSpc>
                        <a:defRPr sz="1000"/>
                      </a:pPr>
                      <a:r>
                        <a:rPr lang="en-US" altLang="ja-JP" sz="1000" b="0" i="0" u="none" strike="noStrike" baseline="0" dirty="0">
                          <a:solidFill>
                            <a:sysClr val="windowText" lastClr="000000"/>
                          </a:solidFill>
                          <a:latin typeface="Meiryo UI" panose="020B0604030504040204" pitchFamily="50" charset="-128"/>
                          <a:ea typeface="Meiryo UI" panose="020B0604030504040204" pitchFamily="50" charset="-128"/>
                        </a:rPr>
                        <a:t>      23</a:t>
                      </a:r>
                      <a:r>
                        <a:rPr lang="ja-JP" altLang="en-US" sz="1000" b="0" i="0" u="none" strike="noStrike" baseline="0" dirty="0">
                          <a:solidFill>
                            <a:sysClr val="windowText" lastClr="000000"/>
                          </a:solidFill>
                          <a:latin typeface="Meiryo UI" panose="020B0604030504040204" pitchFamily="50" charset="-128"/>
                          <a:ea typeface="Meiryo UI" panose="020B0604030504040204" pitchFamily="50" charset="-128"/>
                        </a:rPr>
                        <a:t>年度   ・新名神高速道路箕面ＩＣと国道４２３号改良事業の重複部の工程等につい</a:t>
                      </a:r>
                      <a:endParaRPr lang="en-US" altLang="ja-JP" sz="1000" b="0" i="0" u="none" strike="noStrike" baseline="0" dirty="0">
                        <a:solidFill>
                          <a:sysClr val="windowText" lastClr="000000"/>
                        </a:solidFill>
                        <a:latin typeface="Meiryo UI" panose="020B0604030504040204" pitchFamily="50" charset="-128"/>
                        <a:ea typeface="Meiryo UI" panose="020B0604030504040204" pitchFamily="50" charset="-128"/>
                      </a:endParaRPr>
                    </a:p>
                    <a:p>
                      <a:pPr algn="l" rtl="0">
                        <a:lnSpc>
                          <a:spcPts val="1200"/>
                        </a:lnSpc>
                        <a:defRPr sz="1000"/>
                      </a:pPr>
                      <a:r>
                        <a:rPr lang="en-US" altLang="ja-JP" sz="1000" b="0" i="0" u="none" strike="noStrike" baseline="0" dirty="0">
                          <a:solidFill>
                            <a:sysClr val="windowText" lastClr="000000"/>
                          </a:solidFill>
                          <a:latin typeface="Meiryo UI" panose="020B0604030504040204" pitchFamily="50" charset="-128"/>
                          <a:ea typeface="Meiryo UI" panose="020B0604030504040204" pitchFamily="50" charset="-128"/>
                        </a:rPr>
                        <a:t>                    </a:t>
                      </a:r>
                      <a:r>
                        <a:rPr lang="ja-JP" altLang="en-US" sz="1000" b="0" i="0" u="none" strike="noStrike" baseline="0" dirty="0">
                          <a:solidFill>
                            <a:sysClr val="windowText" lastClr="000000"/>
                          </a:solidFill>
                          <a:latin typeface="Meiryo UI" panose="020B0604030504040204" pitchFamily="50" charset="-128"/>
                          <a:ea typeface="Meiryo UI" panose="020B0604030504040204" pitchFamily="50" charset="-128"/>
                        </a:rPr>
                        <a:t>て調整中。</a:t>
                      </a:r>
                      <a:r>
                        <a:rPr lang="en-US" altLang="ja-JP" sz="1000" b="0" i="0" u="none" strike="noStrike" baseline="0" dirty="0">
                          <a:solidFill>
                            <a:sysClr val="windowText" lastClr="000000"/>
                          </a:solidFill>
                          <a:latin typeface="Meiryo UI" panose="020B0604030504040204" pitchFamily="50" charset="-128"/>
                          <a:ea typeface="Meiryo UI" panose="020B0604030504040204" pitchFamily="50" charset="-128"/>
                        </a:rPr>
                        <a:t>23</a:t>
                      </a:r>
                      <a:r>
                        <a:rPr lang="ja-JP" altLang="en-US" sz="1000" b="0" i="0" u="none" strike="noStrike" baseline="0" dirty="0">
                          <a:solidFill>
                            <a:sysClr val="windowText" lastClr="000000"/>
                          </a:solidFill>
                          <a:latin typeface="Meiryo UI" panose="020B0604030504040204" pitchFamily="50" charset="-128"/>
                          <a:ea typeface="Meiryo UI" panose="020B0604030504040204" pitchFamily="50" charset="-128"/>
                        </a:rPr>
                        <a:t>年度から土砂本格搬入予定</a:t>
                      </a:r>
                    </a:p>
                    <a:p>
                      <a:pPr marL="0" marR="0" lvl="0" indent="0" algn="l" defTabSz="914400" rtl="0" eaLnBrk="1" fontAlgn="auto" latinLnBrk="0" hangingPunct="1">
                        <a:lnSpc>
                          <a:spcPts val="1200"/>
                        </a:lnSpc>
                        <a:spcBef>
                          <a:spcPts val="0"/>
                        </a:spcBef>
                        <a:spcAft>
                          <a:spcPts val="0"/>
                        </a:spcAft>
                        <a:buClrTx/>
                        <a:buSzTx/>
                        <a:buFontTx/>
                        <a:buNone/>
                        <a:tabLst/>
                        <a:defRPr sz="1000"/>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（④基盤整備工事実施の判断）</a:t>
                      </a: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algn="l" rtl="0">
                        <a:lnSpc>
                          <a:spcPts val="1200"/>
                        </a:lnSpc>
                        <a:defRPr sz="1000"/>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24</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年度末　  ・新名神の進捗状況、企業ニーズを踏まえ、当該区域の施設立地計画及び保</a:t>
                      </a: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algn="l" rtl="0">
                        <a:lnSpc>
                          <a:spcPts val="1200"/>
                        </a:lnSpc>
                        <a:defRPr sz="1000"/>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留地処分可能性・採算性等を精査し、基盤整備工事の実施を判断</a:t>
                      </a: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algn="l" rtl="0">
                        <a:lnSpc>
                          <a:spcPts val="1200"/>
                        </a:lnSpc>
                        <a:defRPr sz="1000"/>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a:t>
                      </a:r>
                      <a:r>
                        <a:rPr lang="en-US" altLang="zh-TW" sz="1000" b="0" i="0" u="none" strike="noStrike" baseline="0" dirty="0">
                          <a:solidFill>
                            <a:srgbClr val="000000"/>
                          </a:solidFill>
                          <a:latin typeface="Meiryo UI" panose="020B0604030504040204" pitchFamily="50" charset="-128"/>
                          <a:ea typeface="Meiryo UI" panose="020B0604030504040204" pitchFamily="50" charset="-128"/>
                        </a:rPr>
                        <a:t>【</a:t>
                      </a:r>
                      <a:r>
                        <a:rPr lang="zh-TW" altLang="en-US" sz="1000" b="0" i="0" u="none" strike="noStrike" baseline="0" dirty="0">
                          <a:solidFill>
                            <a:srgbClr val="000000"/>
                          </a:solidFill>
                          <a:latin typeface="Meiryo UI" panose="020B0604030504040204" pitchFamily="50" charset="-128"/>
                          <a:ea typeface="Meiryo UI" panose="020B0604030504040204" pitchFamily="50" charset="-128"/>
                        </a:rPr>
                        <a:t>効果額（百万円）</a:t>
                      </a:r>
                      <a:r>
                        <a:rPr lang="en-US" altLang="zh-TW" sz="1000" b="0" i="0" u="none" strike="noStrike" baseline="0" dirty="0">
                          <a:solidFill>
                            <a:srgbClr val="000000"/>
                          </a:solidFill>
                          <a:latin typeface="Meiryo UI" panose="020B0604030504040204" pitchFamily="50" charset="-128"/>
                          <a:ea typeface="Meiryo UI" panose="020B0604030504040204" pitchFamily="50" charset="-128"/>
                        </a:rPr>
                        <a:t>】⑳541</a:t>
                      </a:r>
                      <a:r>
                        <a:rPr lang="zh-TW" altLang="en-US" sz="1000" b="0" i="0" u="none" strike="noStrike" baseline="0" dirty="0">
                          <a:solidFill>
                            <a:srgbClr val="000000"/>
                          </a:solidFill>
                          <a:latin typeface="Meiryo UI" panose="020B0604030504040204" pitchFamily="50" charset="-128"/>
                          <a:ea typeface="Meiryo UI" panose="020B0604030504040204" pitchFamily="50" charset="-128"/>
                        </a:rPr>
                        <a:t>　㉑ </a:t>
                      </a:r>
                      <a:r>
                        <a:rPr lang="en-US" altLang="zh-TW" sz="1000" b="0" i="0" u="none" strike="noStrike" baseline="0" dirty="0">
                          <a:solidFill>
                            <a:srgbClr val="000000"/>
                          </a:solidFill>
                          <a:latin typeface="Meiryo UI" panose="020B0604030504040204" pitchFamily="50" charset="-128"/>
                          <a:ea typeface="Meiryo UI" panose="020B0604030504040204" pitchFamily="50" charset="-128"/>
                        </a:rPr>
                        <a:t>– ㉒ –</a:t>
                      </a:r>
                      <a:endParaRPr lang="ja-JP" altLang="en-US" sz="1000" b="0" i="0" u="none" strike="noStrike" baseline="0" dirty="0">
                        <a:solidFill>
                          <a:srgbClr val="000000"/>
                        </a:solidFill>
                        <a:latin typeface="Meiryo UI" panose="020B0604030504040204" pitchFamily="50" charset="-128"/>
                        <a:ea typeface="Meiryo UI" panose="020B0604030504040204" pitchFamily="50" charset="-128"/>
                      </a:endParaRPr>
                    </a:p>
                  </a:txBody>
                  <a:tcPr marL="72000" marR="72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2089765108"/>
                  </a:ext>
                </a:extLst>
              </a:tr>
            </a:tbl>
          </a:graphicData>
        </a:graphic>
      </p:graphicFrame>
      <p:sp>
        <p:nvSpPr>
          <p:cNvPr id="37" name="正方形/長方形 36"/>
          <p:cNvSpPr/>
          <p:nvPr/>
        </p:nvSpPr>
        <p:spPr>
          <a:xfrm>
            <a:off x="5746065" y="693220"/>
            <a:ext cx="3281430" cy="234978"/>
          </a:xfrm>
          <a:prstGeom prst="rect">
            <a:avLst/>
          </a:prstGeom>
          <a:ln/>
        </p:spPr>
        <p:style>
          <a:lnRef idx="2">
            <a:schemeClr val="accent1"/>
          </a:lnRef>
          <a:fillRef idx="1">
            <a:schemeClr val="lt1"/>
          </a:fillRef>
          <a:effectRef idx="0">
            <a:schemeClr val="accent1"/>
          </a:effectRef>
          <a:fontRef idx="minor">
            <a:schemeClr val="dk1"/>
          </a:fontRef>
        </p:style>
        <p:txBody>
          <a:bodyPr lIns="36000" rIns="0" rtlCol="0" anchor="ctr"/>
          <a:lstStyle/>
          <a:p>
            <a:pPr algn="ctr"/>
            <a:r>
              <a:rPr lang="ja-JP" altLang="en-US" sz="1050" dirty="0">
                <a:solidFill>
                  <a:schemeClr val="tx1"/>
                </a:solidFill>
                <a:latin typeface="Meiryo UI" panose="020B0604030504040204" pitchFamily="50" charset="-128"/>
                <a:ea typeface="Meiryo UI" panose="020B0604030504040204" pitchFamily="50" charset="-128"/>
              </a:rPr>
              <a:t>見直し前額</a:t>
            </a:r>
            <a:r>
              <a:rPr lang="en-US" altLang="ja-JP" sz="1050" dirty="0">
                <a:solidFill>
                  <a:schemeClr val="tx1"/>
                </a:solidFill>
                <a:latin typeface="Meiryo UI" panose="020B0604030504040204" pitchFamily="50" charset="-128"/>
                <a:ea typeface="Meiryo UI" panose="020B0604030504040204" pitchFamily="50" charset="-128"/>
              </a:rPr>
              <a:t> (H20</a:t>
            </a:r>
            <a:r>
              <a:rPr lang="ja-JP" altLang="en-US" sz="1050" dirty="0">
                <a:solidFill>
                  <a:schemeClr val="tx1"/>
                </a:solidFill>
                <a:latin typeface="Meiryo UI" panose="020B0604030504040204" pitchFamily="50" charset="-128"/>
                <a:ea typeface="Meiryo UI" panose="020B0604030504040204" pitchFamily="50" charset="-128"/>
              </a:rPr>
              <a:t>通年ベース</a:t>
            </a:r>
            <a:r>
              <a:rPr lang="en-US" altLang="ja-JP" sz="1050" dirty="0">
                <a:solidFill>
                  <a:schemeClr val="tx1"/>
                </a:solidFill>
                <a:latin typeface="Meiryo UI" panose="020B0604030504040204" pitchFamily="50" charset="-128"/>
                <a:ea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rPr>
              <a:t>：</a:t>
            </a:r>
            <a:r>
              <a:rPr lang="en-US" altLang="ja-JP" sz="1050" dirty="0">
                <a:solidFill>
                  <a:schemeClr val="tx1"/>
                </a:solidFill>
                <a:latin typeface="Meiryo UI" panose="020B0604030504040204" pitchFamily="50" charset="-128"/>
                <a:ea typeface="Meiryo UI" panose="020B0604030504040204" pitchFamily="50" charset="-128"/>
              </a:rPr>
              <a:t>3,767</a:t>
            </a:r>
            <a:r>
              <a:rPr lang="ja-JP" altLang="en-US" sz="1050" dirty="0">
                <a:solidFill>
                  <a:schemeClr val="tx1"/>
                </a:solidFill>
                <a:latin typeface="Meiryo UI" panose="020B0604030504040204" pitchFamily="50" charset="-128"/>
                <a:ea typeface="Meiryo UI" panose="020B0604030504040204" pitchFamily="50" charset="-128"/>
              </a:rPr>
              <a:t>（</a:t>
            </a:r>
            <a:r>
              <a:rPr lang="en-US" altLang="ja-JP" sz="1050" dirty="0">
                <a:solidFill>
                  <a:schemeClr val="tx1"/>
                </a:solidFill>
                <a:latin typeface="Meiryo UI" panose="020B0604030504040204" pitchFamily="50" charset="-128"/>
                <a:ea typeface="Meiryo UI" panose="020B0604030504040204" pitchFamily="50" charset="-128"/>
              </a:rPr>
              <a:t>3,767</a:t>
            </a:r>
            <a:r>
              <a:rPr lang="ja-JP" altLang="en-US" sz="1050" dirty="0">
                <a:solidFill>
                  <a:schemeClr val="tx1"/>
                </a:solidFill>
                <a:latin typeface="Meiryo UI" panose="020B0604030504040204" pitchFamily="50" charset="-128"/>
                <a:ea typeface="Meiryo UI" panose="020B0604030504040204" pitchFamily="50" charset="-128"/>
              </a:rPr>
              <a:t>）百万円</a:t>
            </a:r>
            <a:endPar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7" name="二等辺三角形 6"/>
          <p:cNvSpPr/>
          <p:nvPr/>
        </p:nvSpPr>
        <p:spPr>
          <a:xfrm rot="5400000">
            <a:off x="3747389" y="4838676"/>
            <a:ext cx="484002" cy="184930"/>
          </a:xfrm>
          <a:prstGeom prst="triangl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pPr algn="ctr"/>
            <a:endParaRPr kumimoji="1"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正方形/長方形 7"/>
          <p:cNvSpPr/>
          <p:nvPr/>
        </p:nvSpPr>
        <p:spPr>
          <a:xfrm>
            <a:off x="5877145" y="152981"/>
            <a:ext cx="1935215" cy="208186"/>
          </a:xfrm>
          <a:prstGeom prst="rect">
            <a:avLst/>
          </a:prstGeom>
          <a:ln w="6350"/>
        </p:spPr>
        <p:style>
          <a:lnRef idx="2">
            <a:schemeClr val="accent1"/>
          </a:lnRef>
          <a:fillRef idx="1">
            <a:schemeClr val="lt1"/>
          </a:fillRef>
          <a:effectRef idx="0">
            <a:schemeClr val="accent1"/>
          </a:effectRef>
          <a:fontRef idx="minor">
            <a:schemeClr val="dk1"/>
          </a:fontRef>
        </p:style>
        <p:txBody>
          <a:bodyPr lIns="36000" rIns="36000" rtlCol="0" anchor="ctr"/>
          <a:lstStyle/>
          <a:p>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予算の記載</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）：一般財源</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スライド番号プレースホルダー 4"/>
          <p:cNvSpPr txBox="1">
            <a:spLocks/>
          </p:cNvSpPr>
          <p:nvPr/>
        </p:nvSpPr>
        <p:spPr>
          <a:xfrm>
            <a:off x="7010400" y="6584035"/>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smtClean="0">
                <a:solidFill>
                  <a:schemeClr val="tx1"/>
                </a:solidFill>
                <a:latin typeface="Meiryo UI" panose="020B0604030504040204" pitchFamily="50" charset="-128"/>
                <a:ea typeface="Meiryo UI" panose="020B0604030504040204" pitchFamily="50" charset="-128"/>
              </a:rPr>
              <a:t>81</a:t>
            </a:r>
            <a:endParaRPr lang="ja-JP" altLang="en-US"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687497728"/>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nvGraphicFramePr>
        <p:xfrm>
          <a:off x="70604" y="126766"/>
          <a:ext cx="9003329" cy="415976"/>
        </p:xfrm>
        <a:graphic>
          <a:graphicData uri="http://schemas.openxmlformats.org/drawingml/2006/table">
            <a:tbl>
              <a:tblPr firstRow="1" firstCol="1" bandRow="1">
                <a:tableStyleId>{5C22544A-7EE6-4342-B048-85BDC9FD1C3A}</a:tableStyleId>
              </a:tblPr>
              <a:tblGrid>
                <a:gridCol w="6931666">
                  <a:extLst>
                    <a:ext uri="{9D8B030D-6E8A-4147-A177-3AD203B41FA5}">
                      <a16:colId xmlns:a16="http://schemas.microsoft.com/office/drawing/2014/main" val="1996567682"/>
                    </a:ext>
                  </a:extLst>
                </a:gridCol>
                <a:gridCol w="2071663">
                  <a:extLst>
                    <a:ext uri="{9D8B030D-6E8A-4147-A177-3AD203B41FA5}">
                      <a16:colId xmlns:a16="http://schemas.microsoft.com/office/drawing/2014/main" val="2440904912"/>
                    </a:ext>
                  </a:extLst>
                </a:gridCol>
              </a:tblGrid>
              <a:tr h="41597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100" kern="100" dirty="0">
                          <a:solidFill>
                            <a:schemeClr val="tx1"/>
                          </a:solidFill>
                          <a:effectLst/>
                          <a:latin typeface="Meiryo UI" panose="020B0604030504040204" pitchFamily="50" charset="-128"/>
                          <a:ea typeface="Meiryo UI" panose="020B0604030504040204" pitchFamily="50" charset="-128"/>
                        </a:rPr>
                        <a:t>【</a:t>
                      </a:r>
                      <a:r>
                        <a:rPr lang="ja-JP" altLang="en-US" sz="1100" kern="100" dirty="0">
                          <a:solidFill>
                            <a:schemeClr val="tx1"/>
                          </a:solidFill>
                          <a:effectLst/>
                          <a:latin typeface="Meiryo UI" panose="020B0604030504040204" pitchFamily="50" charset="-128"/>
                          <a:ea typeface="Meiryo UI" panose="020B0604030504040204" pitchFamily="50" charset="-128"/>
                        </a:rPr>
                        <a:t>主要検討事業</a:t>
                      </a:r>
                      <a:r>
                        <a:rPr lang="en-US" altLang="ja-JP" sz="1100" kern="100" dirty="0">
                          <a:solidFill>
                            <a:schemeClr val="tx1"/>
                          </a:solidFill>
                          <a:effectLst/>
                          <a:latin typeface="Meiryo UI" panose="020B0604030504040204" pitchFamily="50" charset="-128"/>
                          <a:ea typeface="Meiryo UI" panose="020B0604030504040204" pitchFamily="50" charset="-128"/>
                        </a:rPr>
                        <a:t>33】</a:t>
                      </a:r>
                      <a:r>
                        <a:rPr lang="ja-JP" altLang="en-US" sz="1100" kern="100" dirty="0">
                          <a:solidFill>
                            <a:schemeClr val="tx1"/>
                          </a:solidFill>
                          <a:effectLst/>
                          <a:latin typeface="Meiryo UI" panose="020B0604030504040204" pitchFamily="50" charset="-128"/>
                          <a:ea typeface="Meiryo UI" panose="020B0604030504040204" pitchFamily="50" charset="-128"/>
                        </a:rPr>
                        <a:t>　</a:t>
                      </a:r>
                      <a:r>
                        <a:rPr lang="zh-TW" altLang="en-US" sz="1400" kern="100" dirty="0">
                          <a:solidFill>
                            <a:schemeClr val="tx1"/>
                          </a:solidFill>
                          <a:effectLst/>
                          <a:latin typeface="Meiryo UI" panose="020B0604030504040204" pitchFamily="50" charset="-128"/>
                          <a:ea typeface="Meiryo UI" panose="020B0604030504040204" pitchFamily="50" charset="-128"/>
                        </a:rPr>
                        <a:t>箕面森町（箕面北部丘陵整備事業会計繰出金）</a:t>
                      </a:r>
                      <a:r>
                        <a:rPr lang="ja-JP" altLang="en-US" sz="1400" kern="100" dirty="0">
                          <a:solidFill>
                            <a:schemeClr val="tx1"/>
                          </a:solidFill>
                          <a:effectLst/>
                          <a:latin typeface="Meiryo UI" panose="020B0604030504040204" pitchFamily="50" charset="-128"/>
                          <a:ea typeface="Meiryo UI" panose="020B0604030504040204" pitchFamily="50" charset="-128"/>
                        </a:rPr>
                        <a:t>（</a:t>
                      </a:r>
                      <a:r>
                        <a:rPr kumimoji="1" lang="ja-JP" altLang="en-US" sz="1400" u="none" dirty="0">
                          <a:solidFill>
                            <a:schemeClr val="tx1"/>
                          </a:solidFill>
                          <a:latin typeface="Meiryo UI" panose="020B0604030504040204" pitchFamily="50" charset="-128"/>
                          <a:ea typeface="Meiryo UI" panose="020B0604030504040204" pitchFamily="50" charset="-128"/>
                        </a:rPr>
                        <a:t>つづき）</a:t>
                      </a:r>
                      <a:endParaRPr lang="en-US" altLang="ja-JP" sz="12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effectLst/>
                          <a:latin typeface="Meiryo UI" panose="020B0604030504040204" pitchFamily="50" charset="-128"/>
                          <a:ea typeface="Meiryo UI" panose="020B0604030504040204" pitchFamily="50" charset="-128"/>
                        </a:rPr>
                        <a:t>＜都市整備部＞</a:t>
                      </a:r>
                      <a:endParaRPr lang="en-US" altLang="ja-JP" sz="1200" kern="100" dirty="0">
                        <a:solidFill>
                          <a:schemeClr val="tx1"/>
                        </a:solidFill>
                        <a:effectLst/>
                        <a:latin typeface="Meiryo UI" panose="020B0604030504040204" pitchFamily="50" charset="-128"/>
                        <a:ea typeface="Meiryo UI" panose="020B0604030504040204" pitchFamily="50" charset="-128"/>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09406796"/>
                  </a:ext>
                </a:extLst>
              </a:tr>
            </a:tbl>
          </a:graphicData>
        </a:graphic>
      </p:graphicFrame>
      <p:graphicFrame>
        <p:nvGraphicFramePr>
          <p:cNvPr id="2" name="表 1"/>
          <p:cNvGraphicFramePr>
            <a:graphicFrameLocks noGrp="1"/>
          </p:cNvGraphicFramePr>
          <p:nvPr/>
        </p:nvGraphicFramePr>
        <p:xfrm>
          <a:off x="81815" y="548682"/>
          <a:ext cx="8980370" cy="6231600"/>
        </p:xfrm>
        <a:graphic>
          <a:graphicData uri="http://schemas.openxmlformats.org/drawingml/2006/table">
            <a:tbl>
              <a:tblPr firstRow="1" firstCol="1" bandRow="1">
                <a:tableStyleId>{BC89EF96-8CEA-46FF-86C4-4CE0E7609802}</a:tableStyleId>
              </a:tblPr>
              <a:tblGrid>
                <a:gridCol w="259200">
                  <a:extLst>
                    <a:ext uri="{9D8B030D-6E8A-4147-A177-3AD203B41FA5}">
                      <a16:colId xmlns:a16="http://schemas.microsoft.com/office/drawing/2014/main" val="9612139"/>
                    </a:ext>
                  </a:extLst>
                </a:gridCol>
                <a:gridCol w="2796217">
                  <a:extLst>
                    <a:ext uri="{9D8B030D-6E8A-4147-A177-3AD203B41FA5}">
                      <a16:colId xmlns:a16="http://schemas.microsoft.com/office/drawing/2014/main" val="4183280094"/>
                    </a:ext>
                  </a:extLst>
                </a:gridCol>
                <a:gridCol w="1260140">
                  <a:extLst>
                    <a:ext uri="{9D8B030D-6E8A-4147-A177-3AD203B41FA5}">
                      <a16:colId xmlns:a16="http://schemas.microsoft.com/office/drawing/2014/main" val="351510303"/>
                    </a:ext>
                  </a:extLst>
                </a:gridCol>
                <a:gridCol w="4664813">
                  <a:extLst>
                    <a:ext uri="{9D8B030D-6E8A-4147-A177-3AD203B41FA5}">
                      <a16:colId xmlns:a16="http://schemas.microsoft.com/office/drawing/2014/main" val="2619892422"/>
                    </a:ext>
                  </a:extLst>
                </a:gridCol>
              </a:tblGrid>
              <a:tr h="0">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bg1"/>
                          </a:solidFill>
                          <a:latin typeface="Meiryo UI" panose="020B0604030504040204" pitchFamily="50" charset="-128"/>
                          <a:ea typeface="Meiryo UI" panose="020B0604030504040204" pitchFamily="50" charset="-128"/>
                        </a:rPr>
                        <a:t>見直しの経過（つづき）</a:t>
                      </a:r>
                      <a:endParaRPr kumimoji="1" lang="en-US" altLang="ja-JP" sz="1000" dirty="0">
                        <a:solidFill>
                          <a:schemeClr val="bg1"/>
                        </a:solidFill>
                        <a:latin typeface="Meiryo UI" panose="020B0604030504040204" pitchFamily="50" charset="-128"/>
                        <a:ea typeface="Meiryo UI" panose="020B0604030504040204" pitchFamily="50" charset="-128"/>
                      </a:endParaRPr>
                    </a:p>
                  </a:txBody>
                  <a:tcPr marL="72000" marR="72000" marT="36000" marB="36000" vert="eaVert" anchor="ct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b="1" i="0" u="none" kern="100" dirty="0">
                          <a:effectLst/>
                          <a:latin typeface="Meiryo UI" panose="020B0604030504040204" pitchFamily="50" charset="-128"/>
                          <a:ea typeface="Meiryo UI" panose="020B0604030504040204" pitchFamily="50" charset="-128"/>
                        </a:rPr>
                        <a:t>＜財政構造改革プラン（案）における見直し＞</a:t>
                      </a:r>
                      <a:endPar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alpha val="20000"/>
                      </a:schemeClr>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2"/>
                  </a:ext>
                </a:extLst>
              </a:tr>
              <a:tr h="149600">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○今後の取組方針</a:t>
                      </a:r>
                      <a:endPar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＜箕面北部丘陵整備事業特別会計＞</a:t>
                      </a:r>
                      <a:endPar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主要事業の「将来リスク」の点検</a:t>
                      </a:r>
                      <a:endPar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・第一区域については、計画どおりの契約を</a:t>
                      </a:r>
                      <a:r>
                        <a:rPr lang="ja-JP" altLang="en-US" sz="1000" b="0" kern="100" dirty="0" err="1">
                          <a:effectLst/>
                          <a:latin typeface="Meiryo UI" panose="020B0604030504040204" pitchFamily="50" charset="-128"/>
                          <a:ea typeface="Meiryo UI" panose="020B0604030504040204" pitchFamily="50" charset="-128"/>
                          <a:cs typeface="Times New Roman" panose="02020603050405020304" pitchFamily="18" charset="0"/>
                        </a:rPr>
                        <a:t>達成す</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るために、</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22</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10</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月から販売形態を見直し、複</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数社のハウスメーカーの参画等により、</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27</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年度</a:t>
                      </a:r>
                      <a:r>
                        <a:rPr lang="ja-JP" altLang="en-US" sz="1000" b="0" kern="100" dirty="0" err="1">
                          <a:effectLst/>
                          <a:latin typeface="Meiryo UI" panose="020B0604030504040204" pitchFamily="50" charset="-128"/>
                          <a:ea typeface="Meiryo UI" panose="020B0604030504040204" pitchFamily="50" charset="-128"/>
                          <a:cs typeface="Times New Roman" panose="02020603050405020304" pitchFamily="18" charset="0"/>
                        </a:rPr>
                        <a:t>ま</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で</a:t>
                      </a:r>
                      <a:r>
                        <a:rPr lang="ja-JP" altLang="en-US" sz="1000" b="0" kern="100" dirty="0" err="1">
                          <a:effectLst/>
                          <a:latin typeface="Meiryo UI" panose="020B0604030504040204" pitchFamily="50" charset="-128"/>
                          <a:ea typeface="Meiryo UI" panose="020B0604030504040204" pitchFamily="50" charset="-128"/>
                          <a:cs typeface="Times New Roman" panose="02020603050405020304" pitchFamily="18" charset="0"/>
                        </a:rPr>
                        <a:t>に</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事業完了できるよう販売に努める。</a:t>
                      </a: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・第三区域の基盤整備工事の実施については、新</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名神高速道路の進捗状況を踏まえ、施設立地</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計画及び保留地等の処分可能性・採算性等を</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十分に精査し、</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24</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年度末に判断を行う</a:t>
                      </a:r>
                      <a:r>
                        <a:rPr lang="ja-JP" altLang="en-US" sz="1000" b="0" kern="100" dirty="0" err="1">
                          <a:effectLst/>
                          <a:latin typeface="Meiryo UI" panose="020B0604030504040204" pitchFamily="50" charset="-128"/>
                          <a:ea typeface="Meiryo UI" panose="020B0604030504040204" pitchFamily="50" charset="-128"/>
                          <a:cs typeface="Times New Roman" panose="02020603050405020304" pitchFamily="18" charset="0"/>
                        </a:rPr>
                        <a:t>必要があ</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る。</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◆見直しの経過（改革工程表）</a:t>
                      </a:r>
                      <a:endPar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＜箕面北部丘陵整備事業特別会計＞　</a:t>
                      </a:r>
                      <a:r>
                        <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主要事業の「将来リスク」の点検</a:t>
                      </a:r>
                      <a:endPar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（第一区域の販売）		</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　　・第一区域の保留地については、</a:t>
                      </a:r>
                      <a:r>
                        <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rPr>
                        <a:t>26</a:t>
                      </a: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年</a:t>
                      </a:r>
                      <a:r>
                        <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rPr>
                        <a:t>1</a:t>
                      </a: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月末現在、住宅地</a:t>
                      </a:r>
                      <a:r>
                        <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rPr>
                        <a:t>532</a:t>
                      </a: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区画中</a:t>
                      </a:r>
                      <a:r>
                        <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rPr>
                        <a:t>297</a:t>
                      </a: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区画が契約済み</a:t>
                      </a:r>
                      <a:endPar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rPr>
                        <a:t>22</a:t>
                      </a: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年</a:t>
                      </a:r>
                      <a:r>
                        <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rPr>
                        <a:t>10</a:t>
                      </a: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月から</a:t>
                      </a:r>
                      <a:r>
                        <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rPr>
                        <a:t>6</a:t>
                      </a: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社のハウスメーカー等の企業が保留地販売業務に参画し、販売体制の強化を図ってきた</a:t>
                      </a:r>
                      <a:endPar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rPr>
                        <a:t>25</a:t>
                      </a: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年</a:t>
                      </a:r>
                      <a:r>
                        <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rPr>
                        <a:t>4</a:t>
                      </a: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月からは、土地のみ分譲（建築条件なし）に見合った、不動産会社と広告代理店との業務提携方式</a:t>
                      </a:r>
                      <a:endPar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　　　による販売体制により、販売促進を図っているところ</a:t>
                      </a:r>
                      <a:endPar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　　・第三区域に着手することから、事業期間を清算期間</a:t>
                      </a:r>
                      <a:r>
                        <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rPr>
                        <a:t>5</a:t>
                      </a: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年を含めた</a:t>
                      </a:r>
                      <a:r>
                        <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rPr>
                        <a:t>35</a:t>
                      </a: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年度まで延長する予定</a:t>
                      </a:r>
                      <a:endPar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  　　保留地については、</a:t>
                      </a:r>
                      <a:r>
                        <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rPr>
                        <a:t>33</a:t>
                      </a: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年度までに完売する見込み</a:t>
                      </a:r>
                      <a:r>
                        <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（第三区域の基盤整備工事実施の判断）		</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rPr>
                        <a:t>22</a:t>
                      </a: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年</a:t>
                      </a:r>
                      <a:r>
                        <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rPr>
                        <a:t>6</a:t>
                      </a: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月に、第三区域への新名神高速道路の残土搬入及び粗造成について、西日本高速道路</a:t>
                      </a:r>
                      <a:r>
                        <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株</a:t>
                      </a:r>
                      <a:r>
                        <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と確認</a:t>
                      </a:r>
                      <a:endPar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　　　書を締結</a:t>
                      </a:r>
                      <a:endPar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rPr>
                        <a:t>24</a:t>
                      </a: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年度から本格的に新名神高速道路の残土搬入及び粗造成が行われている</a:t>
                      </a:r>
                      <a:endPar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rPr>
                        <a:t>25</a:t>
                      </a: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年</a:t>
                      </a:r>
                      <a:r>
                        <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rPr>
                        <a:t>9</a:t>
                      </a: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月</a:t>
                      </a:r>
                      <a:r>
                        <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rPr>
                        <a:t>2</a:t>
                      </a: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日から</a:t>
                      </a:r>
                      <a:r>
                        <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rPr>
                        <a:t>10</a:t>
                      </a: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月</a:t>
                      </a:r>
                      <a:r>
                        <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rPr>
                        <a:t>31</a:t>
                      </a: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日までエントリー募集を実施した結果、募集面積約</a:t>
                      </a:r>
                      <a:r>
                        <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rPr>
                        <a:t>25ha</a:t>
                      </a: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に対し、</a:t>
                      </a:r>
                      <a:r>
                        <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rPr>
                        <a:t>36</a:t>
                      </a: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社から約</a:t>
                      </a:r>
                      <a:r>
                        <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rPr>
                        <a:t>84ha</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　　　の応募があった</a:t>
                      </a:r>
                      <a:endPar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　　・応募結果や応募企業とのヒアリング結果を踏まえ、企業の進出意欲は高いことが確認できたことなどから、保留地</a:t>
                      </a:r>
                      <a:endPar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　　　処分の可能性や事業採算性を見通せる状況となったため、第三区域の基盤整備工事を実施することとした</a:t>
                      </a:r>
                      <a:endPar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　　・都市計画等の立地条件については、企業ニーズを踏まえ変更できるよう、市等の関係機関と調整を行っていく</a:t>
                      </a:r>
                      <a:endPar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rPr>
                        <a:t>30</a:t>
                      </a: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年度から企業が操業開始できるよう、</a:t>
                      </a:r>
                      <a:r>
                        <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rPr>
                        <a:t>27</a:t>
                      </a: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年度に具体的な契約手続きに着手し、</a:t>
                      </a:r>
                      <a:r>
                        <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rPr>
                        <a:t>29</a:t>
                      </a: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年度以降、順次、土地</a:t>
                      </a:r>
                      <a:endPar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　　　の引渡しを行うなど事業推進を図る</a:t>
                      </a:r>
                      <a:r>
                        <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tc hMerge="1">
                  <a:txBody>
                    <a:bodyPr/>
                    <a:lstStyle/>
                    <a:p>
                      <a:endParaRPr kumimoji="1" lang="ja-JP" altLang="en-US"/>
                    </a:p>
                  </a:txBody>
                  <a:tcPr/>
                </a:tc>
                <a:extLst>
                  <a:ext uri="{0D108BD9-81ED-4DB2-BD59-A6C34878D82A}">
                    <a16:rowId xmlns:a16="http://schemas.microsoft.com/office/drawing/2014/main" val="4060970238"/>
                  </a:ext>
                </a:extLst>
              </a:tr>
              <a:tr h="0">
                <a:tc vMerge="1">
                  <a:txBody>
                    <a:bodyPr/>
                    <a:lstStyle/>
                    <a:p>
                      <a:endParaRPr kumimoji="1" lang="ja-JP" altLang="en-US"/>
                    </a:p>
                  </a:txBody>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b="1" i="0" u="none" kern="100" dirty="0">
                          <a:effectLst/>
                          <a:latin typeface="Meiryo UI" panose="020B0604030504040204" pitchFamily="50" charset="-128"/>
                          <a:ea typeface="Meiryo UI" panose="020B0604030504040204" pitchFamily="50" charset="-128"/>
                        </a:rPr>
                        <a:t>＜行財政改革推進プラン（案）における見直し＞</a:t>
                      </a:r>
                      <a:endPar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alpha val="20000"/>
                      </a:schemeClr>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783909705"/>
                  </a:ext>
                </a:extLst>
              </a:tr>
              <a:tr h="1358277">
                <a:tc vMerge="1">
                  <a:txBody>
                    <a:bodyPr/>
                    <a:lstStyle/>
                    <a:p>
                      <a:endParaRPr kumimoji="1" lang="ja-JP" altLang="en-US"/>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○見直しの方向性</a:t>
                      </a:r>
                      <a:endPar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zh-TW"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箕面北部丘陵整備事業特別会計</a:t>
                      </a: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a:t>
                      </a:r>
                      <a:endPar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　・本事業を取巻く状況変化に常に留意しつつ、事業費のコストカットや保留地　</a:t>
                      </a:r>
                      <a:endPar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　　処分金の収入確保などの取組みを進めていくことで、府費負担のさらなる縮</a:t>
                      </a:r>
                      <a:endPar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　　減に努める。</a:t>
                      </a:r>
                      <a:endPar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「将来の財政リスク」の点検</a:t>
                      </a:r>
                      <a:endPar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＜箕面森町（水と緑の健康都市）第３区域＞</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・箕面森町の第３区域については、施設立地に関する企業判断が明確に</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なり保留地処分の可能性や採算性を見極められる平成</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26</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年度までに実</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施の判断を行うこととしていた。</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b="0" kern="100" baseline="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・平成</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26</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年</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1</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月の府戦略本部会議において、企業のエントリー募集やヒアリ</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ングの結果等を踏まえ、企業の進出意欲が高く、保留地処分の可能性が</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高いことから、事業実施を図ることとした。</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　  また、現在の府費負担額</a:t>
                      </a: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603</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億円を超過することなく維持できるよう、第３</a:t>
                      </a:r>
                      <a:endPar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000" b="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b="0" kern="100" dirty="0">
                          <a:effectLst/>
                          <a:latin typeface="Meiryo UI" panose="020B0604030504040204" pitchFamily="50" charset="-128"/>
                          <a:ea typeface="Meiryo UI" panose="020B0604030504040204" pitchFamily="50" charset="-128"/>
                          <a:cs typeface="Times New Roman" panose="02020603050405020304" pitchFamily="18" charset="0"/>
                        </a:rPr>
                        <a:t>区域だけでなく、第１区域の保留地処分も進めることとしている。</a:t>
                      </a: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bg1">
                        <a:alpha val="2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◆見直しの経過（取組実績）</a:t>
                      </a:r>
                      <a:endPar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zh-TW"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箕面北部丘陵整備事業特別会計</a:t>
                      </a:r>
                      <a:r>
                        <a:rPr lang="ja-JP" altLang="en-US" sz="1000" b="1" kern="100" dirty="0">
                          <a:effectLst/>
                          <a:latin typeface="Meiryo UI" panose="020B0604030504040204" pitchFamily="50" charset="-128"/>
                          <a:ea typeface="Meiryo UI" panose="020B0604030504040204" pitchFamily="50" charset="-128"/>
                          <a:cs typeface="Times New Roman" panose="02020603050405020304" pitchFamily="18" charset="0"/>
                        </a:rPr>
                        <a:t>＞</a:t>
                      </a:r>
                      <a:endParaRPr lang="en-US"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　○平成</a:t>
                      </a:r>
                      <a:r>
                        <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rPr>
                        <a:t>30</a:t>
                      </a: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年度の工事完了に向け、事業費を精査するなどコスト意識を徹底し、事業費</a:t>
                      </a:r>
                      <a:endPar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kern="100" baseline="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の削減に努めている。</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　○平成</a:t>
                      </a:r>
                      <a:r>
                        <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rPr>
                        <a:t>27</a:t>
                      </a: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年</a:t>
                      </a:r>
                      <a:r>
                        <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rPr>
                        <a:t>7</a:t>
                      </a: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月より第３区域の企業用地の募集を開始。</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　○第３区域の企業用地及び第１区域の住宅地の販売により保留地処分金の収</a:t>
                      </a:r>
                      <a:endPar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　　入確保に取組んでいる。</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rPr>
                        <a:t>&lt;</a:t>
                      </a: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実績（平成</a:t>
                      </a:r>
                      <a:r>
                        <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rPr>
                        <a:t>30</a:t>
                      </a: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年１月末時点）</a:t>
                      </a:r>
                      <a:r>
                        <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rPr>
                        <a:t>&gt;</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　　　第１区域（</a:t>
                      </a:r>
                      <a:r>
                        <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rPr>
                        <a:t>536</a:t>
                      </a: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区画中</a:t>
                      </a:r>
                      <a:r>
                        <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rPr>
                        <a:t>443</a:t>
                      </a: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区画 販売済）</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　　　第３区域第</a:t>
                      </a:r>
                      <a:r>
                        <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rPr>
                        <a:t>Ⅰ</a:t>
                      </a: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期販売（</a:t>
                      </a:r>
                      <a:r>
                        <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rPr>
                        <a:t>17</a:t>
                      </a: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区画中</a:t>
                      </a:r>
                      <a:r>
                        <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rPr>
                        <a:t>16</a:t>
                      </a: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区画 販売済</a:t>
                      </a:r>
                      <a:r>
                        <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rPr>
                        <a:t>,1</a:t>
                      </a: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区画契約手続き中）</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　　　第３区域第</a:t>
                      </a:r>
                      <a:r>
                        <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rPr>
                        <a:t>Ⅱ</a:t>
                      </a: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期販売（公募開始）</a:t>
                      </a:r>
                      <a:endPar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1865914429"/>
                  </a:ext>
                </a:extLst>
              </a:tr>
            </a:tbl>
          </a:graphicData>
        </a:graphic>
      </p:graphicFrame>
      <p:sp>
        <p:nvSpPr>
          <p:cNvPr id="6" name="二等辺三角形 5"/>
          <p:cNvSpPr/>
          <p:nvPr/>
        </p:nvSpPr>
        <p:spPr>
          <a:xfrm rot="5400000">
            <a:off x="4192529" y="5378736"/>
            <a:ext cx="484002" cy="184930"/>
          </a:xfrm>
          <a:prstGeom prst="triangl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pPr algn="ctr"/>
            <a:endParaRPr kumimoji="1"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二等辺三角形 6"/>
          <p:cNvSpPr/>
          <p:nvPr/>
        </p:nvSpPr>
        <p:spPr>
          <a:xfrm rot="5400000">
            <a:off x="2937299" y="1868346"/>
            <a:ext cx="484002" cy="184930"/>
          </a:xfrm>
          <a:prstGeom prst="triangl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pPr algn="ctr"/>
            <a:endParaRPr kumimoji="1"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正方形/長方形 7"/>
          <p:cNvSpPr/>
          <p:nvPr/>
        </p:nvSpPr>
        <p:spPr>
          <a:xfrm>
            <a:off x="6004155" y="230661"/>
            <a:ext cx="1935215" cy="208186"/>
          </a:xfrm>
          <a:prstGeom prst="rect">
            <a:avLst/>
          </a:prstGeom>
          <a:ln w="6350"/>
        </p:spPr>
        <p:style>
          <a:lnRef idx="2">
            <a:schemeClr val="accent1"/>
          </a:lnRef>
          <a:fillRef idx="1">
            <a:schemeClr val="lt1"/>
          </a:fillRef>
          <a:effectRef idx="0">
            <a:schemeClr val="accent1"/>
          </a:effectRef>
          <a:fontRef idx="minor">
            <a:schemeClr val="dk1"/>
          </a:fontRef>
        </p:style>
        <p:txBody>
          <a:bodyPr lIns="36000" rIns="36000" rtlCol="0" anchor="ctr"/>
          <a:lstStyle/>
          <a:p>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予算の記載</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）：一般財源</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スライド番号プレースホルダー 4"/>
          <p:cNvSpPr txBox="1">
            <a:spLocks/>
          </p:cNvSpPr>
          <p:nvPr/>
        </p:nvSpPr>
        <p:spPr>
          <a:xfrm>
            <a:off x="6983905" y="6489340"/>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smtClean="0">
                <a:solidFill>
                  <a:schemeClr val="tx1"/>
                </a:solidFill>
                <a:latin typeface="Meiryo UI" panose="020B0604030504040204" pitchFamily="50" charset="-128"/>
                <a:ea typeface="Meiryo UI" panose="020B0604030504040204" pitchFamily="50" charset="-128"/>
              </a:rPr>
              <a:t>82</a:t>
            </a:r>
            <a:endParaRPr lang="ja-JP" altLang="en-US"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536458379"/>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nvGraphicFramePr>
        <p:xfrm>
          <a:off x="70604" y="126766"/>
          <a:ext cx="9003329" cy="415976"/>
        </p:xfrm>
        <a:graphic>
          <a:graphicData uri="http://schemas.openxmlformats.org/drawingml/2006/table">
            <a:tbl>
              <a:tblPr firstRow="1" firstCol="1" bandRow="1">
                <a:tableStyleId>{5C22544A-7EE6-4342-B048-85BDC9FD1C3A}</a:tableStyleId>
              </a:tblPr>
              <a:tblGrid>
                <a:gridCol w="6931666">
                  <a:extLst>
                    <a:ext uri="{9D8B030D-6E8A-4147-A177-3AD203B41FA5}">
                      <a16:colId xmlns:a16="http://schemas.microsoft.com/office/drawing/2014/main" val="1996567682"/>
                    </a:ext>
                  </a:extLst>
                </a:gridCol>
                <a:gridCol w="2071663">
                  <a:extLst>
                    <a:ext uri="{9D8B030D-6E8A-4147-A177-3AD203B41FA5}">
                      <a16:colId xmlns:a16="http://schemas.microsoft.com/office/drawing/2014/main" val="2440904912"/>
                    </a:ext>
                  </a:extLst>
                </a:gridCol>
              </a:tblGrid>
              <a:tr h="41597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100" kern="100" dirty="0">
                          <a:solidFill>
                            <a:schemeClr val="tx1"/>
                          </a:solidFill>
                          <a:effectLst/>
                          <a:latin typeface="Meiryo UI" panose="020B0604030504040204" pitchFamily="50" charset="-128"/>
                          <a:ea typeface="Meiryo UI" panose="020B0604030504040204" pitchFamily="50" charset="-128"/>
                        </a:rPr>
                        <a:t>【</a:t>
                      </a:r>
                      <a:r>
                        <a:rPr lang="ja-JP" altLang="en-US" sz="1100" kern="100" dirty="0">
                          <a:solidFill>
                            <a:schemeClr val="tx1"/>
                          </a:solidFill>
                          <a:effectLst/>
                          <a:latin typeface="Meiryo UI" panose="020B0604030504040204" pitchFamily="50" charset="-128"/>
                          <a:ea typeface="Meiryo UI" panose="020B0604030504040204" pitchFamily="50" charset="-128"/>
                        </a:rPr>
                        <a:t>主要検討事業</a:t>
                      </a:r>
                      <a:r>
                        <a:rPr lang="en-US" altLang="ja-JP" sz="1100" kern="100" dirty="0">
                          <a:solidFill>
                            <a:schemeClr val="tx1"/>
                          </a:solidFill>
                          <a:effectLst/>
                          <a:latin typeface="Meiryo UI" panose="020B0604030504040204" pitchFamily="50" charset="-128"/>
                          <a:ea typeface="Meiryo UI" panose="020B0604030504040204" pitchFamily="50" charset="-128"/>
                        </a:rPr>
                        <a:t>33】</a:t>
                      </a:r>
                      <a:r>
                        <a:rPr lang="ja-JP" altLang="en-US" sz="1100" kern="100" dirty="0">
                          <a:solidFill>
                            <a:schemeClr val="tx1"/>
                          </a:solidFill>
                          <a:effectLst/>
                          <a:latin typeface="Meiryo UI" panose="020B0604030504040204" pitchFamily="50" charset="-128"/>
                          <a:ea typeface="Meiryo UI" panose="020B0604030504040204" pitchFamily="50" charset="-128"/>
                        </a:rPr>
                        <a:t>　</a:t>
                      </a:r>
                      <a:r>
                        <a:rPr lang="zh-TW" altLang="en-US" sz="1400" kern="100" dirty="0">
                          <a:solidFill>
                            <a:schemeClr val="tx1"/>
                          </a:solidFill>
                          <a:effectLst/>
                          <a:latin typeface="Meiryo UI" panose="020B0604030504040204" pitchFamily="50" charset="-128"/>
                          <a:ea typeface="Meiryo UI" panose="020B0604030504040204" pitchFamily="50" charset="-128"/>
                        </a:rPr>
                        <a:t>箕面森町（箕面北部丘陵整備事業会計繰出金）</a:t>
                      </a:r>
                      <a:r>
                        <a:rPr lang="ja-JP" altLang="en-US" sz="1400" kern="100" dirty="0">
                          <a:solidFill>
                            <a:schemeClr val="tx1"/>
                          </a:solidFill>
                          <a:effectLst/>
                          <a:latin typeface="Meiryo UI" panose="020B0604030504040204" pitchFamily="50" charset="-128"/>
                          <a:ea typeface="Meiryo UI" panose="020B0604030504040204" pitchFamily="50" charset="-128"/>
                        </a:rPr>
                        <a:t>（</a:t>
                      </a:r>
                      <a:r>
                        <a:rPr kumimoji="1" lang="ja-JP" altLang="en-US" sz="1400" u="none" dirty="0">
                          <a:solidFill>
                            <a:schemeClr val="tx1"/>
                          </a:solidFill>
                          <a:latin typeface="Meiryo UI" panose="020B0604030504040204" pitchFamily="50" charset="-128"/>
                          <a:ea typeface="Meiryo UI" panose="020B0604030504040204" pitchFamily="50" charset="-128"/>
                        </a:rPr>
                        <a:t>つづき）</a:t>
                      </a:r>
                      <a:endParaRPr lang="en-US" altLang="ja-JP" sz="12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effectLst/>
                          <a:latin typeface="Meiryo UI" panose="020B0604030504040204" pitchFamily="50" charset="-128"/>
                          <a:ea typeface="Meiryo UI" panose="020B0604030504040204" pitchFamily="50" charset="-128"/>
                        </a:rPr>
                        <a:t>＜都市整備部＞</a:t>
                      </a:r>
                      <a:endParaRPr lang="en-US" altLang="ja-JP" sz="1200" kern="100" dirty="0">
                        <a:solidFill>
                          <a:schemeClr val="tx1"/>
                        </a:solidFill>
                        <a:effectLst/>
                        <a:latin typeface="Meiryo UI" panose="020B0604030504040204" pitchFamily="50" charset="-128"/>
                        <a:ea typeface="Meiryo UI" panose="020B0604030504040204" pitchFamily="50" charset="-128"/>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09406796"/>
                  </a:ext>
                </a:extLst>
              </a:tr>
            </a:tbl>
          </a:graphicData>
        </a:graphic>
      </p:graphicFrame>
      <p:graphicFrame>
        <p:nvGraphicFramePr>
          <p:cNvPr id="2" name="表 1"/>
          <p:cNvGraphicFramePr>
            <a:graphicFrameLocks noGrp="1"/>
          </p:cNvGraphicFramePr>
          <p:nvPr>
            <p:extLst>
              <p:ext uri="{D42A27DB-BD31-4B8C-83A1-F6EECF244321}">
                <p14:modId xmlns:p14="http://schemas.microsoft.com/office/powerpoint/2010/main" val="1842343636"/>
              </p:ext>
            </p:extLst>
          </p:nvPr>
        </p:nvGraphicFramePr>
        <p:xfrm>
          <a:off x="81815" y="548683"/>
          <a:ext cx="8980370" cy="6210778"/>
        </p:xfrm>
        <a:graphic>
          <a:graphicData uri="http://schemas.openxmlformats.org/drawingml/2006/table">
            <a:tbl>
              <a:tblPr firstRow="1" firstCol="1" bandRow="1">
                <a:tableStyleId>{BC89EF96-8CEA-46FF-86C4-4CE0E7609802}</a:tableStyleId>
              </a:tblPr>
              <a:tblGrid>
                <a:gridCol w="259200">
                  <a:extLst>
                    <a:ext uri="{9D8B030D-6E8A-4147-A177-3AD203B41FA5}">
                      <a16:colId xmlns:a16="http://schemas.microsoft.com/office/drawing/2014/main" val="9612139"/>
                    </a:ext>
                  </a:extLst>
                </a:gridCol>
                <a:gridCol w="8721170">
                  <a:extLst>
                    <a:ext uri="{9D8B030D-6E8A-4147-A177-3AD203B41FA5}">
                      <a16:colId xmlns:a16="http://schemas.microsoft.com/office/drawing/2014/main" val="4183280094"/>
                    </a:ext>
                  </a:extLst>
                </a:gridCol>
              </a:tblGrid>
              <a:tr h="194293">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bg1"/>
                          </a:solidFill>
                          <a:latin typeface="Meiryo UI" panose="020B0604030504040204" pitchFamily="50" charset="-128"/>
                          <a:ea typeface="Meiryo UI" panose="020B0604030504040204" pitchFamily="50" charset="-128"/>
                        </a:rPr>
                        <a:t>見直しの経過（つづき）</a:t>
                      </a:r>
                      <a:endParaRPr kumimoji="1" lang="en-US" altLang="ja-JP" sz="1000" dirty="0">
                        <a:solidFill>
                          <a:schemeClr val="bg1"/>
                        </a:solidFill>
                        <a:latin typeface="Meiryo UI" panose="020B0604030504040204" pitchFamily="50" charset="-128"/>
                        <a:ea typeface="Meiryo UI" panose="020B0604030504040204" pitchFamily="50" charset="-128"/>
                      </a:endParaRPr>
                    </a:p>
                  </a:txBody>
                  <a:tcPr marL="72000" marR="72000" marT="36000" marB="36000" vert="eaVert" anchor="ctr">
                    <a:lnT w="12700" cap="flat" cmpd="sng" algn="ctr">
                      <a:solidFill>
                        <a:schemeClr val="accent1"/>
                      </a:solidFill>
                      <a:prstDash val="solid"/>
                      <a:round/>
                      <a:headEnd type="none" w="med" len="med"/>
                      <a:tailEnd type="none" w="med" len="med"/>
                    </a:lnT>
                    <a:lnB w="12700" cap="flat" cmpd="sng" algn="ctr">
                      <a:solidFill>
                        <a:srgbClr val="D0D8E8"/>
                      </a:solidFill>
                      <a:prstDash val="solid"/>
                      <a:round/>
                      <a:headEnd type="none" w="med" len="med"/>
                      <a:tailEnd type="none" w="med" len="med"/>
                    </a:lnB>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＜上記以外の見直し（部局長マネジメント等）＞</a:t>
                      </a:r>
                      <a:endParaRPr kumimoji="1" lang="en-US" alt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alpha val="20000"/>
                      </a:schemeClr>
                    </a:solidFill>
                  </a:tcPr>
                </a:tc>
                <a:extLst>
                  <a:ext uri="{0D108BD9-81ED-4DB2-BD59-A6C34878D82A}">
                    <a16:rowId xmlns:a16="http://schemas.microsoft.com/office/drawing/2014/main" val="1840314568"/>
                  </a:ext>
                </a:extLst>
              </a:tr>
              <a:tr h="3097262">
                <a:tc vMerge="1">
                  <a:txBody>
                    <a:bodyPr/>
                    <a:lstStyle/>
                    <a:p>
                      <a:endParaRPr kumimoji="1" lang="ja-JP" altLang="en-US"/>
                    </a:p>
                  </a:txBody>
                  <a:tcPr/>
                </a:tc>
                <a:tc>
                  <a:txBody>
                    <a:bodyPr/>
                    <a:lstStyle/>
                    <a:p>
                      <a:pPr marL="133350" indent="-133350" algn="just">
                        <a:spcAft>
                          <a:spcPts val="0"/>
                        </a:spcAft>
                      </a:pPr>
                      <a:r>
                        <a:rPr lang="en-US" altLang="ja-JP" sz="1000" b="1" kern="100" dirty="0">
                          <a:effectLst/>
                          <a:latin typeface="Meiryo UI" panose="020B0604030504040204" pitchFamily="50" charset="-128"/>
                          <a:ea typeface="Meiryo UI" panose="020B0604030504040204" pitchFamily="50" charset="-128"/>
                        </a:rPr>
                        <a:t>【</a:t>
                      </a:r>
                      <a:r>
                        <a:rPr lang="ja-JP" altLang="en-US" sz="1000" b="1" kern="100" dirty="0">
                          <a:effectLst/>
                          <a:latin typeface="Meiryo UI" panose="020B0604030504040204" pitchFamily="50" charset="-128"/>
                          <a:ea typeface="Meiryo UI" panose="020B0604030504040204" pitchFamily="50" charset="-128"/>
                        </a:rPr>
                        <a:t>平成</a:t>
                      </a:r>
                      <a:r>
                        <a:rPr lang="en-US" altLang="ja-JP" sz="1000" b="1" kern="100" dirty="0">
                          <a:effectLst/>
                          <a:latin typeface="Meiryo UI" panose="020B0604030504040204" pitchFamily="50" charset="-128"/>
                          <a:ea typeface="Meiryo UI" panose="020B0604030504040204" pitchFamily="50" charset="-128"/>
                        </a:rPr>
                        <a:t>27</a:t>
                      </a:r>
                      <a:r>
                        <a:rPr lang="ja-JP" altLang="en-US" sz="1000" b="1" kern="100" dirty="0">
                          <a:effectLst/>
                          <a:latin typeface="Meiryo UI" panose="020B0604030504040204" pitchFamily="50" charset="-128"/>
                          <a:ea typeface="Meiryo UI" panose="020B0604030504040204" pitchFamily="50" charset="-128"/>
                        </a:rPr>
                        <a:t>年度</a:t>
                      </a:r>
                      <a:r>
                        <a:rPr lang="en-US" altLang="ja-JP" sz="1000" b="1" kern="100" dirty="0">
                          <a:effectLst/>
                          <a:latin typeface="Meiryo UI" panose="020B0604030504040204" pitchFamily="50" charset="-128"/>
                          <a:ea typeface="Meiryo UI" panose="020B0604030504040204" pitchFamily="50" charset="-128"/>
                        </a:rPr>
                        <a:t>】</a:t>
                      </a:r>
                      <a:r>
                        <a:rPr lang="ja-JP" altLang="en-US" sz="1000" b="1"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事業計画</a:t>
                      </a:r>
                      <a:r>
                        <a:rPr lang="ja-JP" altLang="en-US" sz="1000" kern="100" dirty="0">
                          <a:effectLst/>
                          <a:latin typeface="Meiryo UI" panose="020B0604030504040204" pitchFamily="50" charset="-128"/>
                          <a:ea typeface="Meiryo UI" panose="020B0604030504040204" pitchFamily="50" charset="-128"/>
                        </a:rPr>
                        <a:t>により事業期間の見直し</a:t>
                      </a:r>
                      <a:endParaRPr lang="en-US" altLang="ja-JP" sz="1000" kern="100" dirty="0">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000" b="1" kern="100" dirty="0">
                          <a:effectLst/>
                          <a:latin typeface="Meiryo UI" panose="020B0604030504040204" pitchFamily="50" charset="-128"/>
                          <a:ea typeface="Meiryo UI" panose="020B0604030504040204" pitchFamily="50" charset="-128"/>
                        </a:rPr>
                        <a:t>【</a:t>
                      </a:r>
                      <a:r>
                        <a:rPr lang="ja-JP" altLang="en-US" sz="1000" b="1" kern="100" dirty="0">
                          <a:effectLst/>
                          <a:latin typeface="Meiryo UI" panose="020B0604030504040204" pitchFamily="50" charset="-128"/>
                          <a:ea typeface="Meiryo UI" panose="020B0604030504040204" pitchFamily="50" charset="-128"/>
                        </a:rPr>
                        <a:t>平成</a:t>
                      </a:r>
                      <a:r>
                        <a:rPr lang="en-US" altLang="ja-JP" sz="1000" b="1" kern="100" dirty="0">
                          <a:effectLst/>
                          <a:latin typeface="Meiryo UI" panose="020B0604030504040204" pitchFamily="50" charset="-128"/>
                          <a:ea typeface="Meiryo UI" panose="020B0604030504040204" pitchFamily="50" charset="-128"/>
                        </a:rPr>
                        <a:t>28</a:t>
                      </a:r>
                      <a:r>
                        <a:rPr lang="ja-JP" altLang="en-US" sz="1000" b="1" kern="100" dirty="0">
                          <a:effectLst/>
                          <a:latin typeface="Meiryo UI" panose="020B0604030504040204" pitchFamily="50" charset="-128"/>
                          <a:ea typeface="Meiryo UI" panose="020B0604030504040204" pitchFamily="50" charset="-128"/>
                        </a:rPr>
                        <a:t>年度</a:t>
                      </a:r>
                      <a:r>
                        <a:rPr lang="en-US" altLang="ja-JP" sz="1000" b="1" kern="100" dirty="0">
                          <a:effectLst/>
                          <a:latin typeface="Meiryo UI" panose="020B0604030504040204" pitchFamily="50" charset="-128"/>
                          <a:ea typeface="Meiryo UI" panose="020B0604030504040204" pitchFamily="50" charset="-128"/>
                        </a:rPr>
                        <a:t>】</a:t>
                      </a:r>
                      <a:r>
                        <a:rPr lang="ja-JP" altLang="en-US" sz="1000" b="1"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事業計画により計画戸数・計画人口の</a:t>
                      </a:r>
                      <a:r>
                        <a:rPr lang="ja-JP" altLang="en-US" sz="1000" kern="100" dirty="0">
                          <a:effectLst/>
                          <a:latin typeface="Meiryo UI" panose="020B0604030504040204" pitchFamily="50" charset="-128"/>
                          <a:ea typeface="Meiryo UI" panose="020B0604030504040204" pitchFamily="50" charset="-128"/>
                        </a:rPr>
                        <a:t>見直し</a:t>
                      </a:r>
                      <a:endParaRPr lang="en-US" altLang="ja-JP" sz="1000" kern="100" dirty="0">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b="1"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＜見直し後の事業内容＞</a:t>
                      </a:r>
                      <a:endParaRPr lang="en-US" altLang="ja-JP" sz="1000" b="1"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　　・計画面積：</a:t>
                      </a:r>
                      <a:r>
                        <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rPr>
                        <a:t>314ha</a:t>
                      </a: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　　　・計画戸数：</a:t>
                      </a:r>
                      <a:r>
                        <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rPr>
                        <a:t>1,800</a:t>
                      </a: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戸（変更前：</a:t>
                      </a:r>
                      <a:r>
                        <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rPr>
                        <a:t>2,900</a:t>
                      </a: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戸）　　　・計画人口：</a:t>
                      </a:r>
                      <a:r>
                        <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rPr>
                        <a:t>6,000</a:t>
                      </a: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人（変更前：</a:t>
                      </a:r>
                      <a:r>
                        <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rPr>
                        <a:t>9,600</a:t>
                      </a: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人）</a:t>
                      </a:r>
                      <a:endPar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　　・事業施行期間：平成８～令和５年度まで　　　　・事業費：</a:t>
                      </a:r>
                      <a:r>
                        <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rPr>
                        <a:t>868</a:t>
                      </a: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億円（内残工事費：約</a:t>
                      </a:r>
                      <a:r>
                        <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rPr>
                        <a:t>4.6</a:t>
                      </a: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億円）　　　　・事業手法：特定土地区画整理事業</a:t>
                      </a:r>
                      <a:endPar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b="1"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＜行財政改革推進プラン（案）以降の事業進捗（主なもの）＞</a:t>
                      </a:r>
                      <a:endParaRPr lang="en-US" altLang="ja-JP" sz="1000" b="1"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平成</a:t>
                      </a:r>
                      <a:r>
                        <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rPr>
                        <a:t>29</a:t>
                      </a: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年度　　・里山</a:t>
                      </a:r>
                      <a:r>
                        <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rPr>
                        <a:t>Ⅱ</a:t>
                      </a: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期分譲開始</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　　　　　　　　　　　　　・第３区域（企業用地）第２期エリアの分譲開始</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　　　　　　　　　　　　　・止々呂美吉川線（北ルート）供用開始</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　　　　　　　　　　　　　・第３区域（企業用地）の一部（３区画）土地引き渡し</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u="none"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　平成</a:t>
                      </a:r>
                      <a:r>
                        <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rPr>
                        <a:t>30</a:t>
                      </a: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年度　　・第３区域（企業用地）完売</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　　　　　　　　　　　　　・止々呂美吉川線全線供用開始</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　　　　　　　　　　　　　・第３区域（企業用地）の一部（</a:t>
                      </a:r>
                      <a:r>
                        <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rPr>
                        <a:t>13</a:t>
                      </a: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区画）土地引き渡し</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平成</a:t>
                      </a:r>
                      <a:r>
                        <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rPr>
                        <a:t>31</a:t>
                      </a: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年度　　・第３区域（企業用地）全区画の土地引き渡し完了</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kern="100" baseline="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（令和元年度）</a:t>
                      </a: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　　○第３区域の企業用地及び第１区域の住宅地の販売による保留地処分金の収入確保</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rPr>
                        <a:t>&lt;</a:t>
                      </a: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実績（令和元年９月末時点）</a:t>
                      </a:r>
                      <a:r>
                        <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rPr>
                        <a:t>&gt;</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　　   　第１区域（</a:t>
                      </a:r>
                      <a:r>
                        <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rPr>
                        <a:t>536</a:t>
                      </a: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区画中</a:t>
                      </a:r>
                      <a:r>
                        <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rPr>
                        <a:t>524</a:t>
                      </a: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区画 販売済）</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　　   　第３区域（</a:t>
                      </a:r>
                      <a:r>
                        <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rPr>
                        <a:t>18</a:t>
                      </a: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全区画 販売済</a:t>
                      </a:r>
                      <a:r>
                        <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rPr>
                        <a:t>,R1.10</a:t>
                      </a: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最終区画の引渡し）</a:t>
                      </a:r>
                      <a:endPar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120328180"/>
                  </a:ext>
                </a:extLst>
              </a:tr>
              <a:tr h="194293">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bg1"/>
                          </a:solidFill>
                          <a:latin typeface="Meiryo UI" panose="020B0604030504040204" pitchFamily="50" charset="-128"/>
                          <a:ea typeface="Meiryo UI" panose="020B0604030504040204" pitchFamily="50" charset="-128"/>
                        </a:rPr>
                        <a:t>現在の事業</a:t>
                      </a:r>
                      <a:endParaRPr kumimoji="1" lang="en-US" altLang="ja-JP" sz="1000" dirty="0">
                        <a:solidFill>
                          <a:schemeClr val="bg1"/>
                        </a:solidFill>
                        <a:latin typeface="Meiryo UI" panose="020B0604030504040204" pitchFamily="50" charset="-128"/>
                        <a:ea typeface="Meiryo UI" panose="020B0604030504040204" pitchFamily="50" charset="-128"/>
                      </a:endParaRPr>
                    </a:p>
                  </a:txBody>
                  <a:tcPr marL="72000" marR="72000" marT="36000" marB="36000" vert="eaVert"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rgbClr val="D0D8E8"/>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b="1" i="0" u="none" kern="100" dirty="0">
                          <a:effectLst/>
                          <a:latin typeface="Meiryo UI" panose="020B0604030504040204" pitchFamily="50" charset="-128"/>
                          <a:ea typeface="Meiryo UI" panose="020B0604030504040204" pitchFamily="50" charset="-128"/>
                        </a:rPr>
                        <a:t>＜主な事業（見直し後の事業、新たに取り組んでいる事業等）＞</a:t>
                      </a:r>
                      <a:endPar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alpha val="20000"/>
                      </a:schemeClr>
                    </a:solidFill>
                  </a:tcPr>
                </a:tc>
                <a:extLst>
                  <a:ext uri="{0D108BD9-81ED-4DB2-BD59-A6C34878D82A}">
                    <a16:rowId xmlns:a16="http://schemas.microsoft.com/office/drawing/2014/main" val="1116614328"/>
                  </a:ext>
                </a:extLst>
              </a:tr>
              <a:tr h="2184778">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0" dirty="0">
                        <a:solidFill>
                          <a:schemeClr val="bg1"/>
                        </a:solidFill>
                        <a:latin typeface="Meiryo UI" panose="020B0604030504040204" pitchFamily="50" charset="-128"/>
                        <a:ea typeface="Meiryo UI" panose="020B0604030504040204" pitchFamily="50" charset="-128"/>
                      </a:endParaRPr>
                    </a:p>
                  </a:txBody>
                  <a:tcPr marL="72000" marR="72000" marT="36000" marB="36000" vert="eaVert">
                    <a:lnT w="6350" cap="flat" cmpd="sng" algn="ctr">
                      <a:solidFill>
                        <a:schemeClr val="tx2"/>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solidFill>
                  </a:tcPr>
                </a:tc>
                <a:tc>
                  <a:txBody>
                    <a:bodyPr/>
                    <a:lstStyle/>
                    <a:p>
                      <a:pPr marL="133350" marR="0" lvl="0" indent="-133350" algn="just" defTabSz="914400" rtl="0" eaLnBrk="1" fontAlgn="auto" latinLnBrk="0" hangingPunct="1">
                        <a:lnSpc>
                          <a:spcPts val="800"/>
                        </a:lnSpc>
                        <a:spcBef>
                          <a:spcPts val="0"/>
                        </a:spcBef>
                        <a:spcAft>
                          <a:spcPts val="0"/>
                        </a:spcAft>
                        <a:buClrTx/>
                        <a:buSzTx/>
                        <a:buFontTx/>
                        <a:buNone/>
                        <a:tabLst/>
                        <a:defRPr/>
                      </a:pPr>
                      <a:endParaRPr lang="en-US" altLang="ja-JP" sz="1050" b="1" i="0" u="none" kern="100" dirty="0">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en-US" altLang="ja-JP" sz="1050" b="1" i="0" u="none" kern="100" dirty="0">
                          <a:effectLst/>
                          <a:latin typeface="Meiryo UI" panose="020B0604030504040204" pitchFamily="50" charset="-128"/>
                          <a:ea typeface="Meiryo UI" panose="020B0604030504040204" pitchFamily="50" charset="-128"/>
                        </a:rPr>
                        <a:t>《</a:t>
                      </a:r>
                      <a:r>
                        <a:rPr lang="ja-JP" altLang="en-US" sz="1050" b="1" i="0" u="none" kern="100" dirty="0">
                          <a:effectLst/>
                          <a:latin typeface="Meiryo UI" panose="020B0604030504040204" pitchFamily="50" charset="-128"/>
                          <a:ea typeface="Meiryo UI" panose="020B0604030504040204" pitchFamily="50" charset="-128"/>
                        </a:rPr>
                        <a:t>見直し後の事業</a:t>
                      </a:r>
                      <a:r>
                        <a:rPr lang="en-US" altLang="ja-JP" sz="1050" b="1" i="0" u="none" kern="100" dirty="0">
                          <a:effectLst/>
                          <a:latin typeface="Meiryo UI" panose="020B0604030504040204" pitchFamily="50" charset="-128"/>
                          <a:ea typeface="Meiryo UI" panose="020B0604030504040204" pitchFamily="50" charset="-128"/>
                        </a:rPr>
                        <a:t>》 </a:t>
                      </a:r>
                    </a:p>
                    <a:p>
                      <a:pPr marL="133350" marR="0" lvl="0" indent="-133350" algn="just" defTabSz="914400" rtl="0" eaLnBrk="1" fontAlgn="auto" latinLnBrk="0" hangingPunct="1">
                        <a:lnSpc>
                          <a:spcPts val="400"/>
                        </a:lnSpc>
                        <a:spcBef>
                          <a:spcPts val="0"/>
                        </a:spcBef>
                        <a:spcAft>
                          <a:spcPts val="0"/>
                        </a:spcAft>
                        <a:buClrTx/>
                        <a:buSzTx/>
                        <a:buFontTx/>
                        <a:buNone/>
                        <a:tabLst/>
                        <a:defRPr/>
                      </a:pPr>
                      <a:endParaRPr lang="en-US" altLang="ja-JP" sz="1050" b="1" i="0" u="none" kern="100" dirty="0">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05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603</a:t>
                      </a:r>
                      <a:r>
                        <a:rPr lang="ja-JP" altLang="en-US" sz="105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億円を超過することなく維持できるよう、引き続き、事業を取巻く状況変化に常に留意しつつ、保留地処分金の収入確保などの取組みを進めていくことで、繰出金の縮減に努める。</a:t>
                      </a:r>
                      <a:endParaRPr lang="en-US" altLang="ja-JP" sz="105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endParaRPr lang="en-US" altLang="ja-JP" sz="1050" b="1" i="0" kern="100" dirty="0">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50" b="1" i="0" kern="100" dirty="0">
                          <a:effectLst/>
                          <a:latin typeface="Meiryo UI" panose="020B0604030504040204" pitchFamily="50" charset="-128"/>
                          <a:ea typeface="Meiryo UI" panose="020B0604030504040204" pitchFamily="50" charset="-128"/>
                        </a:rPr>
                        <a:t>　</a:t>
                      </a:r>
                      <a:r>
                        <a:rPr lang="ja-JP" altLang="en-US" sz="1050" b="1" kern="100" dirty="0">
                          <a:effectLst/>
                          <a:latin typeface="Meiryo UI" panose="020B0604030504040204" pitchFamily="50" charset="-128"/>
                          <a:ea typeface="Meiryo UI" panose="020B0604030504040204" pitchFamily="50" charset="-128"/>
                        </a:rPr>
                        <a:t>◆</a:t>
                      </a:r>
                      <a:r>
                        <a:rPr lang="zh-TW" altLang="en-US" sz="1050" b="1" u="sng" kern="100" dirty="0">
                          <a:effectLst/>
                          <a:latin typeface="Meiryo UI" panose="020B0604030504040204" pitchFamily="50" charset="-128"/>
                          <a:ea typeface="Meiryo UI" panose="020B0604030504040204" pitchFamily="50" charset="-128"/>
                        </a:rPr>
                        <a:t>箕面北部丘陵整備事業特別会計繰出金</a:t>
                      </a:r>
                      <a:endParaRPr lang="en-US" altLang="ja-JP" sz="1050" b="1" u="sng" kern="100" dirty="0">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ts val="500"/>
                        </a:lnSpc>
                        <a:spcBef>
                          <a:spcPts val="0"/>
                        </a:spcBef>
                        <a:spcAft>
                          <a:spcPts val="0"/>
                        </a:spcAft>
                        <a:buClrTx/>
                        <a:buSzTx/>
                        <a:buFontTx/>
                        <a:buNone/>
                        <a:tabLst/>
                        <a:defRPr/>
                      </a:pPr>
                      <a:r>
                        <a:rPr lang="ja-JP" altLang="en-US" sz="1000" b="1" i="0" u="sng" kern="100" dirty="0">
                          <a:effectLst/>
                          <a:latin typeface="Meiryo UI" panose="020B0604030504040204" pitchFamily="50" charset="-128"/>
                          <a:ea typeface="Meiryo UI" panose="020B0604030504040204" pitchFamily="50" charset="-128"/>
                        </a:rPr>
                        <a:t>　</a:t>
                      </a:r>
                      <a:endParaRPr lang="en-US" altLang="ja-JP" sz="1000" b="1" i="0" u="sng" kern="100" dirty="0">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50" b="1" kern="100" dirty="0">
                          <a:effectLst/>
                          <a:latin typeface="Meiryo UI" panose="020B0604030504040204" pitchFamily="50" charset="-128"/>
                          <a:ea typeface="Meiryo UI" panose="020B0604030504040204" pitchFamily="50" charset="-128"/>
                        </a:rPr>
                        <a:t>　</a:t>
                      </a:r>
                      <a:r>
                        <a:rPr lang="ja-JP" altLang="en-US" sz="1000" b="1" kern="100" dirty="0">
                          <a:effectLst/>
                          <a:latin typeface="Meiryo UI" panose="020B0604030504040204" pitchFamily="50" charset="-128"/>
                          <a:ea typeface="Meiryo UI" panose="020B0604030504040204" pitchFamily="50" charset="-128"/>
                        </a:rPr>
                        <a:t>　１　事業目的</a:t>
                      </a:r>
                      <a:endParaRPr lang="en-US" altLang="ja-JP" sz="1000" b="1" kern="100" dirty="0">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rPr>
                        <a:t>　　　　</a:t>
                      </a:r>
                      <a:r>
                        <a:rPr lang="ja-JP" altLang="en-US" sz="1000" b="1" kern="100" baseline="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箕面北部丘陵整備事業の適正かつ効率的な運営及び事業に関する起債の償還等に要する費用に充てるため</a:t>
                      </a:r>
                      <a:endParaRPr lang="en-US" altLang="ja-JP" sz="1000" b="0" kern="100" dirty="0">
                        <a:effectLst/>
                        <a:latin typeface="Meiryo UI" panose="020B0604030504040204" pitchFamily="50" charset="-128"/>
                        <a:ea typeface="Meiryo UI" panose="020B0604030504040204" pitchFamily="50" charset="-128"/>
                      </a:endParaRPr>
                    </a:p>
                    <a:p>
                      <a:pPr marL="133350" indent="-133350" algn="just">
                        <a:spcAft>
                          <a:spcPts val="0"/>
                        </a:spcAft>
                      </a:pPr>
                      <a:r>
                        <a:rPr lang="en-US" altLang="ja-JP" sz="1000" b="1" kern="100" dirty="0">
                          <a:effectLst/>
                          <a:latin typeface="Meiryo UI" panose="020B0604030504040204" pitchFamily="50" charset="-128"/>
                          <a:ea typeface="Meiryo UI" panose="020B0604030504040204" pitchFamily="50" charset="-128"/>
                        </a:rPr>
                        <a:t>    </a:t>
                      </a:r>
                      <a:r>
                        <a:rPr lang="ja-JP" altLang="en-US" sz="1000" b="1" kern="100" dirty="0">
                          <a:effectLst/>
                          <a:latin typeface="Meiryo UI" panose="020B0604030504040204" pitchFamily="50" charset="-128"/>
                          <a:ea typeface="Meiryo UI" panose="020B0604030504040204" pitchFamily="50" charset="-128"/>
                        </a:rPr>
                        <a:t>２　事業内容</a:t>
                      </a:r>
                      <a:endParaRPr lang="en-US" altLang="ja-JP" sz="1000" b="1" kern="100" dirty="0">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rPr>
                        <a:t>　　　　 一般会計から箕面北部丘陵整備事業特別会計への繰出金</a:t>
                      </a:r>
                      <a:endParaRPr lang="en-US" altLang="ja-JP" sz="1000" b="0" kern="100" dirty="0">
                        <a:effectLst/>
                        <a:latin typeface="Meiryo UI" panose="020B0604030504040204" pitchFamily="50" charset="-128"/>
                        <a:ea typeface="Meiryo UI" panose="020B0604030504040204" pitchFamily="50" charset="-128"/>
                      </a:endParaRPr>
                    </a:p>
                    <a:p>
                      <a:pPr marL="133350" indent="-133350" algn="just">
                        <a:spcAft>
                          <a:spcPts val="0"/>
                        </a:spcAft>
                      </a:pPr>
                      <a:endParaRPr lang="en-US" altLang="ja-JP" sz="1000" b="0" kern="100" dirty="0">
                        <a:effectLst/>
                        <a:latin typeface="Meiryo UI" panose="020B0604030504040204" pitchFamily="50" charset="-128"/>
                        <a:ea typeface="Meiryo UI" panose="020B0604030504040204" pitchFamily="50" charset="-128"/>
                      </a:endParaRPr>
                    </a:p>
                  </a:txBody>
                  <a:tcPr marL="72000" marR="72000" marT="36000" marB="36000">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solidFill>
                      <a:schemeClr val="bg1">
                        <a:alpha val="20000"/>
                      </a:schemeClr>
                    </a:solidFill>
                  </a:tcPr>
                </a:tc>
                <a:extLst>
                  <a:ext uri="{0D108BD9-81ED-4DB2-BD59-A6C34878D82A}">
                    <a16:rowId xmlns:a16="http://schemas.microsoft.com/office/drawing/2014/main" val="10003"/>
                  </a:ext>
                </a:extLst>
              </a:tr>
            </a:tbl>
          </a:graphicData>
        </a:graphic>
      </p:graphicFrame>
      <p:sp>
        <p:nvSpPr>
          <p:cNvPr id="6" name="正方形/長方形 5"/>
          <p:cNvSpPr/>
          <p:nvPr/>
        </p:nvSpPr>
        <p:spPr>
          <a:xfrm>
            <a:off x="5877145" y="220456"/>
            <a:ext cx="1935215" cy="208186"/>
          </a:xfrm>
          <a:prstGeom prst="rect">
            <a:avLst/>
          </a:prstGeom>
          <a:ln w="6350"/>
        </p:spPr>
        <p:style>
          <a:lnRef idx="2">
            <a:schemeClr val="accent1"/>
          </a:lnRef>
          <a:fillRef idx="1">
            <a:schemeClr val="lt1"/>
          </a:fillRef>
          <a:effectRef idx="0">
            <a:schemeClr val="accent1"/>
          </a:effectRef>
          <a:fontRef idx="minor">
            <a:schemeClr val="dk1"/>
          </a:fontRef>
        </p:style>
        <p:txBody>
          <a:bodyPr lIns="36000" rIns="36000" rtlCol="0" anchor="ctr"/>
          <a:lstStyle/>
          <a:p>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予算の記載</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）：一般財源</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スライド番号プレースホルダー 4"/>
          <p:cNvSpPr txBox="1">
            <a:spLocks/>
          </p:cNvSpPr>
          <p:nvPr/>
        </p:nvSpPr>
        <p:spPr>
          <a:xfrm>
            <a:off x="6957265" y="6489340"/>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smtClean="0">
                <a:solidFill>
                  <a:schemeClr val="tx1"/>
                </a:solidFill>
                <a:latin typeface="Meiryo UI" panose="020B0604030504040204" pitchFamily="50" charset="-128"/>
                <a:ea typeface="Meiryo UI" panose="020B0604030504040204" pitchFamily="50" charset="-128"/>
              </a:rPr>
              <a:t>83</a:t>
            </a:r>
            <a:endParaRPr lang="ja-JP" altLang="en-US" dirty="0">
              <a:solidFill>
                <a:schemeClr val="tx1"/>
              </a:solidFill>
              <a:latin typeface="Meiryo UI" panose="020B0604030504040204" pitchFamily="50" charset="-128"/>
              <a:ea typeface="Meiryo UI" panose="020B0604030504040204" pitchFamily="50" charset="-128"/>
            </a:endParaRPr>
          </a:p>
        </p:txBody>
      </p:sp>
      <p:sp>
        <p:nvSpPr>
          <p:cNvPr id="7" name="正方形/長方形 6"/>
          <p:cNvSpPr/>
          <p:nvPr/>
        </p:nvSpPr>
        <p:spPr>
          <a:xfrm>
            <a:off x="6417205" y="5319210"/>
            <a:ext cx="2509037" cy="234978"/>
          </a:xfrm>
          <a:prstGeom prst="rect">
            <a:avLst/>
          </a:prstGeom>
          <a:ln/>
        </p:spPr>
        <p:style>
          <a:lnRef idx="2">
            <a:schemeClr val="accent1"/>
          </a:lnRef>
          <a:fillRef idx="1">
            <a:schemeClr val="lt1"/>
          </a:fillRef>
          <a:effectRef idx="0">
            <a:schemeClr val="accent1"/>
          </a:effectRef>
          <a:fontRef idx="minor">
            <a:schemeClr val="dk1"/>
          </a:fontRef>
        </p:style>
        <p:txBody>
          <a:bodyPr lIns="36000" rIns="0" rtlCol="0" anchor="ctr"/>
          <a:lstStyle/>
          <a:p>
            <a:pPr algn="ctr"/>
            <a:r>
              <a:rPr lang="en-US" altLang="ja-JP" sz="1050" dirty="0">
                <a:solidFill>
                  <a:schemeClr val="tx1"/>
                </a:solidFill>
                <a:latin typeface="Meiryo UI" panose="020B0604030504040204" pitchFamily="50" charset="-128"/>
                <a:ea typeface="Meiryo UI" panose="020B0604030504040204" pitchFamily="50" charset="-128"/>
              </a:rPr>
              <a:t>R2</a:t>
            </a:r>
            <a:r>
              <a:rPr lang="ja-JP" altLang="en-US" sz="1050" dirty="0">
                <a:solidFill>
                  <a:schemeClr val="tx1"/>
                </a:solidFill>
                <a:latin typeface="Meiryo UI" panose="020B0604030504040204" pitchFamily="50" charset="-128"/>
                <a:ea typeface="Meiryo UI" panose="020B0604030504040204" pitchFamily="50" charset="-128"/>
              </a:rPr>
              <a:t>当初予算額：</a:t>
            </a:r>
            <a:r>
              <a:rPr lang="en-US" altLang="ja-JP" sz="1050" dirty="0" smtClean="0">
                <a:solidFill>
                  <a:schemeClr val="tx1"/>
                </a:solidFill>
                <a:latin typeface="Meiryo UI" panose="020B0604030504040204" pitchFamily="50" charset="-128"/>
                <a:ea typeface="Meiryo UI" panose="020B0604030504040204" pitchFamily="50" charset="-128"/>
              </a:rPr>
              <a:t>1,094</a:t>
            </a:r>
            <a:r>
              <a:rPr lang="ja-JP" altLang="en-US" sz="1050" dirty="0">
                <a:solidFill>
                  <a:schemeClr val="tx1"/>
                </a:solidFill>
                <a:latin typeface="Meiryo UI" panose="020B0604030504040204" pitchFamily="50" charset="-128"/>
                <a:ea typeface="Meiryo UI" panose="020B0604030504040204" pitchFamily="50" charset="-128"/>
              </a:rPr>
              <a:t>（</a:t>
            </a:r>
            <a:r>
              <a:rPr lang="en-US" altLang="ja-JP" sz="1050" dirty="0" smtClean="0">
                <a:solidFill>
                  <a:schemeClr val="tx1"/>
                </a:solidFill>
                <a:latin typeface="Meiryo UI" panose="020B0604030504040204" pitchFamily="50" charset="-128"/>
                <a:ea typeface="Meiryo UI" panose="020B0604030504040204" pitchFamily="50" charset="-128"/>
              </a:rPr>
              <a:t>1,094</a:t>
            </a:r>
            <a:r>
              <a:rPr lang="ja-JP" altLang="en-US" sz="1050" dirty="0">
                <a:solidFill>
                  <a:schemeClr val="tx1"/>
                </a:solidFill>
                <a:latin typeface="Meiryo UI" panose="020B0604030504040204" pitchFamily="50" charset="-128"/>
                <a:ea typeface="Meiryo UI" panose="020B0604030504040204" pitchFamily="50" charset="-128"/>
              </a:rPr>
              <a:t>）百万円</a:t>
            </a:r>
            <a:endPar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585822620"/>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表 24"/>
          <p:cNvGraphicFramePr>
            <a:graphicFrameLocks noGrp="1"/>
          </p:cNvGraphicFramePr>
          <p:nvPr>
            <p:extLst>
              <p:ext uri="{D42A27DB-BD31-4B8C-83A1-F6EECF244321}">
                <p14:modId xmlns:p14="http://schemas.microsoft.com/office/powerpoint/2010/main" val="378116554"/>
              </p:ext>
            </p:extLst>
          </p:nvPr>
        </p:nvGraphicFramePr>
        <p:xfrm>
          <a:off x="83583" y="82238"/>
          <a:ext cx="9003329" cy="415976"/>
        </p:xfrm>
        <a:graphic>
          <a:graphicData uri="http://schemas.openxmlformats.org/drawingml/2006/table">
            <a:tbl>
              <a:tblPr firstRow="1" firstCol="1" bandRow="1">
                <a:tableStyleId>{5C22544A-7EE6-4342-B048-85BDC9FD1C3A}</a:tableStyleId>
              </a:tblPr>
              <a:tblGrid>
                <a:gridCol w="6738667">
                  <a:extLst>
                    <a:ext uri="{9D8B030D-6E8A-4147-A177-3AD203B41FA5}">
                      <a16:colId xmlns:a16="http://schemas.microsoft.com/office/drawing/2014/main" val="1996567682"/>
                    </a:ext>
                  </a:extLst>
                </a:gridCol>
                <a:gridCol w="2264662">
                  <a:extLst>
                    <a:ext uri="{9D8B030D-6E8A-4147-A177-3AD203B41FA5}">
                      <a16:colId xmlns:a16="http://schemas.microsoft.com/office/drawing/2014/main" val="2440904912"/>
                    </a:ext>
                  </a:extLst>
                </a:gridCol>
              </a:tblGrid>
              <a:tr h="41597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100" kern="100" dirty="0">
                          <a:solidFill>
                            <a:schemeClr val="tx1"/>
                          </a:solidFill>
                          <a:effectLst/>
                          <a:latin typeface="Meiryo UI" panose="020B0604030504040204" pitchFamily="50" charset="-128"/>
                          <a:ea typeface="Meiryo UI" panose="020B0604030504040204" pitchFamily="50" charset="-128"/>
                        </a:rPr>
                        <a:t>【</a:t>
                      </a:r>
                      <a:r>
                        <a:rPr lang="ja-JP" altLang="en-US" sz="1100" kern="100" dirty="0">
                          <a:solidFill>
                            <a:schemeClr val="tx1"/>
                          </a:solidFill>
                          <a:effectLst/>
                          <a:latin typeface="Meiryo UI" panose="020B0604030504040204" pitchFamily="50" charset="-128"/>
                          <a:ea typeface="Meiryo UI" panose="020B0604030504040204" pitchFamily="50" charset="-128"/>
                        </a:rPr>
                        <a:t>主要検討事業</a:t>
                      </a:r>
                      <a:r>
                        <a:rPr lang="en-US" altLang="ja-JP" sz="1100" kern="100" dirty="0">
                          <a:solidFill>
                            <a:schemeClr val="tx1"/>
                          </a:solidFill>
                          <a:effectLst/>
                          <a:latin typeface="Meiryo UI" panose="020B0604030504040204" pitchFamily="50" charset="-128"/>
                          <a:ea typeface="Meiryo UI" panose="020B0604030504040204" pitchFamily="50" charset="-128"/>
                        </a:rPr>
                        <a:t>34】</a:t>
                      </a:r>
                      <a:r>
                        <a:rPr lang="ja-JP" altLang="en-US" sz="1100" kern="100" dirty="0">
                          <a:solidFill>
                            <a:schemeClr val="tx1"/>
                          </a:solidFill>
                          <a:effectLst/>
                          <a:latin typeface="Meiryo UI" panose="020B0604030504040204" pitchFamily="50" charset="-128"/>
                          <a:ea typeface="Meiryo UI" panose="020B0604030504040204" pitchFamily="50" charset="-128"/>
                        </a:rPr>
                        <a:t>　</a:t>
                      </a:r>
                      <a:r>
                        <a:rPr lang="zh-CN" altLang="en-US" sz="1400" kern="100" dirty="0">
                          <a:solidFill>
                            <a:schemeClr val="tx1"/>
                          </a:solidFill>
                          <a:effectLst/>
                          <a:latin typeface="Meiryo UI" panose="020B0604030504040204" pitchFamily="50" charset="-128"/>
                          <a:ea typeface="Meiryo UI" panose="020B0604030504040204" pitchFamily="50" charset="-128"/>
                        </a:rPr>
                        <a:t>警察官定数（政令定数外）</a:t>
                      </a:r>
                      <a:r>
                        <a:rPr lang="ja-JP" altLang="en-US" sz="1400" kern="100" dirty="0">
                          <a:solidFill>
                            <a:schemeClr val="tx1"/>
                          </a:solidFill>
                          <a:effectLst/>
                          <a:latin typeface="Meiryo UI" panose="020B0604030504040204" pitchFamily="50" charset="-128"/>
                          <a:ea typeface="Meiryo UI" panose="020B0604030504040204" pitchFamily="50" charset="-128"/>
                        </a:rPr>
                        <a:t>　　　</a:t>
                      </a:r>
                      <a:r>
                        <a:rPr lang="ja-JP" altLang="en-US" sz="1000" kern="100" dirty="0">
                          <a:solidFill>
                            <a:schemeClr val="tx1"/>
                          </a:solidFill>
                          <a:effectLst/>
                          <a:latin typeface="Meiryo UI" panose="020B0604030504040204" pitchFamily="50" charset="-128"/>
                          <a:ea typeface="Meiryo UI" panose="020B0604030504040204" pitchFamily="50" charset="-128"/>
                        </a:rPr>
                        <a:t>　</a:t>
                      </a:r>
                      <a:endParaRPr lang="en-US" altLang="ja-JP" sz="10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effectLst/>
                          <a:latin typeface="Meiryo UI" panose="020B0604030504040204" pitchFamily="50" charset="-128"/>
                          <a:ea typeface="Meiryo UI" panose="020B0604030504040204" pitchFamily="50" charset="-128"/>
                        </a:rPr>
                        <a:t>　　</a:t>
                      </a:r>
                      <a:r>
                        <a:rPr lang="ja-JP" altLang="en-US" sz="1200" kern="100" dirty="0" smtClean="0">
                          <a:solidFill>
                            <a:schemeClr val="tx1"/>
                          </a:solidFill>
                          <a:effectLst/>
                          <a:latin typeface="Meiryo UI" panose="020B0604030504040204" pitchFamily="50" charset="-128"/>
                          <a:ea typeface="Meiryo UI" panose="020B0604030504040204" pitchFamily="50" charset="-128"/>
                        </a:rPr>
                        <a:t>＜公安委員会＞</a:t>
                      </a:r>
                      <a:endParaRPr lang="en-US" altLang="ja-JP" sz="1200" kern="100" dirty="0">
                        <a:solidFill>
                          <a:schemeClr val="tx1"/>
                        </a:solidFill>
                        <a:effectLst/>
                        <a:latin typeface="Meiryo UI" panose="020B0604030504040204" pitchFamily="50" charset="-128"/>
                        <a:ea typeface="Meiryo UI" panose="020B0604030504040204" pitchFamily="50" charset="-128"/>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09406796"/>
                  </a:ext>
                </a:extLst>
              </a:tr>
            </a:tbl>
          </a:graphicData>
        </a:graphic>
      </p:graphicFrame>
      <p:graphicFrame>
        <p:nvGraphicFramePr>
          <p:cNvPr id="2" name="表 1"/>
          <p:cNvGraphicFramePr>
            <a:graphicFrameLocks noGrp="1"/>
          </p:cNvGraphicFramePr>
          <p:nvPr/>
        </p:nvGraphicFramePr>
        <p:xfrm>
          <a:off x="41792" y="502027"/>
          <a:ext cx="9060417" cy="5722887"/>
        </p:xfrm>
        <a:graphic>
          <a:graphicData uri="http://schemas.openxmlformats.org/drawingml/2006/table">
            <a:tbl>
              <a:tblPr firstRow="1" firstCol="1" bandRow="1">
                <a:tableStyleId>{BC89EF96-8CEA-46FF-86C4-4CE0E7609802}</a:tableStyleId>
              </a:tblPr>
              <a:tblGrid>
                <a:gridCol w="257947">
                  <a:extLst>
                    <a:ext uri="{9D8B030D-6E8A-4147-A177-3AD203B41FA5}">
                      <a16:colId xmlns:a16="http://schemas.microsoft.com/office/drawing/2014/main" val="9612139"/>
                    </a:ext>
                  </a:extLst>
                </a:gridCol>
                <a:gridCol w="4107538">
                  <a:extLst>
                    <a:ext uri="{9D8B030D-6E8A-4147-A177-3AD203B41FA5}">
                      <a16:colId xmlns:a16="http://schemas.microsoft.com/office/drawing/2014/main" val="4183280094"/>
                    </a:ext>
                  </a:extLst>
                </a:gridCol>
                <a:gridCol w="4694932">
                  <a:extLst>
                    <a:ext uri="{9D8B030D-6E8A-4147-A177-3AD203B41FA5}">
                      <a16:colId xmlns:a16="http://schemas.microsoft.com/office/drawing/2014/main" val="2315497615"/>
                    </a:ext>
                  </a:extLst>
                </a:gridCol>
              </a:tblGrid>
              <a:tr h="209580">
                <a:tc rowSpan="2">
                  <a:txBody>
                    <a:bodyPr/>
                    <a:lstStyle/>
                    <a:p>
                      <a:pPr algn="ctr">
                        <a:spcAft>
                          <a:spcPts val="0"/>
                        </a:spcAft>
                      </a:pPr>
                      <a:r>
                        <a:rPr lang="ja-JP" altLang="en-US" sz="1000" kern="100" dirty="0">
                          <a:solidFill>
                            <a:schemeClr val="bg1"/>
                          </a:solidFill>
                          <a:effectLst/>
                          <a:latin typeface="Meiryo UI" panose="020B0604030504040204" pitchFamily="50" charset="-128"/>
                          <a:ea typeface="Meiryo UI" panose="020B0604030504040204" pitchFamily="50" charset="-128"/>
                        </a:rPr>
                        <a:t>当時の事業概要</a:t>
                      </a:r>
                      <a:endParaRPr lang="en-US" altLang="ja-JP" sz="1000"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vert="eaVert" anchor="ct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solidFill>
                  </a:tcPr>
                </a:tc>
                <a:tc grid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rPr>
                        <a:t>＜財政再建プログラム（案）策定当時＞</a:t>
                      </a:r>
                      <a:endParaRPr lang="en-US" altLang="ja-JP"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0D8E8"/>
                    </a:solidFill>
                  </a:tcPr>
                </a:tc>
                <a:tc hMerge="1">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en-US" altLang="ja-JP"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B w="6350" cap="flat" cmpd="sng" algn="ctr">
                      <a:solidFill>
                        <a:schemeClr val="accent1"/>
                      </a:solidFill>
                      <a:prstDash val="solid"/>
                      <a:round/>
                      <a:headEnd type="none" w="med" len="med"/>
                      <a:tailEnd type="none" w="med" len="med"/>
                    </a:lnB>
                    <a:solidFill>
                      <a:srgbClr val="D0D8E8"/>
                    </a:solidFill>
                  </a:tcPr>
                </a:tc>
                <a:extLst>
                  <a:ext uri="{0D108BD9-81ED-4DB2-BD59-A6C34878D82A}">
                    <a16:rowId xmlns:a16="http://schemas.microsoft.com/office/drawing/2014/main" val="1809098311"/>
                  </a:ext>
                </a:extLst>
              </a:tr>
              <a:tr h="2477548">
                <a:tc vMerge="1">
                  <a:txBody>
                    <a:bodyPr/>
                    <a:lstStyle/>
                    <a:p>
                      <a:endParaRPr kumimoji="1" lang="ja-JP" altLang="en-US"/>
                    </a:p>
                  </a:txBody>
                  <a:tcPr/>
                </a:tc>
                <a:tc gridSpan="2">
                  <a:txBody>
                    <a:bodyPr/>
                    <a:lstStyle/>
                    <a:p>
                      <a:pPr algn="just">
                        <a:spcAft>
                          <a:spcPts val="0"/>
                        </a:spcAft>
                      </a:pPr>
                      <a:endParaRPr lang="en-US" altLang="ja-JP" sz="1000" b="1"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effectLst/>
                          <a:latin typeface="Meiryo UI" panose="020B0604030504040204" pitchFamily="50" charset="-128"/>
                          <a:ea typeface="Meiryo UI" panose="020B0604030504040204" pitchFamily="50" charset="-128"/>
                        </a:rPr>
                        <a:t>１ 事業目的</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政令を上回る警察官の単独定数が存在。</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また、警察官ＯＢを非常勤の「警察専門嘱託員」として雇用し、警察官等に代わって行える補助的業務を担わせることにより、実質的な警察官の増員効果を確保。</a:t>
                      </a:r>
                    </a:p>
                    <a:p>
                      <a:pPr algn="just">
                        <a:spcAft>
                          <a:spcPts val="0"/>
                        </a:spcAft>
                      </a:pPr>
                      <a:endParaRPr lang="en-US" altLang="ja-JP" sz="1000" b="1"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effectLst/>
                          <a:latin typeface="Meiryo UI" panose="020B0604030504040204" pitchFamily="50" charset="-128"/>
                          <a:ea typeface="Meiryo UI" panose="020B0604030504040204" pitchFamily="50" charset="-128"/>
                        </a:rPr>
                        <a:t>２ 事業内容</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・警察官の単独定数</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a:t>
                      </a:r>
                      <a:r>
                        <a:rPr lang="ja-JP" altLang="en-US" sz="1000" b="0" kern="100" baseline="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道路交通法に基づき一般職員として配置していた交通巡視員（</a:t>
                      </a:r>
                      <a:r>
                        <a:rPr lang="en-US" altLang="ja-JP" sz="1000" b="0" kern="100" dirty="0">
                          <a:effectLst/>
                          <a:latin typeface="Meiryo UI" panose="020B0604030504040204" pitchFamily="50" charset="-128"/>
                          <a:ea typeface="Meiryo UI" panose="020B0604030504040204" pitchFamily="50" charset="-128"/>
                        </a:rPr>
                        <a:t>520</a:t>
                      </a:r>
                      <a:r>
                        <a:rPr lang="ja-JP" altLang="en-US" sz="1000" b="0" kern="100" dirty="0">
                          <a:effectLst/>
                          <a:latin typeface="Meiryo UI" panose="020B0604030504040204" pitchFamily="50" charset="-128"/>
                          <a:ea typeface="Meiryo UI" panose="020B0604030504040204" pitchFamily="50" charset="-128"/>
                        </a:rPr>
                        <a:t>人）を警察官に身分切り替え（昭和</a:t>
                      </a:r>
                      <a:r>
                        <a:rPr lang="en-US" altLang="ja-JP" sz="1000" b="0" kern="100" dirty="0">
                          <a:effectLst/>
                          <a:latin typeface="Meiryo UI" panose="020B0604030504040204" pitchFamily="50" charset="-128"/>
                          <a:ea typeface="Meiryo UI" panose="020B0604030504040204" pitchFamily="50" charset="-128"/>
                        </a:rPr>
                        <a:t>51</a:t>
                      </a:r>
                      <a:r>
                        <a:rPr lang="ja-JP" altLang="en-US" sz="1000" b="0" kern="100" dirty="0">
                          <a:effectLst/>
                          <a:latin typeface="Meiryo UI" panose="020B0604030504040204" pitchFamily="50" charset="-128"/>
                          <a:ea typeface="Meiryo UI" panose="020B0604030504040204" pitchFamily="50" charset="-128"/>
                        </a:rPr>
                        <a:t>～</a:t>
                      </a:r>
                      <a:r>
                        <a:rPr lang="en-US" altLang="ja-JP" sz="1000" b="0" kern="100" dirty="0">
                          <a:effectLst/>
                          <a:latin typeface="Meiryo UI" panose="020B0604030504040204" pitchFamily="50" charset="-128"/>
                          <a:ea typeface="Meiryo UI" panose="020B0604030504040204" pitchFamily="50" charset="-128"/>
                        </a:rPr>
                        <a:t>53</a:t>
                      </a:r>
                      <a:r>
                        <a:rPr lang="ja-JP" altLang="en-US" sz="1000" b="0" kern="100" dirty="0">
                          <a:effectLst/>
                          <a:latin typeface="Meiryo UI" panose="020B0604030504040204" pitchFamily="50" charset="-128"/>
                          <a:ea typeface="Meiryo UI" panose="020B0604030504040204" pitchFamily="50" charset="-128"/>
                        </a:rPr>
                        <a:t>年度）</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その後の累次の政令定数増については、その同数を条例定数に上乗せ（単独定数未解消）</a:t>
                      </a: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他府県においても、交通巡視員振替相当の政令定数外警察官定数が同様に存在。</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・警察専門嘱託員</a:t>
                      </a: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19 </a:t>
                      </a:r>
                      <a:r>
                        <a:rPr lang="ja-JP" altLang="en-US" sz="1000" b="0" kern="100" dirty="0">
                          <a:effectLst/>
                          <a:latin typeface="Meiryo UI" panose="020B0604030504040204" pitchFamily="50" charset="-128"/>
                          <a:ea typeface="Meiryo UI" panose="020B0604030504040204" pitchFamily="50" charset="-128"/>
                        </a:rPr>
                        <a:t>年度の予算上の定数は</a:t>
                      </a:r>
                      <a:r>
                        <a:rPr lang="en-US" altLang="ja-JP" sz="1000" b="0" kern="100" dirty="0">
                          <a:effectLst/>
                          <a:latin typeface="Meiryo UI" panose="020B0604030504040204" pitchFamily="50" charset="-128"/>
                          <a:ea typeface="Meiryo UI" panose="020B0604030504040204" pitchFamily="50" charset="-128"/>
                        </a:rPr>
                        <a:t>1,080</a:t>
                      </a:r>
                      <a:r>
                        <a:rPr lang="ja-JP" altLang="en-US" sz="1000" b="0" kern="100" dirty="0">
                          <a:effectLst/>
                          <a:latin typeface="Meiryo UI" panose="020B0604030504040204" pitchFamily="50" charset="-128"/>
                          <a:ea typeface="Meiryo UI" panose="020B0604030504040204" pitchFamily="50" charset="-128"/>
                        </a:rPr>
                        <a:t>人であり、主に、交番相談員（</a:t>
                      </a:r>
                      <a:r>
                        <a:rPr lang="en-US" altLang="ja-JP" sz="1000" b="0" kern="100" dirty="0">
                          <a:effectLst/>
                          <a:latin typeface="Meiryo UI" panose="020B0604030504040204" pitchFamily="50" charset="-128"/>
                          <a:ea typeface="Meiryo UI" panose="020B0604030504040204" pitchFamily="50" charset="-128"/>
                        </a:rPr>
                        <a:t>449</a:t>
                      </a:r>
                      <a:r>
                        <a:rPr lang="ja-JP" altLang="en-US" sz="1000" b="0" kern="100" dirty="0">
                          <a:effectLst/>
                          <a:latin typeface="Meiryo UI" panose="020B0604030504040204" pitchFamily="50" charset="-128"/>
                          <a:ea typeface="Meiryo UI" panose="020B0604030504040204" pitchFamily="50" charset="-128"/>
                        </a:rPr>
                        <a:t>人）、子供の安全見守り隊サポーター（</a:t>
                      </a:r>
                      <a:r>
                        <a:rPr lang="en-US" altLang="ja-JP" sz="1000" b="0" kern="100" dirty="0">
                          <a:effectLst/>
                          <a:latin typeface="Meiryo UI" panose="020B0604030504040204" pitchFamily="50" charset="-128"/>
                          <a:ea typeface="Meiryo UI" panose="020B0604030504040204" pitchFamily="50" charset="-128"/>
                        </a:rPr>
                        <a:t>19</a:t>
                      </a:r>
                      <a:r>
                        <a:rPr lang="ja-JP" altLang="en-US" sz="1000" b="0" kern="100" dirty="0">
                          <a:effectLst/>
                          <a:latin typeface="Meiryo UI" panose="020B0604030504040204" pitchFamily="50" charset="-128"/>
                          <a:ea typeface="Meiryo UI" panose="020B0604030504040204" pitchFamily="50" charset="-128"/>
                        </a:rPr>
                        <a:t>人）のほか、車庫調査員、寮監等として配置</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endParaRPr lang="ja-JP" altLang="en-US"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effectLst/>
                          <a:latin typeface="Meiryo UI" panose="020B0604030504040204" pitchFamily="50" charset="-128"/>
                          <a:ea typeface="Meiryo UI" panose="020B0604030504040204" pitchFamily="50" charset="-128"/>
                        </a:rPr>
                        <a:t>３ 事業開始年度</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警察官単独定数 昭和</a:t>
                      </a:r>
                      <a:r>
                        <a:rPr lang="en-US" altLang="ja-JP" sz="1000" b="0" kern="100" dirty="0">
                          <a:effectLst/>
                          <a:latin typeface="Meiryo UI" panose="020B0604030504040204" pitchFamily="50" charset="-128"/>
                          <a:ea typeface="Meiryo UI" panose="020B0604030504040204" pitchFamily="50" charset="-128"/>
                        </a:rPr>
                        <a:t>51</a:t>
                      </a:r>
                      <a:r>
                        <a:rPr lang="ja-JP" altLang="en-US" sz="1000" b="0" kern="100" dirty="0">
                          <a:effectLst/>
                          <a:latin typeface="Meiryo UI" panose="020B0604030504040204" pitchFamily="50" charset="-128"/>
                          <a:ea typeface="Meiryo UI" panose="020B0604030504040204" pitchFamily="50" charset="-128"/>
                        </a:rPr>
                        <a:t>年度</a:t>
                      </a:r>
                      <a:endParaRPr lang="en-US" altLang="ja-JP" sz="1000" b="0" kern="100" dirty="0">
                        <a:effectLst/>
                        <a:latin typeface="Meiryo UI" panose="020B0604030504040204" pitchFamily="50" charset="-128"/>
                        <a:ea typeface="Meiryo UI" panose="020B0604030504040204" pitchFamily="50" charset="-128"/>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tc hMerge="1">
                  <a:txBody>
                    <a:bodyPr/>
                    <a:lstStyle/>
                    <a:p>
                      <a:pPr algn="just">
                        <a:spcAft>
                          <a:spcPts val="0"/>
                        </a:spcAft>
                      </a:pPr>
                      <a:endParaRPr lang="en-US" altLang="ja-JP" sz="1000" b="0" kern="100" dirty="0">
                        <a:effectLst/>
                        <a:latin typeface="Meiryo UI" panose="020B0604030504040204" pitchFamily="50" charset="-128"/>
                        <a:ea typeface="Meiryo UI" panose="020B0604030504040204" pitchFamily="50" charset="-128"/>
                      </a:endParaRPr>
                    </a:p>
                  </a:txBody>
                  <a:tcPr marL="72000" marR="72000" marT="36000" marB="36000">
                    <a:lnT w="6350" cap="flat" cmpd="sng" algn="ctr">
                      <a:solidFill>
                        <a:schemeClr val="accent1"/>
                      </a:solidFill>
                      <a:prstDash val="solid"/>
                      <a:round/>
                      <a:headEnd type="none" w="med" len="med"/>
                      <a:tailEnd type="none" w="med" len="med"/>
                    </a:lnT>
                    <a:solidFill>
                      <a:schemeClr val="bg1">
                        <a:alpha val="20000"/>
                      </a:schemeClr>
                    </a:solidFill>
                  </a:tcPr>
                </a:tc>
                <a:extLst>
                  <a:ext uri="{0D108BD9-81ED-4DB2-BD59-A6C34878D82A}">
                    <a16:rowId xmlns:a16="http://schemas.microsoft.com/office/drawing/2014/main" val="584442172"/>
                  </a:ext>
                </a:extLst>
              </a:tr>
              <a:tr h="209580">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bg1"/>
                          </a:solidFill>
                          <a:latin typeface="Meiryo UI" panose="020B0604030504040204" pitchFamily="50" charset="-128"/>
                          <a:ea typeface="Meiryo UI" panose="020B0604030504040204" pitchFamily="50" charset="-128"/>
                        </a:rPr>
                        <a:t>見直しの経過</a:t>
                      </a:r>
                      <a:endParaRPr kumimoji="1" lang="ja-JP" altLang="en-US" dirty="0">
                        <a:solidFill>
                          <a:schemeClr val="bg1"/>
                        </a:solidFill>
                        <a:latin typeface="Meiryo UI" panose="020B0604030504040204" pitchFamily="50" charset="-128"/>
                        <a:ea typeface="Meiryo UI" panose="020B0604030504040204" pitchFamily="50" charset="-128"/>
                      </a:endParaRPr>
                    </a:p>
                  </a:txBody>
                  <a:tcPr marL="72000" marR="72000" marT="36000" marB="36000" vert="eaVert" anchor="ctr">
                    <a:lnL w="12700" cap="flat" cmpd="sng" algn="ctr">
                      <a:solidFill>
                        <a:schemeClr val="accent1"/>
                      </a:solidFill>
                      <a:prstDash val="solid"/>
                      <a:round/>
                      <a:headEnd type="none" w="med" len="med"/>
                      <a:tailEnd type="none" w="med" len="med"/>
                    </a:lnL>
                    <a:lnT w="6350" cap="flat" cmpd="sng" algn="ctr">
                      <a:solidFill>
                        <a:schemeClr val="bg1"/>
                      </a:solidFill>
                      <a:prstDash val="solid"/>
                      <a:round/>
                      <a:headEnd type="none" w="med" len="med"/>
                      <a:tailEnd type="none" w="med" len="med"/>
                    </a:lnT>
                    <a:lnB w="6350" cap="flat" cmpd="sng" algn="ctr">
                      <a:solidFill>
                        <a:schemeClr val="accent1"/>
                      </a:solidFill>
                      <a:prstDash val="solid"/>
                      <a:round/>
                      <a:headEnd type="none" w="med" len="med"/>
                      <a:tailEnd type="none" w="med" len="med"/>
                    </a:lnB>
                    <a:solidFill>
                      <a:schemeClr val="accent1"/>
                    </a:solidFill>
                  </a:tcPr>
                </a:tc>
                <a:tc grid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ja-JP" sz="1000" b="1" kern="100" dirty="0">
                          <a:effectLst/>
                          <a:latin typeface="Meiryo UI" panose="020B0604030504040204" pitchFamily="50" charset="-128"/>
                          <a:ea typeface="Meiryo UI" panose="020B0604030504040204" pitchFamily="50" charset="-128"/>
                        </a:rPr>
                        <a:t>＜財政再建プログラム（案）</a:t>
                      </a:r>
                      <a:r>
                        <a:rPr lang="ja-JP" altLang="en-US" sz="1000" b="1" kern="100" dirty="0">
                          <a:effectLst/>
                          <a:latin typeface="Meiryo UI" panose="020B0604030504040204" pitchFamily="50" charset="-128"/>
                          <a:ea typeface="Meiryo UI" panose="020B0604030504040204" pitchFamily="50" charset="-128"/>
                        </a:rPr>
                        <a:t>における見直し</a:t>
                      </a:r>
                      <a:r>
                        <a:rPr lang="ja-JP" altLang="ja-JP" sz="1000" b="1" kern="100" dirty="0">
                          <a:effectLst/>
                          <a:latin typeface="Meiryo UI" panose="020B0604030504040204" pitchFamily="50" charset="-128"/>
                          <a:ea typeface="Meiryo UI" panose="020B0604030504040204" pitchFamily="50" charset="-128"/>
                        </a:rPr>
                        <a:t>＞</a:t>
                      </a:r>
                      <a:endParaRPr lang="ja-JP"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0D8E8"/>
                    </a:solidFill>
                  </a:tcPr>
                </a:tc>
                <a:tc hMerge="1">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ja-JP"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solidFill>
                      <a:srgbClr val="D0D8E8"/>
                    </a:solidFill>
                  </a:tcPr>
                </a:tc>
                <a:extLst>
                  <a:ext uri="{0D108BD9-81ED-4DB2-BD59-A6C34878D82A}">
                    <a16:rowId xmlns:a16="http://schemas.microsoft.com/office/drawing/2014/main" val="652200874"/>
                  </a:ext>
                </a:extLst>
              </a:tr>
              <a:tr h="2174317">
                <a:tc vMerge="1">
                  <a:txBody>
                    <a:bodyPr/>
                    <a:lstStyle/>
                    <a:p>
                      <a:endParaRPr kumimoji="1" lang="ja-JP" altLang="en-US" dirty="0"/>
                    </a:p>
                  </a:txBody>
                  <a:tcPr marL="72000" marR="72000" marT="36000" marB="36000" vert="eaVert">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rowSpan="2">
                  <a:txBody>
                    <a:bodyPr/>
                    <a:lstStyle/>
                    <a:p>
                      <a:pPr algn="just">
                        <a:spcAft>
                          <a:spcPts val="0"/>
                        </a:spcAft>
                      </a:pPr>
                      <a:r>
                        <a:rPr lang="ja-JP" altLang="en-US" sz="1000" b="1" kern="100" dirty="0">
                          <a:effectLst/>
                          <a:latin typeface="Meiryo UI" panose="020B0604030504040204" pitchFamily="50" charset="-128"/>
                          <a:ea typeface="Meiryo UI" panose="020B0604030504040204" pitchFamily="50" charset="-128"/>
                        </a:rPr>
                        <a:t>１ 見直しの考え方</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府民の安心安全を確保する観点から、今後も警察官の再配置等による業 </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務執行体制の見直しに努める。</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endParaRPr lang="ja-JP" altLang="en-US"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effectLst/>
                          <a:latin typeface="Meiryo UI" panose="020B0604030504040204" pitchFamily="50" charset="-128"/>
                          <a:ea typeface="Meiryo UI" panose="020B0604030504040204" pitchFamily="50" charset="-128"/>
                        </a:rPr>
                        <a:t>２ 見直し内容</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・警察官単独定数</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警察官単独定数を維持する。引き続き、現場で直接治安維持に当たる警</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a:t>
                      </a:r>
                      <a:r>
                        <a:rPr lang="ja-JP" altLang="en-US" sz="1000" b="0" kern="100" baseline="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察官の確保に努める。</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・警察専門嘱託員</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一層の効率的・効果的な配置に努めることにより、同嘱託員数を縮減</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（平成</a:t>
                      </a:r>
                      <a:r>
                        <a:rPr lang="en-US" altLang="ja-JP" sz="1000" b="0" kern="100" dirty="0">
                          <a:effectLst/>
                          <a:latin typeface="Meiryo UI" panose="020B0604030504040204" pitchFamily="50" charset="-128"/>
                          <a:ea typeface="Meiryo UI" panose="020B0604030504040204" pitchFamily="50" charset="-128"/>
                        </a:rPr>
                        <a:t>22</a:t>
                      </a:r>
                      <a:r>
                        <a:rPr lang="ja-JP" altLang="en-US" sz="1000" b="0" kern="100" dirty="0">
                          <a:effectLst/>
                          <a:latin typeface="Meiryo UI" panose="020B0604030504040204" pitchFamily="50" charset="-128"/>
                          <a:ea typeface="Meiryo UI" panose="020B0604030504040204" pitchFamily="50" charset="-128"/>
                        </a:rPr>
                        <a:t>年度までに</a:t>
                      </a:r>
                      <a:r>
                        <a:rPr lang="en-US" altLang="ja-JP" sz="1000" b="0" kern="100" dirty="0">
                          <a:effectLst/>
                          <a:latin typeface="Meiryo UI" panose="020B0604030504040204" pitchFamily="50" charset="-128"/>
                          <a:ea typeface="Meiryo UI" panose="020B0604030504040204" pitchFamily="50" charset="-128"/>
                        </a:rPr>
                        <a:t>1,020</a:t>
                      </a:r>
                      <a:r>
                        <a:rPr lang="ja-JP" altLang="en-US" sz="1000" b="0" kern="100" dirty="0">
                          <a:effectLst/>
                          <a:latin typeface="Meiryo UI" panose="020B0604030504040204" pitchFamily="50" charset="-128"/>
                          <a:ea typeface="Meiryo UI" panose="020B0604030504040204" pitchFamily="50" charset="-128"/>
                        </a:rPr>
                        <a:t>人に縮減）</a:t>
                      </a: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〔19</a:t>
                      </a:r>
                      <a:r>
                        <a:rPr lang="ja-JP" altLang="en-US" sz="1000" b="0" kern="100" dirty="0">
                          <a:effectLst/>
                          <a:latin typeface="Meiryo UI" panose="020B0604030504040204" pitchFamily="50" charset="-128"/>
                          <a:ea typeface="Meiryo UI" panose="020B0604030504040204" pitchFamily="50" charset="-128"/>
                        </a:rPr>
                        <a:t>年度</a:t>
                      </a:r>
                      <a:r>
                        <a:rPr lang="en-US" altLang="ja-JP" sz="1000" b="0" kern="100" dirty="0">
                          <a:effectLst/>
                          <a:latin typeface="Meiryo UI" panose="020B0604030504040204" pitchFamily="50" charset="-128"/>
                          <a:ea typeface="Meiryo UI" panose="020B0604030504040204" pitchFamily="50" charset="-128"/>
                        </a:rPr>
                        <a:t>1,080</a:t>
                      </a:r>
                      <a:r>
                        <a:rPr lang="ja-JP" altLang="en-US" sz="1000" b="0" kern="100" dirty="0">
                          <a:effectLst/>
                          <a:latin typeface="Meiryo UI" panose="020B0604030504040204" pitchFamily="50" charset="-128"/>
                          <a:ea typeface="Meiryo UI" panose="020B0604030504040204" pitchFamily="50" charset="-128"/>
                        </a:rPr>
                        <a:t>人、</a:t>
                      </a:r>
                      <a:r>
                        <a:rPr lang="en-US" altLang="ja-JP" sz="1000" b="0" kern="100" dirty="0">
                          <a:effectLst/>
                          <a:latin typeface="Meiryo UI" panose="020B0604030504040204" pitchFamily="50" charset="-128"/>
                          <a:ea typeface="Meiryo UI" panose="020B0604030504040204" pitchFamily="50" charset="-128"/>
                        </a:rPr>
                        <a:t>20</a:t>
                      </a:r>
                      <a:r>
                        <a:rPr lang="ja-JP" altLang="en-US" sz="1000" b="0" kern="100" dirty="0">
                          <a:effectLst/>
                          <a:latin typeface="Meiryo UI" panose="020B0604030504040204" pitchFamily="50" charset="-128"/>
                          <a:ea typeface="Meiryo UI" panose="020B0604030504040204" pitchFamily="50" charset="-128"/>
                        </a:rPr>
                        <a:t>年度</a:t>
                      </a:r>
                      <a:r>
                        <a:rPr lang="en-US" altLang="ja-JP" sz="1000" b="0" kern="100" dirty="0">
                          <a:effectLst/>
                          <a:latin typeface="Meiryo UI" panose="020B0604030504040204" pitchFamily="50" charset="-128"/>
                          <a:ea typeface="Meiryo UI" panose="020B0604030504040204" pitchFamily="50" charset="-128"/>
                        </a:rPr>
                        <a:t>1,067</a:t>
                      </a:r>
                      <a:r>
                        <a:rPr lang="ja-JP" altLang="en-US" sz="1000" b="0" kern="100" dirty="0">
                          <a:effectLst/>
                          <a:latin typeface="Meiryo UI" panose="020B0604030504040204" pitchFamily="50" charset="-128"/>
                          <a:ea typeface="Meiryo UI" panose="020B0604030504040204" pitchFamily="50" charset="-128"/>
                        </a:rPr>
                        <a:t>人⇒</a:t>
                      </a:r>
                      <a:r>
                        <a:rPr lang="en-US" altLang="ja-JP" sz="1000" b="0" kern="100" dirty="0">
                          <a:effectLst/>
                          <a:latin typeface="Meiryo UI" panose="020B0604030504040204" pitchFamily="50" charset="-128"/>
                          <a:ea typeface="Meiryo UI" panose="020B0604030504040204" pitchFamily="50" charset="-128"/>
                        </a:rPr>
                        <a:t>22</a:t>
                      </a:r>
                      <a:r>
                        <a:rPr lang="ja-JP" altLang="en-US" sz="1000" b="0" kern="100" dirty="0">
                          <a:effectLst/>
                          <a:latin typeface="Meiryo UI" panose="020B0604030504040204" pitchFamily="50" charset="-128"/>
                          <a:ea typeface="Meiryo UI" panose="020B0604030504040204" pitchFamily="50" charset="-128"/>
                        </a:rPr>
                        <a:t>年度</a:t>
                      </a:r>
                      <a:r>
                        <a:rPr lang="en-US" altLang="ja-JP" sz="1000" b="0" kern="100" dirty="0">
                          <a:effectLst/>
                          <a:latin typeface="Meiryo UI" panose="020B0604030504040204" pitchFamily="50" charset="-128"/>
                          <a:ea typeface="Meiryo UI" panose="020B0604030504040204" pitchFamily="50" charset="-128"/>
                        </a:rPr>
                        <a:t>1,020</a:t>
                      </a:r>
                      <a:r>
                        <a:rPr lang="ja-JP" altLang="en-US" sz="1000" b="0" kern="100" dirty="0">
                          <a:effectLst/>
                          <a:latin typeface="Meiryo UI" panose="020B0604030504040204" pitchFamily="50" charset="-128"/>
                          <a:ea typeface="Meiryo UI" panose="020B0604030504040204" pitchFamily="50" charset="-128"/>
                        </a:rPr>
                        <a:t>人</a:t>
                      </a:r>
                      <a:r>
                        <a:rPr lang="en-US" altLang="ja-JP" sz="1000" b="0" kern="100" dirty="0">
                          <a:effectLst/>
                          <a:latin typeface="Meiryo UI" panose="020B0604030504040204" pitchFamily="50" charset="-128"/>
                          <a:ea typeface="Meiryo UI" panose="020B0604030504040204" pitchFamily="50" charset="-128"/>
                        </a:rPr>
                        <a:t>〕</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（報酬月額は、全庁方針に沿い平成</a:t>
                      </a:r>
                      <a:r>
                        <a:rPr lang="en-US" altLang="ja-JP" sz="1000" b="0" kern="100" dirty="0">
                          <a:effectLst/>
                          <a:latin typeface="Meiryo UI" panose="020B0604030504040204" pitchFamily="50" charset="-128"/>
                          <a:ea typeface="Meiryo UI" panose="020B0604030504040204" pitchFamily="50" charset="-128"/>
                        </a:rPr>
                        <a:t>20</a:t>
                      </a:r>
                      <a:r>
                        <a:rPr lang="ja-JP" altLang="en-US" sz="1000" b="0" kern="100" dirty="0">
                          <a:effectLst/>
                          <a:latin typeface="Meiryo UI" panose="020B0604030504040204" pitchFamily="50" charset="-128"/>
                          <a:ea typeface="Meiryo UI" panose="020B0604030504040204" pitchFamily="50" charset="-128"/>
                        </a:rPr>
                        <a:t>年８月から▲</a:t>
                      </a:r>
                      <a:r>
                        <a:rPr lang="en-US" altLang="ja-JP" sz="1000" b="0" kern="100" dirty="0">
                          <a:effectLst/>
                          <a:latin typeface="Meiryo UI" panose="020B0604030504040204" pitchFamily="50" charset="-128"/>
                          <a:ea typeface="Meiryo UI" panose="020B0604030504040204" pitchFamily="50" charset="-128"/>
                        </a:rPr>
                        <a:t>5.5</a:t>
                      </a:r>
                      <a:r>
                        <a:rPr lang="ja-JP" altLang="en-US" sz="1000" b="0" kern="100" dirty="0">
                          <a:effectLst/>
                          <a:latin typeface="Meiryo UI" panose="020B0604030504040204" pitchFamily="50" charset="-128"/>
                          <a:ea typeface="Meiryo UI" panose="020B0604030504040204" pitchFamily="50" charset="-128"/>
                        </a:rPr>
                        <a:t>％）</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引き続き更なる経費の縮減に取り組む</a:t>
                      </a:r>
                    </a:p>
                    <a:p>
                      <a:pPr algn="just">
                        <a:spcAft>
                          <a:spcPts val="0"/>
                        </a:spcAft>
                      </a:pPr>
                      <a:endParaRPr lang="en-US" altLang="ja-JP" sz="1000" b="1"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effectLst/>
                          <a:latin typeface="Meiryo UI" panose="020B0604030504040204" pitchFamily="50" charset="-128"/>
                          <a:ea typeface="Meiryo UI" panose="020B0604030504040204" pitchFamily="50" charset="-128"/>
                        </a:rPr>
                        <a:t>３ 実施時期</a:t>
                      </a:r>
                    </a:p>
                    <a:p>
                      <a:pPr algn="just">
                        <a:spcAft>
                          <a:spcPts val="0"/>
                        </a:spcAft>
                      </a:pPr>
                      <a:r>
                        <a:rPr lang="ja-JP" altLang="en-US" sz="1000" b="1"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平成</a:t>
                      </a:r>
                      <a:r>
                        <a:rPr lang="en-US" altLang="ja-JP" sz="1000" b="0" kern="100" dirty="0">
                          <a:effectLst/>
                          <a:latin typeface="Meiryo UI" panose="020B0604030504040204" pitchFamily="50" charset="-128"/>
                          <a:ea typeface="Meiryo UI" panose="020B0604030504040204" pitchFamily="50" charset="-128"/>
                        </a:rPr>
                        <a:t>21 </a:t>
                      </a:r>
                      <a:r>
                        <a:rPr lang="ja-JP" altLang="en-US" sz="1000" b="0" kern="100" dirty="0">
                          <a:effectLst/>
                          <a:latin typeface="Meiryo UI" panose="020B0604030504040204" pitchFamily="50" charset="-128"/>
                          <a:ea typeface="Meiryo UI" panose="020B0604030504040204" pitchFamily="50" charset="-128"/>
                        </a:rPr>
                        <a:t>年度</a:t>
                      </a:r>
                      <a:endParaRPr lang="en-US" altLang="ja-JP" sz="1000" b="0" kern="100" dirty="0">
                        <a:effectLst/>
                        <a:latin typeface="Meiryo UI" panose="020B0604030504040204" pitchFamily="50" charset="-128"/>
                        <a:ea typeface="Meiryo UI" panose="020B0604030504040204" pitchFamily="50" charset="-128"/>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tc rowSpan="2">
                  <a:txBody>
                    <a:bodyPr/>
                    <a:lstStyle/>
                    <a:p>
                      <a:pPr algn="just">
                        <a:spcAft>
                          <a:spcPts val="0"/>
                        </a:spcAft>
                      </a:pPr>
                      <a:r>
                        <a:rPr lang="ja-JP" altLang="en-US" sz="1000" b="1" u="none" strike="noStrike" baseline="0" dirty="0">
                          <a:latin typeface="Meiryo UI" panose="020B0604030504040204" pitchFamily="50" charset="-128"/>
                          <a:ea typeface="Meiryo UI" panose="020B0604030504040204" pitchFamily="50" charset="-128"/>
                        </a:rPr>
                        <a:t>◆見直しの経過（改革工程表）</a:t>
                      </a:r>
                      <a:endParaRPr lang="en-US" altLang="ja-JP" sz="1000" b="1" u="none" strike="noStrike" baseline="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100"/>
                        </a:lnSpc>
                        <a:spcBef>
                          <a:spcPts val="0"/>
                        </a:spcBef>
                        <a:spcAft>
                          <a:spcPts val="0"/>
                        </a:spcAft>
                        <a:buClrTx/>
                        <a:buSzTx/>
                        <a:buFontTx/>
                        <a:buNone/>
                        <a:tabLst/>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警察官単独定数</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ts val="1100"/>
                        </a:lnSpc>
                        <a:spcBef>
                          <a:spcPts val="0"/>
                        </a:spcBef>
                        <a:spcAft>
                          <a:spcPts val="0"/>
                        </a:spcAft>
                        <a:buClrTx/>
                        <a:buSzTx/>
                        <a:buFontTx/>
                        <a:buNone/>
                        <a:tabLst/>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定数を維持</a:t>
                      </a:r>
                    </a:p>
                    <a:p>
                      <a:pPr marL="0" marR="0" lvl="0" indent="0" algn="l" defTabSz="914400" rtl="0" eaLnBrk="1" fontAlgn="auto" latinLnBrk="0" hangingPunct="1">
                        <a:lnSpc>
                          <a:spcPts val="1100"/>
                        </a:lnSpc>
                        <a:spcBef>
                          <a:spcPts val="0"/>
                        </a:spcBef>
                        <a:spcAft>
                          <a:spcPts val="0"/>
                        </a:spcAft>
                        <a:buClrTx/>
                        <a:buSzTx/>
                        <a:buFontTx/>
                        <a:buNone/>
                        <a:tabLst/>
                        <a:defRPr sz="1000"/>
                      </a:pP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100"/>
                        </a:lnSpc>
                        <a:spcBef>
                          <a:spcPts val="0"/>
                        </a:spcBef>
                        <a:spcAft>
                          <a:spcPts val="0"/>
                        </a:spcAft>
                        <a:buClrTx/>
                        <a:buSzTx/>
                        <a:buFontTx/>
                        <a:buNone/>
                        <a:tabLst/>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警察専門嘱託員の縮減</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ts val="1100"/>
                        </a:lnSpc>
                        <a:spcBef>
                          <a:spcPts val="0"/>
                        </a:spcBef>
                        <a:spcAft>
                          <a:spcPts val="0"/>
                        </a:spcAft>
                        <a:buClrTx/>
                        <a:buSzTx/>
                        <a:buFontTx/>
                        <a:buNone/>
                        <a:tabLst/>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22</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4</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月から</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1,020</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人に縮減</a:t>
                      </a: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100"/>
                        </a:lnSpc>
                        <a:spcBef>
                          <a:spcPts val="0"/>
                        </a:spcBef>
                        <a:spcAft>
                          <a:spcPts val="0"/>
                        </a:spcAft>
                        <a:buClrTx/>
                        <a:buSzTx/>
                        <a:buFontTx/>
                        <a:buNone/>
                        <a:tabLst/>
                        <a:defRPr sz="1000"/>
                      </a:pP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100"/>
                        </a:lnSpc>
                        <a:spcBef>
                          <a:spcPts val="0"/>
                        </a:spcBef>
                        <a:spcAft>
                          <a:spcPts val="0"/>
                        </a:spcAft>
                        <a:buClrTx/>
                        <a:buSzTx/>
                        <a:buFontTx/>
                        <a:buNone/>
                        <a:tabLst/>
                        <a:defRPr sz="1000"/>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a:t>
                      </a:r>
                      <a:r>
                        <a:rPr lang="en-US" altLang="zh-TW" sz="1000" b="0" i="0" u="none" strike="noStrike" baseline="0" dirty="0">
                          <a:solidFill>
                            <a:srgbClr val="000000"/>
                          </a:solidFill>
                          <a:latin typeface="Meiryo UI" panose="020B0604030504040204" pitchFamily="50" charset="-128"/>
                          <a:ea typeface="Meiryo UI" panose="020B0604030504040204" pitchFamily="50" charset="-128"/>
                        </a:rPr>
                        <a:t>【</a:t>
                      </a:r>
                      <a:r>
                        <a:rPr lang="zh-TW" altLang="en-US" sz="1000" b="0" i="0" u="none" strike="noStrike" baseline="0" dirty="0">
                          <a:solidFill>
                            <a:srgbClr val="000000"/>
                          </a:solidFill>
                          <a:latin typeface="Meiryo UI" panose="020B0604030504040204" pitchFamily="50" charset="-128"/>
                          <a:ea typeface="Meiryo UI" panose="020B0604030504040204" pitchFamily="50" charset="-128"/>
                        </a:rPr>
                        <a:t>効果額（百万円）</a:t>
                      </a:r>
                      <a:r>
                        <a:rPr lang="en-US" altLang="zh-TW" sz="1000" b="0" i="0" u="none" strike="noStrike" baseline="0" dirty="0">
                          <a:solidFill>
                            <a:srgbClr val="000000"/>
                          </a:solidFill>
                          <a:latin typeface="Meiryo UI" panose="020B0604030504040204" pitchFamily="50" charset="-128"/>
                          <a:ea typeface="Meiryo UI" panose="020B0604030504040204" pitchFamily="50" charset="-128"/>
                        </a:rPr>
                        <a:t>】⑳93</a:t>
                      </a:r>
                      <a:r>
                        <a:rPr lang="zh-TW" altLang="en-US" sz="1000" b="0" i="0" u="none" strike="noStrike" baseline="0" dirty="0">
                          <a:solidFill>
                            <a:srgbClr val="000000"/>
                          </a:solidFill>
                          <a:latin typeface="Meiryo UI" panose="020B0604030504040204" pitchFamily="50" charset="-128"/>
                          <a:ea typeface="Meiryo UI" panose="020B0604030504040204" pitchFamily="50" charset="-128"/>
                        </a:rPr>
                        <a:t>　㉑</a:t>
                      </a:r>
                      <a:r>
                        <a:rPr lang="en-US" altLang="zh-TW" sz="1000" b="0" i="0" u="none" strike="noStrike" baseline="0" dirty="0">
                          <a:solidFill>
                            <a:srgbClr val="000000"/>
                          </a:solidFill>
                          <a:latin typeface="Meiryo UI" panose="020B0604030504040204" pitchFamily="50" charset="-128"/>
                          <a:ea typeface="Meiryo UI" panose="020B0604030504040204" pitchFamily="50" charset="-128"/>
                        </a:rPr>
                        <a:t>242</a:t>
                      </a:r>
                      <a:r>
                        <a:rPr lang="zh-TW" altLang="en-US" sz="1000" b="0" i="0" u="none" strike="noStrike" baseline="0" dirty="0">
                          <a:solidFill>
                            <a:srgbClr val="000000"/>
                          </a:solidFill>
                          <a:latin typeface="Meiryo UI" panose="020B0604030504040204" pitchFamily="50" charset="-128"/>
                          <a:ea typeface="Meiryo UI" panose="020B0604030504040204" pitchFamily="50" charset="-128"/>
                        </a:rPr>
                        <a:t>　㉒</a:t>
                      </a:r>
                      <a:r>
                        <a:rPr lang="en-US" altLang="zh-TW" sz="1000" b="0" i="0" u="none" strike="noStrike" baseline="0" dirty="0">
                          <a:solidFill>
                            <a:srgbClr val="000000"/>
                          </a:solidFill>
                          <a:latin typeface="Meiryo UI" panose="020B0604030504040204" pitchFamily="50" charset="-128"/>
                          <a:ea typeface="Meiryo UI" panose="020B0604030504040204" pitchFamily="50" charset="-128"/>
                        </a:rPr>
                        <a:t>318</a:t>
                      </a:r>
                      <a:endParaRPr lang="ja-JP" altLang="en-US" sz="1000" b="0" i="0" u="none" strike="noStrike" baseline="0" dirty="0">
                        <a:solidFill>
                          <a:srgbClr val="000000"/>
                        </a:solidFill>
                        <a:latin typeface="Meiryo UI" panose="020B0604030504040204" pitchFamily="50" charset="-128"/>
                        <a:ea typeface="Meiryo UI" panose="020B0604030504040204" pitchFamily="50" charset="-128"/>
                      </a:endParaRPr>
                    </a:p>
                    <a:p>
                      <a:pPr algn="l" rtl="0">
                        <a:lnSpc>
                          <a:spcPts val="1100"/>
                        </a:lnSpc>
                        <a:defRPr sz="1000"/>
                      </a:pPr>
                      <a:endParaRPr lang="ja-JP" altLang="en-US" sz="1000" b="0" i="0" u="none" strike="noStrike" baseline="0" dirty="0">
                        <a:solidFill>
                          <a:srgbClr val="000000"/>
                        </a:solidFill>
                        <a:latin typeface="Meiryo UI" panose="020B0604030504040204" pitchFamily="50" charset="-128"/>
                        <a:ea typeface="Meiryo UI" panose="020B0604030504040204" pitchFamily="50" charset="-128"/>
                      </a:endParaRPr>
                    </a:p>
                  </a:txBody>
                  <a:tcPr marL="72000" marR="72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2089765108"/>
                  </a:ext>
                </a:extLst>
              </a:tr>
              <a:tr h="62222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bg1"/>
                        </a:solidFill>
                        <a:latin typeface="Meiryo UI" panose="020B0604030504040204" pitchFamily="50" charset="-128"/>
                        <a:ea typeface="Meiryo UI" panose="020B0604030504040204" pitchFamily="50" charset="-128"/>
                      </a:endParaRPr>
                    </a:p>
                  </a:txBody>
                  <a:tcPr marL="72000" marR="72000" marT="36000" marB="36000" vert="eaVert">
                    <a:lnL w="12700" cap="flat" cmpd="sng" algn="ctr">
                      <a:solidFill>
                        <a:schemeClr val="accent1"/>
                      </a:solidFill>
                      <a:prstDash val="solid"/>
                      <a:round/>
                      <a:headEnd type="none" w="med" len="med"/>
                      <a:tailEnd type="none" w="med" len="med"/>
                    </a:lnL>
                    <a:lnT w="635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000" kern="100" dirty="0">
                        <a:effectLst/>
                        <a:latin typeface="Meiryo UI" panose="020B0604030504040204" pitchFamily="50" charset="-128"/>
                        <a:ea typeface="Meiryo UI" panose="020B0604030504040204" pitchFamily="50" charset="-128"/>
                      </a:endParaRPr>
                    </a:p>
                  </a:txBody>
                  <a:tcPr marL="72000" marR="72000" marT="36000" marB="36000">
                    <a:lnT w="6350" cap="flat" cmpd="sng" algn="ctr">
                      <a:solidFill>
                        <a:schemeClr val="accent1"/>
                      </a:solidFill>
                      <a:prstDash val="solid"/>
                      <a:round/>
                      <a:headEnd type="none" w="med" len="med"/>
                      <a:tailEnd type="none" w="med" len="med"/>
                    </a:lnT>
                    <a:solidFill>
                      <a:schemeClr val="bg1">
                        <a:alpha val="20000"/>
                      </a:schemeClr>
                    </a:solidFill>
                  </a:tcPr>
                </a:tc>
                <a:tc vMerge="1">
                  <a:txBody>
                    <a:bodyPr/>
                    <a:lstStyle/>
                    <a:p>
                      <a:pPr algn="l" rtl="0">
                        <a:lnSpc>
                          <a:spcPts val="1100"/>
                        </a:lnSpc>
                        <a:defRPr sz="1000"/>
                      </a:pPr>
                      <a:endParaRPr lang="ja-JP" altLang="en-US" sz="1000" b="0" i="0" u="none" strike="noStrike" baseline="0" dirty="0">
                        <a:solidFill>
                          <a:srgbClr val="000000"/>
                        </a:solidFill>
                        <a:latin typeface="Meiryo UI" panose="020B0604030504040204" pitchFamily="50" charset="-128"/>
                        <a:ea typeface="Meiryo UI" panose="020B0604030504040204" pitchFamily="50" charset="-128"/>
                      </a:endParaRPr>
                    </a:p>
                  </a:txBody>
                  <a:tcPr marL="72000" marR="72000" marT="36000" marB="36000">
                    <a:lnT w="6350" cap="flat" cmpd="sng" algn="ctr">
                      <a:solidFill>
                        <a:schemeClr val="accent1"/>
                      </a:solidFill>
                      <a:prstDash val="solid"/>
                      <a:round/>
                      <a:headEnd type="none" w="med" len="med"/>
                      <a:tailEnd type="none" w="med" len="med"/>
                    </a:lnT>
                    <a:solidFill>
                      <a:schemeClr val="bg1">
                        <a:alpha val="20000"/>
                      </a:schemeClr>
                    </a:solidFill>
                  </a:tcPr>
                </a:tc>
                <a:extLst>
                  <a:ext uri="{0D108BD9-81ED-4DB2-BD59-A6C34878D82A}">
                    <a16:rowId xmlns:a16="http://schemas.microsoft.com/office/drawing/2014/main" val="10005"/>
                  </a:ext>
                </a:extLst>
              </a:tr>
            </a:tbl>
          </a:graphicData>
        </a:graphic>
      </p:graphicFrame>
      <p:sp>
        <p:nvSpPr>
          <p:cNvPr id="37" name="正方形/長方形 36"/>
          <p:cNvSpPr/>
          <p:nvPr/>
        </p:nvSpPr>
        <p:spPr>
          <a:xfrm>
            <a:off x="5726291" y="800511"/>
            <a:ext cx="3281430" cy="234978"/>
          </a:xfrm>
          <a:prstGeom prst="rect">
            <a:avLst/>
          </a:prstGeom>
          <a:ln/>
        </p:spPr>
        <p:style>
          <a:lnRef idx="2">
            <a:schemeClr val="accent1"/>
          </a:lnRef>
          <a:fillRef idx="1">
            <a:schemeClr val="lt1"/>
          </a:fillRef>
          <a:effectRef idx="0">
            <a:schemeClr val="accent1"/>
          </a:effectRef>
          <a:fontRef idx="minor">
            <a:schemeClr val="dk1"/>
          </a:fontRef>
        </p:style>
        <p:txBody>
          <a:bodyPr lIns="36000" rIns="0" rtlCol="0" anchor="ctr"/>
          <a:lstStyle/>
          <a:p>
            <a:pPr algn="ctr"/>
            <a:r>
              <a:rPr lang="ja-JP" altLang="en-US" sz="1050" dirty="0">
                <a:solidFill>
                  <a:schemeClr val="tx1"/>
                </a:solidFill>
                <a:latin typeface="Meiryo UI" panose="020B0604030504040204" pitchFamily="50" charset="-128"/>
                <a:ea typeface="Meiryo UI" panose="020B0604030504040204" pitchFamily="50" charset="-128"/>
              </a:rPr>
              <a:t>見直し前額</a:t>
            </a:r>
            <a:r>
              <a:rPr lang="en-US" altLang="ja-JP" sz="1050" dirty="0">
                <a:solidFill>
                  <a:schemeClr val="tx1"/>
                </a:solidFill>
                <a:latin typeface="Meiryo UI" panose="020B0604030504040204" pitchFamily="50" charset="-128"/>
                <a:ea typeface="Meiryo UI" panose="020B0604030504040204" pitchFamily="50" charset="-128"/>
              </a:rPr>
              <a:t> (H20</a:t>
            </a:r>
            <a:r>
              <a:rPr lang="ja-JP" altLang="en-US" sz="1050" dirty="0">
                <a:solidFill>
                  <a:schemeClr val="tx1"/>
                </a:solidFill>
                <a:latin typeface="Meiryo UI" panose="020B0604030504040204" pitchFamily="50" charset="-128"/>
                <a:ea typeface="Meiryo UI" panose="020B0604030504040204" pitchFamily="50" charset="-128"/>
              </a:rPr>
              <a:t>通年ベース</a:t>
            </a:r>
            <a:r>
              <a:rPr lang="en-US" altLang="ja-JP" sz="1050" dirty="0">
                <a:solidFill>
                  <a:schemeClr val="tx1"/>
                </a:solidFill>
                <a:latin typeface="Meiryo UI" panose="020B0604030504040204" pitchFamily="50" charset="-128"/>
                <a:ea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rPr>
              <a:t>：</a:t>
            </a:r>
            <a:r>
              <a:rPr lang="en-US" altLang="ja-JP" sz="1050" dirty="0">
                <a:solidFill>
                  <a:schemeClr val="tx1"/>
                </a:solidFill>
                <a:latin typeface="Meiryo UI" panose="020B0604030504040204" pitchFamily="50" charset="-128"/>
                <a:ea typeface="Meiryo UI" panose="020B0604030504040204" pitchFamily="50" charset="-128"/>
              </a:rPr>
              <a:t>4,727</a:t>
            </a:r>
            <a:r>
              <a:rPr lang="ja-JP" altLang="en-US" sz="1050" dirty="0">
                <a:solidFill>
                  <a:schemeClr val="tx1"/>
                </a:solidFill>
                <a:latin typeface="Meiryo UI" panose="020B0604030504040204" pitchFamily="50" charset="-128"/>
                <a:ea typeface="Meiryo UI" panose="020B0604030504040204" pitchFamily="50" charset="-128"/>
              </a:rPr>
              <a:t>（</a:t>
            </a:r>
            <a:r>
              <a:rPr lang="en-US" altLang="ja-JP" sz="1050" dirty="0">
                <a:solidFill>
                  <a:schemeClr val="tx1"/>
                </a:solidFill>
                <a:latin typeface="Meiryo UI" panose="020B0604030504040204" pitchFamily="50" charset="-128"/>
                <a:ea typeface="Meiryo UI" panose="020B0604030504040204" pitchFamily="50" charset="-128"/>
              </a:rPr>
              <a:t>4,727</a:t>
            </a:r>
            <a:r>
              <a:rPr lang="ja-JP" altLang="en-US" sz="1050" dirty="0">
                <a:solidFill>
                  <a:schemeClr val="tx1"/>
                </a:solidFill>
                <a:latin typeface="Meiryo UI" panose="020B0604030504040204" pitchFamily="50" charset="-128"/>
                <a:ea typeface="Meiryo UI" panose="020B0604030504040204" pitchFamily="50" charset="-128"/>
              </a:rPr>
              <a:t>）百万円</a:t>
            </a:r>
            <a:endPar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7" name="二等辺三角形 6"/>
          <p:cNvSpPr/>
          <p:nvPr/>
        </p:nvSpPr>
        <p:spPr>
          <a:xfrm rot="5400000">
            <a:off x="4161390" y="4973691"/>
            <a:ext cx="484002" cy="184930"/>
          </a:xfrm>
          <a:prstGeom prst="triangl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pPr algn="ctr"/>
            <a:endParaRPr kumimoji="1"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正方形/長方形 7"/>
          <p:cNvSpPr/>
          <p:nvPr/>
        </p:nvSpPr>
        <p:spPr>
          <a:xfrm>
            <a:off x="5877145" y="220456"/>
            <a:ext cx="1935215" cy="208186"/>
          </a:xfrm>
          <a:prstGeom prst="rect">
            <a:avLst/>
          </a:prstGeom>
          <a:ln w="6350"/>
        </p:spPr>
        <p:style>
          <a:lnRef idx="2">
            <a:schemeClr val="accent1"/>
          </a:lnRef>
          <a:fillRef idx="1">
            <a:schemeClr val="lt1"/>
          </a:fillRef>
          <a:effectRef idx="0">
            <a:schemeClr val="accent1"/>
          </a:effectRef>
          <a:fontRef idx="minor">
            <a:schemeClr val="dk1"/>
          </a:fontRef>
        </p:style>
        <p:txBody>
          <a:bodyPr lIns="36000" rIns="36000" rtlCol="0" anchor="ctr"/>
          <a:lstStyle/>
          <a:p>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予算の記載</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）：一般財源</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スライド番号プレースホルダー 4"/>
          <p:cNvSpPr txBox="1">
            <a:spLocks/>
          </p:cNvSpPr>
          <p:nvPr/>
        </p:nvSpPr>
        <p:spPr>
          <a:xfrm>
            <a:off x="7010400" y="6584035"/>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smtClean="0">
                <a:solidFill>
                  <a:schemeClr val="tx1"/>
                </a:solidFill>
                <a:latin typeface="Meiryo UI" panose="020B0604030504040204" pitchFamily="50" charset="-128"/>
                <a:ea typeface="Meiryo UI" panose="020B0604030504040204" pitchFamily="50" charset="-128"/>
              </a:rPr>
              <a:t>84</a:t>
            </a:r>
            <a:endParaRPr lang="ja-JP" altLang="en-US"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56602723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extLst>
              <p:ext uri="{D42A27DB-BD31-4B8C-83A1-F6EECF244321}">
                <p14:modId xmlns:p14="http://schemas.microsoft.com/office/powerpoint/2010/main" val="1616864920"/>
              </p:ext>
            </p:extLst>
          </p:nvPr>
        </p:nvGraphicFramePr>
        <p:xfrm>
          <a:off x="70604" y="126766"/>
          <a:ext cx="9003329" cy="415976"/>
        </p:xfrm>
        <a:graphic>
          <a:graphicData uri="http://schemas.openxmlformats.org/drawingml/2006/table">
            <a:tbl>
              <a:tblPr firstRow="1" firstCol="1" bandRow="1">
                <a:tableStyleId>{5C22544A-7EE6-4342-B048-85BDC9FD1C3A}</a:tableStyleId>
              </a:tblPr>
              <a:tblGrid>
                <a:gridCol w="6931666">
                  <a:extLst>
                    <a:ext uri="{9D8B030D-6E8A-4147-A177-3AD203B41FA5}">
                      <a16:colId xmlns:a16="http://schemas.microsoft.com/office/drawing/2014/main" val="1996567682"/>
                    </a:ext>
                  </a:extLst>
                </a:gridCol>
                <a:gridCol w="2071663">
                  <a:extLst>
                    <a:ext uri="{9D8B030D-6E8A-4147-A177-3AD203B41FA5}">
                      <a16:colId xmlns:a16="http://schemas.microsoft.com/office/drawing/2014/main" val="2440904912"/>
                    </a:ext>
                  </a:extLst>
                </a:gridCol>
              </a:tblGrid>
              <a:tr h="41597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100" kern="100" dirty="0">
                          <a:solidFill>
                            <a:schemeClr val="tx1"/>
                          </a:solidFill>
                          <a:effectLst/>
                          <a:latin typeface="Meiryo UI" panose="020B0604030504040204" pitchFamily="50" charset="-128"/>
                          <a:ea typeface="Meiryo UI" panose="020B0604030504040204" pitchFamily="50" charset="-128"/>
                        </a:rPr>
                        <a:t>【</a:t>
                      </a:r>
                      <a:r>
                        <a:rPr lang="ja-JP" altLang="en-US" sz="1100" kern="100" dirty="0">
                          <a:solidFill>
                            <a:schemeClr val="tx1"/>
                          </a:solidFill>
                          <a:effectLst/>
                          <a:latin typeface="Meiryo UI" panose="020B0604030504040204" pitchFamily="50" charset="-128"/>
                          <a:ea typeface="Meiryo UI" panose="020B0604030504040204" pitchFamily="50" charset="-128"/>
                        </a:rPr>
                        <a:t>主要検討事業</a:t>
                      </a:r>
                      <a:r>
                        <a:rPr lang="en-US" altLang="ja-JP" sz="1100" kern="100" dirty="0">
                          <a:solidFill>
                            <a:schemeClr val="tx1"/>
                          </a:solidFill>
                          <a:effectLst/>
                          <a:latin typeface="Meiryo UI" panose="020B0604030504040204" pitchFamily="50" charset="-128"/>
                          <a:ea typeface="Meiryo UI" panose="020B0604030504040204" pitchFamily="50" charset="-128"/>
                        </a:rPr>
                        <a:t>34】</a:t>
                      </a:r>
                      <a:r>
                        <a:rPr lang="ja-JP" altLang="en-US" sz="1100" kern="100" dirty="0">
                          <a:solidFill>
                            <a:schemeClr val="tx1"/>
                          </a:solidFill>
                          <a:effectLst/>
                          <a:latin typeface="Meiryo UI" panose="020B0604030504040204" pitchFamily="50" charset="-128"/>
                          <a:ea typeface="Meiryo UI" panose="020B0604030504040204" pitchFamily="50" charset="-128"/>
                        </a:rPr>
                        <a:t>　</a:t>
                      </a:r>
                      <a:r>
                        <a:rPr lang="zh-CN" altLang="en-US" sz="1400" kern="100" dirty="0">
                          <a:solidFill>
                            <a:schemeClr val="tx1"/>
                          </a:solidFill>
                          <a:effectLst/>
                          <a:latin typeface="Meiryo UI" panose="020B0604030504040204" pitchFamily="50" charset="-128"/>
                          <a:ea typeface="Meiryo UI" panose="020B0604030504040204" pitchFamily="50" charset="-128"/>
                        </a:rPr>
                        <a:t>警察官定数（政令定数外）</a:t>
                      </a:r>
                      <a:r>
                        <a:rPr lang="ja-JP" altLang="en-US" sz="1400" kern="100" dirty="0">
                          <a:solidFill>
                            <a:schemeClr val="tx1"/>
                          </a:solidFill>
                          <a:effectLst/>
                          <a:latin typeface="Meiryo UI" panose="020B0604030504040204" pitchFamily="50" charset="-128"/>
                          <a:ea typeface="Meiryo UI" panose="020B0604030504040204" pitchFamily="50" charset="-128"/>
                        </a:rPr>
                        <a:t>（</a:t>
                      </a:r>
                      <a:r>
                        <a:rPr kumimoji="1" lang="ja-JP" altLang="en-US" sz="1400" u="none" dirty="0">
                          <a:solidFill>
                            <a:schemeClr val="tx1"/>
                          </a:solidFill>
                          <a:latin typeface="Meiryo UI" panose="020B0604030504040204" pitchFamily="50" charset="-128"/>
                          <a:ea typeface="Meiryo UI" panose="020B0604030504040204" pitchFamily="50" charset="-128"/>
                        </a:rPr>
                        <a:t>つづき）</a:t>
                      </a:r>
                      <a:endParaRPr lang="en-US" altLang="ja-JP" sz="12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1200" kern="100" dirty="0" smtClean="0">
                          <a:solidFill>
                            <a:schemeClr val="tx1"/>
                          </a:solidFill>
                          <a:effectLst/>
                          <a:latin typeface="Meiryo UI" panose="020B0604030504040204" pitchFamily="50" charset="-128"/>
                          <a:ea typeface="Meiryo UI" panose="020B0604030504040204" pitchFamily="50" charset="-128"/>
                        </a:rPr>
                        <a:t>＜公安委員会＞</a:t>
                      </a:r>
                      <a:endParaRPr lang="en-US" altLang="ja-JP" sz="1200" kern="100" dirty="0">
                        <a:solidFill>
                          <a:schemeClr val="tx1"/>
                        </a:solidFill>
                        <a:effectLst/>
                        <a:latin typeface="Meiryo UI" panose="020B0604030504040204" pitchFamily="50" charset="-128"/>
                        <a:ea typeface="Meiryo UI" panose="020B0604030504040204" pitchFamily="50" charset="-128"/>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09406796"/>
                  </a:ext>
                </a:extLst>
              </a:tr>
            </a:tbl>
          </a:graphicData>
        </a:graphic>
      </p:graphicFrame>
      <p:graphicFrame>
        <p:nvGraphicFramePr>
          <p:cNvPr id="2" name="表 1"/>
          <p:cNvGraphicFramePr>
            <a:graphicFrameLocks noGrp="1"/>
          </p:cNvGraphicFramePr>
          <p:nvPr>
            <p:extLst>
              <p:ext uri="{D42A27DB-BD31-4B8C-83A1-F6EECF244321}">
                <p14:modId xmlns:p14="http://schemas.microsoft.com/office/powerpoint/2010/main" val="2420087675"/>
              </p:ext>
            </p:extLst>
          </p:nvPr>
        </p:nvGraphicFramePr>
        <p:xfrm>
          <a:off x="81815" y="542743"/>
          <a:ext cx="8980370" cy="2513820"/>
        </p:xfrm>
        <a:graphic>
          <a:graphicData uri="http://schemas.openxmlformats.org/drawingml/2006/table">
            <a:tbl>
              <a:tblPr firstRow="1" firstCol="1" bandRow="1">
                <a:tableStyleId>{BC89EF96-8CEA-46FF-86C4-4CE0E7609802}</a:tableStyleId>
              </a:tblPr>
              <a:tblGrid>
                <a:gridCol w="259200">
                  <a:extLst>
                    <a:ext uri="{9D8B030D-6E8A-4147-A177-3AD203B41FA5}">
                      <a16:colId xmlns:a16="http://schemas.microsoft.com/office/drawing/2014/main" val="9612139"/>
                    </a:ext>
                  </a:extLst>
                </a:gridCol>
                <a:gridCol w="8721170">
                  <a:extLst>
                    <a:ext uri="{9D8B030D-6E8A-4147-A177-3AD203B41FA5}">
                      <a16:colId xmlns:a16="http://schemas.microsoft.com/office/drawing/2014/main" val="4183280094"/>
                    </a:ext>
                  </a:extLst>
                </a:gridCol>
              </a:tblGrid>
              <a:tr h="134062">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bg1"/>
                          </a:solidFill>
                          <a:latin typeface="Meiryo UI" panose="020B0604030504040204" pitchFamily="50" charset="-128"/>
                          <a:ea typeface="Meiryo UI" panose="020B0604030504040204" pitchFamily="50" charset="-128"/>
                        </a:rPr>
                        <a:t>現在の事業</a:t>
                      </a:r>
                      <a:endParaRPr kumimoji="1" lang="en-US" altLang="ja-JP" sz="1000" dirty="0">
                        <a:solidFill>
                          <a:schemeClr val="bg1"/>
                        </a:solidFill>
                        <a:latin typeface="Meiryo UI" panose="020B0604030504040204" pitchFamily="50" charset="-128"/>
                        <a:ea typeface="Meiryo UI" panose="020B0604030504040204" pitchFamily="50" charset="-128"/>
                      </a:endParaRPr>
                    </a:p>
                  </a:txBody>
                  <a:tcPr marL="72000" marR="72000" marT="36000" marB="36000" vert="eaVert" anchor="ctr">
                    <a:lnL w="12700" cap="flat" cmpd="sng" algn="ctr">
                      <a:solidFill>
                        <a:schemeClr val="accent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b="1" i="0" u="none" kern="100" dirty="0">
                          <a:effectLst/>
                          <a:latin typeface="Meiryo UI" panose="020B0604030504040204" pitchFamily="50" charset="-128"/>
                          <a:ea typeface="Meiryo UI" panose="020B0604030504040204" pitchFamily="50" charset="-128"/>
                        </a:rPr>
                        <a:t>＜主な事業（見直し後の事業、新たに取り組んでいる事業等）＞</a:t>
                      </a:r>
                      <a:endPar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alpha val="20000"/>
                      </a:schemeClr>
                    </a:solidFill>
                  </a:tcPr>
                </a:tc>
                <a:extLst>
                  <a:ext uri="{0D108BD9-81ED-4DB2-BD59-A6C34878D82A}">
                    <a16:rowId xmlns:a16="http://schemas.microsoft.com/office/drawing/2014/main" val="1116614328"/>
                  </a:ext>
                </a:extLst>
              </a:tr>
              <a:tr h="1358646">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0" dirty="0">
                        <a:solidFill>
                          <a:schemeClr val="bg1"/>
                        </a:solidFill>
                        <a:latin typeface="Meiryo UI" panose="020B0604030504040204" pitchFamily="50" charset="-128"/>
                        <a:ea typeface="Meiryo UI" panose="020B0604030504040204" pitchFamily="50" charset="-128"/>
                      </a:endParaRPr>
                    </a:p>
                  </a:txBody>
                  <a:tcPr marL="72000" marR="72000" marT="36000" marB="36000" vert="eaVert">
                    <a:lnT w="6350" cap="flat" cmpd="sng" algn="ctr">
                      <a:solidFill>
                        <a:schemeClr val="tx2"/>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solidFill>
                  </a:tcPr>
                </a:tc>
                <a:tc>
                  <a:txBody>
                    <a:bodyPr/>
                    <a:lstStyle/>
                    <a:p>
                      <a:pPr marL="133350" marR="0" lvl="0" indent="-133350" algn="just" defTabSz="914400" rtl="0" eaLnBrk="1" fontAlgn="auto" latinLnBrk="0" hangingPunct="1">
                        <a:lnSpc>
                          <a:spcPct val="100000"/>
                        </a:lnSpc>
                        <a:spcBef>
                          <a:spcPts val="0"/>
                        </a:spcBef>
                        <a:spcAft>
                          <a:spcPts val="0"/>
                        </a:spcAft>
                        <a:buClrTx/>
                        <a:buSzTx/>
                        <a:buFontTx/>
                        <a:buNone/>
                        <a:tabLst/>
                        <a:defRPr/>
                      </a:pPr>
                      <a:endParaRPr lang="en-US" altLang="ja-JP" sz="1050" b="1" i="0" u="none" kern="100" dirty="0" smtClean="0">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endParaRPr lang="en-US" altLang="ja-JP" sz="1050" b="1" i="0" u="none" kern="100" dirty="0">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en-US" altLang="ja-JP" sz="1050" b="1" i="0" u="none" kern="100" dirty="0">
                          <a:effectLst/>
                          <a:latin typeface="Meiryo UI" panose="020B0604030504040204" pitchFamily="50" charset="-128"/>
                          <a:ea typeface="Meiryo UI" panose="020B0604030504040204" pitchFamily="50" charset="-128"/>
                        </a:rPr>
                        <a:t>《</a:t>
                      </a:r>
                      <a:r>
                        <a:rPr lang="ja-JP" altLang="en-US" sz="1050" b="1" i="0" u="none" kern="100" dirty="0">
                          <a:effectLst/>
                          <a:latin typeface="Meiryo UI" panose="020B0604030504040204" pitchFamily="50" charset="-128"/>
                          <a:ea typeface="Meiryo UI" panose="020B0604030504040204" pitchFamily="50" charset="-128"/>
                        </a:rPr>
                        <a:t>警察官単独定数</a:t>
                      </a:r>
                      <a:r>
                        <a:rPr lang="en-US" altLang="ja-JP" sz="1050" b="1" i="0" u="none" kern="100" dirty="0">
                          <a:effectLst/>
                          <a:latin typeface="Meiryo UI" panose="020B0604030504040204" pitchFamily="50" charset="-128"/>
                          <a:ea typeface="Meiryo UI" panose="020B0604030504040204" pitchFamily="50" charset="-128"/>
                        </a:rPr>
                        <a:t>》</a:t>
                      </a: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50" b="0" i="0" u="none" kern="100" dirty="0">
                          <a:effectLst/>
                          <a:latin typeface="Meiryo UI" panose="020B0604030504040204" pitchFamily="50" charset="-128"/>
                          <a:ea typeface="Meiryo UI" panose="020B0604030504040204" pitchFamily="50" charset="-128"/>
                        </a:rPr>
                        <a:t>　◆　交通巡視員</a:t>
                      </a:r>
                      <a:r>
                        <a:rPr lang="en-US" altLang="ja-JP" sz="1050" b="0" i="0" u="none" kern="100" dirty="0">
                          <a:effectLst/>
                          <a:latin typeface="Meiryo UI" panose="020B0604030504040204" pitchFamily="50" charset="-128"/>
                          <a:ea typeface="Meiryo UI" panose="020B0604030504040204" pitchFamily="50" charset="-128"/>
                        </a:rPr>
                        <a:t>(520</a:t>
                      </a:r>
                      <a:r>
                        <a:rPr lang="ja-JP" altLang="en-US" sz="1050" b="0" i="0" u="none" kern="100" dirty="0">
                          <a:solidFill>
                            <a:schemeClr val="tx1"/>
                          </a:solidFill>
                          <a:effectLst/>
                          <a:latin typeface="Meiryo UI" panose="020B0604030504040204" pitchFamily="50" charset="-128"/>
                          <a:ea typeface="Meiryo UI" panose="020B0604030504040204" pitchFamily="50" charset="-128"/>
                        </a:rPr>
                        <a:t>人</a:t>
                      </a:r>
                      <a:r>
                        <a:rPr lang="en-US" altLang="ja-JP" sz="1050" b="0" i="0" u="none" kern="100" dirty="0">
                          <a:solidFill>
                            <a:schemeClr val="tx1"/>
                          </a:solidFill>
                          <a:effectLst/>
                          <a:latin typeface="Meiryo UI" panose="020B0604030504040204" pitchFamily="50" charset="-128"/>
                          <a:ea typeface="Meiryo UI" panose="020B0604030504040204" pitchFamily="50" charset="-128"/>
                        </a:rPr>
                        <a:t>)</a:t>
                      </a:r>
                      <a:r>
                        <a:rPr lang="ja-JP" altLang="en-US" sz="1050" b="0" i="0" u="none" kern="100" dirty="0">
                          <a:solidFill>
                            <a:schemeClr val="tx1"/>
                          </a:solidFill>
                          <a:effectLst/>
                          <a:latin typeface="Meiryo UI" panose="020B0604030504040204" pitchFamily="50" charset="-128"/>
                          <a:ea typeface="Meiryo UI" panose="020B0604030504040204" pitchFamily="50" charset="-128"/>
                        </a:rPr>
                        <a:t>を警察官に身分切り替えし</a:t>
                      </a:r>
                      <a:r>
                        <a:rPr lang="en-US" altLang="ja-JP" sz="1050" b="0" i="0" u="none" kern="100" dirty="0">
                          <a:solidFill>
                            <a:schemeClr val="tx1"/>
                          </a:solidFill>
                          <a:effectLst/>
                          <a:latin typeface="Meiryo UI" panose="020B0604030504040204" pitchFamily="50" charset="-128"/>
                          <a:ea typeface="Meiryo UI" panose="020B0604030504040204" pitchFamily="50" charset="-128"/>
                        </a:rPr>
                        <a:t>(</a:t>
                      </a:r>
                      <a:r>
                        <a:rPr lang="ja-JP" altLang="en-US" sz="1050" b="0" i="0" u="none" kern="100" dirty="0">
                          <a:solidFill>
                            <a:schemeClr val="tx1"/>
                          </a:solidFill>
                          <a:effectLst/>
                          <a:latin typeface="Meiryo UI" panose="020B0604030504040204" pitchFamily="50" charset="-128"/>
                          <a:ea typeface="Meiryo UI" panose="020B0604030504040204" pitchFamily="50" charset="-128"/>
                        </a:rPr>
                        <a:t>昭和</a:t>
                      </a:r>
                      <a:r>
                        <a:rPr lang="en-US" altLang="ja-JP" sz="1050" b="0" i="0" u="none" kern="100" dirty="0">
                          <a:solidFill>
                            <a:schemeClr val="tx1"/>
                          </a:solidFill>
                          <a:effectLst/>
                          <a:latin typeface="Meiryo UI" panose="020B0604030504040204" pitchFamily="50" charset="-128"/>
                          <a:ea typeface="Meiryo UI" panose="020B0604030504040204" pitchFamily="50" charset="-128"/>
                        </a:rPr>
                        <a:t>51</a:t>
                      </a:r>
                      <a:r>
                        <a:rPr lang="ja-JP" altLang="en-US" sz="1050" b="0" i="0" u="none" kern="100" dirty="0">
                          <a:solidFill>
                            <a:schemeClr val="tx1"/>
                          </a:solidFill>
                          <a:effectLst/>
                          <a:latin typeface="Meiryo UI" panose="020B0604030504040204" pitchFamily="50" charset="-128"/>
                          <a:ea typeface="Meiryo UI" panose="020B0604030504040204" pitchFamily="50" charset="-128"/>
                        </a:rPr>
                        <a:t>～</a:t>
                      </a:r>
                      <a:r>
                        <a:rPr lang="en-US" altLang="ja-JP" sz="1050" b="0" i="0" u="none" kern="100" dirty="0">
                          <a:solidFill>
                            <a:schemeClr val="tx1"/>
                          </a:solidFill>
                          <a:effectLst/>
                          <a:latin typeface="Meiryo UI" panose="020B0604030504040204" pitchFamily="50" charset="-128"/>
                          <a:ea typeface="Meiryo UI" panose="020B0604030504040204" pitchFamily="50" charset="-128"/>
                        </a:rPr>
                        <a:t>53</a:t>
                      </a:r>
                      <a:r>
                        <a:rPr lang="ja-JP" altLang="en-US" sz="1050" b="0" i="0" u="none" kern="100" dirty="0">
                          <a:solidFill>
                            <a:schemeClr val="tx1"/>
                          </a:solidFill>
                          <a:effectLst/>
                          <a:latin typeface="Meiryo UI" panose="020B0604030504040204" pitchFamily="50" charset="-128"/>
                          <a:ea typeface="Meiryo UI" panose="020B0604030504040204" pitchFamily="50" charset="-128"/>
                        </a:rPr>
                        <a:t>年度</a:t>
                      </a:r>
                      <a:r>
                        <a:rPr lang="en-US" altLang="ja-JP" sz="1050" b="0" i="0" u="none" kern="100" dirty="0">
                          <a:solidFill>
                            <a:schemeClr val="tx1"/>
                          </a:solidFill>
                          <a:effectLst/>
                          <a:latin typeface="Meiryo UI" panose="020B0604030504040204" pitchFamily="50" charset="-128"/>
                          <a:ea typeface="Meiryo UI" panose="020B0604030504040204" pitchFamily="50" charset="-128"/>
                        </a:rPr>
                        <a:t>)</a:t>
                      </a:r>
                      <a:r>
                        <a:rPr lang="ja-JP" altLang="en-US" sz="1050" b="0" i="0" u="none" kern="100" dirty="0" err="1">
                          <a:solidFill>
                            <a:schemeClr val="tx1"/>
                          </a:solidFill>
                          <a:effectLst/>
                          <a:latin typeface="Meiryo UI" panose="020B0604030504040204" pitchFamily="50" charset="-128"/>
                          <a:ea typeface="Meiryo UI" panose="020B0604030504040204" pitchFamily="50" charset="-128"/>
                        </a:rPr>
                        <a:t>、</a:t>
                      </a:r>
                      <a:r>
                        <a:rPr lang="ja-JP" altLang="en-US" sz="1050" b="0" i="0" u="none" kern="100" dirty="0">
                          <a:solidFill>
                            <a:schemeClr val="tx1"/>
                          </a:solidFill>
                          <a:effectLst/>
                          <a:latin typeface="Meiryo UI" panose="020B0604030504040204" pitchFamily="50" charset="-128"/>
                          <a:ea typeface="Meiryo UI" panose="020B0604030504040204" pitchFamily="50" charset="-128"/>
                        </a:rPr>
                        <a:t>その同数を政令定数に上乗せ。</a:t>
                      </a:r>
                      <a:endParaRPr lang="en-US" altLang="ja-JP" sz="1050" b="0" i="0" u="none" kern="100" dirty="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en-US" altLang="ja-JP" sz="1050" b="0" i="0" u="none" kern="100" dirty="0">
                          <a:solidFill>
                            <a:schemeClr val="tx1"/>
                          </a:solidFill>
                          <a:effectLst/>
                          <a:latin typeface="Meiryo UI" panose="020B0604030504040204" pitchFamily="50" charset="-128"/>
                          <a:ea typeface="Meiryo UI" panose="020B0604030504040204" pitchFamily="50" charset="-128"/>
                        </a:rPr>
                        <a:t>       </a:t>
                      </a:r>
                      <a:r>
                        <a:rPr lang="ja-JP" altLang="en-US" sz="1050" b="0" i="0" u="none" kern="100" dirty="0">
                          <a:solidFill>
                            <a:schemeClr val="tx1"/>
                          </a:solidFill>
                          <a:effectLst/>
                          <a:latin typeface="Meiryo UI" panose="020B0604030504040204" pitchFamily="50" charset="-128"/>
                          <a:ea typeface="Meiryo UI" panose="020B0604030504040204" pitchFamily="50" charset="-128"/>
                        </a:rPr>
                        <a:t>交通の安全と円滑に係る指導取締りに関する事務に従事し、社会的問題となっている悪質・危険運転者に対する取締りを始め、交通死亡事故抑止対策等、</a:t>
                      </a:r>
                      <a:endParaRPr lang="en-US" altLang="ja-JP" sz="1050" b="0" i="0" u="none" kern="100" dirty="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en-US" altLang="ja-JP" sz="1050" b="0" i="0" u="none" kern="100" dirty="0">
                          <a:solidFill>
                            <a:schemeClr val="tx1"/>
                          </a:solidFill>
                          <a:effectLst/>
                          <a:latin typeface="Meiryo UI" panose="020B0604030504040204" pitchFamily="50" charset="-128"/>
                          <a:ea typeface="Meiryo UI" panose="020B0604030504040204" pitchFamily="50" charset="-128"/>
                        </a:rPr>
                        <a:t>       </a:t>
                      </a:r>
                      <a:r>
                        <a:rPr lang="ja-JP" altLang="en-US" sz="1050" b="0" i="0" u="none" kern="100" dirty="0">
                          <a:solidFill>
                            <a:schemeClr val="tx1"/>
                          </a:solidFill>
                          <a:effectLst/>
                          <a:latin typeface="Meiryo UI" panose="020B0604030504040204" pitchFamily="50" charset="-128"/>
                          <a:ea typeface="Meiryo UI" panose="020B0604030504040204" pitchFamily="50" charset="-128"/>
                        </a:rPr>
                        <a:t>組織的な課題に対応</a:t>
                      </a:r>
                      <a:r>
                        <a:rPr lang="ja-JP" altLang="en-US" sz="1050" b="0" i="0" u="none" kern="100" dirty="0" smtClean="0">
                          <a:solidFill>
                            <a:schemeClr val="tx1"/>
                          </a:solidFill>
                          <a:effectLst/>
                          <a:latin typeface="Meiryo UI" panose="020B0604030504040204" pitchFamily="50" charset="-128"/>
                          <a:ea typeface="Meiryo UI" panose="020B0604030504040204" pitchFamily="50" charset="-128"/>
                        </a:rPr>
                        <a:t>。</a:t>
                      </a:r>
                      <a:endParaRPr lang="en-US" altLang="ja-JP" sz="1050" b="0" i="0" u="none" kern="100" dirty="0" smtClean="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endParaRPr lang="en-US" altLang="ja-JP" sz="1050" b="0" i="0" u="none" kern="100" dirty="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endParaRPr lang="en-US" altLang="ja-JP" sz="1050" b="0" i="0" u="none" kern="100" dirty="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en-US" altLang="ja-JP" sz="1050" b="1" i="0" u="none" kern="100" dirty="0">
                          <a:solidFill>
                            <a:schemeClr val="tx1"/>
                          </a:solidFill>
                          <a:effectLst/>
                          <a:latin typeface="Meiryo UI" panose="020B0604030504040204" pitchFamily="50" charset="-128"/>
                          <a:ea typeface="Meiryo UI" panose="020B0604030504040204" pitchFamily="50" charset="-128"/>
                        </a:rPr>
                        <a:t>《</a:t>
                      </a:r>
                      <a:r>
                        <a:rPr lang="ja-JP" altLang="en-US" sz="1050" b="1" i="0" u="none" kern="100" dirty="0">
                          <a:solidFill>
                            <a:schemeClr val="tx1"/>
                          </a:solidFill>
                          <a:effectLst/>
                          <a:latin typeface="Meiryo UI" panose="020B0604030504040204" pitchFamily="50" charset="-128"/>
                          <a:ea typeface="Meiryo UI" panose="020B0604030504040204" pitchFamily="50" charset="-128"/>
                        </a:rPr>
                        <a:t>警察専門嘱託員</a:t>
                      </a:r>
                      <a:r>
                        <a:rPr lang="en-US" altLang="ja-JP" sz="1050" b="1" i="0" u="none" kern="100" dirty="0">
                          <a:solidFill>
                            <a:schemeClr val="tx1"/>
                          </a:solidFill>
                          <a:effectLst/>
                          <a:latin typeface="Meiryo UI" panose="020B0604030504040204" pitchFamily="50" charset="-128"/>
                          <a:ea typeface="Meiryo UI" panose="020B0604030504040204" pitchFamily="50" charset="-128"/>
                        </a:rPr>
                        <a:t>》</a:t>
                      </a:r>
                    </a:p>
                    <a:p>
                      <a:pPr marL="133350" indent="-133350" algn="just">
                        <a:spcAft>
                          <a:spcPts val="0"/>
                        </a:spcAft>
                      </a:pPr>
                      <a:r>
                        <a:rPr lang="ja-JP" altLang="en-US" sz="1050" b="0" i="0" kern="100" dirty="0">
                          <a:effectLst/>
                          <a:latin typeface="Meiryo UI" panose="020B0604030504040204" pitchFamily="50" charset="-128"/>
                          <a:ea typeface="Meiryo UI" panose="020B0604030504040204" pitchFamily="50" charset="-128"/>
                        </a:rPr>
                        <a:t>　</a:t>
                      </a:r>
                      <a:r>
                        <a:rPr lang="ja-JP" altLang="en-US" sz="1050" b="0" kern="100" dirty="0">
                          <a:effectLst/>
                          <a:latin typeface="Meiryo UI" panose="020B0604030504040204" pitchFamily="50" charset="-128"/>
                          <a:ea typeface="Meiryo UI" panose="020B0604030504040204" pitchFamily="50" charset="-128"/>
                        </a:rPr>
                        <a:t>◆　予算定員　</a:t>
                      </a:r>
                      <a:r>
                        <a:rPr lang="en-US" altLang="ja-JP" sz="1050" b="0" kern="100" dirty="0">
                          <a:effectLst/>
                          <a:latin typeface="Meiryo UI" panose="020B0604030504040204" pitchFamily="50" charset="-128"/>
                          <a:ea typeface="Meiryo UI" panose="020B0604030504040204" pitchFamily="50" charset="-128"/>
                        </a:rPr>
                        <a:t>1,020</a:t>
                      </a:r>
                      <a:r>
                        <a:rPr lang="ja-JP" altLang="en-US" sz="1050" b="0" kern="100" dirty="0">
                          <a:effectLst/>
                          <a:latin typeface="Meiryo UI" panose="020B0604030504040204" pitchFamily="50" charset="-128"/>
                          <a:ea typeface="Meiryo UI" panose="020B0604030504040204" pitchFamily="50" charset="-128"/>
                        </a:rPr>
                        <a:t>人</a:t>
                      </a:r>
                      <a:r>
                        <a:rPr lang="en-US" altLang="ja-JP" sz="1050" b="0" kern="100" dirty="0">
                          <a:effectLst/>
                          <a:latin typeface="Meiryo UI" panose="020B0604030504040204" pitchFamily="50" charset="-128"/>
                          <a:ea typeface="Meiryo UI" panose="020B0604030504040204" pitchFamily="50" charset="-128"/>
                        </a:rPr>
                        <a:t>(H22</a:t>
                      </a:r>
                      <a:r>
                        <a:rPr lang="ja-JP" altLang="en-US" sz="1050" b="0" kern="100" dirty="0">
                          <a:effectLst/>
                          <a:latin typeface="Meiryo UI" panose="020B0604030504040204" pitchFamily="50" charset="-128"/>
                          <a:ea typeface="Meiryo UI" panose="020B0604030504040204" pitchFamily="50" charset="-128"/>
                        </a:rPr>
                        <a:t>～</a:t>
                      </a:r>
                      <a:r>
                        <a:rPr lang="en-US" altLang="ja-JP" sz="1050" b="0" kern="100" dirty="0">
                          <a:effectLst/>
                          <a:latin typeface="Meiryo UI" panose="020B0604030504040204" pitchFamily="50" charset="-128"/>
                          <a:ea typeface="Meiryo UI" panose="020B0604030504040204" pitchFamily="50" charset="-128"/>
                        </a:rPr>
                        <a:t>)</a:t>
                      </a:r>
                      <a:r>
                        <a:rPr lang="ja-JP" altLang="en-US" sz="1050" b="0" i="0" u="sng" kern="100" dirty="0">
                          <a:effectLst/>
                          <a:latin typeface="Meiryo UI" panose="020B0604030504040204" pitchFamily="50" charset="-128"/>
                          <a:ea typeface="Meiryo UI" panose="020B0604030504040204" pitchFamily="50" charset="-128"/>
                        </a:rPr>
                        <a:t>　</a:t>
                      </a:r>
                      <a:endParaRPr lang="en-US" altLang="ja-JP" sz="1050" b="0" i="0" u="sng" kern="100" dirty="0">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50" b="1" kern="100" dirty="0">
                          <a:effectLst/>
                          <a:latin typeface="Meiryo UI" panose="020B0604030504040204" pitchFamily="50" charset="-128"/>
                          <a:ea typeface="Meiryo UI" panose="020B0604030504040204" pitchFamily="50" charset="-128"/>
                        </a:rPr>
                        <a:t>　</a:t>
                      </a:r>
                      <a:r>
                        <a:rPr lang="ja-JP" altLang="en-US" sz="1000" b="1" kern="100" dirty="0">
                          <a:effectLst/>
                          <a:latin typeface="Meiryo UI" panose="020B0604030504040204" pitchFamily="50" charset="-128"/>
                          <a:ea typeface="Meiryo UI" panose="020B0604030504040204" pitchFamily="50" charset="-128"/>
                        </a:rPr>
                        <a:t>　　</a:t>
                      </a:r>
                      <a:r>
                        <a:rPr kumimoji="1" lang="ja-JP" altLang="en-US" sz="1000" b="1" dirty="0">
                          <a:latin typeface="Meiryo UI" panose="020B0604030504040204" pitchFamily="50" charset="-128"/>
                          <a:ea typeface="Meiryo UI" panose="020B0604030504040204" pitchFamily="50" charset="-128"/>
                        </a:rPr>
                        <a:t>　</a:t>
                      </a: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令和元年度においては、</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交番相談員（</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417</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人）、車庫調査員（</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86</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人）のほか、証拠品管理、運転免許など各種警察関係業務に</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1,020</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人を配置。</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dirty="0">
                        <a:latin typeface="Meiryo UI" panose="020B0604030504040204" pitchFamily="50" charset="-128"/>
                        <a:ea typeface="Meiryo UI" panose="020B0604030504040204" pitchFamily="50" charset="-128"/>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latin typeface="Meiryo UI" panose="020B0604030504040204" pitchFamily="50" charset="-128"/>
                        <a:ea typeface="Meiryo UI" panose="020B0604030504040204" pitchFamily="50" charset="-128"/>
                      </a:endParaRP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rPr>
                        <a:t>　　　　　　　　　　　　　　　　 </a:t>
                      </a:r>
                      <a:endParaRPr lang="ja-JP" altLang="en-US" sz="1000" b="0" i="0" kern="100" dirty="0">
                        <a:effectLst/>
                        <a:latin typeface="Meiryo UI" panose="020B0604030504040204" pitchFamily="50" charset="-128"/>
                        <a:ea typeface="Meiryo UI" panose="020B0604030504040204" pitchFamily="50" charset="-128"/>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10003"/>
                  </a:ext>
                </a:extLst>
              </a:tr>
            </a:tbl>
          </a:graphicData>
        </a:graphic>
      </p:graphicFrame>
      <p:sp>
        <p:nvSpPr>
          <p:cNvPr id="5" name="正方形/長方形 4"/>
          <p:cNvSpPr/>
          <p:nvPr/>
        </p:nvSpPr>
        <p:spPr>
          <a:xfrm>
            <a:off x="5877145" y="220456"/>
            <a:ext cx="1935215" cy="208186"/>
          </a:xfrm>
          <a:prstGeom prst="rect">
            <a:avLst/>
          </a:prstGeom>
          <a:ln w="6350"/>
        </p:spPr>
        <p:style>
          <a:lnRef idx="2">
            <a:schemeClr val="accent1"/>
          </a:lnRef>
          <a:fillRef idx="1">
            <a:schemeClr val="lt1"/>
          </a:fillRef>
          <a:effectRef idx="0">
            <a:schemeClr val="accent1"/>
          </a:effectRef>
          <a:fontRef idx="minor">
            <a:schemeClr val="dk1"/>
          </a:fontRef>
        </p:style>
        <p:txBody>
          <a:bodyPr lIns="36000" rIns="36000" rtlCol="0" anchor="ctr"/>
          <a:lstStyle/>
          <a:p>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予算の記載</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）：一般財源</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正方形/長方形 6"/>
          <p:cNvSpPr/>
          <p:nvPr/>
        </p:nvSpPr>
        <p:spPr>
          <a:xfrm>
            <a:off x="5640550" y="908720"/>
            <a:ext cx="3296935" cy="230750"/>
          </a:xfrm>
          <a:prstGeom prst="rect">
            <a:avLst/>
          </a:prstGeom>
          <a:ln/>
        </p:spPr>
        <p:style>
          <a:lnRef idx="2">
            <a:schemeClr val="accent1"/>
          </a:lnRef>
          <a:fillRef idx="1">
            <a:schemeClr val="lt1"/>
          </a:fillRef>
          <a:effectRef idx="0">
            <a:schemeClr val="accent1"/>
          </a:effectRef>
          <a:fontRef idx="minor">
            <a:schemeClr val="dk1"/>
          </a:fontRef>
        </p:style>
        <p:txBody>
          <a:bodyPr lIns="36000" rIns="0" rtlCol="0" anchor="ctr"/>
          <a:lstStyle/>
          <a:p>
            <a:pPr algn="ctr"/>
            <a:r>
              <a:rPr lang="en-US" altLang="ja-JP" sz="1050" dirty="0">
                <a:solidFill>
                  <a:schemeClr val="tx1"/>
                </a:solidFill>
                <a:latin typeface="Meiryo UI" panose="020B0604030504040204" pitchFamily="50" charset="-128"/>
                <a:ea typeface="Meiryo UI" panose="020B0604030504040204" pitchFamily="50" charset="-128"/>
              </a:rPr>
              <a:t>R2</a:t>
            </a:r>
            <a:r>
              <a:rPr lang="ja-JP" altLang="en-US" sz="1050" dirty="0">
                <a:solidFill>
                  <a:schemeClr val="tx1"/>
                </a:solidFill>
                <a:latin typeface="Meiryo UI" panose="020B0604030504040204" pitchFamily="50" charset="-128"/>
                <a:ea typeface="Meiryo UI" panose="020B0604030504040204" pitchFamily="50" charset="-128"/>
              </a:rPr>
              <a:t>当初予算額：</a:t>
            </a:r>
            <a:r>
              <a:rPr lang="en-US" altLang="ja-JP" sz="1050" dirty="0">
                <a:solidFill>
                  <a:schemeClr val="tx1"/>
                </a:solidFill>
                <a:latin typeface="Meiryo UI" panose="020B0604030504040204" pitchFamily="50" charset="-128"/>
                <a:ea typeface="Meiryo UI" panose="020B0604030504040204" pitchFamily="50" charset="-128"/>
              </a:rPr>
              <a:t>236,706</a:t>
            </a:r>
            <a:r>
              <a:rPr lang="ja-JP" altLang="en-US" sz="1050" dirty="0">
                <a:solidFill>
                  <a:schemeClr val="tx1"/>
                </a:solidFill>
                <a:latin typeface="Meiryo UI" panose="020B0604030504040204" pitchFamily="50" charset="-128"/>
                <a:ea typeface="Meiryo UI" panose="020B0604030504040204" pitchFamily="50" charset="-128"/>
              </a:rPr>
              <a:t>（</a:t>
            </a:r>
            <a:r>
              <a:rPr lang="en-US" altLang="ja-JP" sz="1050" dirty="0">
                <a:solidFill>
                  <a:schemeClr val="tx1"/>
                </a:solidFill>
                <a:latin typeface="Meiryo UI" panose="020B0604030504040204" pitchFamily="50" charset="-128"/>
                <a:ea typeface="Meiryo UI" panose="020B0604030504040204" pitchFamily="50" charset="-128"/>
              </a:rPr>
              <a:t>236,308</a:t>
            </a:r>
            <a:r>
              <a:rPr lang="ja-JP" altLang="en-US" sz="1050" dirty="0">
                <a:solidFill>
                  <a:schemeClr val="tx1"/>
                </a:solidFill>
                <a:latin typeface="Meiryo UI" panose="020B0604030504040204" pitchFamily="50" charset="-128"/>
                <a:ea typeface="Meiryo UI" panose="020B0604030504040204" pitchFamily="50" charset="-128"/>
              </a:rPr>
              <a:t>）百万円の一部</a:t>
            </a:r>
            <a:endPar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9" name="正方形/長方形 8"/>
          <p:cNvSpPr/>
          <p:nvPr/>
        </p:nvSpPr>
        <p:spPr>
          <a:xfrm>
            <a:off x="6248428" y="2045386"/>
            <a:ext cx="2689057" cy="226631"/>
          </a:xfrm>
          <a:prstGeom prst="rect">
            <a:avLst/>
          </a:prstGeom>
          <a:ln/>
        </p:spPr>
        <p:style>
          <a:lnRef idx="2">
            <a:schemeClr val="accent1"/>
          </a:lnRef>
          <a:fillRef idx="1">
            <a:schemeClr val="lt1"/>
          </a:fillRef>
          <a:effectRef idx="0">
            <a:schemeClr val="accent1"/>
          </a:effectRef>
          <a:fontRef idx="minor">
            <a:schemeClr val="dk1"/>
          </a:fontRef>
        </p:style>
        <p:txBody>
          <a:bodyPr lIns="36000" rIns="0" rtlCol="0" anchor="ctr"/>
          <a:lstStyle/>
          <a:p>
            <a:pPr algn="ctr"/>
            <a:r>
              <a:rPr lang="en-US" altLang="ja-JP" sz="1050" dirty="0">
                <a:solidFill>
                  <a:schemeClr val="tx1"/>
                </a:solidFill>
                <a:latin typeface="Meiryo UI" panose="020B0604030504040204" pitchFamily="50" charset="-128"/>
                <a:ea typeface="Meiryo UI" panose="020B0604030504040204" pitchFamily="50" charset="-128"/>
              </a:rPr>
              <a:t>R2</a:t>
            </a:r>
            <a:r>
              <a:rPr lang="ja-JP" altLang="en-US" sz="1050" dirty="0">
                <a:solidFill>
                  <a:schemeClr val="tx1"/>
                </a:solidFill>
                <a:latin typeface="Meiryo UI" panose="020B0604030504040204" pitchFamily="50" charset="-128"/>
                <a:ea typeface="Meiryo UI" panose="020B0604030504040204" pitchFamily="50" charset="-128"/>
              </a:rPr>
              <a:t>当初予算額：</a:t>
            </a:r>
            <a:r>
              <a:rPr lang="en-US" altLang="ja-JP" sz="1050" dirty="0">
                <a:solidFill>
                  <a:schemeClr val="tx1"/>
                </a:solidFill>
                <a:latin typeface="Meiryo UI" panose="020B0604030504040204" pitchFamily="50" charset="-128"/>
                <a:ea typeface="Meiryo UI" panose="020B0604030504040204" pitchFamily="50" charset="-128"/>
              </a:rPr>
              <a:t>2,784</a:t>
            </a:r>
            <a:r>
              <a:rPr lang="ja-JP" altLang="en-US" sz="1050" dirty="0">
                <a:solidFill>
                  <a:schemeClr val="tx1"/>
                </a:solidFill>
                <a:latin typeface="Meiryo UI" panose="020B0604030504040204" pitchFamily="50" charset="-128"/>
                <a:ea typeface="Meiryo UI" panose="020B0604030504040204" pitchFamily="50" charset="-128"/>
              </a:rPr>
              <a:t>（</a:t>
            </a:r>
            <a:r>
              <a:rPr lang="en-US" altLang="ja-JP" sz="1050" dirty="0">
                <a:solidFill>
                  <a:schemeClr val="tx1"/>
                </a:solidFill>
                <a:latin typeface="Meiryo UI" panose="020B0604030504040204" pitchFamily="50" charset="-128"/>
                <a:ea typeface="Meiryo UI" panose="020B0604030504040204" pitchFamily="50" charset="-128"/>
              </a:rPr>
              <a:t>2,784</a:t>
            </a:r>
            <a:r>
              <a:rPr lang="ja-JP" altLang="en-US" sz="1050" dirty="0">
                <a:solidFill>
                  <a:schemeClr val="tx1"/>
                </a:solidFill>
                <a:latin typeface="Meiryo UI" panose="020B0604030504040204" pitchFamily="50" charset="-128"/>
                <a:ea typeface="Meiryo UI" panose="020B0604030504040204" pitchFamily="50" charset="-128"/>
              </a:rPr>
              <a:t>）</a:t>
            </a:r>
            <a:r>
              <a:rPr lang="ja-JP" altLang="en-US" sz="1050" dirty="0" smtClean="0">
                <a:solidFill>
                  <a:schemeClr val="tx1"/>
                </a:solidFill>
                <a:latin typeface="Meiryo UI" panose="020B0604030504040204" pitchFamily="50" charset="-128"/>
                <a:ea typeface="Meiryo UI" panose="020B0604030504040204" pitchFamily="50" charset="-128"/>
              </a:rPr>
              <a:t>百万円</a:t>
            </a:r>
            <a:endParaRPr lang="en-US" altLang="ja-JP" sz="1050" dirty="0">
              <a:solidFill>
                <a:schemeClr val="tx1"/>
              </a:solidFill>
              <a:latin typeface="Meiryo UI" panose="020B0604030504040204" pitchFamily="50" charset="-128"/>
              <a:ea typeface="Meiryo UI" panose="020B0604030504040204" pitchFamily="50" charset="-128"/>
            </a:endParaRPr>
          </a:p>
        </p:txBody>
      </p:sp>
      <p:sp>
        <p:nvSpPr>
          <p:cNvPr id="8" name="正方形/長方形 7"/>
          <p:cNvSpPr/>
          <p:nvPr/>
        </p:nvSpPr>
        <p:spPr>
          <a:xfrm>
            <a:off x="6595464" y="1133745"/>
            <a:ext cx="2477036" cy="23075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lIns="36000" rIns="0" rtlCol="0" anchor="ctr"/>
          <a:lstStyle/>
          <a:p>
            <a:pPr algn="ctr"/>
            <a:r>
              <a:rPr lang="en-US" altLang="ja-JP" sz="105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05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一般職員を含む全職員に係る人件費</a:t>
            </a:r>
            <a:endPar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11" name="スライド番号プレースホルダー 4"/>
          <p:cNvSpPr txBox="1">
            <a:spLocks/>
          </p:cNvSpPr>
          <p:nvPr/>
        </p:nvSpPr>
        <p:spPr>
          <a:xfrm>
            <a:off x="7010400" y="6584035"/>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smtClean="0">
                <a:solidFill>
                  <a:schemeClr val="tx1"/>
                </a:solidFill>
                <a:latin typeface="Meiryo UI" panose="020B0604030504040204" pitchFamily="50" charset="-128"/>
                <a:ea typeface="Meiryo UI" panose="020B0604030504040204" pitchFamily="50" charset="-128"/>
              </a:rPr>
              <a:t>85</a:t>
            </a:r>
            <a:endParaRPr lang="ja-JP" altLang="en-US"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13701466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表 24"/>
          <p:cNvGraphicFramePr>
            <a:graphicFrameLocks noGrp="1"/>
          </p:cNvGraphicFramePr>
          <p:nvPr>
            <p:extLst>
              <p:ext uri="{D42A27DB-BD31-4B8C-83A1-F6EECF244321}">
                <p14:modId xmlns:p14="http://schemas.microsoft.com/office/powerpoint/2010/main" val="964531143"/>
              </p:ext>
            </p:extLst>
          </p:nvPr>
        </p:nvGraphicFramePr>
        <p:xfrm>
          <a:off x="83583" y="82238"/>
          <a:ext cx="9003329" cy="415976"/>
        </p:xfrm>
        <a:graphic>
          <a:graphicData uri="http://schemas.openxmlformats.org/drawingml/2006/table">
            <a:tbl>
              <a:tblPr firstRow="1" firstCol="1" bandRow="1">
                <a:tableStyleId>{5C22544A-7EE6-4342-B048-85BDC9FD1C3A}</a:tableStyleId>
              </a:tblPr>
              <a:tblGrid>
                <a:gridCol w="6738667">
                  <a:extLst>
                    <a:ext uri="{9D8B030D-6E8A-4147-A177-3AD203B41FA5}">
                      <a16:colId xmlns:a16="http://schemas.microsoft.com/office/drawing/2014/main" val="1996567682"/>
                    </a:ext>
                  </a:extLst>
                </a:gridCol>
                <a:gridCol w="2264662">
                  <a:extLst>
                    <a:ext uri="{9D8B030D-6E8A-4147-A177-3AD203B41FA5}">
                      <a16:colId xmlns:a16="http://schemas.microsoft.com/office/drawing/2014/main" val="2440904912"/>
                    </a:ext>
                  </a:extLst>
                </a:gridCol>
              </a:tblGrid>
              <a:tr h="41597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100" kern="100" dirty="0">
                          <a:solidFill>
                            <a:schemeClr val="tx1"/>
                          </a:solidFill>
                          <a:effectLst/>
                          <a:latin typeface="Meiryo UI" panose="020B0604030504040204" pitchFamily="50" charset="-128"/>
                          <a:ea typeface="Meiryo UI" panose="020B0604030504040204" pitchFamily="50" charset="-128"/>
                        </a:rPr>
                        <a:t>【</a:t>
                      </a:r>
                      <a:r>
                        <a:rPr lang="ja-JP" altLang="en-US" sz="1100" kern="100" dirty="0">
                          <a:solidFill>
                            <a:schemeClr val="tx1"/>
                          </a:solidFill>
                          <a:effectLst/>
                          <a:latin typeface="Meiryo UI" panose="020B0604030504040204" pitchFamily="50" charset="-128"/>
                          <a:ea typeface="Meiryo UI" panose="020B0604030504040204" pitchFamily="50" charset="-128"/>
                        </a:rPr>
                        <a:t>主要検討事業</a:t>
                      </a:r>
                      <a:r>
                        <a:rPr lang="en-US" altLang="ja-JP" sz="1100" kern="100" dirty="0">
                          <a:solidFill>
                            <a:schemeClr val="tx1"/>
                          </a:solidFill>
                          <a:effectLst/>
                          <a:latin typeface="Meiryo UI" panose="020B0604030504040204" pitchFamily="50" charset="-128"/>
                          <a:ea typeface="Meiryo UI" panose="020B0604030504040204" pitchFamily="50" charset="-128"/>
                        </a:rPr>
                        <a:t>35】</a:t>
                      </a:r>
                      <a:r>
                        <a:rPr lang="ja-JP" altLang="en-US" sz="1100" kern="100" dirty="0">
                          <a:solidFill>
                            <a:schemeClr val="tx1"/>
                          </a:solidFill>
                          <a:effectLst/>
                          <a:latin typeface="Meiryo UI" panose="020B0604030504040204" pitchFamily="50" charset="-128"/>
                          <a:ea typeface="Meiryo UI" panose="020B0604030504040204" pitchFamily="50" charset="-128"/>
                        </a:rPr>
                        <a:t>　</a:t>
                      </a:r>
                      <a:r>
                        <a:rPr lang="ja-JP" altLang="en-US" sz="1400" kern="100" dirty="0">
                          <a:solidFill>
                            <a:schemeClr val="tx1"/>
                          </a:solidFill>
                          <a:effectLst/>
                          <a:latin typeface="Meiryo UI" panose="020B0604030504040204" pitchFamily="50" charset="-128"/>
                          <a:ea typeface="Meiryo UI" panose="020B0604030504040204" pitchFamily="50" charset="-128"/>
                        </a:rPr>
                        <a:t>警察施設（署、交番等）の建替え等　　　</a:t>
                      </a:r>
                      <a:r>
                        <a:rPr lang="ja-JP" altLang="en-US" sz="1000" kern="100" dirty="0">
                          <a:solidFill>
                            <a:schemeClr val="tx1"/>
                          </a:solidFill>
                          <a:effectLst/>
                          <a:latin typeface="Meiryo UI" panose="020B0604030504040204" pitchFamily="50" charset="-128"/>
                          <a:ea typeface="Meiryo UI" panose="020B0604030504040204" pitchFamily="50" charset="-128"/>
                        </a:rPr>
                        <a:t>　</a:t>
                      </a:r>
                      <a:endParaRPr lang="en-US" altLang="ja-JP" sz="10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effectLst/>
                          <a:latin typeface="Meiryo UI" panose="020B0604030504040204" pitchFamily="50" charset="-128"/>
                          <a:ea typeface="Meiryo UI" panose="020B0604030504040204" pitchFamily="50" charset="-128"/>
                        </a:rPr>
                        <a:t>　　</a:t>
                      </a:r>
                      <a:r>
                        <a:rPr lang="ja-JP" altLang="en-US" sz="1200" kern="100" dirty="0" smtClean="0">
                          <a:solidFill>
                            <a:schemeClr val="tx1"/>
                          </a:solidFill>
                          <a:effectLst/>
                          <a:latin typeface="Meiryo UI" panose="020B0604030504040204" pitchFamily="50" charset="-128"/>
                          <a:ea typeface="Meiryo UI" panose="020B0604030504040204" pitchFamily="50" charset="-128"/>
                        </a:rPr>
                        <a:t>＜公安委員会＞</a:t>
                      </a:r>
                      <a:endParaRPr lang="en-US" altLang="ja-JP" sz="1200" kern="100" dirty="0">
                        <a:solidFill>
                          <a:schemeClr val="tx1"/>
                        </a:solidFill>
                        <a:effectLst/>
                        <a:latin typeface="Meiryo UI" panose="020B0604030504040204" pitchFamily="50" charset="-128"/>
                        <a:ea typeface="Meiryo UI" panose="020B0604030504040204" pitchFamily="50" charset="-128"/>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09406796"/>
                  </a:ext>
                </a:extLst>
              </a:tr>
            </a:tbl>
          </a:graphicData>
        </a:graphic>
      </p:graphicFrame>
      <p:graphicFrame>
        <p:nvGraphicFramePr>
          <p:cNvPr id="2" name="表 1"/>
          <p:cNvGraphicFramePr>
            <a:graphicFrameLocks noGrp="1"/>
          </p:cNvGraphicFramePr>
          <p:nvPr/>
        </p:nvGraphicFramePr>
        <p:xfrm>
          <a:off x="41792" y="502027"/>
          <a:ext cx="9060417" cy="6320500"/>
        </p:xfrm>
        <a:graphic>
          <a:graphicData uri="http://schemas.openxmlformats.org/drawingml/2006/table">
            <a:tbl>
              <a:tblPr firstRow="1" firstCol="1" bandRow="1">
                <a:tableStyleId>{BC89EF96-8CEA-46FF-86C4-4CE0E7609802}</a:tableStyleId>
              </a:tblPr>
              <a:tblGrid>
                <a:gridCol w="257947">
                  <a:extLst>
                    <a:ext uri="{9D8B030D-6E8A-4147-A177-3AD203B41FA5}">
                      <a16:colId xmlns:a16="http://schemas.microsoft.com/office/drawing/2014/main" val="9612139"/>
                    </a:ext>
                  </a:extLst>
                </a:gridCol>
                <a:gridCol w="4107538">
                  <a:extLst>
                    <a:ext uri="{9D8B030D-6E8A-4147-A177-3AD203B41FA5}">
                      <a16:colId xmlns:a16="http://schemas.microsoft.com/office/drawing/2014/main" val="4183280094"/>
                    </a:ext>
                  </a:extLst>
                </a:gridCol>
                <a:gridCol w="4694932">
                  <a:extLst>
                    <a:ext uri="{9D8B030D-6E8A-4147-A177-3AD203B41FA5}">
                      <a16:colId xmlns:a16="http://schemas.microsoft.com/office/drawing/2014/main" val="2315497615"/>
                    </a:ext>
                  </a:extLst>
                </a:gridCol>
              </a:tblGrid>
              <a:tr h="211073">
                <a:tc rowSpan="2">
                  <a:txBody>
                    <a:bodyPr/>
                    <a:lstStyle/>
                    <a:p>
                      <a:pPr algn="ctr">
                        <a:spcAft>
                          <a:spcPts val="0"/>
                        </a:spcAft>
                      </a:pPr>
                      <a:r>
                        <a:rPr lang="ja-JP" altLang="en-US" sz="1000" kern="100" dirty="0">
                          <a:solidFill>
                            <a:schemeClr val="bg1"/>
                          </a:solidFill>
                          <a:effectLst/>
                          <a:latin typeface="Meiryo UI" panose="020B0604030504040204" pitchFamily="50" charset="-128"/>
                          <a:ea typeface="Meiryo UI" panose="020B0604030504040204" pitchFamily="50" charset="-128"/>
                        </a:rPr>
                        <a:t>当時の事業概要</a:t>
                      </a:r>
                      <a:endParaRPr lang="en-US" altLang="ja-JP" sz="1000"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vert="eaVert" anchor="ct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solidFill>
                  </a:tcPr>
                </a:tc>
                <a:tc grid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rPr>
                        <a:t>＜財政再建プログラム（案）策定当時＞</a:t>
                      </a:r>
                      <a:endParaRPr lang="en-US" altLang="ja-JP"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0D8E8"/>
                    </a:solidFill>
                  </a:tcPr>
                </a:tc>
                <a:tc hMerge="1">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en-US" altLang="ja-JP"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B w="6350" cap="flat" cmpd="sng" algn="ctr">
                      <a:solidFill>
                        <a:schemeClr val="accent1"/>
                      </a:solidFill>
                      <a:prstDash val="solid"/>
                      <a:round/>
                      <a:headEnd type="none" w="med" len="med"/>
                      <a:tailEnd type="none" w="med" len="med"/>
                    </a:lnB>
                    <a:solidFill>
                      <a:srgbClr val="D0D8E8"/>
                    </a:solidFill>
                  </a:tcPr>
                </a:tc>
                <a:extLst>
                  <a:ext uri="{0D108BD9-81ED-4DB2-BD59-A6C34878D82A}">
                    <a16:rowId xmlns:a16="http://schemas.microsoft.com/office/drawing/2014/main" val="1809098311"/>
                  </a:ext>
                </a:extLst>
              </a:tr>
              <a:tr h="2934709">
                <a:tc vMerge="1">
                  <a:txBody>
                    <a:bodyPr/>
                    <a:lstStyle/>
                    <a:p>
                      <a:endParaRPr kumimoji="1" lang="ja-JP" altLang="en-US"/>
                    </a:p>
                  </a:txBody>
                  <a:tcPr/>
                </a:tc>
                <a:tc gridSpan="2">
                  <a:txBody>
                    <a:bodyPr/>
                    <a:lstStyle/>
                    <a:p>
                      <a:pPr algn="just">
                        <a:spcAft>
                          <a:spcPts val="0"/>
                        </a:spcAft>
                      </a:pPr>
                      <a:endParaRPr lang="en-US" altLang="ja-JP" sz="1000" b="1"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effectLst/>
                          <a:latin typeface="Meiryo UI" panose="020B0604030504040204" pitchFamily="50" charset="-128"/>
                          <a:ea typeface="Meiryo UI" panose="020B0604030504040204" pitchFamily="50" charset="-128"/>
                        </a:rPr>
                        <a:t>１ 事業目的</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老朽化、狭隘化等の著しい警察施設（警察署、交番等）の建替え等を計画的にすすめる。</a:t>
                      </a:r>
                    </a:p>
                    <a:p>
                      <a:pPr algn="just">
                        <a:spcAft>
                          <a:spcPts val="0"/>
                        </a:spcAft>
                      </a:pPr>
                      <a:endParaRPr lang="en-US" altLang="ja-JP" sz="1000" b="1"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effectLst/>
                          <a:latin typeface="Meiryo UI" panose="020B0604030504040204" pitchFamily="50" charset="-128"/>
                          <a:ea typeface="Meiryo UI" panose="020B0604030504040204" pitchFamily="50" charset="-128"/>
                        </a:rPr>
                        <a:t>２ 事業内容</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○警察署（全</a:t>
                      </a:r>
                      <a:r>
                        <a:rPr lang="en-US" altLang="ja-JP" sz="1000" b="0" kern="100" dirty="0">
                          <a:effectLst/>
                          <a:latin typeface="Meiryo UI" panose="020B0604030504040204" pitchFamily="50" charset="-128"/>
                          <a:ea typeface="Meiryo UI" panose="020B0604030504040204" pitchFamily="50" charset="-128"/>
                        </a:rPr>
                        <a:t>64 </a:t>
                      </a:r>
                      <a:r>
                        <a:rPr lang="ja-JP" altLang="en-US" sz="1000" b="0" kern="100" dirty="0">
                          <a:effectLst/>
                          <a:latin typeface="Meiryo UI" panose="020B0604030504040204" pitchFamily="50" charset="-128"/>
                          <a:ea typeface="Meiryo UI" panose="020B0604030504040204" pitchFamily="50" charset="-128"/>
                        </a:rPr>
                        <a:t>署）の計画的な建替え等</a:t>
                      </a:r>
                      <a:r>
                        <a:rPr lang="ja-JP" altLang="en-US" sz="1000" b="0" kern="100" baseline="0" dirty="0">
                          <a:effectLst/>
                          <a:latin typeface="Meiryo UI" panose="020B0604030504040204" pitchFamily="50" charset="-128"/>
                          <a:ea typeface="Meiryo UI" panose="020B0604030504040204" pitchFamily="50" charset="-128"/>
                        </a:rPr>
                        <a:t>   </a:t>
                      </a:r>
                      <a:endParaRPr lang="en-US" altLang="ja-JP" sz="1000" b="0" kern="100" baseline="0" dirty="0">
                        <a:effectLst/>
                        <a:latin typeface="Meiryo UI" panose="020B0604030504040204" pitchFamily="50" charset="-128"/>
                        <a:ea typeface="Meiryo UI" panose="020B0604030504040204" pitchFamily="50" charset="-128"/>
                      </a:endParaRPr>
                    </a:p>
                    <a:p>
                      <a:pPr algn="just">
                        <a:spcAft>
                          <a:spcPts val="0"/>
                        </a:spcAft>
                      </a:pPr>
                      <a:r>
                        <a:rPr lang="en-US" altLang="ja-JP" sz="1000" b="0" kern="100" baseline="0" dirty="0">
                          <a:effectLst/>
                          <a:latin typeface="Meiryo UI" panose="020B0604030504040204" pitchFamily="50" charset="-128"/>
                          <a:ea typeface="Meiryo UI" panose="020B0604030504040204" pitchFamily="50" charset="-128"/>
                        </a:rPr>
                        <a:t>  </a:t>
                      </a:r>
                      <a:r>
                        <a:rPr lang="ja-JP" altLang="en-US" sz="1000" b="0" kern="100" baseline="0" dirty="0">
                          <a:effectLst/>
                          <a:latin typeface="Meiryo UI" panose="020B0604030504040204" pitchFamily="50" charset="-128"/>
                          <a:ea typeface="Meiryo UI" panose="020B0604030504040204" pitchFamily="50" charset="-128"/>
                        </a:rPr>
                        <a:t>　</a:t>
                      </a:r>
                      <a:r>
                        <a:rPr lang="en-US" altLang="ja-JP" sz="1000" b="0" kern="100" baseline="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⇒新本部庁舎建設期間中は見合わせ</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現在、概ね１年１署着工のペース</a:t>
                      </a: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　</a:t>
                      </a: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事業中箇所</a:t>
                      </a:r>
                      <a:r>
                        <a:rPr lang="en-US" altLang="ja-JP" sz="1000" b="0" kern="100" dirty="0">
                          <a:effectLst/>
                          <a:latin typeface="Meiryo UI" panose="020B0604030504040204" pitchFamily="50" charset="-128"/>
                          <a:ea typeface="Meiryo UI" panose="020B0604030504040204" pitchFamily="50" charset="-128"/>
                        </a:rPr>
                        <a:t>》</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・西堺 </a:t>
                      </a:r>
                      <a:r>
                        <a:rPr lang="en-US" altLang="ja-JP" sz="1000" b="0" kern="100" dirty="0">
                          <a:effectLst/>
                          <a:latin typeface="Meiryo UI" panose="020B0604030504040204" pitchFamily="50" charset="-128"/>
                          <a:ea typeface="Meiryo UI" panose="020B0604030504040204" pitchFamily="50" charset="-128"/>
                        </a:rPr>
                        <a:t>H18</a:t>
                      </a:r>
                      <a:r>
                        <a:rPr lang="ja-JP" altLang="en-US" sz="1000" b="0" kern="100" dirty="0">
                          <a:effectLst/>
                          <a:latin typeface="Meiryo UI" panose="020B0604030504040204" pitchFamily="50" charset="-128"/>
                          <a:ea typeface="Meiryo UI" panose="020B0604030504040204" pitchFamily="50" charset="-128"/>
                        </a:rPr>
                        <a:t>～</a:t>
                      </a:r>
                      <a:r>
                        <a:rPr lang="en-US" altLang="ja-JP" sz="1000" b="0" kern="100" dirty="0">
                          <a:effectLst/>
                          <a:latin typeface="Meiryo UI" panose="020B0604030504040204" pitchFamily="50" charset="-128"/>
                          <a:ea typeface="Meiryo UI" panose="020B0604030504040204" pitchFamily="50" charset="-128"/>
                        </a:rPr>
                        <a:t>20 </a:t>
                      </a:r>
                      <a:r>
                        <a:rPr lang="ja-JP" altLang="en-US" sz="1000" b="0" kern="100" dirty="0">
                          <a:effectLst/>
                          <a:latin typeface="Meiryo UI" panose="020B0604030504040204" pitchFamily="50" charset="-128"/>
                          <a:ea typeface="Meiryo UI" panose="020B0604030504040204" pitchFamily="50" charset="-128"/>
                        </a:rPr>
                        <a:t>工事（</a:t>
                      </a:r>
                      <a:r>
                        <a:rPr lang="en-US" altLang="ja-JP" sz="1000" b="0" kern="100" dirty="0">
                          <a:effectLst/>
                          <a:latin typeface="Meiryo UI" panose="020B0604030504040204" pitchFamily="50" charset="-128"/>
                          <a:ea typeface="Meiryo UI" panose="020B0604030504040204" pitchFamily="50" charset="-128"/>
                        </a:rPr>
                        <a:t>H20.5 </a:t>
                      </a:r>
                      <a:r>
                        <a:rPr lang="ja-JP" altLang="en-US" sz="1000" b="0" kern="100" dirty="0">
                          <a:effectLst/>
                          <a:latin typeface="Meiryo UI" panose="020B0604030504040204" pitchFamily="50" charset="-128"/>
                          <a:ea typeface="Meiryo UI" panose="020B0604030504040204" pitchFamily="50" charset="-128"/>
                        </a:rPr>
                        <a:t>竣工）</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・布施 </a:t>
                      </a:r>
                      <a:r>
                        <a:rPr lang="en-US" altLang="ja-JP" sz="1000" b="0" kern="100" dirty="0">
                          <a:effectLst/>
                          <a:latin typeface="Meiryo UI" panose="020B0604030504040204" pitchFamily="50" charset="-128"/>
                          <a:ea typeface="Meiryo UI" panose="020B0604030504040204" pitchFamily="50" charset="-128"/>
                        </a:rPr>
                        <a:t>H19 </a:t>
                      </a:r>
                      <a:r>
                        <a:rPr lang="ja-JP" altLang="en-US" sz="1000" b="0" kern="100" dirty="0">
                          <a:effectLst/>
                          <a:latin typeface="Meiryo UI" panose="020B0604030504040204" pitchFamily="50" charset="-128"/>
                          <a:ea typeface="Meiryo UI" panose="020B0604030504040204" pitchFamily="50" charset="-128"/>
                        </a:rPr>
                        <a:t>実施設計、</a:t>
                      </a:r>
                      <a:r>
                        <a:rPr lang="en-US" altLang="ja-JP" sz="1000" b="0" kern="100" dirty="0">
                          <a:effectLst/>
                          <a:latin typeface="Meiryo UI" panose="020B0604030504040204" pitchFamily="50" charset="-128"/>
                          <a:ea typeface="Meiryo UI" panose="020B0604030504040204" pitchFamily="50" charset="-128"/>
                        </a:rPr>
                        <a:t>H20</a:t>
                      </a:r>
                      <a:r>
                        <a:rPr lang="ja-JP" altLang="en-US" sz="1000" b="0" kern="100" dirty="0">
                          <a:effectLst/>
                          <a:latin typeface="Meiryo UI" panose="020B0604030504040204" pitchFamily="50" charset="-128"/>
                          <a:ea typeface="Meiryo UI" panose="020B0604030504040204" pitchFamily="50" charset="-128"/>
                        </a:rPr>
                        <a:t>～ </a:t>
                      </a:r>
                      <a:r>
                        <a:rPr lang="en-US" altLang="ja-JP" sz="1000" b="0" kern="100" dirty="0">
                          <a:effectLst/>
                          <a:latin typeface="Meiryo UI" panose="020B0604030504040204" pitchFamily="50" charset="-128"/>
                          <a:ea typeface="Meiryo UI" panose="020B0604030504040204" pitchFamily="50" charset="-128"/>
                        </a:rPr>
                        <a:t>22 </a:t>
                      </a:r>
                      <a:r>
                        <a:rPr lang="ja-JP" altLang="en-US" sz="1000" b="0" kern="100" dirty="0">
                          <a:effectLst/>
                          <a:latin typeface="Meiryo UI" panose="020B0604030504040204" pitchFamily="50" charset="-128"/>
                          <a:ea typeface="Meiryo UI" panose="020B0604030504040204" pitchFamily="50" charset="-128"/>
                        </a:rPr>
                        <a:t>工事</a:t>
                      </a: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　</a:t>
                      </a: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次期建替え署は未定</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○第二枚方署（仮称）の整備</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a:t>
                      </a:r>
                      <a:r>
                        <a:rPr lang="ja-JP" altLang="en-US" sz="1000" b="0" kern="100" baseline="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過密状況にある枚方署の分署</a:t>
                      </a: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H20 </a:t>
                      </a:r>
                      <a:r>
                        <a:rPr lang="ja-JP" altLang="en-US" sz="1000" b="0" kern="100" dirty="0">
                          <a:effectLst/>
                          <a:latin typeface="Meiryo UI" panose="020B0604030504040204" pitchFamily="50" charset="-128"/>
                          <a:ea typeface="Meiryo UI" panose="020B0604030504040204" pitchFamily="50" charset="-128"/>
                        </a:rPr>
                        <a:t>基本設計、</a:t>
                      </a:r>
                      <a:r>
                        <a:rPr lang="en-US" altLang="ja-JP" sz="1000" b="0" kern="100" dirty="0">
                          <a:effectLst/>
                          <a:latin typeface="Meiryo UI" panose="020B0604030504040204" pitchFamily="50" charset="-128"/>
                          <a:ea typeface="Meiryo UI" panose="020B0604030504040204" pitchFamily="50" charset="-128"/>
                        </a:rPr>
                        <a:t>H21 </a:t>
                      </a:r>
                      <a:r>
                        <a:rPr lang="ja-JP" altLang="en-US" sz="1000" b="0" kern="100" dirty="0">
                          <a:effectLst/>
                          <a:latin typeface="Meiryo UI" panose="020B0604030504040204" pitchFamily="50" charset="-128"/>
                          <a:ea typeface="Meiryo UI" panose="020B0604030504040204" pitchFamily="50" charset="-128"/>
                        </a:rPr>
                        <a:t>実施設計、</a:t>
                      </a:r>
                      <a:r>
                        <a:rPr lang="en-US" altLang="ja-JP" sz="1000" b="0" kern="100" dirty="0">
                          <a:effectLst/>
                          <a:latin typeface="Meiryo UI" panose="020B0604030504040204" pitchFamily="50" charset="-128"/>
                          <a:ea typeface="Meiryo UI" panose="020B0604030504040204" pitchFamily="50" charset="-128"/>
                        </a:rPr>
                        <a:t>H22</a:t>
                      </a:r>
                      <a:r>
                        <a:rPr lang="ja-JP" altLang="en-US" sz="1000" b="0" kern="100" dirty="0">
                          <a:effectLst/>
                          <a:latin typeface="Meiryo UI" panose="020B0604030504040204" pitchFamily="50" charset="-128"/>
                          <a:ea typeface="Meiryo UI" panose="020B0604030504040204" pitchFamily="50" charset="-128"/>
                        </a:rPr>
                        <a:t>～ </a:t>
                      </a:r>
                      <a:r>
                        <a:rPr lang="en-US" altLang="ja-JP" sz="1000" b="0" kern="100" dirty="0">
                          <a:effectLst/>
                          <a:latin typeface="Meiryo UI" panose="020B0604030504040204" pitchFamily="50" charset="-128"/>
                          <a:ea typeface="Meiryo UI" panose="020B0604030504040204" pitchFamily="50" charset="-128"/>
                        </a:rPr>
                        <a:t>24 </a:t>
                      </a:r>
                      <a:r>
                        <a:rPr lang="ja-JP" altLang="en-US" sz="1000" b="0" kern="100" dirty="0">
                          <a:effectLst/>
                          <a:latin typeface="Meiryo UI" panose="020B0604030504040204" pitchFamily="50" charset="-128"/>
                          <a:ea typeface="Meiryo UI" panose="020B0604030504040204" pitchFamily="50" charset="-128"/>
                        </a:rPr>
                        <a:t>工事</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○女性専用留置施設の整備</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a:t>
                      </a:r>
                      <a:r>
                        <a:rPr lang="ja-JP" altLang="en-US" sz="1000" b="0" kern="100" baseline="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過密収容が慢性化している留置施設の拡充</a:t>
                      </a: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H19 </a:t>
                      </a:r>
                      <a:r>
                        <a:rPr lang="ja-JP" altLang="en-US" sz="1000" b="0" kern="100" dirty="0">
                          <a:effectLst/>
                          <a:latin typeface="Meiryo UI" panose="020B0604030504040204" pitchFamily="50" charset="-128"/>
                          <a:ea typeface="Meiryo UI" panose="020B0604030504040204" pitchFamily="50" charset="-128"/>
                        </a:rPr>
                        <a:t>基本・実施設計、</a:t>
                      </a:r>
                      <a:r>
                        <a:rPr lang="en-US" altLang="ja-JP" sz="1000" b="0" kern="100" dirty="0">
                          <a:effectLst/>
                          <a:latin typeface="Meiryo UI" panose="020B0604030504040204" pitchFamily="50" charset="-128"/>
                          <a:ea typeface="Meiryo UI" panose="020B0604030504040204" pitchFamily="50" charset="-128"/>
                        </a:rPr>
                        <a:t>H20</a:t>
                      </a:r>
                      <a:r>
                        <a:rPr lang="ja-JP" altLang="en-US" sz="1000" b="0" kern="100" dirty="0">
                          <a:effectLst/>
                          <a:latin typeface="Meiryo UI" panose="020B0604030504040204" pitchFamily="50" charset="-128"/>
                          <a:ea typeface="Meiryo UI" panose="020B0604030504040204" pitchFamily="50" charset="-128"/>
                        </a:rPr>
                        <a:t>～ </a:t>
                      </a:r>
                      <a:r>
                        <a:rPr lang="en-US" altLang="ja-JP" sz="1000" b="0" kern="100" dirty="0">
                          <a:effectLst/>
                          <a:latin typeface="Meiryo UI" panose="020B0604030504040204" pitchFamily="50" charset="-128"/>
                          <a:ea typeface="Meiryo UI" panose="020B0604030504040204" pitchFamily="50" charset="-128"/>
                        </a:rPr>
                        <a:t>21 </a:t>
                      </a:r>
                      <a:r>
                        <a:rPr lang="ja-JP" altLang="en-US" sz="1000" b="0" kern="100" dirty="0">
                          <a:effectLst/>
                          <a:latin typeface="Meiryo UI" panose="020B0604030504040204" pitchFamily="50" charset="-128"/>
                          <a:ea typeface="Meiryo UI" panose="020B0604030504040204" pitchFamily="50" charset="-128"/>
                        </a:rPr>
                        <a:t>工事</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○交番（全</a:t>
                      </a:r>
                      <a:r>
                        <a:rPr lang="en-US" altLang="ja-JP" sz="1000" b="0" kern="100" dirty="0">
                          <a:effectLst/>
                          <a:latin typeface="Meiryo UI" panose="020B0604030504040204" pitchFamily="50" charset="-128"/>
                          <a:ea typeface="Meiryo UI" panose="020B0604030504040204" pitchFamily="50" charset="-128"/>
                        </a:rPr>
                        <a:t>609 </a:t>
                      </a:r>
                      <a:r>
                        <a:rPr lang="ja-JP" altLang="en-US" sz="1000" b="0" kern="100" dirty="0">
                          <a:effectLst/>
                          <a:latin typeface="Meiryo UI" panose="020B0604030504040204" pitchFamily="50" charset="-128"/>
                          <a:ea typeface="Meiryo UI" panose="020B0604030504040204" pitchFamily="50" charset="-128"/>
                        </a:rPr>
                        <a:t>箇所）の計画的な建替え等</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毎年、計画的に</a:t>
                      </a:r>
                      <a:r>
                        <a:rPr lang="en-US" altLang="ja-JP" sz="1000" b="0" kern="100" dirty="0">
                          <a:effectLst/>
                          <a:latin typeface="Meiryo UI" panose="020B0604030504040204" pitchFamily="50" charset="-128"/>
                          <a:ea typeface="Meiryo UI" panose="020B0604030504040204" pitchFamily="50" charset="-128"/>
                        </a:rPr>
                        <a:t>10 </a:t>
                      </a:r>
                      <a:r>
                        <a:rPr lang="ja-JP" altLang="en-US" sz="1000" b="0" kern="100" dirty="0">
                          <a:effectLst/>
                          <a:latin typeface="Meiryo UI" panose="020B0604030504040204" pitchFamily="50" charset="-128"/>
                          <a:ea typeface="Meiryo UI" panose="020B0604030504040204" pitchFamily="50" charset="-128"/>
                        </a:rPr>
                        <a:t>箇所前後を建替え</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endParaRPr lang="en-US" altLang="ja-JP" sz="1000" b="0" kern="100" dirty="0">
                        <a:effectLst/>
                        <a:latin typeface="Meiryo UI" panose="020B0604030504040204" pitchFamily="50" charset="-128"/>
                        <a:ea typeface="Meiryo UI" panose="020B0604030504040204" pitchFamily="50" charset="-128"/>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tc hMerge="1">
                  <a:txBody>
                    <a:bodyPr/>
                    <a:lstStyle/>
                    <a:p>
                      <a:pPr algn="just">
                        <a:spcAft>
                          <a:spcPts val="0"/>
                        </a:spcAft>
                      </a:pPr>
                      <a:endParaRPr lang="en-US" altLang="ja-JP" sz="1000" b="0" kern="100" dirty="0">
                        <a:effectLst/>
                        <a:latin typeface="Meiryo UI" panose="020B0604030504040204" pitchFamily="50" charset="-128"/>
                        <a:ea typeface="Meiryo UI" panose="020B0604030504040204" pitchFamily="50" charset="-128"/>
                      </a:endParaRPr>
                    </a:p>
                  </a:txBody>
                  <a:tcPr marL="72000" marR="72000" marT="36000" marB="36000">
                    <a:lnT w="6350" cap="flat" cmpd="sng" algn="ctr">
                      <a:solidFill>
                        <a:schemeClr val="accent1"/>
                      </a:solidFill>
                      <a:prstDash val="solid"/>
                      <a:round/>
                      <a:headEnd type="none" w="med" len="med"/>
                      <a:tailEnd type="none" w="med" len="med"/>
                    </a:lnT>
                    <a:solidFill>
                      <a:schemeClr val="bg1">
                        <a:alpha val="20000"/>
                      </a:schemeClr>
                    </a:solidFill>
                  </a:tcPr>
                </a:tc>
                <a:extLst>
                  <a:ext uri="{0D108BD9-81ED-4DB2-BD59-A6C34878D82A}">
                    <a16:rowId xmlns:a16="http://schemas.microsoft.com/office/drawing/2014/main" val="584442172"/>
                  </a:ext>
                </a:extLst>
              </a:tr>
              <a:tr h="211073">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bg1"/>
                          </a:solidFill>
                          <a:latin typeface="Meiryo UI" panose="020B0604030504040204" pitchFamily="50" charset="-128"/>
                          <a:ea typeface="Meiryo UI" panose="020B0604030504040204" pitchFamily="50" charset="-128"/>
                        </a:rPr>
                        <a:t>見直しの経過</a:t>
                      </a:r>
                      <a:endParaRPr kumimoji="1" lang="ja-JP" altLang="en-US" dirty="0">
                        <a:solidFill>
                          <a:schemeClr val="bg1"/>
                        </a:solidFill>
                        <a:latin typeface="Meiryo UI" panose="020B0604030504040204" pitchFamily="50" charset="-128"/>
                        <a:ea typeface="Meiryo UI" panose="020B0604030504040204" pitchFamily="50" charset="-128"/>
                      </a:endParaRPr>
                    </a:p>
                  </a:txBody>
                  <a:tcPr marL="72000" marR="72000" marT="36000" marB="36000" vert="eaVert" anchor="ctr">
                    <a:lnL w="12700" cap="flat" cmpd="sng" algn="ctr">
                      <a:solidFill>
                        <a:schemeClr val="accent1"/>
                      </a:solidFill>
                      <a:prstDash val="solid"/>
                      <a:round/>
                      <a:headEnd type="none" w="med" len="med"/>
                      <a:tailEnd type="none" w="med" len="med"/>
                    </a:lnL>
                    <a:lnT w="6350" cap="flat" cmpd="sng" algn="ctr">
                      <a:solidFill>
                        <a:schemeClr val="bg1"/>
                      </a:solidFill>
                      <a:prstDash val="solid"/>
                      <a:round/>
                      <a:headEnd type="none" w="med" len="med"/>
                      <a:tailEnd type="none" w="med" len="med"/>
                    </a:lnT>
                    <a:lnB w="6350" cap="flat" cmpd="sng" algn="ctr">
                      <a:solidFill>
                        <a:schemeClr val="accent1"/>
                      </a:solidFill>
                      <a:prstDash val="solid"/>
                      <a:round/>
                      <a:headEnd type="none" w="med" len="med"/>
                      <a:tailEnd type="none" w="med" len="med"/>
                    </a:lnB>
                    <a:solidFill>
                      <a:schemeClr val="accent1"/>
                    </a:solidFill>
                  </a:tcPr>
                </a:tc>
                <a:tc grid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ja-JP" sz="1000" b="1" kern="100" dirty="0">
                          <a:effectLst/>
                          <a:latin typeface="Meiryo UI" panose="020B0604030504040204" pitchFamily="50" charset="-128"/>
                          <a:ea typeface="Meiryo UI" panose="020B0604030504040204" pitchFamily="50" charset="-128"/>
                        </a:rPr>
                        <a:t>＜財政再建プログラム（案）</a:t>
                      </a:r>
                      <a:r>
                        <a:rPr lang="ja-JP" altLang="en-US" sz="1000" b="1" kern="100" dirty="0">
                          <a:effectLst/>
                          <a:latin typeface="Meiryo UI" panose="020B0604030504040204" pitchFamily="50" charset="-128"/>
                          <a:ea typeface="Meiryo UI" panose="020B0604030504040204" pitchFamily="50" charset="-128"/>
                        </a:rPr>
                        <a:t>における見直し</a:t>
                      </a:r>
                      <a:r>
                        <a:rPr lang="ja-JP" altLang="ja-JP" sz="1000" b="1" kern="100" dirty="0">
                          <a:effectLst/>
                          <a:latin typeface="Meiryo UI" panose="020B0604030504040204" pitchFamily="50" charset="-128"/>
                          <a:ea typeface="Meiryo UI" panose="020B0604030504040204" pitchFamily="50" charset="-128"/>
                        </a:rPr>
                        <a:t>＞</a:t>
                      </a:r>
                      <a:endParaRPr lang="ja-JP"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0D8E8"/>
                    </a:solidFill>
                  </a:tcPr>
                </a:tc>
                <a:tc hMerge="1">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ja-JP"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solidFill>
                      <a:srgbClr val="D0D8E8"/>
                    </a:solidFill>
                  </a:tcPr>
                </a:tc>
                <a:extLst>
                  <a:ext uri="{0D108BD9-81ED-4DB2-BD59-A6C34878D82A}">
                    <a16:rowId xmlns:a16="http://schemas.microsoft.com/office/drawing/2014/main" val="652200874"/>
                  </a:ext>
                </a:extLst>
              </a:tr>
              <a:tr h="2045188">
                <a:tc vMerge="1">
                  <a:txBody>
                    <a:bodyPr/>
                    <a:lstStyle/>
                    <a:p>
                      <a:endParaRPr kumimoji="1" lang="ja-JP" altLang="en-US" dirty="0"/>
                    </a:p>
                  </a:txBody>
                  <a:tcPr marL="72000" marR="72000" marT="36000" marB="36000" vert="eaVert">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rowSpan="2">
                  <a:txBody>
                    <a:bodyPr/>
                    <a:lstStyle/>
                    <a:p>
                      <a:pPr algn="just">
                        <a:spcAft>
                          <a:spcPts val="0"/>
                        </a:spcAft>
                      </a:pPr>
                      <a:r>
                        <a:rPr lang="ja-JP" altLang="en-US" sz="1000" b="1" kern="100" dirty="0">
                          <a:effectLst/>
                          <a:latin typeface="Meiryo UI" panose="020B0604030504040204" pitchFamily="50" charset="-128"/>
                          <a:ea typeface="Meiryo UI" panose="020B0604030504040204" pitchFamily="50" charset="-128"/>
                        </a:rPr>
                        <a:t>１ 見直しの考え方</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・当面、計画の一部見合わせや執行方法の変更</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（保有資産の処分など財源確保方策を検討）</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endParaRPr lang="ja-JP" altLang="en-US"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effectLst/>
                          <a:latin typeface="Meiryo UI" panose="020B0604030504040204" pitchFamily="50" charset="-128"/>
                          <a:ea typeface="Meiryo UI" panose="020B0604030504040204" pitchFamily="50" charset="-128"/>
                        </a:rPr>
                        <a:t>２ 見直し内容</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・第二枚方署（仮称）は予定どおり、平成</a:t>
                      </a:r>
                      <a:r>
                        <a:rPr lang="en-US" altLang="ja-JP" sz="1000" b="0" kern="100" dirty="0">
                          <a:effectLst/>
                          <a:latin typeface="Meiryo UI" panose="020B0604030504040204" pitchFamily="50" charset="-128"/>
                          <a:ea typeface="Meiryo UI" panose="020B0604030504040204" pitchFamily="50" charset="-128"/>
                        </a:rPr>
                        <a:t>20</a:t>
                      </a:r>
                      <a:r>
                        <a:rPr lang="ja-JP" altLang="en-US" sz="1000" b="0" kern="100" dirty="0">
                          <a:effectLst/>
                          <a:latin typeface="Meiryo UI" panose="020B0604030504040204" pitchFamily="50" charset="-128"/>
                          <a:ea typeface="Meiryo UI" panose="020B0604030504040204" pitchFamily="50" charset="-128"/>
                        </a:rPr>
                        <a:t>年度に基本設計に着手</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・それ以降の建替え等は保有資産の処分などの財源確保方策及び財政状況</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の改善等を見極めたうえで判断。</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・布施署、女性専用留置施設はすでに実施設計済みであり、それぞれ、老朽・</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狭隘化の状況や留置施設の慢性的過密状態を考慮し、計画どおり推進。</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・布施署用地について、府水道部からの有償取得（約</a:t>
                      </a:r>
                      <a:r>
                        <a:rPr lang="en-US" altLang="ja-JP" sz="1000" b="0" kern="100" dirty="0">
                          <a:effectLst/>
                          <a:latin typeface="Meiryo UI" panose="020B0604030504040204" pitchFamily="50" charset="-128"/>
                          <a:ea typeface="Meiryo UI" panose="020B0604030504040204" pitchFamily="50" charset="-128"/>
                        </a:rPr>
                        <a:t>11</a:t>
                      </a:r>
                      <a:r>
                        <a:rPr lang="ja-JP" altLang="en-US" sz="1000" b="0" kern="100" dirty="0">
                          <a:effectLst/>
                          <a:latin typeface="Meiryo UI" panose="020B0604030504040204" pitchFamily="50" charset="-128"/>
                          <a:ea typeface="Meiryo UI" panose="020B0604030504040204" pitchFamily="50" charset="-128"/>
                        </a:rPr>
                        <a:t>億円）を取り止め、</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賃借（平年ベース約</a:t>
                      </a:r>
                      <a:r>
                        <a:rPr lang="en-US" altLang="ja-JP" sz="1000" b="0" kern="100" dirty="0">
                          <a:effectLst/>
                          <a:latin typeface="Meiryo UI" panose="020B0604030504040204" pitchFamily="50" charset="-128"/>
                          <a:ea typeface="Meiryo UI" panose="020B0604030504040204" pitchFamily="50" charset="-128"/>
                        </a:rPr>
                        <a:t>2,800</a:t>
                      </a:r>
                      <a:r>
                        <a:rPr lang="ja-JP" altLang="en-US" sz="1000" b="0" kern="100" dirty="0">
                          <a:effectLst/>
                          <a:latin typeface="Meiryo UI" panose="020B0604030504040204" pitchFamily="50" charset="-128"/>
                          <a:ea typeface="Meiryo UI" panose="020B0604030504040204" pitchFamily="50" charset="-128"/>
                        </a:rPr>
                        <a:t>万円）とする。</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・交番の整備等は、全庁方針に沿い、平成</a:t>
                      </a:r>
                      <a:r>
                        <a:rPr lang="en-US" altLang="ja-JP" sz="1000" b="0" kern="100" dirty="0">
                          <a:effectLst/>
                          <a:latin typeface="Meiryo UI" panose="020B0604030504040204" pitchFamily="50" charset="-128"/>
                          <a:ea typeface="Meiryo UI" panose="020B0604030504040204" pitchFamily="50" charset="-128"/>
                        </a:rPr>
                        <a:t>20</a:t>
                      </a:r>
                      <a:r>
                        <a:rPr lang="ja-JP" altLang="en-US" sz="1000" b="0" kern="100" dirty="0">
                          <a:effectLst/>
                          <a:latin typeface="Meiryo UI" panose="020B0604030504040204" pitchFamily="50" charset="-128"/>
                          <a:ea typeface="Meiryo UI" panose="020B0604030504040204" pitchFamily="50" charset="-128"/>
                        </a:rPr>
                        <a:t>年度は事業費を２割縮減する。</a:t>
                      </a:r>
                    </a:p>
                    <a:p>
                      <a:pPr algn="just">
                        <a:spcAft>
                          <a:spcPts val="0"/>
                        </a:spcAft>
                      </a:pPr>
                      <a:endParaRPr lang="en-US" altLang="ja-JP" sz="1000" b="1"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effectLst/>
                          <a:latin typeface="Meiryo UI" panose="020B0604030504040204" pitchFamily="50" charset="-128"/>
                          <a:ea typeface="Meiryo UI" panose="020B0604030504040204" pitchFamily="50" charset="-128"/>
                        </a:rPr>
                        <a:t>３ 実施時期</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平成</a:t>
                      </a:r>
                      <a:r>
                        <a:rPr lang="en-US" altLang="ja-JP" sz="1000" b="0" kern="100" dirty="0">
                          <a:effectLst/>
                          <a:latin typeface="Meiryo UI" panose="020B0604030504040204" pitchFamily="50" charset="-128"/>
                          <a:ea typeface="Meiryo UI" panose="020B0604030504040204" pitchFamily="50" charset="-128"/>
                        </a:rPr>
                        <a:t>20</a:t>
                      </a:r>
                      <a:r>
                        <a:rPr lang="ja-JP" altLang="en-US" sz="1000" b="0" kern="100" dirty="0">
                          <a:effectLst/>
                          <a:latin typeface="Meiryo UI" panose="020B0604030504040204" pitchFamily="50" charset="-128"/>
                          <a:ea typeface="Meiryo UI" panose="020B0604030504040204" pitchFamily="50" charset="-128"/>
                        </a:rPr>
                        <a:t>年度（平成</a:t>
                      </a:r>
                      <a:r>
                        <a:rPr lang="en-US" altLang="ja-JP" sz="1000" b="0" kern="100" dirty="0">
                          <a:effectLst/>
                          <a:latin typeface="Meiryo UI" panose="020B0604030504040204" pitchFamily="50" charset="-128"/>
                          <a:ea typeface="Meiryo UI" panose="020B0604030504040204" pitchFamily="50" charset="-128"/>
                        </a:rPr>
                        <a:t>21</a:t>
                      </a:r>
                      <a:r>
                        <a:rPr lang="ja-JP" altLang="en-US" sz="1000" b="0" kern="100" dirty="0">
                          <a:effectLst/>
                          <a:latin typeface="Meiryo UI" panose="020B0604030504040204" pitchFamily="50" charset="-128"/>
                          <a:ea typeface="Meiryo UI" panose="020B0604030504040204" pitchFamily="50" charset="-128"/>
                        </a:rPr>
                        <a:t>年度以降の取扱いは改めて判断）</a:t>
                      </a:r>
                      <a:endParaRPr lang="en-US" altLang="ja-JP" sz="1000" b="0" kern="100" dirty="0">
                        <a:effectLst/>
                        <a:latin typeface="Meiryo UI" panose="020B0604030504040204" pitchFamily="50" charset="-128"/>
                        <a:ea typeface="Meiryo UI" panose="020B0604030504040204" pitchFamily="50" charset="-128"/>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tc rowSpan="2">
                  <a:txBody>
                    <a:bodyPr/>
                    <a:lstStyle/>
                    <a:p>
                      <a:pPr algn="just">
                        <a:spcAft>
                          <a:spcPts val="0"/>
                        </a:spcAft>
                      </a:pPr>
                      <a:r>
                        <a:rPr lang="ja-JP" altLang="en-US" sz="1000" b="1" u="none" strike="noStrike" baseline="0" dirty="0">
                          <a:latin typeface="Meiryo UI" panose="020B0604030504040204" pitchFamily="50" charset="-128"/>
                          <a:ea typeface="Meiryo UI" panose="020B0604030504040204" pitchFamily="50" charset="-128"/>
                        </a:rPr>
                        <a:t>◆見直しの経過（改革工程表）</a:t>
                      </a:r>
                      <a:endParaRPr lang="en-US" altLang="ja-JP" sz="1000" b="1" u="none" strike="noStrike" baseline="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100"/>
                        </a:lnSpc>
                        <a:spcBef>
                          <a:spcPts val="0"/>
                        </a:spcBef>
                        <a:spcAft>
                          <a:spcPts val="0"/>
                        </a:spcAft>
                        <a:buClrTx/>
                        <a:buSzTx/>
                        <a:buFontTx/>
                        <a:buNone/>
                        <a:tabLst/>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第二枚方警察署（仮称）新設</a:t>
                      </a:r>
                    </a:p>
                    <a:p>
                      <a:pPr marL="0" marR="0" lvl="0" indent="0" algn="l" defTabSz="914400" rtl="0" eaLnBrk="1" fontAlgn="auto" latinLnBrk="0" hangingPunct="1">
                        <a:lnSpc>
                          <a:spcPts val="1100"/>
                        </a:lnSpc>
                        <a:spcBef>
                          <a:spcPts val="0"/>
                        </a:spcBef>
                        <a:spcAft>
                          <a:spcPts val="0"/>
                        </a:spcAft>
                        <a:buClrTx/>
                        <a:buSzTx/>
                        <a:buFontTx/>
                        <a:buNone/>
                        <a:tabLst/>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・事業着手済、</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24</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年度完成予定</a:t>
                      </a:r>
                    </a:p>
                    <a:p>
                      <a:pPr marL="0" marR="0" lvl="0" indent="0" algn="l" defTabSz="914400" rtl="0" eaLnBrk="1" fontAlgn="auto" latinLnBrk="0" hangingPunct="1">
                        <a:lnSpc>
                          <a:spcPts val="1100"/>
                        </a:lnSpc>
                        <a:spcBef>
                          <a:spcPts val="0"/>
                        </a:spcBef>
                        <a:spcAft>
                          <a:spcPts val="0"/>
                        </a:spcAft>
                        <a:buClrTx/>
                        <a:buSzTx/>
                        <a:buFontTx/>
                        <a:buNone/>
                        <a:tabLst/>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a:t>
                      </a: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100"/>
                        </a:lnSpc>
                        <a:spcBef>
                          <a:spcPts val="0"/>
                        </a:spcBef>
                        <a:spcAft>
                          <a:spcPts val="0"/>
                        </a:spcAft>
                        <a:buClrTx/>
                        <a:buSzTx/>
                        <a:buFontTx/>
                        <a:buNone/>
                        <a:tabLst/>
                        <a:defRPr sz="1000"/>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布施警察署建替え</a:t>
                      </a:r>
                    </a:p>
                    <a:p>
                      <a:pPr marL="0" marR="0" lvl="0" indent="0" algn="l" defTabSz="914400" rtl="0" eaLnBrk="1" fontAlgn="auto" latinLnBrk="0" hangingPunct="1">
                        <a:lnSpc>
                          <a:spcPts val="1100"/>
                        </a:lnSpc>
                        <a:spcBef>
                          <a:spcPts val="0"/>
                        </a:spcBef>
                        <a:spcAft>
                          <a:spcPts val="0"/>
                        </a:spcAft>
                        <a:buClrTx/>
                        <a:buSzTx/>
                        <a:buFontTx/>
                        <a:buNone/>
                        <a:tabLst/>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22</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10</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月完成</a:t>
                      </a:r>
                    </a:p>
                    <a:p>
                      <a:pPr marL="0" marR="0" lvl="0" indent="0" algn="l" defTabSz="914400" rtl="0" eaLnBrk="1" fontAlgn="auto" latinLnBrk="0" hangingPunct="1">
                        <a:lnSpc>
                          <a:spcPts val="1100"/>
                        </a:lnSpc>
                        <a:spcBef>
                          <a:spcPts val="0"/>
                        </a:spcBef>
                        <a:spcAft>
                          <a:spcPts val="0"/>
                        </a:spcAft>
                        <a:buClrTx/>
                        <a:buSzTx/>
                        <a:buFontTx/>
                        <a:buNone/>
                        <a:tabLst/>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・用地については</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22</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年度に取得（一部用地は賃借）</a:t>
                      </a:r>
                    </a:p>
                    <a:p>
                      <a:pPr marL="0" marR="0" lvl="0" indent="0" algn="l" defTabSz="914400" rtl="0" eaLnBrk="1" fontAlgn="auto" latinLnBrk="0" hangingPunct="1">
                        <a:lnSpc>
                          <a:spcPts val="1100"/>
                        </a:lnSpc>
                        <a:spcBef>
                          <a:spcPts val="0"/>
                        </a:spcBef>
                        <a:spcAft>
                          <a:spcPts val="0"/>
                        </a:spcAft>
                        <a:buClrTx/>
                        <a:buSzTx/>
                        <a:buFontTx/>
                        <a:buNone/>
                        <a:tabLst/>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a:t>
                      </a: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100"/>
                        </a:lnSpc>
                        <a:spcBef>
                          <a:spcPts val="0"/>
                        </a:spcBef>
                        <a:spcAft>
                          <a:spcPts val="0"/>
                        </a:spcAft>
                        <a:buClrTx/>
                        <a:buSzTx/>
                        <a:buFontTx/>
                        <a:buNone/>
                        <a:tabLst/>
                        <a:defRPr sz="1000"/>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女性専用留置施設新設</a:t>
                      </a:r>
                    </a:p>
                    <a:p>
                      <a:pPr marL="0" marR="0" lvl="0" indent="0" algn="l" defTabSz="914400" rtl="0" eaLnBrk="1" fontAlgn="auto" latinLnBrk="0" hangingPunct="1">
                        <a:lnSpc>
                          <a:spcPts val="1100"/>
                        </a:lnSpc>
                        <a:spcBef>
                          <a:spcPts val="0"/>
                        </a:spcBef>
                        <a:spcAft>
                          <a:spcPts val="0"/>
                        </a:spcAft>
                        <a:buClrTx/>
                        <a:buSzTx/>
                        <a:buFontTx/>
                        <a:buNone/>
                        <a:tabLst/>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22</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3</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月完成</a:t>
                      </a:r>
                    </a:p>
                    <a:p>
                      <a:pPr marL="0" marR="0" lvl="0" indent="0" algn="l" defTabSz="914400" rtl="0" eaLnBrk="1" fontAlgn="auto" latinLnBrk="0" hangingPunct="1">
                        <a:lnSpc>
                          <a:spcPts val="1100"/>
                        </a:lnSpc>
                        <a:spcBef>
                          <a:spcPts val="0"/>
                        </a:spcBef>
                        <a:spcAft>
                          <a:spcPts val="0"/>
                        </a:spcAft>
                        <a:buClrTx/>
                        <a:buSzTx/>
                        <a:buFontTx/>
                        <a:buNone/>
                        <a:tabLst/>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a:t>
                      </a: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100"/>
                        </a:lnSpc>
                        <a:spcBef>
                          <a:spcPts val="0"/>
                        </a:spcBef>
                        <a:spcAft>
                          <a:spcPts val="0"/>
                        </a:spcAft>
                        <a:buClrTx/>
                        <a:buSzTx/>
                        <a:buFontTx/>
                        <a:buNone/>
                        <a:tabLst/>
                        <a:defRPr sz="1000"/>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交番整備</a:t>
                      </a:r>
                    </a:p>
                    <a:p>
                      <a:pPr marL="0" marR="0" lvl="0" indent="0" algn="l" defTabSz="914400" rtl="0" eaLnBrk="1" fontAlgn="auto" latinLnBrk="0" hangingPunct="1">
                        <a:lnSpc>
                          <a:spcPts val="1100"/>
                        </a:lnSpc>
                        <a:spcBef>
                          <a:spcPts val="0"/>
                        </a:spcBef>
                        <a:spcAft>
                          <a:spcPts val="0"/>
                        </a:spcAft>
                        <a:buClrTx/>
                        <a:buSzTx/>
                        <a:buFontTx/>
                        <a:buNone/>
                        <a:tabLst/>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・事業費を２割縮減</a:t>
                      </a:r>
                    </a:p>
                    <a:p>
                      <a:pPr marL="0" marR="0" lvl="0" indent="0" algn="l" defTabSz="914400" rtl="0" eaLnBrk="1" fontAlgn="auto" latinLnBrk="0" hangingPunct="1">
                        <a:lnSpc>
                          <a:spcPts val="1100"/>
                        </a:lnSpc>
                        <a:spcBef>
                          <a:spcPts val="0"/>
                        </a:spcBef>
                        <a:spcAft>
                          <a:spcPts val="0"/>
                        </a:spcAft>
                        <a:buClrTx/>
                        <a:buSzTx/>
                        <a:buFontTx/>
                        <a:buNone/>
                        <a:tabLst/>
                        <a:defRPr sz="1000"/>
                      </a:pPr>
                      <a:endParaRPr lang="ja-JP" altLang="en-US" sz="1000" b="0" i="0" u="none" strike="noStrike" baseline="0" dirty="0">
                        <a:solidFill>
                          <a:srgbClr val="00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100"/>
                        </a:lnSpc>
                        <a:spcBef>
                          <a:spcPts val="0"/>
                        </a:spcBef>
                        <a:spcAft>
                          <a:spcPts val="0"/>
                        </a:spcAft>
                        <a:buClrTx/>
                        <a:buSzTx/>
                        <a:buFontTx/>
                        <a:buNone/>
                        <a:tabLst/>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警察施設の建替え等は保有資産の処分などの財源確保方策及び財政状況の改善等を</a:t>
                      </a: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100"/>
                        </a:lnSpc>
                        <a:spcBef>
                          <a:spcPts val="0"/>
                        </a:spcBef>
                        <a:spcAft>
                          <a:spcPts val="0"/>
                        </a:spcAft>
                        <a:buClrTx/>
                        <a:buSzTx/>
                        <a:buFontTx/>
                        <a:buNone/>
                        <a:tabLst/>
                        <a:defRPr sz="1000"/>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見極めたうえで判断</a:t>
                      </a: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100"/>
                        </a:lnSpc>
                        <a:spcBef>
                          <a:spcPts val="0"/>
                        </a:spcBef>
                        <a:spcAft>
                          <a:spcPts val="0"/>
                        </a:spcAft>
                        <a:buClrTx/>
                        <a:buSzTx/>
                        <a:buFontTx/>
                        <a:buNone/>
                        <a:tabLst/>
                        <a:defRPr sz="1000"/>
                      </a:pP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100"/>
                        </a:lnSpc>
                        <a:spcBef>
                          <a:spcPts val="0"/>
                        </a:spcBef>
                        <a:spcAft>
                          <a:spcPts val="0"/>
                        </a:spcAft>
                        <a:buClrTx/>
                        <a:buSzTx/>
                        <a:buFontTx/>
                        <a:buNone/>
                        <a:tabLst/>
                        <a:defRPr sz="1000"/>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a:t>
                      </a:r>
                      <a:r>
                        <a:rPr lang="en-US" altLang="zh-TW" sz="1000" b="0" i="0" u="none" strike="noStrike" baseline="0" dirty="0">
                          <a:solidFill>
                            <a:srgbClr val="000000"/>
                          </a:solidFill>
                          <a:latin typeface="Meiryo UI" panose="020B0604030504040204" pitchFamily="50" charset="-128"/>
                          <a:ea typeface="Meiryo UI" panose="020B0604030504040204" pitchFamily="50" charset="-128"/>
                        </a:rPr>
                        <a:t>【</a:t>
                      </a:r>
                      <a:r>
                        <a:rPr lang="zh-TW" altLang="en-US" sz="1000" b="0" i="0" u="none" strike="noStrike" baseline="0" dirty="0">
                          <a:solidFill>
                            <a:srgbClr val="000000"/>
                          </a:solidFill>
                          <a:latin typeface="Meiryo UI" panose="020B0604030504040204" pitchFamily="50" charset="-128"/>
                          <a:ea typeface="Meiryo UI" panose="020B0604030504040204" pitchFamily="50" charset="-128"/>
                        </a:rPr>
                        <a:t>効果額（百万円）</a:t>
                      </a:r>
                      <a:r>
                        <a:rPr lang="en-US" altLang="zh-TW" sz="1000" b="0" i="0" u="none" strike="noStrike" baseline="0" dirty="0">
                          <a:solidFill>
                            <a:srgbClr val="000000"/>
                          </a:solidFill>
                          <a:latin typeface="Meiryo UI" panose="020B0604030504040204" pitchFamily="50" charset="-128"/>
                          <a:ea typeface="Meiryo UI" panose="020B0604030504040204" pitchFamily="50" charset="-128"/>
                        </a:rPr>
                        <a:t>】⑳353</a:t>
                      </a:r>
                      <a:r>
                        <a:rPr lang="zh-TW" altLang="en-US" sz="1000" b="0" i="0" u="none" strike="noStrike" baseline="0" dirty="0">
                          <a:solidFill>
                            <a:srgbClr val="000000"/>
                          </a:solidFill>
                          <a:latin typeface="Meiryo UI" panose="020B0604030504040204" pitchFamily="50" charset="-128"/>
                          <a:ea typeface="Meiryo UI" panose="020B0604030504040204" pitchFamily="50" charset="-128"/>
                        </a:rPr>
                        <a:t>　㉑▲</a:t>
                      </a:r>
                      <a:r>
                        <a:rPr lang="en-US" altLang="zh-TW" sz="1000" b="0" i="0" u="none" strike="noStrike" baseline="0" dirty="0">
                          <a:solidFill>
                            <a:srgbClr val="000000"/>
                          </a:solidFill>
                          <a:latin typeface="Meiryo UI" panose="020B0604030504040204" pitchFamily="50" charset="-128"/>
                          <a:ea typeface="Meiryo UI" panose="020B0604030504040204" pitchFamily="50" charset="-128"/>
                        </a:rPr>
                        <a:t>26</a:t>
                      </a:r>
                      <a:r>
                        <a:rPr lang="zh-TW" altLang="en-US" sz="1000" b="0" i="0" u="none" strike="noStrike" baseline="0" dirty="0">
                          <a:solidFill>
                            <a:srgbClr val="000000"/>
                          </a:solidFill>
                          <a:latin typeface="Meiryo UI" panose="020B0604030504040204" pitchFamily="50" charset="-128"/>
                          <a:ea typeface="Meiryo UI" panose="020B0604030504040204" pitchFamily="50" charset="-128"/>
                        </a:rPr>
                        <a:t>　㉒▲</a:t>
                      </a:r>
                      <a:r>
                        <a:rPr lang="en-US" altLang="zh-TW" sz="1000" b="0" i="0" u="none" strike="noStrike" baseline="0" dirty="0">
                          <a:solidFill>
                            <a:srgbClr val="000000"/>
                          </a:solidFill>
                          <a:latin typeface="Meiryo UI" panose="020B0604030504040204" pitchFamily="50" charset="-128"/>
                          <a:ea typeface="Meiryo UI" panose="020B0604030504040204" pitchFamily="50" charset="-128"/>
                        </a:rPr>
                        <a:t>8</a:t>
                      </a:r>
                      <a:endParaRPr lang="ja-JP" altLang="en-US" sz="1000" b="0" i="0" u="none" strike="noStrike" baseline="0" dirty="0">
                        <a:solidFill>
                          <a:srgbClr val="000000"/>
                        </a:solidFill>
                        <a:latin typeface="Meiryo UI" panose="020B0604030504040204" pitchFamily="50" charset="-128"/>
                        <a:ea typeface="Meiryo UI" panose="020B0604030504040204" pitchFamily="50" charset="-128"/>
                      </a:endParaRPr>
                    </a:p>
                  </a:txBody>
                  <a:tcPr marL="72000" marR="72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2089765108"/>
                  </a:ext>
                </a:extLst>
              </a:tr>
              <a:tr h="49095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bg1"/>
                        </a:solidFill>
                        <a:latin typeface="Meiryo UI" panose="020B0604030504040204" pitchFamily="50" charset="-128"/>
                        <a:ea typeface="Meiryo UI" panose="020B0604030504040204" pitchFamily="50" charset="-128"/>
                      </a:endParaRPr>
                    </a:p>
                  </a:txBody>
                  <a:tcPr marL="72000" marR="72000" marT="36000" marB="36000" vert="eaVert">
                    <a:lnL w="12700" cap="flat" cmpd="sng" algn="ctr">
                      <a:solidFill>
                        <a:schemeClr val="accent1"/>
                      </a:solidFill>
                      <a:prstDash val="solid"/>
                      <a:round/>
                      <a:headEnd type="none" w="med" len="med"/>
                      <a:tailEnd type="none" w="med" len="med"/>
                    </a:lnL>
                    <a:lnT w="635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000" kern="100" dirty="0">
                        <a:effectLst/>
                        <a:latin typeface="Meiryo UI" panose="020B0604030504040204" pitchFamily="50" charset="-128"/>
                        <a:ea typeface="Meiryo UI" panose="020B0604030504040204" pitchFamily="50" charset="-128"/>
                      </a:endParaRPr>
                    </a:p>
                  </a:txBody>
                  <a:tcPr marL="72000" marR="72000" marT="36000" marB="36000">
                    <a:lnT w="6350" cap="flat" cmpd="sng" algn="ctr">
                      <a:solidFill>
                        <a:schemeClr val="accent1"/>
                      </a:solidFill>
                      <a:prstDash val="solid"/>
                      <a:round/>
                      <a:headEnd type="none" w="med" len="med"/>
                      <a:tailEnd type="none" w="med" len="med"/>
                    </a:lnT>
                    <a:solidFill>
                      <a:schemeClr val="bg1">
                        <a:alpha val="20000"/>
                      </a:schemeClr>
                    </a:solidFill>
                  </a:tcPr>
                </a:tc>
                <a:tc vMerge="1">
                  <a:txBody>
                    <a:bodyPr/>
                    <a:lstStyle/>
                    <a:p>
                      <a:pPr algn="l" rtl="0">
                        <a:lnSpc>
                          <a:spcPts val="1100"/>
                        </a:lnSpc>
                        <a:defRPr sz="1000"/>
                      </a:pPr>
                      <a:endParaRPr lang="ja-JP" altLang="en-US" sz="1000" b="0" i="0" u="none" strike="noStrike" baseline="0" dirty="0">
                        <a:solidFill>
                          <a:srgbClr val="000000"/>
                        </a:solidFill>
                        <a:latin typeface="Meiryo UI" panose="020B0604030504040204" pitchFamily="50" charset="-128"/>
                        <a:ea typeface="Meiryo UI" panose="020B0604030504040204" pitchFamily="50" charset="-128"/>
                      </a:endParaRPr>
                    </a:p>
                  </a:txBody>
                  <a:tcPr marL="72000" marR="72000" marT="36000" marB="36000">
                    <a:lnT w="6350" cap="flat" cmpd="sng" algn="ctr">
                      <a:solidFill>
                        <a:schemeClr val="accent1"/>
                      </a:solidFill>
                      <a:prstDash val="solid"/>
                      <a:round/>
                      <a:headEnd type="none" w="med" len="med"/>
                      <a:tailEnd type="none" w="med" len="med"/>
                    </a:lnT>
                    <a:solidFill>
                      <a:schemeClr val="bg1">
                        <a:alpha val="20000"/>
                      </a:schemeClr>
                    </a:solidFill>
                  </a:tcPr>
                </a:tc>
                <a:extLst>
                  <a:ext uri="{0D108BD9-81ED-4DB2-BD59-A6C34878D82A}">
                    <a16:rowId xmlns:a16="http://schemas.microsoft.com/office/drawing/2014/main" val="10005"/>
                  </a:ext>
                </a:extLst>
              </a:tr>
            </a:tbl>
          </a:graphicData>
        </a:graphic>
      </p:graphicFrame>
      <p:sp>
        <p:nvSpPr>
          <p:cNvPr id="37" name="正方形/長方形 36"/>
          <p:cNvSpPr/>
          <p:nvPr/>
        </p:nvSpPr>
        <p:spPr>
          <a:xfrm>
            <a:off x="5726291" y="800511"/>
            <a:ext cx="3281430" cy="234978"/>
          </a:xfrm>
          <a:prstGeom prst="rect">
            <a:avLst/>
          </a:prstGeom>
          <a:ln/>
        </p:spPr>
        <p:style>
          <a:lnRef idx="2">
            <a:schemeClr val="accent1"/>
          </a:lnRef>
          <a:fillRef idx="1">
            <a:schemeClr val="lt1"/>
          </a:fillRef>
          <a:effectRef idx="0">
            <a:schemeClr val="accent1"/>
          </a:effectRef>
          <a:fontRef idx="minor">
            <a:schemeClr val="dk1"/>
          </a:fontRef>
        </p:style>
        <p:txBody>
          <a:bodyPr lIns="36000" rIns="0" rtlCol="0" anchor="ctr"/>
          <a:lstStyle/>
          <a:p>
            <a:pPr algn="ctr"/>
            <a:r>
              <a:rPr lang="ja-JP" altLang="en-US" sz="1050" dirty="0">
                <a:solidFill>
                  <a:schemeClr val="tx1"/>
                </a:solidFill>
                <a:latin typeface="Meiryo UI" panose="020B0604030504040204" pitchFamily="50" charset="-128"/>
                <a:ea typeface="Meiryo UI" panose="020B0604030504040204" pitchFamily="50" charset="-128"/>
              </a:rPr>
              <a:t>見直し前額</a:t>
            </a:r>
            <a:r>
              <a:rPr lang="en-US" altLang="ja-JP" sz="1050" dirty="0">
                <a:solidFill>
                  <a:schemeClr val="tx1"/>
                </a:solidFill>
                <a:latin typeface="Meiryo UI" panose="020B0604030504040204" pitchFamily="50" charset="-128"/>
                <a:ea typeface="Meiryo UI" panose="020B0604030504040204" pitchFamily="50" charset="-128"/>
              </a:rPr>
              <a:t> (H20</a:t>
            </a:r>
            <a:r>
              <a:rPr lang="ja-JP" altLang="en-US" sz="1050" dirty="0">
                <a:solidFill>
                  <a:schemeClr val="tx1"/>
                </a:solidFill>
                <a:latin typeface="Meiryo UI" panose="020B0604030504040204" pitchFamily="50" charset="-128"/>
                <a:ea typeface="Meiryo UI" panose="020B0604030504040204" pitchFamily="50" charset="-128"/>
              </a:rPr>
              <a:t>通年ベース</a:t>
            </a:r>
            <a:r>
              <a:rPr lang="en-US" altLang="ja-JP" sz="1050" dirty="0">
                <a:solidFill>
                  <a:schemeClr val="tx1"/>
                </a:solidFill>
                <a:latin typeface="Meiryo UI" panose="020B0604030504040204" pitchFamily="50" charset="-128"/>
                <a:ea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rPr>
              <a:t>：</a:t>
            </a:r>
            <a:r>
              <a:rPr lang="en-US" altLang="ja-JP" sz="1050" dirty="0">
                <a:solidFill>
                  <a:schemeClr val="tx1"/>
                </a:solidFill>
                <a:latin typeface="Meiryo UI" panose="020B0604030504040204" pitchFamily="50" charset="-128"/>
                <a:ea typeface="Meiryo UI" panose="020B0604030504040204" pitchFamily="50" charset="-128"/>
              </a:rPr>
              <a:t>2,309</a:t>
            </a:r>
            <a:r>
              <a:rPr lang="ja-JP" altLang="en-US" sz="1050" dirty="0">
                <a:solidFill>
                  <a:schemeClr val="tx1"/>
                </a:solidFill>
                <a:latin typeface="Meiryo UI" panose="020B0604030504040204" pitchFamily="50" charset="-128"/>
                <a:ea typeface="Meiryo UI" panose="020B0604030504040204" pitchFamily="50" charset="-128"/>
              </a:rPr>
              <a:t>（</a:t>
            </a:r>
            <a:r>
              <a:rPr lang="en-US" altLang="ja-JP" sz="1050" dirty="0">
                <a:solidFill>
                  <a:schemeClr val="tx1"/>
                </a:solidFill>
                <a:latin typeface="Meiryo UI" panose="020B0604030504040204" pitchFamily="50" charset="-128"/>
                <a:ea typeface="Meiryo UI" panose="020B0604030504040204" pitchFamily="50" charset="-128"/>
              </a:rPr>
              <a:t>765</a:t>
            </a:r>
            <a:r>
              <a:rPr lang="ja-JP" altLang="en-US" sz="1050" dirty="0">
                <a:solidFill>
                  <a:schemeClr val="tx1"/>
                </a:solidFill>
                <a:latin typeface="Meiryo UI" panose="020B0604030504040204" pitchFamily="50" charset="-128"/>
                <a:ea typeface="Meiryo UI" panose="020B0604030504040204" pitchFamily="50" charset="-128"/>
              </a:rPr>
              <a:t>）百万円</a:t>
            </a:r>
            <a:endPar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7" name="二等辺三角形 6"/>
          <p:cNvSpPr/>
          <p:nvPr/>
        </p:nvSpPr>
        <p:spPr>
          <a:xfrm rot="5400000">
            <a:off x="4192529" y="4973691"/>
            <a:ext cx="484002" cy="184930"/>
          </a:xfrm>
          <a:prstGeom prst="triangl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pPr algn="ctr"/>
            <a:endParaRPr kumimoji="1"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正方形/長方形 7"/>
          <p:cNvSpPr/>
          <p:nvPr/>
        </p:nvSpPr>
        <p:spPr>
          <a:xfrm>
            <a:off x="5877145" y="220456"/>
            <a:ext cx="1935215" cy="208186"/>
          </a:xfrm>
          <a:prstGeom prst="rect">
            <a:avLst/>
          </a:prstGeom>
          <a:ln w="6350"/>
        </p:spPr>
        <p:style>
          <a:lnRef idx="2">
            <a:schemeClr val="accent1"/>
          </a:lnRef>
          <a:fillRef idx="1">
            <a:schemeClr val="lt1"/>
          </a:fillRef>
          <a:effectRef idx="0">
            <a:schemeClr val="accent1"/>
          </a:effectRef>
          <a:fontRef idx="minor">
            <a:schemeClr val="dk1"/>
          </a:fontRef>
        </p:style>
        <p:txBody>
          <a:bodyPr lIns="36000" rIns="36000" rtlCol="0" anchor="ctr"/>
          <a:lstStyle/>
          <a:p>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予算の記載</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）：一般財源</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スライド番号プレースホルダー 4"/>
          <p:cNvSpPr txBox="1">
            <a:spLocks/>
          </p:cNvSpPr>
          <p:nvPr/>
        </p:nvSpPr>
        <p:spPr>
          <a:xfrm>
            <a:off x="7010400" y="6534345"/>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smtClean="0">
                <a:solidFill>
                  <a:schemeClr val="tx1"/>
                </a:solidFill>
                <a:latin typeface="Meiryo UI" panose="020B0604030504040204" pitchFamily="50" charset="-128"/>
                <a:ea typeface="Meiryo UI" panose="020B0604030504040204" pitchFamily="50" charset="-128"/>
              </a:rPr>
              <a:t>86</a:t>
            </a:r>
            <a:endParaRPr lang="ja-JP" altLang="en-US"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351259976"/>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extLst>
              <p:ext uri="{D42A27DB-BD31-4B8C-83A1-F6EECF244321}">
                <p14:modId xmlns:p14="http://schemas.microsoft.com/office/powerpoint/2010/main" val="4213268610"/>
              </p:ext>
            </p:extLst>
          </p:nvPr>
        </p:nvGraphicFramePr>
        <p:xfrm>
          <a:off x="70604" y="126766"/>
          <a:ext cx="9003329" cy="415976"/>
        </p:xfrm>
        <a:graphic>
          <a:graphicData uri="http://schemas.openxmlformats.org/drawingml/2006/table">
            <a:tbl>
              <a:tblPr firstRow="1" firstCol="1" bandRow="1">
                <a:tableStyleId>{5C22544A-7EE6-4342-B048-85BDC9FD1C3A}</a:tableStyleId>
              </a:tblPr>
              <a:tblGrid>
                <a:gridCol w="6931666">
                  <a:extLst>
                    <a:ext uri="{9D8B030D-6E8A-4147-A177-3AD203B41FA5}">
                      <a16:colId xmlns:a16="http://schemas.microsoft.com/office/drawing/2014/main" val="1996567682"/>
                    </a:ext>
                  </a:extLst>
                </a:gridCol>
                <a:gridCol w="2071663">
                  <a:extLst>
                    <a:ext uri="{9D8B030D-6E8A-4147-A177-3AD203B41FA5}">
                      <a16:colId xmlns:a16="http://schemas.microsoft.com/office/drawing/2014/main" val="2440904912"/>
                    </a:ext>
                  </a:extLst>
                </a:gridCol>
              </a:tblGrid>
              <a:tr h="41597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100" kern="100" dirty="0">
                          <a:solidFill>
                            <a:schemeClr val="tx1"/>
                          </a:solidFill>
                          <a:effectLst/>
                          <a:latin typeface="Meiryo UI" panose="020B0604030504040204" pitchFamily="50" charset="-128"/>
                          <a:ea typeface="Meiryo UI" panose="020B0604030504040204" pitchFamily="50" charset="-128"/>
                        </a:rPr>
                        <a:t>【</a:t>
                      </a:r>
                      <a:r>
                        <a:rPr lang="ja-JP" altLang="en-US" sz="1100" kern="100" dirty="0">
                          <a:solidFill>
                            <a:schemeClr val="tx1"/>
                          </a:solidFill>
                          <a:effectLst/>
                          <a:latin typeface="Meiryo UI" panose="020B0604030504040204" pitchFamily="50" charset="-128"/>
                          <a:ea typeface="Meiryo UI" panose="020B0604030504040204" pitchFamily="50" charset="-128"/>
                        </a:rPr>
                        <a:t>主要検討事業</a:t>
                      </a:r>
                      <a:r>
                        <a:rPr lang="en-US" altLang="ja-JP" sz="1100" kern="100" dirty="0">
                          <a:solidFill>
                            <a:schemeClr val="tx1"/>
                          </a:solidFill>
                          <a:effectLst/>
                          <a:latin typeface="Meiryo UI" panose="020B0604030504040204" pitchFamily="50" charset="-128"/>
                          <a:ea typeface="Meiryo UI" panose="020B0604030504040204" pitchFamily="50" charset="-128"/>
                        </a:rPr>
                        <a:t>35】</a:t>
                      </a:r>
                      <a:r>
                        <a:rPr lang="ja-JP" altLang="en-US" sz="1100" kern="100" dirty="0">
                          <a:solidFill>
                            <a:schemeClr val="tx1"/>
                          </a:solidFill>
                          <a:effectLst/>
                          <a:latin typeface="Meiryo UI" panose="020B0604030504040204" pitchFamily="50" charset="-128"/>
                          <a:ea typeface="Meiryo UI" panose="020B0604030504040204" pitchFamily="50" charset="-128"/>
                        </a:rPr>
                        <a:t>　</a:t>
                      </a:r>
                      <a:r>
                        <a:rPr lang="ja-JP" altLang="en-US" sz="1400" kern="100" dirty="0">
                          <a:solidFill>
                            <a:schemeClr val="tx1"/>
                          </a:solidFill>
                          <a:effectLst/>
                          <a:latin typeface="Meiryo UI" panose="020B0604030504040204" pitchFamily="50" charset="-128"/>
                          <a:ea typeface="Meiryo UI" panose="020B0604030504040204" pitchFamily="50" charset="-128"/>
                        </a:rPr>
                        <a:t>警察施設（署、交番等）の建替え等（</a:t>
                      </a:r>
                      <a:r>
                        <a:rPr kumimoji="1" lang="ja-JP" altLang="en-US" sz="1400" u="none" dirty="0">
                          <a:solidFill>
                            <a:schemeClr val="tx1"/>
                          </a:solidFill>
                          <a:latin typeface="Meiryo UI" panose="020B0604030504040204" pitchFamily="50" charset="-128"/>
                          <a:ea typeface="Meiryo UI" panose="020B0604030504040204" pitchFamily="50" charset="-128"/>
                        </a:rPr>
                        <a:t>つづき）</a:t>
                      </a:r>
                      <a:endParaRPr lang="en-US" altLang="ja-JP" sz="12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1200" kern="100" dirty="0" smtClean="0">
                          <a:solidFill>
                            <a:schemeClr val="tx1"/>
                          </a:solidFill>
                          <a:effectLst/>
                          <a:latin typeface="Meiryo UI" panose="020B0604030504040204" pitchFamily="50" charset="-128"/>
                          <a:ea typeface="Meiryo UI" panose="020B0604030504040204" pitchFamily="50" charset="-128"/>
                        </a:rPr>
                        <a:t>＜公安委員会＞</a:t>
                      </a:r>
                      <a:endParaRPr lang="en-US" altLang="ja-JP" sz="1200" kern="100" dirty="0">
                        <a:solidFill>
                          <a:schemeClr val="tx1"/>
                        </a:solidFill>
                        <a:effectLst/>
                        <a:latin typeface="Meiryo UI" panose="020B0604030504040204" pitchFamily="50" charset="-128"/>
                        <a:ea typeface="Meiryo UI" panose="020B0604030504040204" pitchFamily="50" charset="-128"/>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09406796"/>
                  </a:ext>
                </a:extLst>
              </a:tr>
            </a:tbl>
          </a:graphicData>
        </a:graphic>
      </p:graphicFrame>
      <p:graphicFrame>
        <p:nvGraphicFramePr>
          <p:cNvPr id="2" name="表 1"/>
          <p:cNvGraphicFramePr>
            <a:graphicFrameLocks noGrp="1"/>
          </p:cNvGraphicFramePr>
          <p:nvPr>
            <p:extLst>
              <p:ext uri="{D42A27DB-BD31-4B8C-83A1-F6EECF244321}">
                <p14:modId xmlns:p14="http://schemas.microsoft.com/office/powerpoint/2010/main" val="1983053456"/>
              </p:ext>
            </p:extLst>
          </p:nvPr>
        </p:nvGraphicFramePr>
        <p:xfrm>
          <a:off x="71500" y="531867"/>
          <a:ext cx="8980370" cy="4427304"/>
        </p:xfrm>
        <a:graphic>
          <a:graphicData uri="http://schemas.openxmlformats.org/drawingml/2006/table">
            <a:tbl>
              <a:tblPr firstRow="1" firstCol="1" bandRow="1">
                <a:tableStyleId>{BC89EF96-8CEA-46FF-86C4-4CE0E7609802}</a:tableStyleId>
              </a:tblPr>
              <a:tblGrid>
                <a:gridCol w="259200">
                  <a:extLst>
                    <a:ext uri="{9D8B030D-6E8A-4147-A177-3AD203B41FA5}">
                      <a16:colId xmlns:a16="http://schemas.microsoft.com/office/drawing/2014/main" val="9612139"/>
                    </a:ext>
                  </a:extLst>
                </a:gridCol>
                <a:gridCol w="8721170">
                  <a:extLst>
                    <a:ext uri="{9D8B030D-6E8A-4147-A177-3AD203B41FA5}">
                      <a16:colId xmlns:a16="http://schemas.microsoft.com/office/drawing/2014/main" val="4183280094"/>
                    </a:ext>
                  </a:extLst>
                </a:gridCol>
              </a:tblGrid>
              <a:tr h="256441">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bg1"/>
                          </a:solidFill>
                          <a:latin typeface="Meiryo UI" panose="020B0604030504040204" pitchFamily="50" charset="-128"/>
                          <a:ea typeface="Meiryo UI" panose="020B0604030504040204" pitchFamily="50" charset="-128"/>
                        </a:rPr>
                        <a:t>見直しの経過（つづき）</a:t>
                      </a:r>
                      <a:endParaRPr kumimoji="1" lang="en-US" altLang="ja-JP" sz="1000" dirty="0">
                        <a:solidFill>
                          <a:schemeClr val="bg1"/>
                        </a:solidFill>
                        <a:latin typeface="Meiryo UI" panose="020B0604030504040204" pitchFamily="50" charset="-128"/>
                        <a:ea typeface="Meiryo UI" panose="020B0604030504040204" pitchFamily="50" charset="-128"/>
                      </a:endParaRPr>
                    </a:p>
                  </a:txBody>
                  <a:tcPr marL="72000" marR="72000" marT="36000" marB="36000" vert="eaVert" anchor="ctr">
                    <a:lnT w="6350" cap="flat" cmpd="sng" algn="ctr">
                      <a:solidFill>
                        <a:schemeClr val="tx2"/>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b="1" i="0" u="none" kern="100" dirty="0">
                          <a:effectLst/>
                          <a:latin typeface="Meiryo UI" panose="020B0604030504040204" pitchFamily="50" charset="-128"/>
                          <a:ea typeface="Meiryo UI" panose="020B0604030504040204" pitchFamily="50" charset="-128"/>
                        </a:rPr>
                        <a:t>＜上記以外の見直し（部局長マネジメント等）＞</a:t>
                      </a:r>
                      <a:endPar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T w="6350" cap="flat" cmpd="sng" algn="ctr">
                      <a:solidFill>
                        <a:schemeClr val="tx2"/>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alpha val="20000"/>
                      </a:schemeClr>
                    </a:solidFill>
                  </a:tcPr>
                </a:tc>
                <a:extLst>
                  <a:ext uri="{0D108BD9-81ED-4DB2-BD59-A6C34878D82A}">
                    <a16:rowId xmlns:a16="http://schemas.microsoft.com/office/drawing/2014/main" val="10002"/>
                  </a:ext>
                </a:extLst>
              </a:tr>
              <a:tr h="1820013">
                <a:tc vMerge="1">
                  <a:txBody>
                    <a:bodyPr/>
                    <a:lstStyle/>
                    <a:p>
                      <a:endParaRPr kumimoji="1" lang="ja-JP" altLang="en-US"/>
                    </a:p>
                  </a:txBody>
                  <a:tcPr/>
                </a:tc>
                <a:tc>
                  <a:txBody>
                    <a:bodyPr/>
                    <a:lstStyle/>
                    <a:p>
                      <a:pPr marL="133350" indent="-133350" algn="l">
                        <a:spcAft>
                          <a:spcPts val="0"/>
                        </a:spcAft>
                      </a:pPr>
                      <a:r>
                        <a:rPr lang="ja-JP" altLang="en-US" sz="1000" b="1" kern="100" dirty="0">
                          <a:effectLst/>
                          <a:latin typeface="Meiryo UI" panose="020B0604030504040204" pitchFamily="50" charset="-128"/>
                          <a:ea typeface="Meiryo UI" panose="020B0604030504040204" pitchFamily="50" charset="-128"/>
                        </a:rPr>
                        <a:t>　</a:t>
                      </a:r>
                      <a:r>
                        <a:rPr lang="en-US" altLang="ja-JP" sz="1000" b="1" kern="100" dirty="0">
                          <a:solidFill>
                            <a:schemeClr val="tx1"/>
                          </a:solidFill>
                          <a:effectLst/>
                          <a:latin typeface="Meiryo UI" panose="020B0604030504040204" pitchFamily="50" charset="-128"/>
                          <a:ea typeface="Meiryo UI" panose="020B0604030504040204" pitchFamily="50" charset="-128"/>
                        </a:rPr>
                        <a:t>【</a:t>
                      </a:r>
                      <a:r>
                        <a:rPr lang="ja-JP" altLang="en-US" sz="1000" b="1" kern="100" dirty="0">
                          <a:solidFill>
                            <a:schemeClr val="tx1"/>
                          </a:solidFill>
                          <a:effectLst/>
                          <a:latin typeface="Meiryo UI" panose="020B0604030504040204" pitchFamily="50" charset="-128"/>
                          <a:ea typeface="Meiryo UI" panose="020B0604030504040204" pitchFamily="50" charset="-128"/>
                        </a:rPr>
                        <a:t>平成</a:t>
                      </a:r>
                      <a:r>
                        <a:rPr lang="en-US" altLang="ja-JP" sz="1000" b="1" kern="100" dirty="0">
                          <a:solidFill>
                            <a:schemeClr val="tx1"/>
                          </a:solidFill>
                          <a:effectLst/>
                          <a:latin typeface="Meiryo UI" panose="020B0604030504040204" pitchFamily="50" charset="-128"/>
                          <a:ea typeface="Meiryo UI" panose="020B0604030504040204" pitchFamily="50" charset="-128"/>
                        </a:rPr>
                        <a:t>28</a:t>
                      </a:r>
                      <a:r>
                        <a:rPr lang="ja-JP" altLang="en-US" sz="1000" b="1" kern="100" dirty="0">
                          <a:solidFill>
                            <a:schemeClr val="tx1"/>
                          </a:solidFill>
                          <a:effectLst/>
                          <a:latin typeface="Meiryo UI" panose="020B0604030504040204" pitchFamily="50" charset="-128"/>
                          <a:ea typeface="Meiryo UI" panose="020B0604030504040204" pitchFamily="50" charset="-128"/>
                        </a:rPr>
                        <a:t>年度</a:t>
                      </a:r>
                      <a:r>
                        <a:rPr lang="en-US" altLang="ja-JP" sz="1000" b="1" kern="100" dirty="0">
                          <a:solidFill>
                            <a:schemeClr val="tx1"/>
                          </a:solidFill>
                          <a:effectLst/>
                          <a:latin typeface="Meiryo UI" panose="020B0604030504040204" pitchFamily="50" charset="-128"/>
                          <a:ea typeface="Meiryo UI" panose="020B0604030504040204" pitchFamily="50" charset="-128"/>
                        </a:rPr>
                        <a:t>】</a:t>
                      </a:r>
                      <a:r>
                        <a:rPr lang="ja-JP" altLang="en-US" sz="1000" b="1" kern="100" dirty="0">
                          <a:solidFill>
                            <a:schemeClr val="tx1"/>
                          </a:solidFill>
                          <a:effectLst/>
                          <a:latin typeface="Meiryo UI" panose="020B0604030504040204" pitchFamily="50" charset="-128"/>
                          <a:ea typeface="Meiryo UI" panose="020B0604030504040204" pitchFamily="50" charset="-128"/>
                        </a:rPr>
                        <a:t>　</a:t>
                      </a:r>
                      <a:endParaRPr lang="en-US" altLang="ja-JP" sz="1000" b="1" kern="100" dirty="0">
                        <a:solidFill>
                          <a:schemeClr val="tx1"/>
                        </a:solidFill>
                        <a:effectLst/>
                        <a:latin typeface="Meiryo UI" panose="020B0604030504040204" pitchFamily="50" charset="-128"/>
                        <a:ea typeface="Meiryo UI" panose="020B0604030504040204" pitchFamily="50" charset="-128"/>
                      </a:endParaRPr>
                    </a:p>
                    <a:p>
                      <a:pPr marL="133350" indent="-133350" algn="l">
                        <a:spcAft>
                          <a:spcPts val="0"/>
                        </a:spcAft>
                      </a:pPr>
                      <a:r>
                        <a:rPr lang="ja-JP" altLang="en-US" sz="1000" b="1" kern="100" dirty="0">
                          <a:solidFill>
                            <a:schemeClr val="tx1"/>
                          </a:solidFill>
                          <a:effectLst/>
                          <a:latin typeface="Meiryo UI" panose="020B0604030504040204" pitchFamily="50" charset="-128"/>
                          <a:ea typeface="Meiryo UI" panose="020B0604030504040204" pitchFamily="50" charset="-128"/>
                        </a:rPr>
                        <a:t>　　</a:t>
                      </a:r>
                      <a:r>
                        <a:rPr lang="ja-JP" altLang="en-US" sz="1000" b="0" kern="100" dirty="0">
                          <a:solidFill>
                            <a:schemeClr val="tx1"/>
                          </a:solidFill>
                          <a:effectLst/>
                          <a:latin typeface="Meiryo UI" panose="020B0604030504040204" pitchFamily="50" charset="-128"/>
                          <a:ea typeface="Meiryo UI" panose="020B0604030504040204" pitchFamily="50" charset="-128"/>
                        </a:rPr>
                        <a:t>大阪府ファシリティマネジメント基本方針に基づき、平成</a:t>
                      </a:r>
                      <a:r>
                        <a:rPr lang="en-US" altLang="ja-JP" sz="1000" b="0" kern="100" dirty="0">
                          <a:solidFill>
                            <a:schemeClr val="tx1"/>
                          </a:solidFill>
                          <a:effectLst/>
                          <a:latin typeface="Meiryo UI" panose="020B0604030504040204" pitchFamily="50" charset="-128"/>
                          <a:ea typeface="Meiryo UI" panose="020B0604030504040204" pitchFamily="50" charset="-128"/>
                        </a:rPr>
                        <a:t>28</a:t>
                      </a:r>
                      <a:r>
                        <a:rPr lang="ja-JP" altLang="en-US" sz="1000" b="0" kern="100" dirty="0">
                          <a:solidFill>
                            <a:schemeClr val="tx1"/>
                          </a:solidFill>
                          <a:effectLst/>
                          <a:latin typeface="Meiryo UI" panose="020B0604030504040204" pitchFamily="50" charset="-128"/>
                          <a:ea typeface="Meiryo UI" panose="020B0604030504040204" pitchFamily="50" charset="-128"/>
                        </a:rPr>
                        <a:t>年度に大阪府警察施設類型別計画を策定し、本計画に基づき警察施設の建替え等を進めている。</a:t>
                      </a:r>
                      <a:endParaRPr lang="en-US" altLang="ja-JP" sz="1000" b="0" kern="100" dirty="0">
                        <a:solidFill>
                          <a:schemeClr val="tx1"/>
                        </a:solidFill>
                        <a:effectLst/>
                        <a:latin typeface="Meiryo UI" panose="020B0604030504040204" pitchFamily="50" charset="-128"/>
                        <a:ea typeface="Meiryo UI" panose="020B0604030504040204" pitchFamily="50" charset="-128"/>
                      </a:endParaRPr>
                    </a:p>
                    <a:p>
                      <a:pPr marL="133350" indent="-133350" algn="l">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rPr>
                        <a:t>　　本計画では、警察施設の更新時期は、建築後</a:t>
                      </a:r>
                      <a:r>
                        <a:rPr lang="en-US" altLang="ja-JP" sz="1000" b="0" kern="100" dirty="0">
                          <a:solidFill>
                            <a:schemeClr val="tx1"/>
                          </a:solidFill>
                          <a:effectLst/>
                          <a:latin typeface="Meiryo UI" panose="020B0604030504040204" pitchFamily="50" charset="-128"/>
                          <a:ea typeface="Meiryo UI" panose="020B0604030504040204" pitchFamily="50" charset="-128"/>
                        </a:rPr>
                        <a:t>70</a:t>
                      </a:r>
                      <a:r>
                        <a:rPr lang="ja-JP" altLang="en-US" sz="1000" b="0" kern="100" dirty="0">
                          <a:solidFill>
                            <a:schemeClr val="tx1"/>
                          </a:solidFill>
                          <a:effectLst/>
                          <a:latin typeface="Meiryo UI" panose="020B0604030504040204" pitchFamily="50" charset="-128"/>
                          <a:ea typeface="Meiryo UI" panose="020B0604030504040204" pitchFamily="50" charset="-128"/>
                        </a:rPr>
                        <a:t>年以上を目標としているが、劣化が著しい場合、あるいは物理的な狭隘の度合が著しく高い場合など、通常の維持・修繕や改修、増築、他施設の転用等によっても課題の解消、安全性や府民サービスの確保、多様化する警察ニーズへの対応ができない場合は、建築後</a:t>
                      </a:r>
                      <a:r>
                        <a:rPr lang="en-US" altLang="ja-JP" sz="1000" b="0" kern="100" dirty="0">
                          <a:solidFill>
                            <a:schemeClr val="tx1"/>
                          </a:solidFill>
                          <a:effectLst/>
                          <a:latin typeface="Meiryo UI" panose="020B0604030504040204" pitchFamily="50" charset="-128"/>
                          <a:ea typeface="Meiryo UI" panose="020B0604030504040204" pitchFamily="50" charset="-128"/>
                        </a:rPr>
                        <a:t>70</a:t>
                      </a:r>
                      <a:r>
                        <a:rPr lang="ja-JP" altLang="en-US" sz="1000" b="0" kern="100" dirty="0">
                          <a:solidFill>
                            <a:schemeClr val="tx1"/>
                          </a:solidFill>
                          <a:effectLst/>
                          <a:latin typeface="Meiryo UI" panose="020B0604030504040204" pitchFamily="50" charset="-128"/>
                          <a:ea typeface="Meiryo UI" panose="020B0604030504040204" pitchFamily="50" charset="-128"/>
                        </a:rPr>
                        <a:t>年に満たない場合でも更新を検討することとしている。</a:t>
                      </a:r>
                      <a:endParaRPr lang="en-US" altLang="ja-JP" sz="1000" b="0" kern="100" dirty="0">
                        <a:solidFill>
                          <a:schemeClr val="tx1"/>
                        </a:solidFill>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0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120328180"/>
                  </a:ext>
                </a:extLst>
              </a:tr>
              <a:tr h="256441">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bg1"/>
                          </a:solidFill>
                          <a:latin typeface="Meiryo UI" panose="020B0604030504040204" pitchFamily="50" charset="-128"/>
                          <a:ea typeface="Meiryo UI" panose="020B0604030504040204" pitchFamily="50" charset="-128"/>
                        </a:rPr>
                        <a:t>現在の事業</a:t>
                      </a:r>
                      <a:endParaRPr kumimoji="1" lang="en-US" altLang="ja-JP" sz="1000" dirty="0">
                        <a:solidFill>
                          <a:schemeClr val="bg1"/>
                        </a:solidFill>
                        <a:latin typeface="Meiryo UI" panose="020B0604030504040204" pitchFamily="50" charset="-128"/>
                        <a:ea typeface="Meiryo UI" panose="020B0604030504040204" pitchFamily="50" charset="-128"/>
                      </a:endParaRPr>
                    </a:p>
                  </a:txBody>
                  <a:tcPr marL="72000" marR="72000" marT="36000" marB="36000" vert="eaVert" anchor="ctr">
                    <a:lnT w="1270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b="1" i="0" u="none" kern="100" dirty="0">
                          <a:effectLst/>
                          <a:latin typeface="Meiryo UI" panose="020B0604030504040204" pitchFamily="50" charset="-128"/>
                          <a:ea typeface="Meiryo UI" panose="020B0604030504040204" pitchFamily="50" charset="-128"/>
                        </a:rPr>
                        <a:t>＜主な事業（見直し後の事業、新たに取り組んでいる事業等）＞</a:t>
                      </a:r>
                      <a:endPar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alpha val="20000"/>
                      </a:schemeClr>
                    </a:solidFill>
                  </a:tcPr>
                </a:tc>
                <a:extLst>
                  <a:ext uri="{0D108BD9-81ED-4DB2-BD59-A6C34878D82A}">
                    <a16:rowId xmlns:a16="http://schemas.microsoft.com/office/drawing/2014/main" val="1116614328"/>
                  </a:ext>
                </a:extLst>
              </a:tr>
              <a:tr h="2094409">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0" dirty="0">
                        <a:solidFill>
                          <a:schemeClr val="bg1"/>
                        </a:solidFill>
                        <a:latin typeface="Meiryo UI" panose="020B0604030504040204" pitchFamily="50" charset="-128"/>
                        <a:ea typeface="Meiryo UI" panose="020B0604030504040204" pitchFamily="50" charset="-128"/>
                      </a:endParaRPr>
                    </a:p>
                  </a:txBody>
                  <a:tcPr marL="72000" marR="72000" marT="36000" marB="36000" vert="eaVert">
                    <a:lnT w="6350" cap="flat" cmpd="sng" algn="ctr">
                      <a:solidFill>
                        <a:schemeClr val="tx2"/>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solidFill>
                  </a:tcPr>
                </a:tc>
                <a:tc>
                  <a:txBody>
                    <a:bodyPr/>
                    <a:lstStyle/>
                    <a:p>
                      <a:pPr marL="133350" marR="0" lvl="0" indent="-133350" algn="just" defTabSz="914400" rtl="0" eaLnBrk="1" fontAlgn="auto" latinLnBrk="0" hangingPunct="1">
                        <a:lnSpc>
                          <a:spcPct val="100000"/>
                        </a:lnSpc>
                        <a:spcBef>
                          <a:spcPts val="0"/>
                        </a:spcBef>
                        <a:spcAft>
                          <a:spcPts val="0"/>
                        </a:spcAft>
                        <a:buClrTx/>
                        <a:buSzTx/>
                        <a:buFontTx/>
                        <a:buNone/>
                        <a:tabLst/>
                        <a:defRPr/>
                      </a:pPr>
                      <a:r>
                        <a:rPr lang="en-US" altLang="ja-JP" sz="1050" b="1" i="0" u="none" kern="100" dirty="0">
                          <a:effectLst/>
                          <a:latin typeface="Meiryo UI" panose="020B0604030504040204" pitchFamily="50" charset="-128"/>
                          <a:ea typeface="Meiryo UI" panose="020B0604030504040204" pitchFamily="50" charset="-128"/>
                        </a:rPr>
                        <a:t>《</a:t>
                      </a:r>
                      <a:r>
                        <a:rPr lang="ja-JP" altLang="en-US" sz="1050" b="1" i="0" u="none" kern="100" dirty="0">
                          <a:effectLst/>
                          <a:latin typeface="Meiryo UI" panose="020B0604030504040204" pitchFamily="50" charset="-128"/>
                          <a:ea typeface="Meiryo UI" panose="020B0604030504040204" pitchFamily="50" charset="-128"/>
                        </a:rPr>
                        <a:t>見直し後の事業（主なもの）</a:t>
                      </a:r>
                      <a:r>
                        <a:rPr lang="en-US" altLang="ja-JP" sz="1050" b="1" i="0" u="none" kern="100" dirty="0">
                          <a:effectLst/>
                          <a:latin typeface="Meiryo UI" panose="020B0604030504040204" pitchFamily="50" charset="-128"/>
                          <a:ea typeface="Meiryo UI" panose="020B0604030504040204" pitchFamily="50" charset="-128"/>
                        </a:rPr>
                        <a:t>》 </a:t>
                      </a:r>
                    </a:p>
                    <a:p>
                      <a:pPr marL="133350" marR="0" lvl="0" indent="-133350" algn="just" defTabSz="914400" rtl="0" eaLnBrk="1" fontAlgn="auto" latinLnBrk="0" hangingPunct="1">
                        <a:lnSpc>
                          <a:spcPts val="400"/>
                        </a:lnSpc>
                        <a:spcBef>
                          <a:spcPts val="0"/>
                        </a:spcBef>
                        <a:spcAft>
                          <a:spcPts val="0"/>
                        </a:spcAft>
                        <a:buClrTx/>
                        <a:buSzTx/>
                        <a:buFontTx/>
                        <a:buNone/>
                        <a:tabLst/>
                        <a:defRPr/>
                      </a:pPr>
                      <a:endParaRPr lang="en-US" altLang="ja-JP" sz="1050" b="1" i="0" u="none" kern="100" dirty="0">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50" b="0" i="0" kern="100" dirty="0">
                          <a:effectLst/>
                          <a:latin typeface="Meiryo UI" panose="020B0604030504040204" pitchFamily="50" charset="-128"/>
                          <a:ea typeface="Meiryo UI" panose="020B0604030504040204" pitchFamily="50" charset="-128"/>
                        </a:rPr>
                        <a:t>　</a:t>
                      </a:r>
                      <a:r>
                        <a:rPr lang="ja-JP" altLang="en-US" sz="1050" b="0" u="none" kern="100" dirty="0">
                          <a:effectLst/>
                          <a:latin typeface="Meiryo UI" panose="020B0604030504040204" pitchFamily="50" charset="-128"/>
                          <a:ea typeface="Meiryo UI" panose="020B0604030504040204" pitchFamily="50" charset="-128"/>
                        </a:rPr>
                        <a:t>◆中堺警察署（仮称）新築</a:t>
                      </a:r>
                      <a:r>
                        <a:rPr lang="ja-JP" altLang="en-US" sz="1050" b="0" u="none" kern="100" dirty="0" smtClean="0">
                          <a:solidFill>
                            <a:schemeClr val="tx1"/>
                          </a:solidFill>
                          <a:effectLst/>
                          <a:latin typeface="Meiryo UI" panose="020B0604030504040204" pitchFamily="50" charset="-128"/>
                          <a:ea typeface="Meiryo UI" panose="020B0604030504040204" pitchFamily="50" charset="-128"/>
                        </a:rPr>
                        <a:t>事業費     </a:t>
                      </a:r>
                      <a:r>
                        <a:rPr lang="en-US" altLang="ja-JP" sz="1050" b="0" u="none" strike="noStrike" kern="100" dirty="0" smtClean="0">
                          <a:solidFill>
                            <a:schemeClr val="tx1"/>
                          </a:solidFill>
                          <a:effectLst/>
                          <a:latin typeface="Meiryo UI" panose="020B0604030504040204" pitchFamily="50" charset="-128"/>
                          <a:ea typeface="Meiryo UI" panose="020B0604030504040204" pitchFamily="50" charset="-128"/>
                        </a:rPr>
                        <a:t>1,658</a:t>
                      </a:r>
                      <a:r>
                        <a:rPr lang="ja-JP" altLang="en-US" sz="1050" b="0" u="none" strike="noStrike" kern="100" dirty="0">
                          <a:solidFill>
                            <a:schemeClr val="tx1"/>
                          </a:solidFill>
                          <a:effectLst/>
                          <a:latin typeface="Meiryo UI" panose="020B0604030504040204" pitchFamily="50" charset="-128"/>
                          <a:ea typeface="Meiryo UI" panose="020B0604030504040204" pitchFamily="50" charset="-128"/>
                        </a:rPr>
                        <a:t>（</a:t>
                      </a:r>
                      <a:r>
                        <a:rPr lang="en-US" altLang="ja-JP" sz="1050" b="0" u="none" strike="noStrike" kern="100" dirty="0">
                          <a:solidFill>
                            <a:schemeClr val="tx1"/>
                          </a:solidFill>
                          <a:effectLst/>
                          <a:latin typeface="Meiryo UI" panose="020B0604030504040204" pitchFamily="50" charset="-128"/>
                          <a:ea typeface="Meiryo UI" panose="020B0604030504040204" pitchFamily="50" charset="-128"/>
                        </a:rPr>
                        <a:t>92</a:t>
                      </a:r>
                      <a:r>
                        <a:rPr lang="ja-JP" altLang="en-US" sz="1050" b="0" u="none" strike="noStrike" kern="100" dirty="0">
                          <a:solidFill>
                            <a:schemeClr val="tx1"/>
                          </a:solidFill>
                          <a:effectLst/>
                          <a:latin typeface="Meiryo UI" panose="020B0604030504040204" pitchFamily="50" charset="-128"/>
                          <a:ea typeface="Meiryo UI" panose="020B0604030504040204" pitchFamily="50" charset="-128"/>
                        </a:rPr>
                        <a:t>）百万円</a:t>
                      </a:r>
                      <a:endParaRPr lang="en-US" altLang="ja-JP" sz="1050" b="0" u="none" strike="sngStrike"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50" b="0" u="none" kern="100" dirty="0">
                          <a:solidFill>
                            <a:schemeClr val="tx1"/>
                          </a:solidFill>
                          <a:effectLst/>
                          <a:latin typeface="Meiryo UI" panose="020B0604030504040204" pitchFamily="50" charset="-128"/>
                          <a:ea typeface="Meiryo UI" panose="020B0604030504040204" pitchFamily="50" charset="-128"/>
                        </a:rPr>
                        <a:t>　　（堺市中区の治安回復を図るため、新たに</a:t>
                      </a:r>
                      <a:r>
                        <a:rPr lang="en-US" altLang="ja-JP" sz="1050" b="0" u="none" kern="100" dirty="0">
                          <a:solidFill>
                            <a:schemeClr val="tx1"/>
                          </a:solidFill>
                          <a:effectLst/>
                          <a:latin typeface="Meiryo UI" panose="020B0604030504040204" pitchFamily="50" charset="-128"/>
                          <a:ea typeface="Meiryo UI" panose="020B0604030504040204" pitchFamily="50" charset="-128"/>
                        </a:rPr>
                        <a:t>(</a:t>
                      </a:r>
                      <a:r>
                        <a:rPr lang="ja-JP" altLang="en-US" sz="1050" b="0" u="none" kern="100" dirty="0">
                          <a:solidFill>
                            <a:schemeClr val="tx1"/>
                          </a:solidFill>
                          <a:effectLst/>
                          <a:latin typeface="Meiryo UI" panose="020B0604030504040204" pitchFamily="50" charset="-128"/>
                          <a:ea typeface="Meiryo UI" panose="020B0604030504040204" pitchFamily="50" charset="-128"/>
                        </a:rPr>
                        <a:t>仮称</a:t>
                      </a:r>
                      <a:r>
                        <a:rPr lang="en-US" altLang="ja-JP" sz="1050" b="0" u="none" kern="100" dirty="0">
                          <a:solidFill>
                            <a:schemeClr val="tx1"/>
                          </a:solidFill>
                          <a:effectLst/>
                          <a:latin typeface="Meiryo UI" panose="020B0604030504040204" pitchFamily="50" charset="-128"/>
                          <a:ea typeface="Meiryo UI" panose="020B0604030504040204" pitchFamily="50" charset="-128"/>
                        </a:rPr>
                        <a:t>)</a:t>
                      </a:r>
                      <a:r>
                        <a:rPr lang="ja-JP" altLang="en-US" sz="1050" b="0" u="none" kern="100" dirty="0">
                          <a:solidFill>
                            <a:schemeClr val="tx1"/>
                          </a:solidFill>
                          <a:effectLst/>
                          <a:latin typeface="Meiryo UI" panose="020B0604030504040204" pitchFamily="50" charset="-128"/>
                          <a:ea typeface="Meiryo UI" panose="020B0604030504040204" pitchFamily="50" charset="-128"/>
                        </a:rPr>
                        <a:t>中堺警察署を設置し、地元自治体や住民等と一体となった警察活動を推し進めるべく、警察署庁舎を整</a:t>
                      </a:r>
                      <a:endParaRPr lang="en-US" altLang="ja-JP" sz="1050" b="0" u="none"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50" b="0" u="none" kern="100" dirty="0">
                          <a:solidFill>
                            <a:schemeClr val="tx1"/>
                          </a:solidFill>
                          <a:effectLst/>
                          <a:latin typeface="Meiryo UI" panose="020B0604030504040204" pitchFamily="50" charset="-128"/>
                          <a:ea typeface="Meiryo UI" panose="020B0604030504040204" pitchFamily="50" charset="-128"/>
                        </a:rPr>
                        <a:t>　　　</a:t>
                      </a:r>
                      <a:r>
                        <a:rPr lang="ja-JP" altLang="en-US" sz="1050" b="0" u="none" kern="100" dirty="0" err="1">
                          <a:solidFill>
                            <a:schemeClr val="tx1"/>
                          </a:solidFill>
                          <a:effectLst/>
                          <a:latin typeface="Meiryo UI" panose="020B0604030504040204" pitchFamily="50" charset="-128"/>
                          <a:ea typeface="Meiryo UI" panose="020B0604030504040204" pitchFamily="50" charset="-128"/>
                        </a:rPr>
                        <a:t>備する</a:t>
                      </a:r>
                      <a:r>
                        <a:rPr lang="ja-JP" altLang="en-US" sz="1050" b="0" u="none" kern="100" dirty="0">
                          <a:solidFill>
                            <a:schemeClr val="tx1"/>
                          </a:solidFill>
                          <a:effectLst/>
                          <a:latin typeface="Meiryo UI" panose="020B0604030504040204" pitchFamily="50" charset="-128"/>
                          <a:ea typeface="Meiryo UI" panose="020B0604030504040204" pitchFamily="50" charset="-128"/>
                        </a:rPr>
                        <a:t>。開始終了年度：平成</a:t>
                      </a:r>
                      <a:r>
                        <a:rPr lang="en-US" altLang="ja-JP" sz="1050" b="0" u="none" kern="100" dirty="0">
                          <a:solidFill>
                            <a:schemeClr val="tx1"/>
                          </a:solidFill>
                          <a:effectLst/>
                          <a:latin typeface="Meiryo UI" panose="020B0604030504040204" pitchFamily="50" charset="-128"/>
                          <a:ea typeface="Meiryo UI" panose="020B0604030504040204" pitchFamily="50" charset="-128"/>
                        </a:rPr>
                        <a:t>29</a:t>
                      </a:r>
                      <a:r>
                        <a:rPr lang="ja-JP" altLang="en-US" sz="1050" b="0" u="none" kern="100" dirty="0">
                          <a:solidFill>
                            <a:schemeClr val="tx1"/>
                          </a:solidFill>
                          <a:effectLst/>
                          <a:latin typeface="Meiryo UI" panose="020B0604030504040204" pitchFamily="50" charset="-128"/>
                          <a:ea typeface="Meiryo UI" panose="020B0604030504040204" pitchFamily="50" charset="-128"/>
                        </a:rPr>
                        <a:t>年度～令和３年度）</a:t>
                      </a:r>
                      <a:endParaRPr lang="en-US" altLang="ja-JP" sz="1050" b="0" u="none"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50" b="0" u="none" kern="100" dirty="0" smtClean="0">
                          <a:solidFill>
                            <a:schemeClr val="tx1"/>
                          </a:solidFill>
                          <a:effectLst/>
                          <a:latin typeface="Meiryo UI" panose="020B0604030504040204" pitchFamily="50" charset="-128"/>
                          <a:ea typeface="Meiryo UI" panose="020B0604030504040204" pitchFamily="50" charset="-128"/>
                        </a:rPr>
                        <a:t>　◆</a:t>
                      </a:r>
                      <a:r>
                        <a:rPr lang="ja-JP" altLang="en-US" sz="1050" b="0" u="none" kern="100" dirty="0">
                          <a:solidFill>
                            <a:schemeClr val="tx1"/>
                          </a:solidFill>
                          <a:effectLst/>
                          <a:latin typeface="Meiryo UI" panose="020B0604030504040204" pitchFamily="50" charset="-128"/>
                          <a:ea typeface="Meiryo UI" panose="020B0604030504040204" pitchFamily="50" charset="-128"/>
                        </a:rPr>
                        <a:t>そのほか、守口警察署移転建替整備</a:t>
                      </a:r>
                      <a:r>
                        <a:rPr lang="ja-JP" altLang="en-US" sz="1050" b="0" u="none" kern="100" dirty="0" smtClean="0">
                          <a:solidFill>
                            <a:schemeClr val="tx1"/>
                          </a:solidFill>
                          <a:effectLst/>
                          <a:latin typeface="Meiryo UI" panose="020B0604030504040204" pitchFamily="50" charset="-128"/>
                          <a:ea typeface="Meiryo UI" panose="020B0604030504040204" pitchFamily="50" charset="-128"/>
                        </a:rPr>
                        <a:t>事業費</a:t>
                      </a:r>
                      <a:r>
                        <a:rPr lang="ja-JP" altLang="en-US" sz="1050" b="0" u="none" kern="100" dirty="0">
                          <a:solidFill>
                            <a:schemeClr val="tx1"/>
                          </a:solidFill>
                          <a:effectLst/>
                          <a:latin typeface="Meiryo UI" panose="020B0604030504040204" pitchFamily="50" charset="-128"/>
                          <a:ea typeface="Meiryo UI" panose="020B0604030504040204" pitchFamily="50" charset="-128"/>
                        </a:rPr>
                        <a:t>　</a:t>
                      </a:r>
                      <a:r>
                        <a:rPr lang="ja-JP" altLang="en-US" sz="1050" b="0" u="none" kern="100" dirty="0" smtClean="0">
                          <a:solidFill>
                            <a:schemeClr val="tx1"/>
                          </a:solidFill>
                          <a:effectLst/>
                          <a:latin typeface="Meiryo UI" panose="020B0604030504040204" pitchFamily="50" charset="-128"/>
                          <a:ea typeface="Meiryo UI" panose="020B0604030504040204" pitchFamily="50" charset="-128"/>
                        </a:rPr>
                        <a:t> </a:t>
                      </a:r>
                      <a:r>
                        <a:rPr lang="en-US" altLang="ja-JP" sz="1050" b="0" u="none" kern="100" dirty="0" smtClean="0">
                          <a:solidFill>
                            <a:schemeClr val="tx1"/>
                          </a:solidFill>
                          <a:effectLst/>
                          <a:latin typeface="Meiryo UI" panose="020B0604030504040204" pitchFamily="50" charset="-128"/>
                          <a:ea typeface="Meiryo UI" panose="020B0604030504040204" pitchFamily="50" charset="-128"/>
                        </a:rPr>
                        <a:t>1,654</a:t>
                      </a:r>
                      <a:r>
                        <a:rPr lang="ja-JP" altLang="en-US" sz="1050" b="0" u="none" kern="100" dirty="0" smtClean="0">
                          <a:solidFill>
                            <a:schemeClr val="tx1"/>
                          </a:solidFill>
                          <a:effectLst/>
                          <a:latin typeface="Meiryo UI" panose="020B0604030504040204" pitchFamily="50" charset="-128"/>
                          <a:ea typeface="Meiryo UI" panose="020B0604030504040204" pitchFamily="50" charset="-128"/>
                        </a:rPr>
                        <a:t>（</a:t>
                      </a:r>
                      <a:r>
                        <a:rPr lang="en-US" altLang="ja-JP" sz="1050" b="0" u="none" kern="100" dirty="0" smtClean="0">
                          <a:solidFill>
                            <a:schemeClr val="tx1"/>
                          </a:solidFill>
                          <a:effectLst/>
                          <a:latin typeface="Meiryo UI" panose="020B0604030504040204" pitchFamily="50" charset="-128"/>
                          <a:ea typeface="Meiryo UI" panose="020B0604030504040204" pitchFamily="50" charset="-128"/>
                        </a:rPr>
                        <a:t>7</a:t>
                      </a:r>
                      <a:r>
                        <a:rPr lang="ja-JP" altLang="en-US" sz="1050" b="0" u="none" kern="100" dirty="0" smtClean="0">
                          <a:solidFill>
                            <a:schemeClr val="tx1"/>
                          </a:solidFill>
                          <a:effectLst/>
                          <a:latin typeface="Meiryo UI" panose="020B0604030504040204" pitchFamily="50" charset="-128"/>
                          <a:ea typeface="Meiryo UI" panose="020B0604030504040204" pitchFamily="50" charset="-128"/>
                        </a:rPr>
                        <a:t>）百万円</a:t>
                      </a:r>
                      <a:endParaRPr lang="en-US" altLang="ja-JP" sz="1050" b="0" u="none" kern="100" dirty="0" smtClean="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50" b="0" u="none" kern="100" dirty="0">
                          <a:solidFill>
                            <a:schemeClr val="tx1"/>
                          </a:solidFill>
                          <a:effectLst/>
                          <a:latin typeface="Meiryo UI" panose="020B0604030504040204" pitchFamily="50" charset="-128"/>
                          <a:ea typeface="Meiryo UI" panose="020B0604030504040204" pitchFamily="50" charset="-128"/>
                        </a:rPr>
                        <a:t>　　　　</a:t>
                      </a:r>
                      <a:r>
                        <a:rPr lang="ja-JP" altLang="en-US" sz="1050" b="0" u="none" kern="100" dirty="0" smtClean="0">
                          <a:solidFill>
                            <a:schemeClr val="tx1"/>
                          </a:solidFill>
                          <a:effectLst/>
                          <a:latin typeface="Meiryo UI" panose="020B0604030504040204" pitchFamily="50" charset="-128"/>
                          <a:ea typeface="Meiryo UI" panose="020B0604030504040204" pitchFamily="50" charset="-128"/>
                        </a:rPr>
                        <a:t>　　　　 </a:t>
                      </a:r>
                      <a:r>
                        <a:rPr lang="ja-JP" altLang="en-US" sz="1050" b="0" i="0" u="none" kern="100" dirty="0" smtClean="0">
                          <a:solidFill>
                            <a:schemeClr val="tx1"/>
                          </a:solidFill>
                          <a:effectLst/>
                          <a:latin typeface="Meiryo UI" panose="020B0604030504040204" pitchFamily="50" charset="-128"/>
                          <a:ea typeface="Meiryo UI" panose="020B0604030504040204" pitchFamily="50" charset="-128"/>
                        </a:rPr>
                        <a:t>東住吉</a:t>
                      </a:r>
                      <a:r>
                        <a:rPr lang="ja-JP" altLang="en-US" sz="1050" b="0" i="0" u="none" kern="100" dirty="0">
                          <a:solidFill>
                            <a:schemeClr val="tx1"/>
                          </a:solidFill>
                          <a:effectLst/>
                          <a:latin typeface="Meiryo UI" panose="020B0604030504040204" pitchFamily="50" charset="-128"/>
                          <a:ea typeface="Meiryo UI" panose="020B0604030504040204" pitchFamily="50" charset="-128"/>
                        </a:rPr>
                        <a:t>警察署建替整備</a:t>
                      </a:r>
                      <a:r>
                        <a:rPr lang="ja-JP" altLang="en-US" sz="1050" b="0" i="0" u="none" kern="100" dirty="0" smtClean="0">
                          <a:solidFill>
                            <a:schemeClr val="tx1"/>
                          </a:solidFill>
                          <a:effectLst/>
                          <a:latin typeface="Meiryo UI" panose="020B0604030504040204" pitchFamily="50" charset="-128"/>
                          <a:ea typeface="Meiryo UI" panose="020B0604030504040204" pitchFamily="50" charset="-128"/>
                        </a:rPr>
                        <a:t>事業費</a:t>
                      </a:r>
                      <a:r>
                        <a:rPr lang="ja-JP" altLang="en-US" sz="1050" b="0" i="0" u="none" kern="100" dirty="0">
                          <a:solidFill>
                            <a:schemeClr val="tx1"/>
                          </a:solidFill>
                          <a:effectLst/>
                          <a:latin typeface="Meiryo UI" panose="020B0604030504040204" pitchFamily="50" charset="-128"/>
                          <a:ea typeface="Meiryo UI" panose="020B0604030504040204" pitchFamily="50" charset="-128"/>
                        </a:rPr>
                        <a:t>　　</a:t>
                      </a:r>
                      <a:r>
                        <a:rPr lang="ja-JP" altLang="en-US" sz="1050" b="0" i="0" u="none" kern="100" baseline="0" dirty="0">
                          <a:solidFill>
                            <a:schemeClr val="tx1"/>
                          </a:solidFill>
                          <a:effectLst/>
                          <a:latin typeface="Meiryo UI" panose="020B0604030504040204" pitchFamily="50" charset="-128"/>
                          <a:ea typeface="Meiryo UI" panose="020B0604030504040204" pitchFamily="50" charset="-128"/>
                        </a:rPr>
                        <a:t> </a:t>
                      </a:r>
                      <a:r>
                        <a:rPr lang="en-US" altLang="ja-JP" sz="1050" b="0" u="none" kern="100" dirty="0" smtClean="0">
                          <a:solidFill>
                            <a:schemeClr val="tx1"/>
                          </a:solidFill>
                          <a:effectLst/>
                          <a:latin typeface="Meiryo UI" panose="020B0604030504040204" pitchFamily="50" charset="-128"/>
                          <a:ea typeface="Meiryo UI" panose="020B0604030504040204" pitchFamily="50" charset="-128"/>
                        </a:rPr>
                        <a:t>906</a:t>
                      </a:r>
                      <a:r>
                        <a:rPr lang="ja-JP" altLang="en-US" sz="1050" b="0" u="none" kern="100" dirty="0" smtClean="0">
                          <a:solidFill>
                            <a:schemeClr val="tx1"/>
                          </a:solidFill>
                          <a:effectLst/>
                          <a:latin typeface="Meiryo UI" panose="020B0604030504040204" pitchFamily="50" charset="-128"/>
                          <a:ea typeface="Meiryo UI" panose="020B0604030504040204" pitchFamily="50" charset="-128"/>
                        </a:rPr>
                        <a:t>（</a:t>
                      </a:r>
                      <a:r>
                        <a:rPr lang="en-US" altLang="ja-JP" sz="1050" b="0" u="none" kern="100" dirty="0" smtClean="0">
                          <a:solidFill>
                            <a:schemeClr val="tx1"/>
                          </a:solidFill>
                          <a:effectLst/>
                          <a:latin typeface="Meiryo UI" panose="020B0604030504040204" pitchFamily="50" charset="-128"/>
                          <a:ea typeface="Meiryo UI" panose="020B0604030504040204" pitchFamily="50" charset="-128"/>
                        </a:rPr>
                        <a:t>130</a:t>
                      </a:r>
                      <a:r>
                        <a:rPr lang="ja-JP" altLang="en-US" sz="1050" b="0" u="none" kern="100" dirty="0" smtClean="0">
                          <a:solidFill>
                            <a:schemeClr val="tx1"/>
                          </a:solidFill>
                          <a:effectLst/>
                          <a:latin typeface="Meiryo UI" panose="020B0604030504040204" pitchFamily="50" charset="-128"/>
                          <a:ea typeface="Meiryo UI" panose="020B0604030504040204" pitchFamily="50" charset="-128"/>
                        </a:rPr>
                        <a:t>）百万円</a:t>
                      </a:r>
                      <a:endParaRPr lang="en-US" altLang="ja-JP" sz="1050" b="0" u="none" strike="sngStrike" kern="100" dirty="0">
                        <a:solidFill>
                          <a:schemeClr val="tx1"/>
                        </a:solidFill>
                        <a:effectLst/>
                        <a:latin typeface="Meiryo UI" panose="020B0604030504040204" pitchFamily="50" charset="-128"/>
                        <a:ea typeface="Meiryo UI" panose="020B0604030504040204" pitchFamily="50" charset="-128"/>
                      </a:endParaRPr>
                    </a:p>
                    <a:p>
                      <a:pPr marL="133350" marR="0" indent="-133350" algn="just" defTabSz="914400" rtl="0" eaLnBrk="1" fontAlgn="auto" latinLnBrk="0" hangingPunct="1">
                        <a:lnSpc>
                          <a:spcPct val="100000"/>
                        </a:lnSpc>
                        <a:spcBef>
                          <a:spcPts val="0"/>
                        </a:spcBef>
                        <a:spcAft>
                          <a:spcPts val="0"/>
                        </a:spcAft>
                        <a:buClrTx/>
                        <a:buSzTx/>
                        <a:buFontTx/>
                        <a:buNone/>
                        <a:tabLst/>
                        <a:defRPr/>
                      </a:pPr>
                      <a:r>
                        <a:rPr lang="ja-JP" altLang="en-US" sz="1050" b="0" u="none" kern="100" dirty="0" smtClean="0">
                          <a:solidFill>
                            <a:schemeClr val="tx1"/>
                          </a:solidFill>
                          <a:effectLst/>
                          <a:latin typeface="Meiryo UI" panose="020B0604030504040204" pitchFamily="50" charset="-128"/>
                          <a:ea typeface="Meiryo UI" panose="020B0604030504040204" pitchFamily="50" charset="-128"/>
                        </a:rPr>
                        <a:t>                交番等整備事業費　             　     </a:t>
                      </a:r>
                      <a:r>
                        <a:rPr lang="en-US" altLang="ja-JP" sz="1050" b="0" u="none" kern="100" dirty="0" smtClean="0">
                          <a:solidFill>
                            <a:schemeClr val="tx1"/>
                          </a:solidFill>
                          <a:effectLst/>
                          <a:latin typeface="Meiryo UI" panose="020B0604030504040204" pitchFamily="50" charset="-128"/>
                          <a:ea typeface="Meiryo UI" panose="020B0604030504040204" pitchFamily="50" charset="-128"/>
                        </a:rPr>
                        <a:t>187</a:t>
                      </a:r>
                      <a:r>
                        <a:rPr lang="ja-JP" altLang="en-US" sz="1050" b="0" u="none" kern="100" dirty="0" smtClean="0">
                          <a:solidFill>
                            <a:schemeClr val="tx1"/>
                          </a:solidFill>
                          <a:effectLst/>
                          <a:latin typeface="Meiryo UI" panose="020B0604030504040204" pitchFamily="50" charset="-128"/>
                          <a:ea typeface="Meiryo UI" panose="020B0604030504040204" pitchFamily="50" charset="-128"/>
                        </a:rPr>
                        <a:t>（</a:t>
                      </a:r>
                      <a:r>
                        <a:rPr lang="en-US" altLang="ja-JP" sz="1050" b="0" u="none" kern="100" dirty="0" smtClean="0">
                          <a:solidFill>
                            <a:schemeClr val="tx1"/>
                          </a:solidFill>
                          <a:effectLst/>
                          <a:latin typeface="Meiryo UI" panose="020B0604030504040204" pitchFamily="50" charset="-128"/>
                          <a:ea typeface="Meiryo UI" panose="020B0604030504040204" pitchFamily="50" charset="-128"/>
                        </a:rPr>
                        <a:t>46</a:t>
                      </a:r>
                      <a:r>
                        <a:rPr lang="ja-JP" altLang="en-US" sz="1050" b="0" u="none" kern="100" dirty="0" smtClean="0">
                          <a:solidFill>
                            <a:schemeClr val="tx1"/>
                          </a:solidFill>
                          <a:effectLst/>
                          <a:latin typeface="Meiryo UI" panose="020B0604030504040204" pitchFamily="50" charset="-128"/>
                          <a:ea typeface="Meiryo UI" panose="020B0604030504040204" pitchFamily="50" charset="-128"/>
                        </a:rPr>
                        <a:t>）百万円　　　　</a:t>
                      </a:r>
                      <a:r>
                        <a:rPr lang="ja-JP" altLang="en-US" sz="1050" b="0" i="0" u="none" kern="100" dirty="0" smtClean="0">
                          <a:solidFill>
                            <a:schemeClr val="tx1"/>
                          </a:solidFill>
                          <a:effectLst/>
                          <a:latin typeface="Meiryo UI" panose="020B0604030504040204" pitchFamily="50" charset="-128"/>
                          <a:ea typeface="Meiryo UI" panose="020B0604030504040204" pitchFamily="50" charset="-128"/>
                        </a:rPr>
                        <a:t>等</a:t>
                      </a:r>
                      <a:endParaRPr lang="en-US" altLang="ja-JP" sz="1050" b="0" i="0" u="none" kern="100" dirty="0">
                        <a:solidFill>
                          <a:schemeClr val="tx1"/>
                        </a:solidFill>
                        <a:effectLst/>
                        <a:latin typeface="Meiryo UI" panose="020B0604030504040204" pitchFamily="50" charset="-128"/>
                        <a:ea typeface="Meiryo UI" panose="020B0604030504040204" pitchFamily="50" charset="-128"/>
                      </a:endParaRPr>
                    </a:p>
                  </a:txBody>
                  <a:tcPr marL="72000" marR="72000" marT="36000" marB="36000">
                    <a:lnT w="12700" cap="flat" cmpd="sng" algn="ctr">
                      <a:solidFill>
                        <a:schemeClr val="accent1"/>
                      </a:solidFill>
                      <a:prstDash val="solid"/>
                      <a:round/>
                      <a:headEnd type="none" w="med" len="med"/>
                      <a:tailEnd type="none" w="med" len="med"/>
                    </a:lnT>
                    <a:solidFill>
                      <a:schemeClr val="bg1">
                        <a:alpha val="20000"/>
                      </a:schemeClr>
                    </a:solidFill>
                  </a:tcPr>
                </a:tc>
                <a:extLst>
                  <a:ext uri="{0D108BD9-81ED-4DB2-BD59-A6C34878D82A}">
                    <a16:rowId xmlns:a16="http://schemas.microsoft.com/office/drawing/2014/main" val="10003"/>
                  </a:ext>
                </a:extLst>
              </a:tr>
            </a:tbl>
          </a:graphicData>
        </a:graphic>
      </p:graphicFrame>
      <p:sp>
        <p:nvSpPr>
          <p:cNvPr id="4" name="正方形/長方形 3"/>
          <p:cNvSpPr/>
          <p:nvPr/>
        </p:nvSpPr>
        <p:spPr>
          <a:xfrm>
            <a:off x="6246748" y="2990198"/>
            <a:ext cx="2759941" cy="213461"/>
          </a:xfrm>
          <a:prstGeom prst="rect">
            <a:avLst/>
          </a:prstGeom>
          <a:ln/>
        </p:spPr>
        <p:style>
          <a:lnRef idx="2">
            <a:schemeClr val="accent1"/>
          </a:lnRef>
          <a:fillRef idx="1">
            <a:schemeClr val="lt1"/>
          </a:fillRef>
          <a:effectRef idx="0">
            <a:schemeClr val="accent1"/>
          </a:effectRef>
          <a:fontRef idx="minor">
            <a:schemeClr val="dk1"/>
          </a:fontRef>
        </p:style>
        <p:txBody>
          <a:bodyPr lIns="36000" rIns="0" rtlCol="0" anchor="ctr"/>
          <a:lstStyle/>
          <a:p>
            <a:pPr algn="ctr"/>
            <a:r>
              <a:rPr lang="en-US" altLang="ja-JP" sz="1050" dirty="0">
                <a:solidFill>
                  <a:schemeClr val="tx1"/>
                </a:solidFill>
                <a:latin typeface="Meiryo UI" panose="020B0604030504040204" pitchFamily="50" charset="-128"/>
                <a:ea typeface="Meiryo UI" panose="020B0604030504040204" pitchFamily="50" charset="-128"/>
              </a:rPr>
              <a:t>R2</a:t>
            </a:r>
            <a:r>
              <a:rPr lang="ja-JP" altLang="en-US" sz="1050" dirty="0">
                <a:solidFill>
                  <a:schemeClr val="tx1"/>
                </a:solidFill>
                <a:latin typeface="Meiryo UI" panose="020B0604030504040204" pitchFamily="50" charset="-128"/>
                <a:ea typeface="Meiryo UI" panose="020B0604030504040204" pitchFamily="50" charset="-128"/>
              </a:rPr>
              <a:t>当初予算額：</a:t>
            </a:r>
            <a:r>
              <a:rPr lang="en-US" altLang="ja-JP" sz="1050" dirty="0">
                <a:solidFill>
                  <a:schemeClr val="tx1"/>
                </a:solidFill>
                <a:latin typeface="Meiryo UI" panose="020B0604030504040204" pitchFamily="50" charset="-128"/>
                <a:ea typeface="Meiryo UI" panose="020B0604030504040204" pitchFamily="50" charset="-128"/>
              </a:rPr>
              <a:t>4,410</a:t>
            </a:r>
            <a:r>
              <a:rPr lang="ja-JP" altLang="en-US" sz="1050" dirty="0" smtClean="0">
                <a:solidFill>
                  <a:schemeClr val="tx1"/>
                </a:solidFill>
                <a:latin typeface="Meiryo UI" panose="020B0604030504040204" pitchFamily="50" charset="-128"/>
                <a:ea typeface="Meiryo UI" panose="020B0604030504040204" pitchFamily="50" charset="-128"/>
              </a:rPr>
              <a:t>（</a:t>
            </a:r>
            <a:r>
              <a:rPr lang="en-US" altLang="ja-JP" sz="1050" dirty="0" smtClean="0">
                <a:solidFill>
                  <a:schemeClr val="tx1"/>
                </a:solidFill>
                <a:latin typeface="Meiryo UI" panose="020B0604030504040204" pitchFamily="50" charset="-128"/>
                <a:ea typeface="Meiryo UI" panose="020B0604030504040204" pitchFamily="50" charset="-128"/>
              </a:rPr>
              <a:t>280</a:t>
            </a:r>
            <a:r>
              <a:rPr lang="ja-JP" altLang="en-US" sz="1050" dirty="0">
                <a:solidFill>
                  <a:schemeClr val="tx1"/>
                </a:solidFill>
                <a:latin typeface="Meiryo UI" panose="020B0604030504040204" pitchFamily="50" charset="-128"/>
                <a:ea typeface="Meiryo UI" panose="020B0604030504040204" pitchFamily="50" charset="-128"/>
              </a:rPr>
              <a:t>）</a:t>
            </a:r>
            <a:r>
              <a:rPr lang="ja-JP" altLang="en-US" sz="1050" dirty="0" smtClean="0">
                <a:solidFill>
                  <a:schemeClr val="tx1"/>
                </a:solidFill>
                <a:latin typeface="Meiryo UI" panose="020B0604030504040204" pitchFamily="50" charset="-128"/>
                <a:ea typeface="Meiryo UI" panose="020B0604030504040204" pitchFamily="50" charset="-128"/>
              </a:rPr>
              <a:t>百万円</a:t>
            </a:r>
            <a:endParaRPr lang="en-US" altLang="ja-JP" sz="1050" dirty="0">
              <a:solidFill>
                <a:schemeClr val="tx1"/>
              </a:solidFill>
              <a:latin typeface="Meiryo UI" panose="020B0604030504040204" pitchFamily="50" charset="-128"/>
              <a:ea typeface="Meiryo UI" panose="020B0604030504040204" pitchFamily="50" charset="-128"/>
            </a:endParaRPr>
          </a:p>
        </p:txBody>
      </p:sp>
      <p:sp>
        <p:nvSpPr>
          <p:cNvPr id="6" name="正方形/長方形 5"/>
          <p:cNvSpPr/>
          <p:nvPr/>
        </p:nvSpPr>
        <p:spPr>
          <a:xfrm>
            <a:off x="5877145" y="220456"/>
            <a:ext cx="1935215" cy="208186"/>
          </a:xfrm>
          <a:prstGeom prst="rect">
            <a:avLst/>
          </a:prstGeom>
          <a:ln w="6350"/>
        </p:spPr>
        <p:style>
          <a:lnRef idx="2">
            <a:schemeClr val="accent1"/>
          </a:lnRef>
          <a:fillRef idx="1">
            <a:schemeClr val="lt1"/>
          </a:fillRef>
          <a:effectRef idx="0">
            <a:schemeClr val="accent1"/>
          </a:effectRef>
          <a:fontRef idx="minor">
            <a:schemeClr val="dk1"/>
          </a:fontRef>
        </p:style>
        <p:txBody>
          <a:bodyPr lIns="36000" rIns="36000" rtlCol="0" anchor="ctr"/>
          <a:lstStyle/>
          <a:p>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予算の記載</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）：一般財源</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スライド番号プレースホルダー 4"/>
          <p:cNvSpPr txBox="1">
            <a:spLocks/>
          </p:cNvSpPr>
          <p:nvPr/>
        </p:nvSpPr>
        <p:spPr>
          <a:xfrm>
            <a:off x="7010400" y="6584035"/>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smtClean="0">
                <a:solidFill>
                  <a:schemeClr val="tx1"/>
                </a:solidFill>
                <a:latin typeface="Meiryo UI" panose="020B0604030504040204" pitchFamily="50" charset="-128"/>
                <a:ea typeface="Meiryo UI" panose="020B0604030504040204" pitchFamily="50" charset="-128"/>
              </a:rPr>
              <a:t>87</a:t>
            </a:r>
            <a:endParaRPr lang="ja-JP" altLang="en-US"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3089417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nvGraphicFramePr>
        <p:xfrm>
          <a:off x="70604" y="126766"/>
          <a:ext cx="9003329" cy="415976"/>
        </p:xfrm>
        <a:graphic>
          <a:graphicData uri="http://schemas.openxmlformats.org/drawingml/2006/table">
            <a:tbl>
              <a:tblPr firstRow="1" firstCol="1" bandRow="1">
                <a:tableStyleId>{5C22544A-7EE6-4342-B048-85BDC9FD1C3A}</a:tableStyleId>
              </a:tblPr>
              <a:tblGrid>
                <a:gridCol w="7110708">
                  <a:extLst>
                    <a:ext uri="{9D8B030D-6E8A-4147-A177-3AD203B41FA5}">
                      <a16:colId xmlns:a16="http://schemas.microsoft.com/office/drawing/2014/main" val="1996567682"/>
                    </a:ext>
                  </a:extLst>
                </a:gridCol>
                <a:gridCol w="1892621">
                  <a:extLst>
                    <a:ext uri="{9D8B030D-6E8A-4147-A177-3AD203B41FA5}">
                      <a16:colId xmlns:a16="http://schemas.microsoft.com/office/drawing/2014/main" val="2440904912"/>
                    </a:ext>
                  </a:extLst>
                </a:gridCol>
              </a:tblGrid>
              <a:tr h="41597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100" kern="100" dirty="0">
                          <a:solidFill>
                            <a:schemeClr val="tx1"/>
                          </a:solidFill>
                          <a:effectLst/>
                          <a:latin typeface="Meiryo UI" panose="020B0604030504040204" pitchFamily="50" charset="-128"/>
                          <a:ea typeface="Meiryo UI" panose="020B0604030504040204" pitchFamily="50" charset="-128"/>
                        </a:rPr>
                        <a:t>【</a:t>
                      </a:r>
                      <a:r>
                        <a:rPr lang="ja-JP" altLang="en-US" sz="1100" kern="100" dirty="0">
                          <a:solidFill>
                            <a:schemeClr val="tx1"/>
                          </a:solidFill>
                          <a:effectLst/>
                          <a:latin typeface="Meiryo UI" panose="020B0604030504040204" pitchFamily="50" charset="-128"/>
                          <a:ea typeface="Meiryo UI" panose="020B0604030504040204" pitchFamily="50" charset="-128"/>
                        </a:rPr>
                        <a:t>主要検討事業３</a:t>
                      </a:r>
                      <a:r>
                        <a:rPr lang="en-US" altLang="ja-JP" sz="1100" kern="100" dirty="0">
                          <a:solidFill>
                            <a:schemeClr val="tx1"/>
                          </a:solidFill>
                          <a:effectLst/>
                          <a:latin typeface="Meiryo UI" panose="020B0604030504040204" pitchFamily="50" charset="-128"/>
                          <a:ea typeface="Meiryo UI" panose="020B0604030504040204" pitchFamily="50" charset="-128"/>
                        </a:rPr>
                        <a:t>】</a:t>
                      </a:r>
                      <a:r>
                        <a:rPr lang="ja-JP" altLang="en-US" sz="1400" kern="100" dirty="0">
                          <a:solidFill>
                            <a:schemeClr val="tx1"/>
                          </a:solidFill>
                          <a:effectLst/>
                          <a:latin typeface="Meiryo UI" panose="020B0604030504040204" pitchFamily="50" charset="-128"/>
                          <a:ea typeface="Meiryo UI" panose="020B0604030504040204" pitchFamily="50" charset="-128"/>
                        </a:rPr>
                        <a:t>　</a:t>
                      </a:r>
                      <a:r>
                        <a:rPr lang="zh-TW" altLang="en-US" sz="1400" kern="100" dirty="0">
                          <a:solidFill>
                            <a:schemeClr val="tx1"/>
                          </a:solidFill>
                          <a:effectLst/>
                          <a:latin typeface="Meiryo UI" panose="020B0604030504040204" pitchFamily="50" charset="-128"/>
                          <a:ea typeface="Meiryo UI" panose="020B0604030504040204" pitchFamily="50" charset="-128"/>
                        </a:rPr>
                        <a:t>市町村振興補助金</a:t>
                      </a:r>
                      <a:r>
                        <a:rPr lang="ja-JP" altLang="en-US" sz="1400" kern="100" dirty="0">
                          <a:solidFill>
                            <a:schemeClr val="tx1"/>
                          </a:solidFill>
                          <a:effectLst/>
                          <a:latin typeface="Meiryo UI" panose="020B0604030504040204" pitchFamily="50" charset="-128"/>
                          <a:ea typeface="Meiryo UI" panose="020B0604030504040204" pitchFamily="50" charset="-128"/>
                        </a:rPr>
                        <a:t>（</a:t>
                      </a:r>
                      <a:r>
                        <a:rPr kumimoji="1" lang="ja-JP" altLang="en-US" sz="1400" u="none" dirty="0">
                          <a:solidFill>
                            <a:schemeClr val="tx1"/>
                          </a:solidFill>
                          <a:latin typeface="Meiryo UI" panose="020B0604030504040204" pitchFamily="50" charset="-128"/>
                          <a:ea typeface="Meiryo UI" panose="020B0604030504040204" pitchFamily="50" charset="-128"/>
                        </a:rPr>
                        <a:t>つづき）</a:t>
                      </a:r>
                      <a:endParaRPr lang="en-US" altLang="ja-JP" sz="12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effectLst/>
                          <a:latin typeface="Meiryo UI" panose="020B0604030504040204" pitchFamily="50" charset="-128"/>
                          <a:ea typeface="Meiryo UI" panose="020B0604030504040204" pitchFamily="50" charset="-128"/>
                        </a:rPr>
                        <a:t>＜総務部＞</a:t>
                      </a:r>
                      <a:endParaRPr lang="ja-JP" alt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09406796"/>
                  </a:ext>
                </a:extLst>
              </a:tr>
            </a:tbl>
          </a:graphicData>
        </a:graphic>
      </p:graphicFrame>
      <p:graphicFrame>
        <p:nvGraphicFramePr>
          <p:cNvPr id="2" name="表 1"/>
          <p:cNvGraphicFramePr>
            <a:graphicFrameLocks noGrp="1"/>
          </p:cNvGraphicFramePr>
          <p:nvPr>
            <p:extLst>
              <p:ext uri="{D42A27DB-BD31-4B8C-83A1-F6EECF244321}">
                <p14:modId xmlns:p14="http://schemas.microsoft.com/office/powerpoint/2010/main" val="446430535"/>
              </p:ext>
            </p:extLst>
          </p:nvPr>
        </p:nvGraphicFramePr>
        <p:xfrm>
          <a:off x="81815" y="548680"/>
          <a:ext cx="8980370" cy="1963216"/>
        </p:xfrm>
        <a:graphic>
          <a:graphicData uri="http://schemas.openxmlformats.org/drawingml/2006/table">
            <a:tbl>
              <a:tblPr firstRow="1" firstCol="1" bandRow="1">
                <a:tableStyleId>{BC89EF96-8CEA-46FF-86C4-4CE0E7609802}</a:tableStyleId>
              </a:tblPr>
              <a:tblGrid>
                <a:gridCol w="259200">
                  <a:extLst>
                    <a:ext uri="{9D8B030D-6E8A-4147-A177-3AD203B41FA5}">
                      <a16:colId xmlns:a16="http://schemas.microsoft.com/office/drawing/2014/main" val="9612139"/>
                    </a:ext>
                  </a:extLst>
                </a:gridCol>
                <a:gridCol w="8721170">
                  <a:extLst>
                    <a:ext uri="{9D8B030D-6E8A-4147-A177-3AD203B41FA5}">
                      <a16:colId xmlns:a16="http://schemas.microsoft.com/office/drawing/2014/main" val="4183280094"/>
                    </a:ext>
                  </a:extLst>
                </a:gridCol>
              </a:tblGrid>
              <a:tr h="196399">
                <a:tc rowSpan="2">
                  <a:txBody>
                    <a:bodyPr/>
                    <a:lstStyle/>
                    <a:p>
                      <a:pPr algn="ctr"/>
                      <a:r>
                        <a:rPr kumimoji="1" lang="ja-JP" altLang="en-US" sz="1000" dirty="0">
                          <a:solidFill>
                            <a:schemeClr val="bg1"/>
                          </a:solidFill>
                          <a:latin typeface="Meiryo UI" panose="020B0604030504040204" pitchFamily="50" charset="-128"/>
                          <a:ea typeface="Meiryo UI" panose="020B0604030504040204" pitchFamily="50" charset="-128"/>
                        </a:rPr>
                        <a:t>現在の事業</a:t>
                      </a:r>
                      <a:endParaRPr kumimoji="1" lang="ja-JP" altLang="en-US" sz="1000" b="1" dirty="0">
                        <a:solidFill>
                          <a:schemeClr val="bg1"/>
                        </a:solidFill>
                        <a:latin typeface="Meiryo UI" panose="020B0604030504040204" pitchFamily="50" charset="-128"/>
                        <a:ea typeface="Meiryo UI" panose="020B0604030504040204" pitchFamily="50" charset="-128"/>
                      </a:endParaRPr>
                    </a:p>
                  </a:txBody>
                  <a:tcPr marL="72000" marR="72000" marT="36000" marB="36000" vert="eaVert" anchor="ct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a:txBody>
                    <a:bodyPr/>
                    <a:lstStyle/>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1" i="0" u="none" kern="100" dirty="0">
                          <a:effectLst/>
                          <a:latin typeface="Meiryo UI" panose="020B0604030504040204" pitchFamily="50" charset="-128"/>
                          <a:ea typeface="Meiryo UI" panose="020B0604030504040204" pitchFamily="50" charset="-128"/>
                        </a:rPr>
                        <a:t>＜主な事業（見直し後の事業、新たに取り組んでいる事業等）＞</a:t>
                      </a:r>
                      <a:endPar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0D8E8"/>
                    </a:solidFill>
                  </a:tcPr>
                </a:tc>
                <a:extLst>
                  <a:ext uri="{0D108BD9-81ED-4DB2-BD59-A6C34878D82A}">
                    <a16:rowId xmlns:a16="http://schemas.microsoft.com/office/drawing/2014/main" val="2560349723"/>
                  </a:ext>
                </a:extLst>
              </a:tr>
              <a:tr h="1738816">
                <a:tc vMerge="1">
                  <a:txBody>
                    <a:bodyPr/>
                    <a:lstStyle/>
                    <a:p>
                      <a:endParaRPr kumimoji="1" lang="ja-JP" altLang="en-US"/>
                    </a:p>
                  </a:txBody>
                  <a:tcPr/>
                </a:tc>
                <a:tc>
                  <a:txBody>
                    <a:bodyPr/>
                    <a:lstStyle/>
                    <a:p>
                      <a:pPr marL="133350" marR="0" lvl="0" indent="-133350" algn="just" defTabSz="914400" rtl="0" eaLnBrk="1" fontAlgn="auto" latinLnBrk="0" hangingPunct="1">
                        <a:lnSpc>
                          <a:spcPts val="400"/>
                        </a:lnSpc>
                        <a:spcBef>
                          <a:spcPts val="0"/>
                        </a:spcBef>
                        <a:spcAft>
                          <a:spcPts val="0"/>
                        </a:spcAft>
                        <a:buClrTx/>
                        <a:buSzTx/>
                        <a:buFontTx/>
                        <a:buNone/>
                        <a:tabLst/>
                        <a:defRPr/>
                      </a:pPr>
                      <a:endParaRPr lang="en-US" altLang="ja-JP" sz="1050" b="1" i="0" u="none" kern="100" dirty="0">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en-US" altLang="ja-JP" sz="1050" b="1" i="0" u="none" kern="100" dirty="0">
                          <a:effectLst/>
                          <a:latin typeface="Meiryo UI" panose="020B0604030504040204" pitchFamily="50" charset="-128"/>
                          <a:ea typeface="Meiryo UI" panose="020B0604030504040204" pitchFamily="50" charset="-128"/>
                        </a:rPr>
                        <a:t>《</a:t>
                      </a:r>
                      <a:r>
                        <a:rPr lang="ja-JP" altLang="en-US" sz="1050" b="1" i="0" u="none" kern="100" dirty="0">
                          <a:effectLst/>
                          <a:latin typeface="Meiryo UI" panose="020B0604030504040204" pitchFamily="50" charset="-128"/>
                          <a:ea typeface="Meiryo UI" panose="020B0604030504040204" pitchFamily="50" charset="-128"/>
                        </a:rPr>
                        <a:t>見直し後の事業</a:t>
                      </a:r>
                      <a:r>
                        <a:rPr lang="en-US" altLang="ja-JP" sz="1050" b="1" i="0" u="none" kern="100" dirty="0">
                          <a:effectLst/>
                          <a:latin typeface="Meiryo UI" panose="020B0604030504040204" pitchFamily="50" charset="-128"/>
                          <a:ea typeface="Meiryo UI" panose="020B0604030504040204" pitchFamily="50" charset="-128"/>
                        </a:rPr>
                        <a:t>》</a:t>
                      </a:r>
                    </a:p>
                    <a:p>
                      <a:pPr marL="133350" marR="0" lvl="0" indent="-133350" algn="just" defTabSz="914400" rtl="0" eaLnBrk="1" fontAlgn="auto" latinLnBrk="0" hangingPunct="1">
                        <a:lnSpc>
                          <a:spcPts val="400"/>
                        </a:lnSpc>
                        <a:spcBef>
                          <a:spcPts val="0"/>
                        </a:spcBef>
                        <a:spcAft>
                          <a:spcPts val="0"/>
                        </a:spcAft>
                        <a:buClrTx/>
                        <a:buSzTx/>
                        <a:buFontTx/>
                        <a:buNone/>
                        <a:tabLst/>
                        <a:defRPr/>
                      </a:pPr>
                      <a:endParaRPr lang="en-US" altLang="ja-JP" sz="1050" b="1" i="0" u="none" kern="100" dirty="0">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50" b="1" i="0" kern="100" dirty="0">
                          <a:effectLst/>
                          <a:latin typeface="Meiryo UI" panose="020B0604030504040204" pitchFamily="50" charset="-128"/>
                          <a:ea typeface="Meiryo UI" panose="020B0604030504040204" pitchFamily="50" charset="-128"/>
                        </a:rPr>
                        <a:t>　◆</a:t>
                      </a:r>
                      <a:r>
                        <a:rPr lang="ja-JP" altLang="en-US" sz="1050" b="1" i="0" u="sng" kern="100" dirty="0">
                          <a:effectLst/>
                          <a:latin typeface="Meiryo UI" panose="020B0604030504040204" pitchFamily="50" charset="-128"/>
                          <a:ea typeface="Meiryo UI" panose="020B0604030504040204" pitchFamily="50" charset="-128"/>
                        </a:rPr>
                        <a:t>市町村振興補助金</a:t>
                      </a:r>
                      <a:endParaRPr lang="zh-TW" altLang="en-US" sz="1050" b="1" i="0" u="sng" kern="100" dirty="0">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1" i="0" kern="100" dirty="0">
                          <a:effectLst/>
                          <a:latin typeface="Meiryo UI" panose="020B0604030504040204" pitchFamily="50" charset="-128"/>
                          <a:ea typeface="Meiryo UI" panose="020B0604030504040204" pitchFamily="50" charset="-128"/>
                        </a:rPr>
                        <a:t>　　１　目的</a:t>
                      </a:r>
                    </a:p>
                    <a:p>
                      <a:pPr marL="133350" indent="-133350" algn="just">
                        <a:spcAft>
                          <a:spcPts val="0"/>
                        </a:spcAft>
                      </a:pPr>
                      <a:r>
                        <a:rPr lang="ja-JP" altLang="en-US" sz="1000" b="1" i="0" kern="100" dirty="0">
                          <a:effectLst/>
                          <a:latin typeface="Meiryo UI" panose="020B0604030504040204" pitchFamily="50" charset="-128"/>
                          <a:ea typeface="Meiryo UI" panose="020B0604030504040204" pitchFamily="50" charset="-128"/>
                        </a:rPr>
                        <a:t>　　　　　</a:t>
                      </a:r>
                      <a:r>
                        <a:rPr lang="ja-JP" altLang="en-US" sz="1000" b="0" i="0" kern="100" dirty="0">
                          <a:effectLst/>
                          <a:latin typeface="Meiryo UI" panose="020B0604030504040204" pitchFamily="50" charset="-128"/>
                          <a:ea typeface="Meiryo UI" panose="020B0604030504040204" pitchFamily="50" charset="-128"/>
                        </a:rPr>
                        <a:t>市町村の自律化に向けた体制整備や行財政基盤の強化への取組みを支援 </a:t>
                      </a:r>
                    </a:p>
                    <a:p>
                      <a:pPr marL="133350" indent="-133350" algn="just">
                        <a:spcAft>
                          <a:spcPts val="0"/>
                        </a:spcAft>
                      </a:pPr>
                      <a:r>
                        <a:rPr lang="ja-JP" altLang="en-US" sz="1000" b="0" i="0" kern="100" dirty="0">
                          <a:effectLst/>
                          <a:latin typeface="Meiryo UI" panose="020B0604030504040204" pitchFamily="50" charset="-128"/>
                          <a:ea typeface="Meiryo UI" panose="020B0604030504040204" pitchFamily="50" charset="-128"/>
                        </a:rPr>
                        <a:t>　　　　　根拠法令：大阪府市町村振興補助金交付要綱</a:t>
                      </a:r>
                    </a:p>
                    <a:p>
                      <a:pPr marL="133350" indent="-133350" algn="just">
                        <a:spcAft>
                          <a:spcPts val="0"/>
                        </a:spcAft>
                      </a:pPr>
                      <a:r>
                        <a:rPr lang="ja-JP" altLang="en-US" sz="1000" b="1" i="0" kern="100" dirty="0">
                          <a:effectLst/>
                          <a:latin typeface="Meiryo UI" panose="020B0604030504040204" pitchFamily="50" charset="-128"/>
                          <a:ea typeface="Meiryo UI" panose="020B0604030504040204" pitchFamily="50" charset="-128"/>
                        </a:rPr>
                        <a:t>　　２　内容　</a:t>
                      </a:r>
                    </a:p>
                    <a:p>
                      <a:pPr marL="133350" indent="-133350" algn="just">
                        <a:spcAft>
                          <a:spcPts val="0"/>
                        </a:spcAft>
                      </a:pPr>
                      <a:r>
                        <a:rPr lang="ja-JP" altLang="en-US" sz="1000" b="1" i="0" kern="100" dirty="0">
                          <a:effectLst/>
                          <a:latin typeface="Meiryo UI" panose="020B0604030504040204" pitchFamily="50" charset="-128"/>
                          <a:ea typeface="Meiryo UI" panose="020B0604030504040204" pitchFamily="50" charset="-128"/>
                        </a:rPr>
                        <a:t>　　　　</a:t>
                      </a:r>
                      <a:r>
                        <a:rPr lang="ja-JP" altLang="en-US" sz="1000" b="1" i="0" kern="100" baseline="0" dirty="0">
                          <a:effectLst/>
                          <a:latin typeface="Meiryo UI" panose="020B0604030504040204" pitchFamily="50" charset="-128"/>
                          <a:ea typeface="Meiryo UI" panose="020B0604030504040204" pitchFamily="50" charset="-128"/>
                        </a:rPr>
                        <a:t> </a:t>
                      </a:r>
                      <a:r>
                        <a:rPr lang="ja-JP" altLang="en-US" sz="1000" b="0" i="0" kern="100" dirty="0">
                          <a:effectLst/>
                          <a:latin typeface="Meiryo UI" panose="020B0604030504040204" pitchFamily="50" charset="-128"/>
                          <a:ea typeface="Meiryo UI" panose="020B0604030504040204" pitchFamily="50" charset="-128"/>
                        </a:rPr>
                        <a:t>市町村が将来に向けて自律していくことを府として後押しするため、「大阪発地方分権改革」の着実な推進に関する取組みや、市町村の自律化に向けた体制整備及</a:t>
                      </a:r>
                      <a:endParaRPr lang="en-US" altLang="ja-JP" sz="1000" b="0" i="0" kern="100" dirty="0">
                        <a:effectLst/>
                        <a:latin typeface="Meiryo UI" panose="020B0604030504040204" pitchFamily="50" charset="-128"/>
                        <a:ea typeface="Meiryo UI" panose="020B0604030504040204" pitchFamily="50" charset="-128"/>
                      </a:endParaRPr>
                    </a:p>
                    <a:p>
                      <a:pPr marL="133350" indent="-133350" algn="just">
                        <a:spcAft>
                          <a:spcPts val="0"/>
                        </a:spcAft>
                      </a:pPr>
                      <a:r>
                        <a:rPr lang="en-US" altLang="ja-JP" sz="1000" b="0" i="0" kern="100" dirty="0">
                          <a:effectLst/>
                          <a:latin typeface="Meiryo UI" panose="020B0604030504040204" pitchFamily="50" charset="-128"/>
                          <a:ea typeface="Meiryo UI" panose="020B0604030504040204" pitchFamily="50" charset="-128"/>
                        </a:rPr>
                        <a:t>         </a:t>
                      </a:r>
                      <a:r>
                        <a:rPr lang="ja-JP" altLang="en-US" sz="1000" b="0" i="0" kern="100" dirty="0">
                          <a:effectLst/>
                          <a:latin typeface="Meiryo UI" panose="020B0604030504040204" pitchFamily="50" charset="-128"/>
                          <a:ea typeface="Meiryo UI" panose="020B0604030504040204" pitchFamily="50" charset="-128"/>
                        </a:rPr>
                        <a:t>び行財政基盤を強化する取組みに対して支援するもの</a:t>
                      </a:r>
                      <a:endParaRPr lang="en-US" altLang="ja-JP" sz="1050" b="0" kern="100" dirty="0">
                        <a:solidFill>
                          <a:schemeClr val="tx1"/>
                        </a:solidFill>
                        <a:effectLst/>
                        <a:latin typeface="Meiryo UI" panose="020B0604030504040204" pitchFamily="50" charset="-128"/>
                        <a:ea typeface="Meiryo UI" panose="020B0604030504040204" pitchFamily="50" charset="-128"/>
                        <a:cs typeface="+mn-cs"/>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endParaRPr lang="en-US" altLang="ja-JP" sz="1050" b="1" kern="100" dirty="0">
                        <a:solidFill>
                          <a:schemeClr val="tx1"/>
                        </a:solidFill>
                        <a:effectLst/>
                        <a:latin typeface="Meiryo UI" panose="020B0604030504040204" pitchFamily="50" charset="-128"/>
                        <a:ea typeface="Meiryo UI" panose="020B0604030504040204" pitchFamily="50" charset="-128"/>
                        <a:cs typeface="+mn-cs"/>
                      </a:endParaRPr>
                    </a:p>
                  </a:txBody>
                  <a:tcPr marL="72000" marR="72000" marT="36000" marB="3600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solidFill>
                  </a:tcPr>
                </a:tc>
                <a:extLst>
                  <a:ext uri="{0D108BD9-81ED-4DB2-BD59-A6C34878D82A}">
                    <a16:rowId xmlns:a16="http://schemas.microsoft.com/office/drawing/2014/main" val="4234363331"/>
                  </a:ext>
                </a:extLst>
              </a:tr>
            </a:tbl>
          </a:graphicData>
        </a:graphic>
      </p:graphicFrame>
      <p:sp>
        <p:nvSpPr>
          <p:cNvPr id="19" name="正方形/長方形 18"/>
          <p:cNvSpPr/>
          <p:nvPr/>
        </p:nvSpPr>
        <p:spPr>
          <a:xfrm>
            <a:off x="5697125" y="908720"/>
            <a:ext cx="3147563" cy="225025"/>
          </a:xfrm>
          <a:prstGeom prst="rect">
            <a:avLst/>
          </a:prstGeom>
          <a:ln/>
        </p:spPr>
        <p:style>
          <a:lnRef idx="2">
            <a:schemeClr val="accent1"/>
          </a:lnRef>
          <a:fillRef idx="1">
            <a:schemeClr val="lt1"/>
          </a:fillRef>
          <a:effectRef idx="0">
            <a:schemeClr val="accent1"/>
          </a:effectRef>
          <a:fontRef idx="minor">
            <a:schemeClr val="dk1"/>
          </a:fontRef>
        </p:style>
        <p:txBody>
          <a:bodyPr lIns="36000" rIns="0" rtlCol="0" anchor="ctr"/>
          <a:lstStyle/>
          <a:p>
            <a:pPr algn="ctr"/>
            <a:r>
              <a:rPr lang="en-US" altLang="ja-JP" sz="1050" dirty="0">
                <a:solidFill>
                  <a:schemeClr val="tx1"/>
                </a:solidFill>
                <a:latin typeface="Meiryo UI" panose="020B0604030504040204" pitchFamily="50" charset="-128"/>
                <a:ea typeface="Meiryo UI" panose="020B0604030504040204" pitchFamily="50" charset="-128"/>
              </a:rPr>
              <a:t>R2</a:t>
            </a:r>
            <a:r>
              <a:rPr lang="ja-JP" altLang="en-US" sz="1050" dirty="0">
                <a:solidFill>
                  <a:schemeClr val="tx1"/>
                </a:solidFill>
                <a:latin typeface="Meiryo UI" panose="020B0604030504040204" pitchFamily="50" charset="-128"/>
                <a:ea typeface="Meiryo UI" panose="020B0604030504040204" pitchFamily="50" charset="-128"/>
              </a:rPr>
              <a:t>当初予算額：</a:t>
            </a:r>
            <a:r>
              <a:rPr lang="en-US" altLang="ja-JP" sz="1050" dirty="0">
                <a:solidFill>
                  <a:schemeClr val="tx1"/>
                </a:solidFill>
                <a:latin typeface="Meiryo UI" panose="020B0604030504040204" pitchFamily="50" charset="-128"/>
                <a:ea typeface="Meiryo UI" panose="020B0604030504040204" pitchFamily="50" charset="-128"/>
              </a:rPr>
              <a:t>1,053</a:t>
            </a:r>
            <a:r>
              <a:rPr lang="ja-JP" altLang="en-US" sz="1050" dirty="0">
                <a:solidFill>
                  <a:schemeClr val="tx1"/>
                </a:solidFill>
                <a:latin typeface="Meiryo UI" panose="020B0604030504040204" pitchFamily="50" charset="-128"/>
                <a:ea typeface="Meiryo UI" panose="020B0604030504040204" pitchFamily="50" charset="-128"/>
              </a:rPr>
              <a:t>（</a:t>
            </a:r>
            <a:r>
              <a:rPr lang="en-US" altLang="ja-JP" sz="1050" dirty="0">
                <a:solidFill>
                  <a:schemeClr val="tx1"/>
                </a:solidFill>
                <a:latin typeface="Meiryo UI" panose="020B0604030504040204" pitchFamily="50" charset="-128"/>
                <a:ea typeface="Meiryo UI" panose="020B0604030504040204" pitchFamily="50" charset="-128"/>
              </a:rPr>
              <a:t>1,053</a:t>
            </a:r>
            <a:r>
              <a:rPr lang="ja-JP" altLang="en-US" sz="1050" dirty="0">
                <a:solidFill>
                  <a:schemeClr val="tx1"/>
                </a:solidFill>
                <a:latin typeface="Meiryo UI" panose="020B0604030504040204" pitchFamily="50" charset="-128"/>
                <a:ea typeface="Meiryo UI" panose="020B0604030504040204" pitchFamily="50" charset="-128"/>
              </a:rPr>
              <a:t>）百万円</a:t>
            </a:r>
            <a:endPar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6" name="正方形/長方形 5"/>
          <p:cNvSpPr/>
          <p:nvPr/>
        </p:nvSpPr>
        <p:spPr>
          <a:xfrm>
            <a:off x="6141985" y="215868"/>
            <a:ext cx="1935215" cy="208186"/>
          </a:xfrm>
          <a:prstGeom prst="rect">
            <a:avLst/>
          </a:prstGeom>
          <a:ln w="6350"/>
        </p:spPr>
        <p:style>
          <a:lnRef idx="2">
            <a:schemeClr val="accent1"/>
          </a:lnRef>
          <a:fillRef idx="1">
            <a:schemeClr val="lt1"/>
          </a:fillRef>
          <a:effectRef idx="0">
            <a:schemeClr val="accent1"/>
          </a:effectRef>
          <a:fontRef idx="minor">
            <a:schemeClr val="dk1"/>
          </a:fontRef>
        </p:style>
        <p:txBody>
          <a:bodyPr lIns="36000" rIns="36000" rtlCol="0" anchor="ctr"/>
          <a:lstStyle/>
          <a:p>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予算の記載</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）：一般財源</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スライド番号プレースホルダー 4"/>
          <p:cNvSpPr txBox="1">
            <a:spLocks/>
          </p:cNvSpPr>
          <p:nvPr/>
        </p:nvSpPr>
        <p:spPr>
          <a:xfrm>
            <a:off x="7010400" y="6584035"/>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smtClean="0">
                <a:solidFill>
                  <a:schemeClr val="tx1"/>
                </a:solidFill>
                <a:latin typeface="Meiryo UI" panose="020B0604030504040204" pitchFamily="50" charset="-128"/>
                <a:ea typeface="Meiryo UI" panose="020B0604030504040204" pitchFamily="50" charset="-128"/>
              </a:rPr>
              <a:t>7</a:t>
            </a:r>
            <a:endParaRPr lang="ja-JP" altLang="en-US"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795144555"/>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nvGraphicFramePr>
        <p:xfrm>
          <a:off x="41792" y="502028"/>
          <a:ext cx="9060417" cy="6309877"/>
        </p:xfrm>
        <a:graphic>
          <a:graphicData uri="http://schemas.openxmlformats.org/drawingml/2006/table">
            <a:tbl>
              <a:tblPr firstRow="1" firstCol="1" bandRow="1">
                <a:tableStyleId>{BC89EF96-8CEA-46FF-86C4-4CE0E7609802}</a:tableStyleId>
              </a:tblPr>
              <a:tblGrid>
                <a:gridCol w="257947">
                  <a:extLst>
                    <a:ext uri="{9D8B030D-6E8A-4147-A177-3AD203B41FA5}">
                      <a16:colId xmlns:a16="http://schemas.microsoft.com/office/drawing/2014/main" val="9612139"/>
                    </a:ext>
                  </a:extLst>
                </a:gridCol>
                <a:gridCol w="4107538">
                  <a:extLst>
                    <a:ext uri="{9D8B030D-6E8A-4147-A177-3AD203B41FA5}">
                      <a16:colId xmlns:a16="http://schemas.microsoft.com/office/drawing/2014/main" val="4183280094"/>
                    </a:ext>
                  </a:extLst>
                </a:gridCol>
                <a:gridCol w="4694932">
                  <a:extLst>
                    <a:ext uri="{9D8B030D-6E8A-4147-A177-3AD203B41FA5}">
                      <a16:colId xmlns:a16="http://schemas.microsoft.com/office/drawing/2014/main" val="2315497615"/>
                    </a:ext>
                  </a:extLst>
                </a:gridCol>
              </a:tblGrid>
              <a:tr h="214335">
                <a:tc rowSpan="2">
                  <a:txBody>
                    <a:bodyPr/>
                    <a:lstStyle/>
                    <a:p>
                      <a:pPr algn="ctr">
                        <a:spcAft>
                          <a:spcPts val="0"/>
                        </a:spcAft>
                      </a:pPr>
                      <a:r>
                        <a:rPr lang="ja-JP" altLang="en-US" sz="1000" kern="100" dirty="0">
                          <a:solidFill>
                            <a:schemeClr val="bg1"/>
                          </a:solidFill>
                          <a:effectLst/>
                          <a:latin typeface="Meiryo UI" panose="020B0604030504040204" pitchFamily="50" charset="-128"/>
                          <a:ea typeface="Meiryo UI" panose="020B0604030504040204" pitchFamily="50" charset="-128"/>
                        </a:rPr>
                        <a:t>当時の事業概要</a:t>
                      </a:r>
                      <a:endParaRPr lang="en-US" altLang="ja-JP" sz="1000"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vert="eaVert" anchor="ct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solidFill>
                  </a:tcPr>
                </a:tc>
                <a:tc grid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rPr>
                        <a:t>＜財政再建プログラム（案）策定当時＞</a:t>
                      </a:r>
                      <a:endParaRPr lang="en-US" altLang="ja-JP"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0D8E8"/>
                    </a:solidFill>
                  </a:tcPr>
                </a:tc>
                <a:tc hMerge="1">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en-US" altLang="ja-JP"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B w="6350" cap="flat" cmpd="sng" algn="ctr">
                      <a:solidFill>
                        <a:schemeClr val="accent1"/>
                      </a:solidFill>
                      <a:prstDash val="solid"/>
                      <a:round/>
                      <a:headEnd type="none" w="med" len="med"/>
                      <a:tailEnd type="none" w="med" len="med"/>
                    </a:lnB>
                    <a:solidFill>
                      <a:srgbClr val="D0D8E8"/>
                    </a:solidFill>
                  </a:tcPr>
                </a:tc>
                <a:extLst>
                  <a:ext uri="{0D108BD9-81ED-4DB2-BD59-A6C34878D82A}">
                    <a16:rowId xmlns:a16="http://schemas.microsoft.com/office/drawing/2014/main" val="1809098311"/>
                  </a:ext>
                </a:extLst>
              </a:tr>
              <a:tr h="3287637">
                <a:tc vMerge="1">
                  <a:txBody>
                    <a:bodyPr/>
                    <a:lstStyle/>
                    <a:p>
                      <a:endParaRPr kumimoji="1" lang="ja-JP" altLang="en-US"/>
                    </a:p>
                  </a:txBody>
                  <a:tcPr/>
                </a:tc>
                <a:tc gridSpan="2">
                  <a:txBody>
                    <a:bodyPr/>
                    <a:lstStyle/>
                    <a:p>
                      <a:pPr algn="just">
                        <a:lnSpc>
                          <a:spcPts val="600"/>
                        </a:lnSpc>
                        <a:spcAft>
                          <a:spcPts val="0"/>
                        </a:spcAft>
                      </a:pPr>
                      <a:endParaRPr lang="ja-JP" altLang="en-US"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effectLst/>
                          <a:latin typeface="Meiryo UI" panose="020B0604030504040204" pitchFamily="50" charset="-128"/>
                          <a:ea typeface="Meiryo UI" panose="020B0604030504040204" pitchFamily="50" charset="-128"/>
                        </a:rPr>
                        <a:t>１ 事業目的</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標準法に基づく教職員定数とは別に、教職員ＯＢの非常勤職員を学校現場に配置。</a:t>
                      </a:r>
                      <a:endParaRPr lang="en-US" altLang="ja-JP" sz="1000" b="0" kern="100" dirty="0">
                        <a:effectLst/>
                        <a:latin typeface="Meiryo UI" panose="020B0604030504040204" pitchFamily="50" charset="-128"/>
                        <a:ea typeface="Meiryo UI" panose="020B0604030504040204" pitchFamily="50" charset="-128"/>
                      </a:endParaRPr>
                    </a:p>
                    <a:p>
                      <a:pPr algn="just">
                        <a:lnSpc>
                          <a:spcPts val="600"/>
                        </a:lnSpc>
                        <a:spcAft>
                          <a:spcPts val="0"/>
                        </a:spcAft>
                      </a:pPr>
                      <a:endParaRPr lang="ja-JP" altLang="en-US"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effectLst/>
                          <a:latin typeface="Meiryo UI" panose="020B0604030504040204" pitchFamily="50" charset="-128"/>
                          <a:ea typeface="Meiryo UI" panose="020B0604030504040204" pitchFamily="50" charset="-128"/>
                        </a:rPr>
                        <a:t>２ 事業内容</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○特別嘱託員・若年特別嘱託員</a:t>
                      </a:r>
                      <a:r>
                        <a:rPr lang="en-US" altLang="ja-JP" sz="1000" b="0" kern="100" dirty="0">
                          <a:effectLst/>
                          <a:latin typeface="Meiryo UI" panose="020B0604030504040204" pitchFamily="50" charset="-128"/>
                          <a:ea typeface="Meiryo UI" panose="020B0604030504040204" pitchFamily="50" charset="-128"/>
                        </a:rPr>
                        <a:t>〔⑳</a:t>
                      </a:r>
                      <a:r>
                        <a:rPr lang="ja-JP" altLang="en-US" sz="1000" b="0" kern="100" dirty="0">
                          <a:effectLst/>
                          <a:latin typeface="Meiryo UI" panose="020B0604030504040204" pitchFamily="50" charset="-128"/>
                          <a:ea typeface="Meiryo UI" panose="020B0604030504040204" pitchFamily="50" charset="-128"/>
                        </a:rPr>
                        <a:t>通年</a:t>
                      </a:r>
                      <a:r>
                        <a:rPr lang="en-US" altLang="ja-JP" sz="1000" b="0" kern="100" dirty="0">
                          <a:effectLst/>
                          <a:latin typeface="Meiryo UI" panose="020B0604030504040204" pitchFamily="50" charset="-128"/>
                          <a:ea typeface="Meiryo UI" panose="020B0604030504040204" pitchFamily="50" charset="-128"/>
                        </a:rPr>
                        <a:t>7,056 </a:t>
                      </a:r>
                      <a:r>
                        <a:rPr lang="ja-JP" altLang="en-US" sz="1000" b="0" kern="100" dirty="0">
                          <a:effectLst/>
                          <a:latin typeface="Meiryo UI" panose="020B0604030504040204" pitchFamily="50" charset="-128"/>
                          <a:ea typeface="Meiryo UI" panose="020B0604030504040204" pitchFamily="50" charset="-128"/>
                        </a:rPr>
                        <a:t>百万円</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（非常勤報酬：特嘱 月</a:t>
                      </a:r>
                      <a:r>
                        <a:rPr lang="en-US" altLang="ja-JP" sz="1000" b="0" kern="100" dirty="0">
                          <a:effectLst/>
                          <a:latin typeface="Meiryo UI" panose="020B0604030504040204" pitchFamily="50" charset="-128"/>
                          <a:ea typeface="Meiryo UI" panose="020B0604030504040204" pitchFamily="50" charset="-128"/>
                        </a:rPr>
                        <a:t>151 </a:t>
                      </a:r>
                      <a:r>
                        <a:rPr lang="ja-JP" altLang="en-US" sz="1000" b="0" kern="100" dirty="0">
                          <a:effectLst/>
                          <a:latin typeface="Meiryo UI" panose="020B0604030504040204" pitchFamily="50" charset="-128"/>
                          <a:ea typeface="Meiryo UI" panose="020B0604030504040204" pitchFamily="50" charset="-128"/>
                        </a:rPr>
                        <a:t>千円、若特 月</a:t>
                      </a:r>
                      <a:r>
                        <a:rPr lang="en-US" altLang="ja-JP" sz="1000" b="0" kern="100" dirty="0">
                          <a:effectLst/>
                          <a:latin typeface="Meiryo UI" panose="020B0604030504040204" pitchFamily="50" charset="-128"/>
                          <a:ea typeface="Meiryo UI" panose="020B0604030504040204" pitchFamily="50" charset="-128"/>
                        </a:rPr>
                        <a:t>215 </a:t>
                      </a:r>
                      <a:r>
                        <a:rPr lang="ja-JP" altLang="en-US" sz="1000" b="0" kern="100" dirty="0">
                          <a:effectLst/>
                          <a:latin typeface="Meiryo UI" panose="020B0604030504040204" pitchFamily="50" charset="-128"/>
                          <a:ea typeface="Meiryo UI" panose="020B0604030504040204" pitchFamily="50" charset="-128"/>
                        </a:rPr>
                        <a:t>千円）：週３０Ｈ勤務、２，３５９人</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・Ｈ</a:t>
                      </a:r>
                      <a:r>
                        <a:rPr lang="en-US" altLang="ja-JP" sz="1000" b="0" kern="100" dirty="0">
                          <a:effectLst/>
                          <a:latin typeface="Meiryo UI" panose="020B0604030504040204" pitchFamily="50" charset="-128"/>
                          <a:ea typeface="Meiryo UI" panose="020B0604030504040204" pitchFamily="50" charset="-128"/>
                        </a:rPr>
                        <a:t>15 </a:t>
                      </a:r>
                      <a:r>
                        <a:rPr lang="ja-JP" altLang="en-US" sz="1000" b="0" kern="100" dirty="0">
                          <a:effectLst/>
                          <a:latin typeface="Meiryo UI" panose="020B0604030504040204" pitchFamily="50" charset="-128"/>
                          <a:ea typeface="Meiryo UI" panose="020B0604030504040204" pitchFamily="50" charset="-128"/>
                        </a:rPr>
                        <a:t>以降の任用者は授業（８Ｈ）を担当</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・学校現場における教育諸課題への対応（生徒指導、いじめ、不登校、</a:t>
                      </a:r>
                      <a:r>
                        <a:rPr lang="ja-JP" altLang="en-US" sz="1000" b="0" kern="100" dirty="0" err="1">
                          <a:effectLst/>
                          <a:latin typeface="Meiryo UI" panose="020B0604030504040204" pitchFamily="50" charset="-128"/>
                          <a:ea typeface="Meiryo UI" panose="020B0604030504040204" pitchFamily="50" charset="-128"/>
                        </a:rPr>
                        <a:t>障がい</a:t>
                      </a:r>
                      <a:r>
                        <a:rPr lang="ja-JP" altLang="en-US" sz="1000" b="0" kern="100" dirty="0">
                          <a:effectLst/>
                          <a:latin typeface="Meiryo UI" panose="020B0604030504040204" pitchFamily="50" charset="-128"/>
                          <a:ea typeface="Meiryo UI" panose="020B0604030504040204" pitchFamily="50" charset="-128"/>
                        </a:rPr>
                        <a:t>児、帰国子女、地域連携など）</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a:t>
                      </a:r>
                      <a:r>
                        <a:rPr lang="en-US" altLang="ja-JP" sz="1000" b="0" kern="100" dirty="0">
                          <a:effectLst/>
                          <a:latin typeface="Meiryo UI" panose="020B0604030504040204" pitchFamily="50" charset="-128"/>
                          <a:ea typeface="Meiryo UI" panose="020B0604030504040204" pitchFamily="50" charset="-128"/>
                        </a:rPr>
                        <a:t>17 </a:t>
                      </a:r>
                      <a:r>
                        <a:rPr lang="ja-JP" altLang="en-US" sz="1000" b="0" kern="100" dirty="0">
                          <a:effectLst/>
                          <a:latin typeface="Meiryo UI" panose="020B0604030504040204" pitchFamily="50" charset="-128"/>
                          <a:ea typeface="Meiryo UI" panose="020B0604030504040204" pitchFamily="50" charset="-128"/>
                        </a:rPr>
                        <a:t>年度末で制度廃止（知事部局・警察と共通制度）。</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a:t>
                      </a:r>
                      <a:r>
                        <a:rPr lang="ja-JP" altLang="en-US" sz="1000" b="0" kern="100" baseline="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・現在は、</a:t>
                      </a:r>
                      <a:r>
                        <a:rPr lang="en-US" altLang="ja-JP" sz="1000" b="0" kern="100" dirty="0">
                          <a:effectLst/>
                          <a:latin typeface="Meiryo UI" panose="020B0604030504040204" pitchFamily="50" charset="-128"/>
                          <a:ea typeface="Meiryo UI" panose="020B0604030504040204" pitchFamily="50" charset="-128"/>
                        </a:rPr>
                        <a:t>17 </a:t>
                      </a:r>
                      <a:r>
                        <a:rPr lang="ja-JP" altLang="en-US" sz="1000" b="0" kern="100" dirty="0">
                          <a:effectLst/>
                          <a:latin typeface="Meiryo UI" panose="020B0604030504040204" pitchFamily="50" charset="-128"/>
                          <a:ea typeface="Meiryo UI" panose="020B0604030504040204" pitchFamily="50" charset="-128"/>
                        </a:rPr>
                        <a:t>年度までに雇用したもののみ。</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・雇用期間は１ 年だが、勤務成績が良好であると認められる者は、若特は満</a:t>
                      </a:r>
                      <a:r>
                        <a:rPr lang="en-US" altLang="ja-JP" sz="1000" b="0" kern="100" dirty="0">
                          <a:effectLst/>
                          <a:latin typeface="Meiryo UI" panose="020B0604030504040204" pitchFamily="50" charset="-128"/>
                          <a:ea typeface="Meiryo UI" panose="020B0604030504040204" pitchFamily="50" charset="-128"/>
                        </a:rPr>
                        <a:t>6 0 </a:t>
                      </a:r>
                      <a:r>
                        <a:rPr lang="ja-JP" altLang="en-US" sz="1000" b="0" kern="100" dirty="0">
                          <a:effectLst/>
                          <a:latin typeface="Meiryo UI" panose="020B0604030504040204" pitchFamily="50" charset="-128"/>
                          <a:ea typeface="Meiryo UI" panose="020B0604030504040204" pitchFamily="50" charset="-128"/>
                        </a:rPr>
                        <a:t>歳（特嘱は満</a:t>
                      </a:r>
                      <a:r>
                        <a:rPr lang="en-US" altLang="ja-JP" sz="1000" b="0" kern="100" dirty="0">
                          <a:effectLst/>
                          <a:latin typeface="Meiryo UI" panose="020B0604030504040204" pitchFamily="50" charset="-128"/>
                          <a:ea typeface="Meiryo UI" panose="020B0604030504040204" pitchFamily="50" charset="-128"/>
                        </a:rPr>
                        <a:t>63 </a:t>
                      </a:r>
                      <a:r>
                        <a:rPr lang="ja-JP" altLang="en-US" sz="1000" b="0" kern="100" dirty="0">
                          <a:effectLst/>
                          <a:latin typeface="Meiryo UI" panose="020B0604030504040204" pitchFamily="50" charset="-128"/>
                          <a:ea typeface="Meiryo UI" panose="020B0604030504040204" pitchFamily="50" charset="-128"/>
                        </a:rPr>
                        <a:t>歳） に達する日の属する年度の末日までを限度として更新を</a:t>
                      </a:r>
                    </a:p>
                    <a:p>
                      <a:pPr algn="just">
                        <a:spcAft>
                          <a:spcPts val="0"/>
                        </a:spcAft>
                      </a:pPr>
                      <a:r>
                        <a:rPr lang="en-US" altLang="ja-JP" sz="1000" b="0" kern="100" baseline="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繰り返すことができる。</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○教育専門員</a:t>
                      </a:r>
                      <a:r>
                        <a:rPr lang="en-US" altLang="ja-JP" sz="1000" b="0" kern="100" dirty="0">
                          <a:effectLst/>
                          <a:latin typeface="Meiryo UI" panose="020B0604030504040204" pitchFamily="50" charset="-128"/>
                          <a:ea typeface="Meiryo UI" panose="020B0604030504040204" pitchFamily="50" charset="-128"/>
                        </a:rPr>
                        <a:t>〔⑳</a:t>
                      </a:r>
                      <a:r>
                        <a:rPr lang="ja-JP" altLang="en-US" sz="1000" b="0" kern="100" dirty="0">
                          <a:effectLst/>
                          <a:latin typeface="Meiryo UI" panose="020B0604030504040204" pitchFamily="50" charset="-128"/>
                          <a:ea typeface="Meiryo UI" panose="020B0604030504040204" pitchFamily="50" charset="-128"/>
                        </a:rPr>
                        <a:t>通年</a:t>
                      </a:r>
                      <a:r>
                        <a:rPr lang="en-US" altLang="ja-JP" sz="1000" b="0" kern="100" dirty="0">
                          <a:effectLst/>
                          <a:latin typeface="Meiryo UI" panose="020B0604030504040204" pitchFamily="50" charset="-128"/>
                          <a:ea typeface="Meiryo UI" panose="020B0604030504040204" pitchFamily="50" charset="-128"/>
                        </a:rPr>
                        <a:t>640 </a:t>
                      </a:r>
                      <a:r>
                        <a:rPr lang="ja-JP" altLang="en-US" sz="1000" b="0" kern="100" dirty="0">
                          <a:effectLst/>
                          <a:latin typeface="Meiryo UI" panose="020B0604030504040204" pitchFamily="50" charset="-128"/>
                          <a:ea typeface="Meiryo UI" panose="020B0604030504040204" pitchFamily="50" charset="-128"/>
                        </a:rPr>
                        <a:t>百万円</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（非常勤報酬：月</a:t>
                      </a:r>
                      <a:r>
                        <a:rPr lang="en-US" altLang="ja-JP" sz="1000" b="0" kern="100" dirty="0">
                          <a:effectLst/>
                          <a:latin typeface="Meiryo UI" panose="020B0604030504040204" pitchFamily="50" charset="-128"/>
                          <a:ea typeface="Meiryo UI" panose="020B0604030504040204" pitchFamily="50" charset="-128"/>
                        </a:rPr>
                        <a:t>101 </a:t>
                      </a:r>
                      <a:r>
                        <a:rPr lang="ja-JP" altLang="en-US" sz="1000" b="0" kern="100" dirty="0">
                          <a:effectLst/>
                          <a:latin typeface="Meiryo UI" panose="020B0604030504040204" pitchFamily="50" charset="-128"/>
                          <a:ea typeface="Meiryo UI" panose="020B0604030504040204" pitchFamily="50" charset="-128"/>
                        </a:rPr>
                        <a:t>千円）：週２０Ｈ勤務、４３２ 人</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・学校現場における教育諸課題への対応</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・授業は担当せず</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a:t>
                      </a: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・教育委員会の独自の制度。</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・雇用期間は１ 年だが、勤務成績が良好であると認められる者は、満</a:t>
                      </a:r>
                      <a:r>
                        <a:rPr lang="en-US" altLang="ja-JP" sz="1000" b="0" kern="100" dirty="0">
                          <a:effectLst/>
                          <a:latin typeface="Meiryo UI" panose="020B0604030504040204" pitchFamily="50" charset="-128"/>
                          <a:ea typeface="Meiryo UI" panose="020B0604030504040204" pitchFamily="50" charset="-128"/>
                        </a:rPr>
                        <a:t>63 </a:t>
                      </a:r>
                      <a:r>
                        <a:rPr lang="ja-JP" altLang="en-US" sz="1000" b="0" kern="100" dirty="0">
                          <a:effectLst/>
                          <a:latin typeface="Meiryo UI" panose="020B0604030504040204" pitchFamily="50" charset="-128"/>
                          <a:ea typeface="Meiryo UI" panose="020B0604030504040204" pitchFamily="50" charset="-128"/>
                        </a:rPr>
                        <a:t>歳に達する日の属する年度の末日までを限度として更新を繰り返すことができる。</a:t>
                      </a:r>
                    </a:p>
                    <a:p>
                      <a:pPr algn="just">
                        <a:lnSpc>
                          <a:spcPts val="600"/>
                        </a:lnSpc>
                        <a:spcAft>
                          <a:spcPts val="0"/>
                        </a:spcAft>
                      </a:pPr>
                      <a:endParaRPr lang="ja-JP" altLang="en-US"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effectLst/>
                          <a:latin typeface="Meiryo UI" panose="020B0604030504040204" pitchFamily="50" charset="-128"/>
                          <a:ea typeface="Meiryo UI" panose="020B0604030504040204" pitchFamily="50" charset="-128"/>
                        </a:rPr>
                        <a:t>３ 事業開始年度</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○特別嘱託員 ：昭和</a:t>
                      </a:r>
                      <a:r>
                        <a:rPr lang="en-US" altLang="ja-JP" sz="1000" b="0" kern="100" dirty="0">
                          <a:effectLst/>
                          <a:latin typeface="Meiryo UI" panose="020B0604030504040204" pitchFamily="50" charset="-128"/>
                          <a:ea typeface="Meiryo UI" panose="020B0604030504040204" pitchFamily="50" charset="-128"/>
                        </a:rPr>
                        <a:t>53</a:t>
                      </a:r>
                      <a:r>
                        <a:rPr lang="ja-JP" altLang="en-US" sz="1000" b="0" kern="100" dirty="0">
                          <a:effectLst/>
                          <a:latin typeface="Meiryo UI" panose="020B0604030504040204" pitchFamily="50" charset="-128"/>
                          <a:ea typeface="Meiryo UI" panose="020B0604030504040204" pitchFamily="50" charset="-128"/>
                        </a:rPr>
                        <a:t>～平成</a:t>
                      </a:r>
                      <a:r>
                        <a:rPr lang="en-US" altLang="ja-JP" sz="1000" b="0" kern="100" dirty="0">
                          <a:effectLst/>
                          <a:latin typeface="Meiryo UI" panose="020B0604030504040204" pitchFamily="50" charset="-128"/>
                          <a:ea typeface="Meiryo UI" panose="020B0604030504040204" pitchFamily="50" charset="-128"/>
                        </a:rPr>
                        <a:t>17 </a:t>
                      </a:r>
                      <a:r>
                        <a:rPr lang="ja-JP" altLang="en-US" sz="1000" b="0" kern="100" dirty="0">
                          <a:effectLst/>
                          <a:latin typeface="Meiryo UI" panose="020B0604030504040204" pitchFamily="50" charset="-128"/>
                          <a:ea typeface="Meiryo UI" panose="020B0604030504040204" pitchFamily="50" charset="-128"/>
                        </a:rPr>
                        <a:t>年度</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○若年特別嘱託員 ：平成９～</a:t>
                      </a:r>
                      <a:r>
                        <a:rPr lang="en-US" altLang="ja-JP" sz="1000" b="0" kern="100" dirty="0">
                          <a:effectLst/>
                          <a:latin typeface="Meiryo UI" panose="020B0604030504040204" pitchFamily="50" charset="-128"/>
                          <a:ea typeface="Meiryo UI" panose="020B0604030504040204" pitchFamily="50" charset="-128"/>
                        </a:rPr>
                        <a:t>17 </a:t>
                      </a:r>
                      <a:r>
                        <a:rPr lang="ja-JP" altLang="en-US" sz="1000" b="0" kern="100" dirty="0">
                          <a:effectLst/>
                          <a:latin typeface="Meiryo UI" panose="020B0604030504040204" pitchFamily="50" charset="-128"/>
                          <a:ea typeface="Meiryo UI" panose="020B0604030504040204" pitchFamily="50" charset="-128"/>
                        </a:rPr>
                        <a:t>年度</a:t>
                      </a: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b="0" kern="100" dirty="0">
                          <a:effectLst/>
                          <a:latin typeface="Meiryo UI" panose="020B0604030504040204" pitchFamily="50" charset="-128"/>
                          <a:ea typeface="Meiryo UI" panose="020B0604030504040204" pitchFamily="50" charset="-128"/>
                        </a:rPr>
                        <a:t>　○教育専門員 ：平成</a:t>
                      </a:r>
                      <a:r>
                        <a:rPr lang="en-US" altLang="ja-JP" sz="1000" b="0" kern="100" dirty="0">
                          <a:effectLst/>
                          <a:latin typeface="Meiryo UI" panose="020B0604030504040204" pitchFamily="50" charset="-128"/>
                          <a:ea typeface="Meiryo UI" panose="020B0604030504040204" pitchFamily="50" charset="-128"/>
                        </a:rPr>
                        <a:t>18 </a:t>
                      </a:r>
                      <a:r>
                        <a:rPr lang="ja-JP" altLang="en-US" sz="1000" b="0" kern="100" dirty="0">
                          <a:effectLst/>
                          <a:latin typeface="Meiryo UI" panose="020B0604030504040204" pitchFamily="50" charset="-128"/>
                          <a:ea typeface="Meiryo UI" panose="020B0604030504040204" pitchFamily="50" charset="-128"/>
                        </a:rPr>
                        <a:t>年度～</a:t>
                      </a:r>
                    </a:p>
                    <a:p>
                      <a:pPr algn="just">
                        <a:spcAft>
                          <a:spcPts val="0"/>
                        </a:spcAft>
                      </a:pPr>
                      <a:endParaRPr lang="en-US" altLang="ja-JP" sz="1000" b="0" kern="100" dirty="0">
                        <a:effectLst/>
                        <a:latin typeface="Meiryo UI" panose="020B0604030504040204" pitchFamily="50" charset="-128"/>
                        <a:ea typeface="Meiryo UI" panose="020B0604030504040204" pitchFamily="50" charset="-128"/>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tc hMerge="1">
                  <a:txBody>
                    <a:bodyPr/>
                    <a:lstStyle/>
                    <a:p>
                      <a:pPr algn="just">
                        <a:spcAft>
                          <a:spcPts val="0"/>
                        </a:spcAft>
                      </a:pPr>
                      <a:endParaRPr lang="en-US" altLang="ja-JP" sz="1000" b="0" kern="100" dirty="0">
                        <a:effectLst/>
                        <a:latin typeface="Meiryo UI" panose="020B0604030504040204" pitchFamily="50" charset="-128"/>
                        <a:ea typeface="Meiryo UI" panose="020B0604030504040204" pitchFamily="50" charset="-128"/>
                      </a:endParaRPr>
                    </a:p>
                  </a:txBody>
                  <a:tcPr marL="72000" marR="72000" marT="36000" marB="36000">
                    <a:lnT w="6350" cap="flat" cmpd="sng" algn="ctr">
                      <a:solidFill>
                        <a:schemeClr val="accent1"/>
                      </a:solidFill>
                      <a:prstDash val="solid"/>
                      <a:round/>
                      <a:headEnd type="none" w="med" len="med"/>
                      <a:tailEnd type="none" w="med" len="med"/>
                    </a:lnT>
                    <a:solidFill>
                      <a:schemeClr val="bg1">
                        <a:alpha val="20000"/>
                      </a:schemeClr>
                    </a:solidFill>
                  </a:tcPr>
                </a:tc>
                <a:extLst>
                  <a:ext uri="{0D108BD9-81ED-4DB2-BD59-A6C34878D82A}">
                    <a16:rowId xmlns:a16="http://schemas.microsoft.com/office/drawing/2014/main" val="584442172"/>
                  </a:ext>
                </a:extLst>
              </a:tr>
              <a:tr h="214335">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bg1"/>
                          </a:solidFill>
                          <a:latin typeface="Meiryo UI" panose="020B0604030504040204" pitchFamily="50" charset="-128"/>
                          <a:ea typeface="Meiryo UI" panose="020B0604030504040204" pitchFamily="50" charset="-128"/>
                        </a:rPr>
                        <a:t>見直しの経過</a:t>
                      </a:r>
                      <a:endParaRPr kumimoji="1" lang="ja-JP" altLang="en-US" dirty="0">
                        <a:solidFill>
                          <a:schemeClr val="bg1"/>
                        </a:solidFill>
                        <a:latin typeface="Meiryo UI" panose="020B0604030504040204" pitchFamily="50" charset="-128"/>
                        <a:ea typeface="Meiryo UI" panose="020B0604030504040204" pitchFamily="50" charset="-128"/>
                      </a:endParaRPr>
                    </a:p>
                  </a:txBody>
                  <a:tcPr marL="72000" marR="72000" marT="36000" marB="36000" vert="eaVert" anchor="ctr">
                    <a:lnL w="12700" cap="flat" cmpd="sng" algn="ctr">
                      <a:solidFill>
                        <a:schemeClr val="accent1"/>
                      </a:solidFill>
                      <a:prstDash val="solid"/>
                      <a:round/>
                      <a:headEnd type="none" w="med" len="med"/>
                      <a:tailEnd type="none" w="med" len="med"/>
                    </a:lnL>
                    <a:lnT w="6350" cap="flat" cmpd="sng" algn="ctr">
                      <a:solidFill>
                        <a:schemeClr val="bg1"/>
                      </a:solidFill>
                      <a:prstDash val="solid"/>
                      <a:round/>
                      <a:headEnd type="none" w="med" len="med"/>
                      <a:tailEnd type="none" w="med" len="med"/>
                    </a:lnT>
                    <a:lnB w="6350" cap="flat" cmpd="sng" algn="ctr">
                      <a:solidFill>
                        <a:schemeClr val="accent1"/>
                      </a:solidFill>
                      <a:prstDash val="solid"/>
                      <a:round/>
                      <a:headEnd type="none" w="med" len="med"/>
                      <a:tailEnd type="none" w="med" len="med"/>
                    </a:lnB>
                    <a:solidFill>
                      <a:schemeClr val="accent1"/>
                    </a:solidFill>
                  </a:tcPr>
                </a:tc>
                <a:tc grid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ja-JP" sz="1000" b="1" kern="100" dirty="0">
                          <a:effectLst/>
                          <a:latin typeface="Meiryo UI" panose="020B0604030504040204" pitchFamily="50" charset="-128"/>
                          <a:ea typeface="Meiryo UI" panose="020B0604030504040204" pitchFamily="50" charset="-128"/>
                        </a:rPr>
                        <a:t>＜財政再建プログラム（案）</a:t>
                      </a:r>
                      <a:r>
                        <a:rPr lang="ja-JP" altLang="en-US" sz="1000" b="1" kern="100" dirty="0">
                          <a:effectLst/>
                          <a:latin typeface="Meiryo UI" panose="020B0604030504040204" pitchFamily="50" charset="-128"/>
                          <a:ea typeface="Meiryo UI" panose="020B0604030504040204" pitchFamily="50" charset="-128"/>
                        </a:rPr>
                        <a:t>における見直し</a:t>
                      </a:r>
                      <a:r>
                        <a:rPr lang="ja-JP" altLang="ja-JP" sz="1000" b="1" kern="100" dirty="0">
                          <a:effectLst/>
                          <a:latin typeface="Meiryo UI" panose="020B0604030504040204" pitchFamily="50" charset="-128"/>
                          <a:ea typeface="Meiryo UI" panose="020B0604030504040204" pitchFamily="50" charset="-128"/>
                        </a:rPr>
                        <a:t>＞</a:t>
                      </a:r>
                      <a:endParaRPr lang="ja-JP"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0D8E8"/>
                    </a:solidFill>
                  </a:tcPr>
                </a:tc>
                <a:tc hMerge="1">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ja-JP"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solidFill>
                      <a:srgbClr val="D0D8E8"/>
                    </a:solidFill>
                  </a:tcPr>
                </a:tc>
                <a:extLst>
                  <a:ext uri="{0D108BD9-81ED-4DB2-BD59-A6C34878D82A}">
                    <a16:rowId xmlns:a16="http://schemas.microsoft.com/office/drawing/2014/main" val="652200874"/>
                  </a:ext>
                </a:extLst>
              </a:tr>
              <a:tr h="1953458">
                <a:tc vMerge="1">
                  <a:txBody>
                    <a:bodyPr/>
                    <a:lstStyle/>
                    <a:p>
                      <a:endParaRPr kumimoji="1" lang="ja-JP" altLang="en-US" dirty="0"/>
                    </a:p>
                  </a:txBody>
                  <a:tcPr marL="72000" marR="72000" marT="36000" marB="36000" vert="eaVert">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rowSpan="2">
                  <a:txBody>
                    <a:bodyPr/>
                    <a:lstStyle/>
                    <a:p>
                      <a:pPr algn="just">
                        <a:spcAft>
                          <a:spcPts val="0"/>
                        </a:spcAft>
                      </a:pPr>
                      <a:r>
                        <a:rPr lang="ja-JP" altLang="en-US" sz="1000" b="1" kern="100" dirty="0">
                          <a:effectLst/>
                          <a:latin typeface="Meiryo UI" panose="020B0604030504040204" pitchFamily="50" charset="-128"/>
                          <a:ea typeface="Meiryo UI" panose="020B0604030504040204" pitchFamily="50" charset="-128"/>
                        </a:rPr>
                        <a:t>１ 見直しの考え方</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・学校現場における教育諸課題に対しては、基本的に標準法定数に基づく教</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a:t>
                      </a:r>
                      <a:r>
                        <a:rPr lang="ja-JP" altLang="en-US" sz="1000" b="0" kern="100" baseline="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職員で対応。</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・授業を担当しない教育専門員の制度は廃止。</a:t>
                      </a:r>
                    </a:p>
                    <a:p>
                      <a:pPr algn="just">
                        <a:lnSpc>
                          <a:spcPts val="600"/>
                        </a:lnSpc>
                        <a:spcAft>
                          <a:spcPts val="0"/>
                        </a:spcAft>
                      </a:pPr>
                      <a:endParaRPr lang="ja-JP" altLang="en-US"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effectLst/>
                          <a:latin typeface="Meiryo UI" panose="020B0604030504040204" pitchFamily="50" charset="-128"/>
                          <a:ea typeface="Meiryo UI" panose="020B0604030504040204" pitchFamily="50" charset="-128"/>
                        </a:rPr>
                        <a:t>２ 見直し内容</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○特別嘱託員・若年特別嘱託員</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・単価について、</a:t>
                      </a:r>
                      <a:r>
                        <a:rPr lang="en-US" altLang="ja-JP" sz="1000" b="0" kern="100" dirty="0">
                          <a:effectLst/>
                          <a:latin typeface="Meiryo UI" panose="020B0604030504040204" pitchFamily="50" charset="-128"/>
                          <a:ea typeface="Meiryo UI" panose="020B0604030504040204" pitchFamily="50" charset="-128"/>
                        </a:rPr>
                        <a:t>5.5</a:t>
                      </a:r>
                      <a:r>
                        <a:rPr lang="ja-JP" altLang="en-US" sz="1000" b="0" kern="100" dirty="0">
                          <a:effectLst/>
                          <a:latin typeface="Meiryo UI" panose="020B0604030504040204" pitchFamily="50" charset="-128"/>
                          <a:ea typeface="Meiryo UI" panose="020B0604030504040204" pitchFamily="50" charset="-128"/>
                        </a:rPr>
                        <a:t>％縮減</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・特別嘱託員・若年特別嘱託員の授業への一層の活用を検討</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○教育専門員</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・単価について、</a:t>
                      </a:r>
                      <a:r>
                        <a:rPr lang="en-US" altLang="ja-JP" sz="1000" b="0" kern="100" dirty="0">
                          <a:effectLst/>
                          <a:latin typeface="Meiryo UI" panose="020B0604030504040204" pitchFamily="50" charset="-128"/>
                          <a:ea typeface="Meiryo UI" panose="020B0604030504040204" pitchFamily="50" charset="-128"/>
                        </a:rPr>
                        <a:t>5.5</a:t>
                      </a:r>
                      <a:r>
                        <a:rPr lang="ja-JP" altLang="en-US" sz="1000" b="0" kern="100" dirty="0">
                          <a:effectLst/>
                          <a:latin typeface="Meiryo UI" panose="020B0604030504040204" pitchFamily="50" charset="-128"/>
                          <a:ea typeface="Meiryo UI" panose="020B0604030504040204" pitchFamily="50" charset="-128"/>
                        </a:rPr>
                        <a:t>％縮減</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・制度廃止（新規任用しない）</a:t>
                      </a:r>
                      <a:endParaRPr lang="en-US" altLang="ja-JP" sz="1000" b="0" kern="100" dirty="0">
                        <a:effectLst/>
                        <a:latin typeface="Meiryo UI" panose="020B0604030504040204" pitchFamily="50" charset="-128"/>
                        <a:ea typeface="Meiryo UI" panose="020B0604030504040204" pitchFamily="50" charset="-128"/>
                      </a:endParaRPr>
                    </a:p>
                    <a:p>
                      <a:pPr algn="just">
                        <a:lnSpc>
                          <a:spcPts val="600"/>
                        </a:lnSpc>
                        <a:spcAft>
                          <a:spcPts val="0"/>
                        </a:spcAft>
                      </a:pPr>
                      <a:endParaRPr lang="ja-JP" altLang="en-US"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effectLst/>
                          <a:latin typeface="Meiryo UI" panose="020B0604030504040204" pitchFamily="50" charset="-128"/>
                          <a:ea typeface="Meiryo UI" panose="020B0604030504040204" pitchFamily="50" charset="-128"/>
                        </a:rPr>
                        <a:t>３ 実施時期</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○特別嘱託員・若年特別嘱託員：平成</a:t>
                      </a:r>
                      <a:r>
                        <a:rPr lang="en-US" altLang="ja-JP" sz="1000" b="0" kern="100" dirty="0">
                          <a:effectLst/>
                          <a:latin typeface="Meiryo UI" panose="020B0604030504040204" pitchFamily="50" charset="-128"/>
                          <a:ea typeface="Meiryo UI" panose="020B0604030504040204" pitchFamily="50" charset="-128"/>
                        </a:rPr>
                        <a:t>20 </a:t>
                      </a:r>
                      <a:r>
                        <a:rPr lang="ja-JP" altLang="en-US" sz="1000" b="0" kern="100" dirty="0">
                          <a:effectLst/>
                          <a:latin typeface="Meiryo UI" panose="020B0604030504040204" pitchFamily="50" charset="-128"/>
                          <a:ea typeface="Meiryo UI" panose="020B0604030504040204" pitchFamily="50" charset="-128"/>
                        </a:rPr>
                        <a:t>年</a:t>
                      </a:r>
                      <a:r>
                        <a:rPr lang="en-US" altLang="ja-JP" sz="1000" b="0" kern="100" dirty="0">
                          <a:effectLst/>
                          <a:latin typeface="Meiryo UI" panose="020B0604030504040204" pitchFamily="50" charset="-128"/>
                          <a:ea typeface="Meiryo UI" panose="020B0604030504040204" pitchFamily="50" charset="-128"/>
                        </a:rPr>
                        <a:t>8 </a:t>
                      </a:r>
                      <a:r>
                        <a:rPr lang="ja-JP" altLang="en-US" sz="1000" b="0" kern="100" dirty="0">
                          <a:effectLst/>
                          <a:latin typeface="Meiryo UI" panose="020B0604030504040204" pitchFamily="50" charset="-128"/>
                          <a:ea typeface="Meiryo UI" panose="020B0604030504040204" pitchFamily="50" charset="-128"/>
                        </a:rPr>
                        <a:t>月</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○教育専門員：平成</a:t>
                      </a:r>
                      <a:r>
                        <a:rPr lang="en-US" altLang="ja-JP" sz="1000" b="0" kern="100" dirty="0">
                          <a:effectLst/>
                          <a:latin typeface="Meiryo UI" panose="020B0604030504040204" pitchFamily="50" charset="-128"/>
                          <a:ea typeface="Meiryo UI" panose="020B0604030504040204" pitchFamily="50" charset="-128"/>
                        </a:rPr>
                        <a:t>20 </a:t>
                      </a:r>
                      <a:r>
                        <a:rPr lang="ja-JP" altLang="en-US" sz="1000" b="0" kern="100" dirty="0">
                          <a:effectLst/>
                          <a:latin typeface="Meiryo UI" panose="020B0604030504040204" pitchFamily="50" charset="-128"/>
                          <a:ea typeface="Meiryo UI" panose="020B0604030504040204" pitchFamily="50" charset="-128"/>
                        </a:rPr>
                        <a:t>年</a:t>
                      </a:r>
                      <a:r>
                        <a:rPr lang="en-US" altLang="ja-JP" sz="1000" b="0" kern="100" dirty="0">
                          <a:effectLst/>
                          <a:latin typeface="Meiryo UI" panose="020B0604030504040204" pitchFamily="50" charset="-128"/>
                          <a:ea typeface="Meiryo UI" panose="020B0604030504040204" pitchFamily="50" charset="-128"/>
                        </a:rPr>
                        <a:t>8 </a:t>
                      </a:r>
                      <a:r>
                        <a:rPr lang="ja-JP" altLang="en-US" sz="1000" b="0" kern="100" dirty="0">
                          <a:effectLst/>
                          <a:latin typeface="Meiryo UI" panose="020B0604030504040204" pitchFamily="50" charset="-128"/>
                          <a:ea typeface="Meiryo UI" panose="020B0604030504040204" pitchFamily="50" charset="-128"/>
                        </a:rPr>
                        <a:t>月（単価縮減）</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平成</a:t>
                      </a:r>
                      <a:r>
                        <a:rPr lang="en-US" altLang="ja-JP" sz="1000" b="0" kern="100" dirty="0">
                          <a:effectLst/>
                          <a:latin typeface="Meiryo UI" panose="020B0604030504040204" pitchFamily="50" charset="-128"/>
                          <a:ea typeface="Meiryo UI" panose="020B0604030504040204" pitchFamily="50" charset="-128"/>
                        </a:rPr>
                        <a:t>21 </a:t>
                      </a:r>
                      <a:r>
                        <a:rPr lang="ja-JP" altLang="en-US" sz="1000" b="0" kern="100" dirty="0">
                          <a:effectLst/>
                          <a:latin typeface="Meiryo UI" panose="020B0604030504040204" pitchFamily="50" charset="-128"/>
                          <a:ea typeface="Meiryo UI" panose="020B0604030504040204" pitchFamily="50" charset="-128"/>
                        </a:rPr>
                        <a:t>年</a:t>
                      </a:r>
                      <a:r>
                        <a:rPr lang="en-US" altLang="ja-JP" sz="1000" b="0" kern="100" dirty="0">
                          <a:effectLst/>
                          <a:latin typeface="Meiryo UI" panose="020B0604030504040204" pitchFamily="50" charset="-128"/>
                          <a:ea typeface="Meiryo UI" panose="020B0604030504040204" pitchFamily="50" charset="-128"/>
                        </a:rPr>
                        <a:t>4 </a:t>
                      </a:r>
                      <a:r>
                        <a:rPr lang="ja-JP" altLang="en-US" sz="1000" b="0" kern="100" dirty="0">
                          <a:effectLst/>
                          <a:latin typeface="Meiryo UI" panose="020B0604030504040204" pitchFamily="50" charset="-128"/>
                          <a:ea typeface="Meiryo UI" panose="020B0604030504040204" pitchFamily="50" charset="-128"/>
                        </a:rPr>
                        <a:t>月（新規任用しない）</a:t>
                      </a:r>
                      <a:endParaRPr lang="en-US" altLang="ja-JP" sz="1000" b="0" kern="100" dirty="0">
                        <a:effectLst/>
                        <a:latin typeface="Meiryo UI" panose="020B0604030504040204" pitchFamily="50" charset="-128"/>
                        <a:ea typeface="Meiryo UI" panose="020B0604030504040204" pitchFamily="50" charset="-128"/>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tc rowSpan="2">
                  <a:txBody>
                    <a:bodyPr/>
                    <a:lstStyle/>
                    <a:p>
                      <a:pPr algn="just">
                        <a:spcAft>
                          <a:spcPts val="0"/>
                        </a:spcAft>
                      </a:pPr>
                      <a:r>
                        <a:rPr lang="ja-JP" altLang="en-US" sz="1000" b="1" u="none" strike="noStrike" baseline="0" dirty="0">
                          <a:latin typeface="Meiryo UI" panose="020B0604030504040204" pitchFamily="50" charset="-128"/>
                          <a:ea typeface="Meiryo UI" panose="020B0604030504040204" pitchFamily="50" charset="-128"/>
                        </a:rPr>
                        <a:t>◆見直しの経過（改革工程表）</a:t>
                      </a:r>
                      <a:endParaRPr lang="en-US" altLang="ja-JP" sz="1000" b="1" u="none" strike="noStrike" baseline="0" dirty="0">
                        <a:latin typeface="Meiryo UI" panose="020B0604030504040204" pitchFamily="50" charset="-128"/>
                        <a:ea typeface="Meiryo UI" panose="020B0604030504040204" pitchFamily="50" charset="-128"/>
                      </a:endParaRPr>
                    </a:p>
                    <a:p>
                      <a:pPr algn="l" rtl="0">
                        <a:lnSpc>
                          <a:spcPts val="1100"/>
                        </a:lnSpc>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（特嘱・若特の単価）</a:t>
                      </a:r>
                    </a:p>
                    <a:p>
                      <a:pPr algn="l" rtl="0">
                        <a:lnSpc>
                          <a:spcPts val="1100"/>
                        </a:lnSpc>
                        <a:defRPr sz="1000"/>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20</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8</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月　単価改定を実施（特嘱・若特の活用検討）</a:t>
                      </a:r>
                    </a:p>
                    <a:p>
                      <a:pPr algn="l" rtl="0">
                        <a:lnSpc>
                          <a:spcPts val="1200"/>
                        </a:lnSpc>
                        <a:defRPr sz="1000"/>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20</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10</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月　学校ごとの状況を踏まえ、今後、授業に一層の活用</a:t>
                      </a:r>
                    </a:p>
                    <a:p>
                      <a:pPr algn="l" rtl="0">
                        <a:lnSpc>
                          <a:spcPts val="1200"/>
                        </a:lnSpc>
                        <a:defRPr sz="1000"/>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20</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12</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月  特嘱･若特については、授業だけでなく様々な教育課題に対応していること</a:t>
                      </a: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algn="l" rtl="0">
                        <a:lnSpc>
                          <a:spcPts val="1200"/>
                        </a:lnSpc>
                        <a:defRPr sz="1000"/>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から、一律に、授業時間数を増やすことは困難であるが、各校の実情に応じ</a:t>
                      </a: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algn="l" rtl="0">
                        <a:lnSpc>
                          <a:spcPts val="1200"/>
                        </a:lnSpc>
                        <a:defRPr sz="1000"/>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て授業時間を受け持つよう要請し、一層の活用取組みを進める</a:t>
                      </a:r>
                    </a:p>
                    <a:p>
                      <a:pPr algn="l" rtl="0">
                        <a:lnSpc>
                          <a:spcPts val="1100"/>
                        </a:lnSpc>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教育専門員</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a:t>
                      </a:r>
                    </a:p>
                    <a:p>
                      <a:pPr algn="l" rtl="0">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20</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7</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月　　</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21</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年度に新規任用しないことを決定</a:t>
                      </a:r>
                    </a:p>
                    <a:p>
                      <a:pPr algn="l" rtl="0">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20</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8</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月　　単価改定を実施　</a:t>
                      </a: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algn="l" rtl="0">
                        <a:defRPr sz="1000"/>
                      </a:pP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algn="l" rtl="0">
                        <a:defRPr sz="1000"/>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a:t>
                      </a:r>
                      <a:r>
                        <a:rPr lang="en-US" altLang="zh-TW" sz="1000" b="0" i="0" u="none" strike="noStrike" baseline="0" dirty="0">
                          <a:solidFill>
                            <a:srgbClr val="000000"/>
                          </a:solidFill>
                          <a:latin typeface="Meiryo UI" panose="020B0604030504040204" pitchFamily="50" charset="-128"/>
                          <a:ea typeface="Meiryo UI" panose="020B0604030504040204" pitchFamily="50" charset="-128"/>
                        </a:rPr>
                        <a:t>【</a:t>
                      </a:r>
                      <a:r>
                        <a:rPr lang="zh-TW" altLang="en-US" sz="1000" b="0" i="0" u="none" strike="noStrike" baseline="0" dirty="0">
                          <a:solidFill>
                            <a:srgbClr val="000000"/>
                          </a:solidFill>
                          <a:latin typeface="Meiryo UI" panose="020B0604030504040204" pitchFamily="50" charset="-128"/>
                          <a:ea typeface="Meiryo UI" panose="020B0604030504040204" pitchFamily="50" charset="-128"/>
                        </a:rPr>
                        <a:t>効果額（百万円）</a:t>
                      </a:r>
                      <a:r>
                        <a:rPr lang="en-US" altLang="zh-TW" sz="1000" b="0" i="0" u="none" strike="noStrike" baseline="0" dirty="0">
                          <a:solidFill>
                            <a:srgbClr val="000000"/>
                          </a:solidFill>
                          <a:latin typeface="Meiryo UI" panose="020B0604030504040204" pitchFamily="50" charset="-128"/>
                          <a:ea typeface="Meiryo UI" panose="020B0604030504040204" pitchFamily="50" charset="-128"/>
                        </a:rPr>
                        <a:t>】⑳367</a:t>
                      </a:r>
                      <a:r>
                        <a:rPr lang="zh-TW" altLang="en-US" sz="1000" b="0" i="0" u="none" strike="noStrike" baseline="0" dirty="0">
                          <a:solidFill>
                            <a:srgbClr val="000000"/>
                          </a:solidFill>
                          <a:latin typeface="Meiryo UI" panose="020B0604030504040204" pitchFamily="50" charset="-128"/>
                          <a:ea typeface="Meiryo UI" panose="020B0604030504040204" pitchFamily="50" charset="-128"/>
                        </a:rPr>
                        <a:t>　㉑</a:t>
                      </a:r>
                      <a:r>
                        <a:rPr lang="en-US" altLang="zh-TW" sz="1000" b="0" i="0" u="none" strike="noStrike" baseline="0" dirty="0">
                          <a:solidFill>
                            <a:srgbClr val="000000"/>
                          </a:solidFill>
                          <a:latin typeface="Meiryo UI" panose="020B0604030504040204" pitchFamily="50" charset="-128"/>
                          <a:ea typeface="Meiryo UI" panose="020B0604030504040204" pitchFamily="50" charset="-128"/>
                        </a:rPr>
                        <a:t>595</a:t>
                      </a:r>
                      <a:r>
                        <a:rPr lang="zh-TW" altLang="en-US" sz="1000" b="0" i="0" u="none" strike="noStrike" baseline="0" dirty="0">
                          <a:solidFill>
                            <a:srgbClr val="000000"/>
                          </a:solidFill>
                          <a:latin typeface="Meiryo UI" panose="020B0604030504040204" pitchFamily="50" charset="-128"/>
                          <a:ea typeface="Meiryo UI" panose="020B0604030504040204" pitchFamily="50" charset="-128"/>
                        </a:rPr>
                        <a:t>　㉒</a:t>
                      </a:r>
                      <a:r>
                        <a:rPr lang="en-US" altLang="zh-TW" sz="1000" b="0" i="0" u="none" strike="noStrike" baseline="0" dirty="0">
                          <a:solidFill>
                            <a:srgbClr val="000000"/>
                          </a:solidFill>
                          <a:latin typeface="Meiryo UI" panose="020B0604030504040204" pitchFamily="50" charset="-128"/>
                          <a:ea typeface="Meiryo UI" panose="020B0604030504040204" pitchFamily="50" charset="-128"/>
                        </a:rPr>
                        <a:t>765</a:t>
                      </a:r>
                      <a:endParaRPr lang="ja-JP" altLang="en-US" sz="1000" b="0" i="0" u="none" strike="noStrike" baseline="0" dirty="0">
                        <a:solidFill>
                          <a:srgbClr val="00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100"/>
                        </a:lnSpc>
                        <a:spcBef>
                          <a:spcPts val="0"/>
                        </a:spcBef>
                        <a:spcAft>
                          <a:spcPts val="0"/>
                        </a:spcAft>
                        <a:buClrTx/>
                        <a:buSzTx/>
                        <a:buFontTx/>
                        <a:buNone/>
                        <a:tabLst/>
                        <a:defRPr sz="1000"/>
                      </a:pPr>
                      <a:endParaRPr lang="ja-JP" altLang="en-US" sz="1000" b="0" i="0" u="none" strike="noStrike" baseline="0" dirty="0">
                        <a:solidFill>
                          <a:srgbClr val="000000"/>
                        </a:solidFill>
                        <a:latin typeface="Meiryo UI" panose="020B0604030504040204" pitchFamily="50" charset="-128"/>
                        <a:ea typeface="Meiryo UI" panose="020B0604030504040204" pitchFamily="50" charset="-128"/>
                      </a:endParaRPr>
                    </a:p>
                  </a:txBody>
                  <a:tcPr marL="72000" marR="72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2089765108"/>
                  </a:ext>
                </a:extLst>
              </a:tr>
              <a:tr h="55901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bg1"/>
                        </a:solidFill>
                        <a:latin typeface="Meiryo UI" panose="020B0604030504040204" pitchFamily="50" charset="-128"/>
                        <a:ea typeface="Meiryo UI" panose="020B0604030504040204" pitchFamily="50" charset="-128"/>
                      </a:endParaRPr>
                    </a:p>
                  </a:txBody>
                  <a:tcPr marL="72000" marR="72000" marT="36000" marB="36000" vert="eaVert">
                    <a:lnL w="12700" cap="flat" cmpd="sng" algn="ctr">
                      <a:solidFill>
                        <a:schemeClr val="accent1"/>
                      </a:solidFill>
                      <a:prstDash val="solid"/>
                      <a:round/>
                      <a:headEnd type="none" w="med" len="med"/>
                      <a:tailEnd type="none" w="med" len="med"/>
                    </a:lnL>
                    <a:lnT w="635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000" kern="100" dirty="0">
                        <a:effectLst/>
                        <a:latin typeface="Meiryo UI" panose="020B0604030504040204" pitchFamily="50" charset="-128"/>
                        <a:ea typeface="Meiryo UI" panose="020B0604030504040204" pitchFamily="50" charset="-128"/>
                      </a:endParaRPr>
                    </a:p>
                  </a:txBody>
                  <a:tcPr marL="72000" marR="72000" marT="36000" marB="36000">
                    <a:lnT w="6350" cap="flat" cmpd="sng" algn="ctr">
                      <a:solidFill>
                        <a:schemeClr val="accent1"/>
                      </a:solidFill>
                      <a:prstDash val="solid"/>
                      <a:round/>
                      <a:headEnd type="none" w="med" len="med"/>
                      <a:tailEnd type="none" w="med" len="med"/>
                    </a:lnT>
                    <a:solidFill>
                      <a:schemeClr val="bg1">
                        <a:alpha val="20000"/>
                      </a:schemeClr>
                    </a:solidFill>
                  </a:tcPr>
                </a:tc>
                <a:tc vMerge="1">
                  <a:txBody>
                    <a:bodyPr/>
                    <a:lstStyle/>
                    <a:p>
                      <a:pPr algn="l" rtl="0">
                        <a:lnSpc>
                          <a:spcPts val="1100"/>
                        </a:lnSpc>
                        <a:defRPr sz="1000"/>
                      </a:pPr>
                      <a:endParaRPr lang="ja-JP" altLang="en-US" sz="1000" b="0" i="0" u="none" strike="noStrike" baseline="0" dirty="0">
                        <a:solidFill>
                          <a:srgbClr val="000000"/>
                        </a:solidFill>
                        <a:latin typeface="Meiryo UI" panose="020B0604030504040204" pitchFamily="50" charset="-128"/>
                        <a:ea typeface="Meiryo UI" panose="020B0604030504040204" pitchFamily="50" charset="-128"/>
                      </a:endParaRPr>
                    </a:p>
                  </a:txBody>
                  <a:tcPr marL="72000" marR="72000" marT="36000" marB="36000">
                    <a:lnT w="6350" cap="flat" cmpd="sng" algn="ctr">
                      <a:solidFill>
                        <a:schemeClr val="accent1"/>
                      </a:solidFill>
                      <a:prstDash val="solid"/>
                      <a:round/>
                      <a:headEnd type="none" w="med" len="med"/>
                      <a:tailEnd type="none" w="med" len="med"/>
                    </a:lnT>
                    <a:solidFill>
                      <a:schemeClr val="bg1">
                        <a:alpha val="20000"/>
                      </a:schemeClr>
                    </a:solidFill>
                  </a:tcPr>
                </a:tc>
                <a:extLst>
                  <a:ext uri="{0D108BD9-81ED-4DB2-BD59-A6C34878D82A}">
                    <a16:rowId xmlns:a16="http://schemas.microsoft.com/office/drawing/2014/main" val="10005"/>
                  </a:ext>
                </a:extLst>
              </a:tr>
            </a:tbl>
          </a:graphicData>
        </a:graphic>
      </p:graphicFrame>
      <p:graphicFrame>
        <p:nvGraphicFramePr>
          <p:cNvPr id="25" name="表 24"/>
          <p:cNvGraphicFramePr>
            <a:graphicFrameLocks noGrp="1"/>
          </p:cNvGraphicFramePr>
          <p:nvPr/>
        </p:nvGraphicFramePr>
        <p:xfrm>
          <a:off x="83583" y="82238"/>
          <a:ext cx="9003329" cy="415976"/>
        </p:xfrm>
        <a:graphic>
          <a:graphicData uri="http://schemas.openxmlformats.org/drawingml/2006/table">
            <a:tbl>
              <a:tblPr firstRow="1" firstCol="1" bandRow="1">
                <a:tableStyleId>{5C22544A-7EE6-4342-B048-85BDC9FD1C3A}</a:tableStyleId>
              </a:tblPr>
              <a:tblGrid>
                <a:gridCol w="6333622">
                  <a:extLst>
                    <a:ext uri="{9D8B030D-6E8A-4147-A177-3AD203B41FA5}">
                      <a16:colId xmlns:a16="http://schemas.microsoft.com/office/drawing/2014/main" val="1996567682"/>
                    </a:ext>
                  </a:extLst>
                </a:gridCol>
                <a:gridCol w="2669707">
                  <a:extLst>
                    <a:ext uri="{9D8B030D-6E8A-4147-A177-3AD203B41FA5}">
                      <a16:colId xmlns:a16="http://schemas.microsoft.com/office/drawing/2014/main" val="2440904912"/>
                    </a:ext>
                  </a:extLst>
                </a:gridCol>
              </a:tblGrid>
              <a:tr h="41597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100" kern="100" dirty="0">
                          <a:solidFill>
                            <a:schemeClr val="tx1"/>
                          </a:solidFill>
                          <a:effectLst/>
                          <a:latin typeface="Meiryo UI" panose="020B0604030504040204" pitchFamily="50" charset="-128"/>
                          <a:ea typeface="Meiryo UI" panose="020B0604030504040204" pitchFamily="50" charset="-128"/>
                        </a:rPr>
                        <a:t>【</a:t>
                      </a:r>
                      <a:r>
                        <a:rPr lang="ja-JP" altLang="en-US" sz="1100" kern="100" dirty="0">
                          <a:solidFill>
                            <a:schemeClr val="tx1"/>
                          </a:solidFill>
                          <a:effectLst/>
                          <a:latin typeface="Meiryo UI" panose="020B0604030504040204" pitchFamily="50" charset="-128"/>
                          <a:ea typeface="Meiryo UI" panose="020B0604030504040204" pitchFamily="50" charset="-128"/>
                        </a:rPr>
                        <a:t>主要検討事業</a:t>
                      </a:r>
                      <a:r>
                        <a:rPr lang="en-US" altLang="ja-JP" sz="1100" kern="100" dirty="0">
                          <a:solidFill>
                            <a:schemeClr val="tx1"/>
                          </a:solidFill>
                          <a:effectLst/>
                          <a:latin typeface="Meiryo UI" panose="020B0604030504040204" pitchFamily="50" charset="-128"/>
                          <a:ea typeface="Meiryo UI" panose="020B0604030504040204" pitchFamily="50" charset="-128"/>
                        </a:rPr>
                        <a:t>36】</a:t>
                      </a:r>
                      <a:r>
                        <a:rPr lang="ja-JP" altLang="en-US" sz="1100" kern="100" dirty="0">
                          <a:solidFill>
                            <a:schemeClr val="tx1"/>
                          </a:solidFill>
                          <a:effectLst/>
                          <a:latin typeface="Meiryo UI" panose="020B0604030504040204" pitchFamily="50" charset="-128"/>
                          <a:ea typeface="Meiryo UI" panose="020B0604030504040204" pitchFamily="50" charset="-128"/>
                        </a:rPr>
                        <a:t>　</a:t>
                      </a:r>
                      <a:r>
                        <a:rPr lang="zh-TW" altLang="en-US" sz="1400" kern="100" dirty="0">
                          <a:solidFill>
                            <a:schemeClr val="tx1"/>
                          </a:solidFill>
                          <a:effectLst/>
                          <a:latin typeface="Meiryo UI" panose="020B0604030504040204" pitchFamily="50" charset="-128"/>
                          <a:ea typeface="Meiryo UI" panose="020B0604030504040204" pitchFamily="50" charset="-128"/>
                        </a:rPr>
                        <a:t>教育関係非常勤職員費</a:t>
                      </a:r>
                      <a:r>
                        <a:rPr lang="ja-JP" altLang="en-US" sz="1400" kern="100" dirty="0">
                          <a:solidFill>
                            <a:schemeClr val="tx1"/>
                          </a:solidFill>
                          <a:effectLst/>
                          <a:latin typeface="Meiryo UI" panose="020B0604030504040204" pitchFamily="50" charset="-128"/>
                          <a:ea typeface="Meiryo UI" panose="020B0604030504040204" pitchFamily="50" charset="-128"/>
                        </a:rPr>
                        <a:t>　　　</a:t>
                      </a:r>
                      <a:r>
                        <a:rPr lang="ja-JP" altLang="en-US" sz="1000" kern="100" dirty="0">
                          <a:solidFill>
                            <a:schemeClr val="tx1"/>
                          </a:solidFill>
                          <a:effectLst/>
                          <a:latin typeface="Meiryo UI" panose="020B0604030504040204" pitchFamily="50" charset="-128"/>
                          <a:ea typeface="Meiryo UI" panose="020B0604030504040204" pitchFamily="50" charset="-128"/>
                        </a:rPr>
                        <a:t>　</a:t>
                      </a:r>
                      <a:endParaRPr lang="en-US" altLang="ja-JP" sz="10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B w="12700" cap="flat" cmpd="sng" algn="ctr">
                      <a:solidFill>
                        <a:schemeClr val="accent1"/>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effectLst/>
                          <a:latin typeface="Meiryo UI" panose="020B0604030504040204" pitchFamily="50" charset="-128"/>
                          <a:ea typeface="Meiryo UI" panose="020B0604030504040204" pitchFamily="50" charset="-128"/>
                        </a:rPr>
                        <a:t>　　＜教育庁＞</a:t>
                      </a:r>
                      <a:endParaRPr lang="en-US" altLang="ja-JP" sz="1200" kern="100" dirty="0">
                        <a:solidFill>
                          <a:schemeClr val="tx1"/>
                        </a:solidFill>
                        <a:effectLst/>
                        <a:latin typeface="Meiryo UI" panose="020B0604030504040204" pitchFamily="50" charset="-128"/>
                        <a:ea typeface="Meiryo UI" panose="020B0604030504040204" pitchFamily="50" charset="-128"/>
                      </a:endParaRPr>
                    </a:p>
                  </a:txBody>
                  <a:tcPr marL="72000" marR="72000" marT="36000" marB="36000" anchor="ctr">
                    <a:lnB w="12700" cap="flat" cmpd="sng" algn="ctr">
                      <a:solidFill>
                        <a:schemeClr val="accent1"/>
                      </a:solidFill>
                      <a:prstDash val="solid"/>
                      <a:round/>
                      <a:headEnd type="none" w="med" len="med"/>
                      <a:tailEnd type="none" w="med" len="med"/>
                    </a:lnB>
                    <a:solidFill>
                      <a:schemeClr val="bg1"/>
                    </a:solidFill>
                  </a:tcPr>
                </a:tc>
                <a:extLst>
                  <a:ext uri="{0D108BD9-81ED-4DB2-BD59-A6C34878D82A}">
                    <a16:rowId xmlns:a16="http://schemas.microsoft.com/office/drawing/2014/main" val="2909406796"/>
                  </a:ext>
                </a:extLst>
              </a:tr>
            </a:tbl>
          </a:graphicData>
        </a:graphic>
      </p:graphicFrame>
      <p:sp>
        <p:nvSpPr>
          <p:cNvPr id="37" name="正方形/長方形 36"/>
          <p:cNvSpPr/>
          <p:nvPr/>
        </p:nvSpPr>
        <p:spPr>
          <a:xfrm>
            <a:off x="5726291" y="800511"/>
            <a:ext cx="3281430" cy="234978"/>
          </a:xfrm>
          <a:prstGeom prst="rect">
            <a:avLst/>
          </a:prstGeom>
          <a:ln/>
        </p:spPr>
        <p:style>
          <a:lnRef idx="2">
            <a:schemeClr val="accent1"/>
          </a:lnRef>
          <a:fillRef idx="1">
            <a:schemeClr val="lt1"/>
          </a:fillRef>
          <a:effectRef idx="0">
            <a:schemeClr val="accent1"/>
          </a:effectRef>
          <a:fontRef idx="minor">
            <a:schemeClr val="dk1"/>
          </a:fontRef>
        </p:style>
        <p:txBody>
          <a:bodyPr lIns="36000" rIns="0" rtlCol="0" anchor="ctr"/>
          <a:lstStyle/>
          <a:p>
            <a:pPr algn="ctr"/>
            <a:r>
              <a:rPr lang="ja-JP" altLang="en-US" sz="1050" dirty="0">
                <a:solidFill>
                  <a:schemeClr val="tx1"/>
                </a:solidFill>
                <a:latin typeface="Meiryo UI" panose="020B0604030504040204" pitchFamily="50" charset="-128"/>
                <a:ea typeface="Meiryo UI" panose="020B0604030504040204" pitchFamily="50" charset="-128"/>
              </a:rPr>
              <a:t>見直し前額</a:t>
            </a:r>
            <a:r>
              <a:rPr lang="en-US" altLang="ja-JP" sz="1050" dirty="0">
                <a:solidFill>
                  <a:schemeClr val="tx1"/>
                </a:solidFill>
                <a:latin typeface="Meiryo UI" panose="020B0604030504040204" pitchFamily="50" charset="-128"/>
                <a:ea typeface="Meiryo UI" panose="020B0604030504040204" pitchFamily="50" charset="-128"/>
              </a:rPr>
              <a:t> (H20</a:t>
            </a:r>
            <a:r>
              <a:rPr lang="ja-JP" altLang="en-US" sz="1050" dirty="0">
                <a:solidFill>
                  <a:schemeClr val="tx1"/>
                </a:solidFill>
                <a:latin typeface="Meiryo UI" panose="020B0604030504040204" pitchFamily="50" charset="-128"/>
                <a:ea typeface="Meiryo UI" panose="020B0604030504040204" pitchFamily="50" charset="-128"/>
              </a:rPr>
              <a:t>通年ベース</a:t>
            </a:r>
            <a:r>
              <a:rPr lang="en-US" altLang="ja-JP" sz="1050" dirty="0">
                <a:solidFill>
                  <a:schemeClr val="tx1"/>
                </a:solidFill>
                <a:latin typeface="Meiryo UI" panose="020B0604030504040204" pitchFamily="50" charset="-128"/>
                <a:ea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rPr>
              <a:t>：</a:t>
            </a:r>
            <a:r>
              <a:rPr lang="en-US" altLang="ja-JP" sz="1050" dirty="0">
                <a:solidFill>
                  <a:schemeClr val="tx1"/>
                </a:solidFill>
                <a:latin typeface="Meiryo UI" panose="020B0604030504040204" pitchFamily="50" charset="-128"/>
                <a:ea typeface="Meiryo UI" panose="020B0604030504040204" pitchFamily="50" charset="-128"/>
              </a:rPr>
              <a:t>7,696</a:t>
            </a:r>
            <a:r>
              <a:rPr lang="ja-JP" altLang="en-US" sz="1050" dirty="0">
                <a:solidFill>
                  <a:schemeClr val="tx1"/>
                </a:solidFill>
                <a:latin typeface="Meiryo UI" panose="020B0604030504040204" pitchFamily="50" charset="-128"/>
                <a:ea typeface="Meiryo UI" panose="020B0604030504040204" pitchFamily="50" charset="-128"/>
              </a:rPr>
              <a:t>（</a:t>
            </a:r>
            <a:r>
              <a:rPr lang="en-US" altLang="ja-JP" sz="1050" dirty="0">
                <a:solidFill>
                  <a:schemeClr val="tx1"/>
                </a:solidFill>
                <a:latin typeface="Meiryo UI" panose="020B0604030504040204" pitchFamily="50" charset="-128"/>
                <a:ea typeface="Meiryo UI" panose="020B0604030504040204" pitchFamily="50" charset="-128"/>
              </a:rPr>
              <a:t>7,696</a:t>
            </a:r>
            <a:r>
              <a:rPr lang="ja-JP" altLang="en-US" sz="1050" dirty="0">
                <a:solidFill>
                  <a:schemeClr val="tx1"/>
                </a:solidFill>
                <a:latin typeface="Meiryo UI" panose="020B0604030504040204" pitchFamily="50" charset="-128"/>
                <a:ea typeface="Meiryo UI" panose="020B0604030504040204" pitchFamily="50" charset="-128"/>
              </a:rPr>
              <a:t>）百万円</a:t>
            </a:r>
            <a:endPar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7" name="二等辺三角形 6"/>
          <p:cNvSpPr/>
          <p:nvPr/>
        </p:nvSpPr>
        <p:spPr>
          <a:xfrm rot="5400000">
            <a:off x="4152434" y="5243721"/>
            <a:ext cx="484002" cy="184930"/>
          </a:xfrm>
          <a:prstGeom prst="triangl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pPr algn="ctr"/>
            <a:endParaRPr kumimoji="1"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正方形/長方形 7"/>
          <p:cNvSpPr/>
          <p:nvPr/>
        </p:nvSpPr>
        <p:spPr>
          <a:xfrm>
            <a:off x="5877145" y="220456"/>
            <a:ext cx="1935215" cy="208186"/>
          </a:xfrm>
          <a:prstGeom prst="rect">
            <a:avLst/>
          </a:prstGeom>
          <a:ln w="6350"/>
        </p:spPr>
        <p:style>
          <a:lnRef idx="2">
            <a:schemeClr val="accent1"/>
          </a:lnRef>
          <a:fillRef idx="1">
            <a:schemeClr val="lt1"/>
          </a:fillRef>
          <a:effectRef idx="0">
            <a:schemeClr val="accent1"/>
          </a:effectRef>
          <a:fontRef idx="minor">
            <a:schemeClr val="dk1"/>
          </a:fontRef>
        </p:style>
        <p:txBody>
          <a:bodyPr lIns="36000" rIns="36000" rtlCol="0" anchor="ctr"/>
          <a:lstStyle/>
          <a:p>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予算の記載</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）：一般財源</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スライド番号プレースホルダー 4"/>
          <p:cNvSpPr txBox="1">
            <a:spLocks/>
          </p:cNvSpPr>
          <p:nvPr/>
        </p:nvSpPr>
        <p:spPr>
          <a:xfrm>
            <a:off x="7010400" y="6529260"/>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smtClean="0">
                <a:solidFill>
                  <a:schemeClr val="tx1"/>
                </a:solidFill>
                <a:latin typeface="Meiryo UI" panose="020B0604030504040204" pitchFamily="50" charset="-128"/>
                <a:ea typeface="Meiryo UI" panose="020B0604030504040204" pitchFamily="50" charset="-128"/>
              </a:rPr>
              <a:t>88</a:t>
            </a:r>
            <a:endParaRPr lang="ja-JP" altLang="en-US"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279217473"/>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nvGraphicFramePr>
        <p:xfrm>
          <a:off x="70604" y="126766"/>
          <a:ext cx="9003329" cy="415976"/>
        </p:xfrm>
        <a:graphic>
          <a:graphicData uri="http://schemas.openxmlformats.org/drawingml/2006/table">
            <a:tbl>
              <a:tblPr firstRow="1" firstCol="1" bandRow="1">
                <a:tableStyleId>{5C22544A-7EE6-4342-B048-85BDC9FD1C3A}</a:tableStyleId>
              </a:tblPr>
              <a:tblGrid>
                <a:gridCol w="6391606">
                  <a:extLst>
                    <a:ext uri="{9D8B030D-6E8A-4147-A177-3AD203B41FA5}">
                      <a16:colId xmlns:a16="http://schemas.microsoft.com/office/drawing/2014/main" val="1996567682"/>
                    </a:ext>
                  </a:extLst>
                </a:gridCol>
                <a:gridCol w="2611723">
                  <a:extLst>
                    <a:ext uri="{9D8B030D-6E8A-4147-A177-3AD203B41FA5}">
                      <a16:colId xmlns:a16="http://schemas.microsoft.com/office/drawing/2014/main" val="2440904912"/>
                    </a:ext>
                  </a:extLst>
                </a:gridCol>
              </a:tblGrid>
              <a:tr h="41597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100" kern="100" dirty="0">
                          <a:solidFill>
                            <a:schemeClr val="tx1"/>
                          </a:solidFill>
                          <a:effectLst/>
                          <a:latin typeface="Meiryo UI" panose="020B0604030504040204" pitchFamily="50" charset="-128"/>
                          <a:ea typeface="Meiryo UI" panose="020B0604030504040204" pitchFamily="50" charset="-128"/>
                        </a:rPr>
                        <a:t>【</a:t>
                      </a:r>
                      <a:r>
                        <a:rPr lang="ja-JP" altLang="en-US" sz="1100" kern="100" dirty="0">
                          <a:solidFill>
                            <a:schemeClr val="tx1"/>
                          </a:solidFill>
                          <a:effectLst/>
                          <a:latin typeface="Meiryo UI" panose="020B0604030504040204" pitchFamily="50" charset="-128"/>
                          <a:ea typeface="Meiryo UI" panose="020B0604030504040204" pitchFamily="50" charset="-128"/>
                        </a:rPr>
                        <a:t>主要検討事業</a:t>
                      </a:r>
                      <a:r>
                        <a:rPr lang="en-US" altLang="ja-JP" sz="1100" kern="100" dirty="0">
                          <a:solidFill>
                            <a:schemeClr val="tx1"/>
                          </a:solidFill>
                          <a:effectLst/>
                          <a:latin typeface="Meiryo UI" panose="020B0604030504040204" pitchFamily="50" charset="-128"/>
                          <a:ea typeface="Meiryo UI" panose="020B0604030504040204" pitchFamily="50" charset="-128"/>
                        </a:rPr>
                        <a:t>36】</a:t>
                      </a:r>
                      <a:r>
                        <a:rPr lang="ja-JP" altLang="en-US" sz="1100" kern="100" dirty="0">
                          <a:solidFill>
                            <a:schemeClr val="tx1"/>
                          </a:solidFill>
                          <a:effectLst/>
                          <a:latin typeface="Meiryo UI" panose="020B0604030504040204" pitchFamily="50" charset="-128"/>
                          <a:ea typeface="Meiryo UI" panose="020B0604030504040204" pitchFamily="50" charset="-128"/>
                        </a:rPr>
                        <a:t>　</a:t>
                      </a:r>
                      <a:r>
                        <a:rPr lang="zh-TW" altLang="en-US" sz="1400" kern="100" dirty="0">
                          <a:solidFill>
                            <a:schemeClr val="tx1"/>
                          </a:solidFill>
                          <a:effectLst/>
                          <a:latin typeface="Meiryo UI" panose="020B0604030504040204" pitchFamily="50" charset="-128"/>
                          <a:ea typeface="Meiryo UI" panose="020B0604030504040204" pitchFamily="50" charset="-128"/>
                        </a:rPr>
                        <a:t>教育関係非常勤職員費</a:t>
                      </a:r>
                      <a:r>
                        <a:rPr lang="ja-JP" altLang="en-US" sz="1400" kern="100" dirty="0">
                          <a:solidFill>
                            <a:schemeClr val="tx1"/>
                          </a:solidFill>
                          <a:effectLst/>
                          <a:latin typeface="Meiryo UI" panose="020B0604030504040204" pitchFamily="50" charset="-128"/>
                          <a:ea typeface="Meiryo UI" panose="020B0604030504040204" pitchFamily="50" charset="-128"/>
                        </a:rPr>
                        <a:t>（</a:t>
                      </a:r>
                      <a:r>
                        <a:rPr kumimoji="1" lang="ja-JP" altLang="en-US" sz="1400" u="none" dirty="0">
                          <a:solidFill>
                            <a:schemeClr val="tx1"/>
                          </a:solidFill>
                          <a:latin typeface="Meiryo UI" panose="020B0604030504040204" pitchFamily="50" charset="-128"/>
                          <a:ea typeface="Meiryo UI" panose="020B0604030504040204" pitchFamily="50" charset="-128"/>
                        </a:rPr>
                        <a:t>つづき）</a:t>
                      </a:r>
                      <a:endParaRPr lang="en-US" altLang="ja-JP" sz="12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effectLst/>
                          <a:latin typeface="Meiryo UI" panose="020B0604030504040204" pitchFamily="50" charset="-128"/>
                          <a:ea typeface="Meiryo UI" panose="020B0604030504040204" pitchFamily="50" charset="-128"/>
                        </a:rPr>
                        <a:t>＜教育庁＞</a:t>
                      </a:r>
                      <a:endParaRPr lang="en-US" altLang="ja-JP" sz="1200" kern="100" dirty="0">
                        <a:solidFill>
                          <a:schemeClr val="tx1"/>
                        </a:solidFill>
                        <a:effectLst/>
                        <a:latin typeface="Meiryo UI" panose="020B0604030504040204" pitchFamily="50" charset="-128"/>
                        <a:ea typeface="Meiryo UI" panose="020B0604030504040204" pitchFamily="50" charset="-128"/>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09406796"/>
                  </a:ext>
                </a:extLst>
              </a:tr>
            </a:tbl>
          </a:graphicData>
        </a:graphic>
      </p:graphicFrame>
      <p:graphicFrame>
        <p:nvGraphicFramePr>
          <p:cNvPr id="2" name="表 1"/>
          <p:cNvGraphicFramePr>
            <a:graphicFrameLocks noGrp="1"/>
          </p:cNvGraphicFramePr>
          <p:nvPr>
            <p:extLst/>
          </p:nvPr>
        </p:nvGraphicFramePr>
        <p:xfrm>
          <a:off x="62266" y="531867"/>
          <a:ext cx="9019468" cy="2422380"/>
        </p:xfrm>
        <a:graphic>
          <a:graphicData uri="http://schemas.openxmlformats.org/drawingml/2006/table">
            <a:tbl>
              <a:tblPr firstRow="1" firstCol="1" bandRow="1">
                <a:tableStyleId>{BC89EF96-8CEA-46FF-86C4-4CE0E7609802}</a:tableStyleId>
              </a:tblPr>
              <a:tblGrid>
                <a:gridCol w="259200">
                  <a:extLst>
                    <a:ext uri="{9D8B030D-6E8A-4147-A177-3AD203B41FA5}">
                      <a16:colId xmlns:a16="http://schemas.microsoft.com/office/drawing/2014/main" val="9612139"/>
                    </a:ext>
                  </a:extLst>
                </a:gridCol>
                <a:gridCol w="8760268">
                  <a:extLst>
                    <a:ext uri="{9D8B030D-6E8A-4147-A177-3AD203B41FA5}">
                      <a16:colId xmlns:a16="http://schemas.microsoft.com/office/drawing/2014/main" val="4183280094"/>
                    </a:ext>
                  </a:extLst>
                </a:gridCol>
              </a:tblGrid>
              <a:tr h="172060">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bg1"/>
                          </a:solidFill>
                          <a:latin typeface="Meiryo UI" panose="020B0604030504040204" pitchFamily="50" charset="-128"/>
                          <a:ea typeface="Meiryo UI" panose="020B0604030504040204" pitchFamily="50" charset="-128"/>
                        </a:rPr>
                        <a:t>現在の事業</a:t>
                      </a:r>
                      <a:endParaRPr kumimoji="1" lang="en-US" altLang="ja-JP" sz="1000" dirty="0">
                        <a:solidFill>
                          <a:schemeClr val="bg1"/>
                        </a:solidFill>
                        <a:latin typeface="Meiryo UI" panose="020B0604030504040204" pitchFamily="50" charset="-128"/>
                        <a:ea typeface="Meiryo UI" panose="020B0604030504040204" pitchFamily="50" charset="-128"/>
                      </a:endParaRPr>
                    </a:p>
                  </a:txBody>
                  <a:tcPr marL="72000" marR="72000" marT="36000" marB="36000" vert="eaVert" anchor="ctr">
                    <a:lnL w="12700" cap="flat" cmpd="sng" algn="ctr">
                      <a:solidFill>
                        <a:schemeClr val="accent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b="1" i="0" u="none" kern="100" dirty="0">
                          <a:effectLst/>
                          <a:latin typeface="Meiryo UI" panose="020B0604030504040204" pitchFamily="50" charset="-128"/>
                          <a:ea typeface="Meiryo UI" panose="020B0604030504040204" pitchFamily="50" charset="-128"/>
                        </a:rPr>
                        <a:t>＜主な事業（見直し後の事業、新たに取り組んでいる事業等）＞</a:t>
                      </a:r>
                      <a:endPar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alpha val="20000"/>
                      </a:schemeClr>
                    </a:solidFill>
                  </a:tcPr>
                </a:tc>
                <a:extLst>
                  <a:ext uri="{0D108BD9-81ED-4DB2-BD59-A6C34878D82A}">
                    <a16:rowId xmlns:a16="http://schemas.microsoft.com/office/drawing/2014/main" val="1116614328"/>
                  </a:ext>
                </a:extLst>
              </a:tr>
              <a:tr h="2004994">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0" dirty="0">
                        <a:solidFill>
                          <a:schemeClr val="bg1"/>
                        </a:solidFill>
                        <a:latin typeface="Meiryo UI" panose="020B0604030504040204" pitchFamily="50" charset="-128"/>
                        <a:ea typeface="Meiryo UI" panose="020B0604030504040204" pitchFamily="50" charset="-128"/>
                      </a:endParaRPr>
                    </a:p>
                  </a:txBody>
                  <a:tcPr marL="72000" marR="72000" marT="36000" marB="36000" vert="eaVert">
                    <a:lnT w="6350" cap="flat" cmpd="sng" algn="ctr">
                      <a:solidFill>
                        <a:schemeClr val="tx2"/>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solidFill>
                  </a:tcPr>
                </a:tc>
                <a:tc>
                  <a:txBody>
                    <a:bodyPr/>
                    <a:lstStyle/>
                    <a:p>
                      <a:pPr marL="133350" marR="0" lvl="0" indent="-133350" algn="just" defTabSz="914400" rtl="0" eaLnBrk="1" fontAlgn="auto" latinLnBrk="0" hangingPunct="1">
                        <a:lnSpc>
                          <a:spcPct val="100000"/>
                        </a:lnSpc>
                        <a:spcBef>
                          <a:spcPts val="0"/>
                        </a:spcBef>
                        <a:spcAft>
                          <a:spcPts val="0"/>
                        </a:spcAft>
                        <a:buClrTx/>
                        <a:buSzTx/>
                        <a:buFontTx/>
                        <a:buNone/>
                        <a:tabLst/>
                        <a:defRPr/>
                      </a:pPr>
                      <a:r>
                        <a:rPr lang="en-US" altLang="ja-JP" sz="1050" b="1" i="0" u="none" kern="100" dirty="0">
                          <a:effectLst/>
                          <a:latin typeface="Meiryo UI" panose="020B0604030504040204" pitchFamily="50" charset="-128"/>
                          <a:ea typeface="Meiryo UI" panose="020B0604030504040204" pitchFamily="50" charset="-128"/>
                        </a:rPr>
                        <a:t>《</a:t>
                      </a:r>
                      <a:r>
                        <a:rPr lang="ja-JP" altLang="en-US" sz="1050" b="1" i="0" u="none" kern="100" dirty="0">
                          <a:effectLst/>
                          <a:latin typeface="Meiryo UI" panose="020B0604030504040204" pitchFamily="50" charset="-128"/>
                          <a:ea typeface="Meiryo UI" panose="020B0604030504040204" pitchFamily="50" charset="-128"/>
                        </a:rPr>
                        <a:t>見直し後の事業</a:t>
                      </a:r>
                      <a:r>
                        <a:rPr lang="en-US" altLang="ja-JP" sz="1050" b="1" i="0" u="none" kern="100" dirty="0">
                          <a:effectLst/>
                          <a:latin typeface="Meiryo UI" panose="020B0604030504040204" pitchFamily="50" charset="-128"/>
                          <a:ea typeface="Meiryo UI" panose="020B0604030504040204" pitchFamily="50" charset="-128"/>
                        </a:rPr>
                        <a:t>》 </a:t>
                      </a:r>
                    </a:p>
                    <a:p>
                      <a:pPr marL="133350" marR="0" lvl="0" indent="-133350" algn="just" defTabSz="914400" rtl="0" eaLnBrk="1" fontAlgn="auto" latinLnBrk="0" hangingPunct="1">
                        <a:lnSpc>
                          <a:spcPts val="400"/>
                        </a:lnSpc>
                        <a:spcBef>
                          <a:spcPts val="0"/>
                        </a:spcBef>
                        <a:spcAft>
                          <a:spcPts val="0"/>
                        </a:spcAft>
                        <a:buClrTx/>
                        <a:buSzTx/>
                        <a:buFontTx/>
                        <a:buNone/>
                        <a:tabLst/>
                        <a:defRPr/>
                      </a:pPr>
                      <a:endParaRPr lang="en-US" altLang="ja-JP" sz="1050" b="1" i="0" u="none" kern="100" dirty="0">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100" b="1" u="none" kern="100" baseline="0" dirty="0">
                          <a:effectLst/>
                          <a:latin typeface="Meiryo UI" panose="020B0604030504040204" pitchFamily="50" charset="-128"/>
                          <a:ea typeface="Meiryo UI" panose="020B0604030504040204" pitchFamily="50" charset="-128"/>
                        </a:rPr>
                        <a:t>　◆</a:t>
                      </a:r>
                      <a:r>
                        <a:rPr lang="ja-JP" altLang="en-US" sz="1100" b="1" u="sng" kern="100" baseline="0" dirty="0">
                          <a:effectLst/>
                          <a:latin typeface="Meiryo UI" panose="020B0604030504040204" pitchFamily="50" charset="-128"/>
                          <a:ea typeface="Meiryo UI" panose="020B0604030504040204" pitchFamily="50" charset="-128"/>
                        </a:rPr>
                        <a:t>非常勤職員費（特嘱）</a:t>
                      </a:r>
                      <a:endParaRPr lang="en-US" altLang="ja-JP" sz="1100" b="1" u="sng" kern="100" dirty="0">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ts val="500"/>
                        </a:lnSpc>
                        <a:spcBef>
                          <a:spcPts val="0"/>
                        </a:spcBef>
                        <a:spcAft>
                          <a:spcPts val="0"/>
                        </a:spcAft>
                        <a:buClrTx/>
                        <a:buSzTx/>
                        <a:buFontTx/>
                        <a:buNone/>
                        <a:tabLst/>
                        <a:defRPr/>
                      </a:pPr>
                      <a:r>
                        <a:rPr lang="ja-JP" altLang="en-US" sz="1050" b="1" i="0" u="sng" kern="100" dirty="0">
                          <a:effectLst/>
                          <a:latin typeface="Meiryo UI" panose="020B0604030504040204" pitchFamily="50" charset="-128"/>
                          <a:ea typeface="Meiryo UI" panose="020B0604030504040204" pitchFamily="50" charset="-128"/>
                        </a:rPr>
                        <a:t>　</a:t>
                      </a:r>
                      <a:endParaRPr lang="en-US" altLang="ja-JP" sz="1050" b="1" i="0" u="sng" kern="100" dirty="0">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50" b="1" kern="100" dirty="0">
                          <a:effectLst/>
                          <a:latin typeface="Meiryo UI" panose="020B0604030504040204" pitchFamily="50" charset="-128"/>
                          <a:ea typeface="Meiryo UI" panose="020B0604030504040204" pitchFamily="50" charset="-128"/>
                        </a:rPr>
                        <a:t>　</a:t>
                      </a:r>
                      <a:r>
                        <a:rPr lang="ja-JP" altLang="en-US" sz="1000" b="1" kern="100" dirty="0">
                          <a:effectLst/>
                          <a:latin typeface="Meiryo UI" panose="020B0604030504040204" pitchFamily="50" charset="-128"/>
                          <a:ea typeface="Meiryo UI" panose="020B0604030504040204" pitchFamily="50" charset="-128"/>
                        </a:rPr>
                        <a:t>　１　事業目的　　</a:t>
                      </a:r>
                      <a:endParaRPr lang="en-US" altLang="ja-JP" sz="1000" b="1" kern="100" dirty="0">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rPr>
                        <a:t>　　</a:t>
                      </a:r>
                      <a:r>
                        <a:rPr lang="ja-JP" altLang="en-US" sz="1000" b="1" kern="100" baseline="0" dirty="0">
                          <a:effectLst/>
                          <a:latin typeface="Meiryo UI" panose="020B0604030504040204" pitchFamily="50" charset="-128"/>
                          <a:ea typeface="Meiryo UI" panose="020B0604030504040204" pitchFamily="50" charset="-128"/>
                        </a:rPr>
                        <a:t> </a:t>
                      </a:r>
                      <a:r>
                        <a:rPr lang="ja-JP" altLang="en-US" sz="1000" b="1"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学校の運営を円滑化するため、必要</a:t>
                      </a:r>
                      <a:r>
                        <a:rPr lang="ja-JP" altLang="en-US" sz="1000" b="0" kern="100" dirty="0">
                          <a:solidFill>
                            <a:schemeClr val="tx1"/>
                          </a:solidFill>
                          <a:effectLst/>
                          <a:latin typeface="Meiryo UI" panose="020B0604030504040204" pitchFamily="50" charset="-128"/>
                          <a:ea typeface="Meiryo UI" panose="020B0604030504040204" pitchFamily="50" charset="-128"/>
                        </a:rPr>
                        <a:t>な非常勤職員を確保する。</a:t>
                      </a:r>
                      <a:endParaRPr lang="en-US" altLang="ja-JP" sz="1000" b="0"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rPr>
                        <a:t>　　　　 開始終了年度：～令和３年度</a:t>
                      </a:r>
                      <a:endParaRPr lang="en-US" altLang="ja-JP" sz="1000" b="0"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en-US" altLang="ja-JP" sz="1000" b="0" kern="100" dirty="0">
                          <a:solidFill>
                            <a:schemeClr val="tx1"/>
                          </a:solidFill>
                          <a:effectLst/>
                          <a:latin typeface="Meiryo UI" panose="020B0604030504040204" pitchFamily="50" charset="-128"/>
                          <a:ea typeface="Meiryo UI" panose="020B0604030504040204" pitchFamily="50" charset="-128"/>
                        </a:rPr>
                        <a:t> </a:t>
                      </a:r>
                      <a:r>
                        <a:rPr lang="ja-JP" altLang="en-US" sz="1000" b="0" kern="100" dirty="0">
                          <a:solidFill>
                            <a:schemeClr val="tx1"/>
                          </a:solidFill>
                          <a:effectLst/>
                          <a:latin typeface="Meiryo UI" panose="020B0604030504040204" pitchFamily="50" charset="-128"/>
                          <a:ea typeface="Meiryo UI" panose="020B0604030504040204" pitchFamily="50" charset="-128"/>
                        </a:rPr>
                        <a:t>　　　　根拠法令</a:t>
                      </a:r>
                      <a:r>
                        <a:rPr lang="en-US" altLang="ja-JP" sz="1000" b="0" kern="100" dirty="0">
                          <a:solidFill>
                            <a:schemeClr val="tx1"/>
                          </a:solidFill>
                          <a:effectLst/>
                          <a:latin typeface="Meiryo UI" panose="020B0604030504040204" pitchFamily="50" charset="-128"/>
                          <a:ea typeface="Meiryo UI" panose="020B0604030504040204" pitchFamily="50" charset="-128"/>
                        </a:rPr>
                        <a:t>:</a:t>
                      </a:r>
                      <a:r>
                        <a:rPr lang="ja-JP" altLang="en-US" sz="1000" b="0" kern="100" dirty="0">
                          <a:solidFill>
                            <a:schemeClr val="tx1"/>
                          </a:solidFill>
                          <a:effectLst/>
                          <a:latin typeface="Meiryo UI" panose="020B0604030504040204" pitchFamily="50" charset="-128"/>
                          <a:ea typeface="Meiryo UI" panose="020B0604030504040204" pitchFamily="50" charset="-128"/>
                        </a:rPr>
                        <a:t>非常勤職員の報酬及び費用弁償に関する条例、大阪府公立学校非常勤講師取扱要綱、非常勤若年特別嘱託員及び非常勤特別嘱託員取扱要綱</a:t>
                      </a:r>
                      <a:endParaRPr lang="en-US" altLang="ja-JP" sz="1000" b="0"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rPr>
                        <a:t>　　</a:t>
                      </a:r>
                      <a:r>
                        <a:rPr lang="ja-JP" altLang="en-US" sz="1000" b="1" kern="100" dirty="0">
                          <a:solidFill>
                            <a:schemeClr val="tx1"/>
                          </a:solidFill>
                          <a:effectLst/>
                          <a:latin typeface="Meiryo UI" panose="020B0604030504040204" pitchFamily="50" charset="-128"/>
                          <a:ea typeface="Meiryo UI" panose="020B0604030504040204" pitchFamily="50" charset="-128"/>
                        </a:rPr>
                        <a:t>２　事業内容</a:t>
                      </a:r>
                      <a:endParaRPr lang="en-US" altLang="ja-JP" sz="1000" b="1"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1" kern="100" dirty="0">
                          <a:solidFill>
                            <a:schemeClr val="tx1"/>
                          </a:solidFill>
                          <a:effectLst/>
                          <a:latin typeface="Meiryo UI" panose="020B0604030504040204" pitchFamily="50" charset="-128"/>
                          <a:ea typeface="Meiryo UI" panose="020B0604030504040204" pitchFamily="50" charset="-128"/>
                        </a:rPr>
                        <a:t>　　</a:t>
                      </a:r>
                      <a:r>
                        <a:rPr lang="ja-JP" altLang="en-US" sz="1000" b="0" kern="100" dirty="0">
                          <a:solidFill>
                            <a:schemeClr val="tx1"/>
                          </a:solidFill>
                          <a:effectLst/>
                          <a:latin typeface="Meiryo UI" panose="020B0604030504040204" pitchFamily="50" charset="-128"/>
                          <a:ea typeface="Meiryo UI" panose="020B0604030504040204" pitchFamily="50" charset="-128"/>
                        </a:rPr>
                        <a:t>　　</a:t>
                      </a:r>
                      <a:r>
                        <a:rPr lang="ja-JP" altLang="en-US" sz="1000" b="0" kern="100" baseline="0" dirty="0">
                          <a:solidFill>
                            <a:schemeClr val="tx1"/>
                          </a:solidFill>
                          <a:effectLst/>
                          <a:latin typeface="Meiryo UI" panose="020B0604030504040204" pitchFamily="50" charset="-128"/>
                          <a:ea typeface="Meiryo UI" panose="020B0604030504040204" pitchFamily="50" charset="-128"/>
                        </a:rPr>
                        <a:t> </a:t>
                      </a:r>
                      <a:r>
                        <a:rPr lang="ja-JP" altLang="en-US" sz="1000" b="0" kern="100" dirty="0">
                          <a:solidFill>
                            <a:schemeClr val="tx1"/>
                          </a:solidFill>
                          <a:effectLst/>
                          <a:latin typeface="Meiryo UI" panose="020B0604030504040204" pitchFamily="50" charset="-128"/>
                          <a:ea typeface="Meiryo UI" panose="020B0604030504040204" pitchFamily="50" charset="-128"/>
                        </a:rPr>
                        <a:t>特別退職措置及びこれに伴う優遇措置要綱（特別退職要綱）」に基づき、満</a:t>
                      </a:r>
                      <a:r>
                        <a:rPr lang="en-US" altLang="ja-JP" sz="1000" b="0" kern="100" dirty="0">
                          <a:solidFill>
                            <a:schemeClr val="tx1"/>
                          </a:solidFill>
                          <a:effectLst/>
                          <a:latin typeface="Meiryo UI" panose="020B0604030504040204" pitchFamily="50" charset="-128"/>
                          <a:ea typeface="Meiryo UI" panose="020B0604030504040204" pitchFamily="50" charset="-128"/>
                        </a:rPr>
                        <a:t>59</a:t>
                      </a:r>
                      <a:r>
                        <a:rPr lang="ja-JP" altLang="en-US" sz="1000" b="0" kern="100" dirty="0">
                          <a:solidFill>
                            <a:schemeClr val="tx1"/>
                          </a:solidFill>
                          <a:effectLst/>
                          <a:latin typeface="Meiryo UI" panose="020B0604030504040204" pitchFamily="50" charset="-128"/>
                          <a:ea typeface="Meiryo UI" panose="020B0604030504040204" pitchFamily="50" charset="-128"/>
                        </a:rPr>
                        <a:t>歳以下で退職した府立学校教職員及び府費負担教職員を「非常勤若年特別</a:t>
                      </a:r>
                      <a:endParaRPr lang="en-US" altLang="ja-JP" sz="1000" b="0"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en-US" altLang="ja-JP" sz="1000" b="0" kern="100" dirty="0">
                          <a:solidFill>
                            <a:schemeClr val="tx1"/>
                          </a:solidFill>
                          <a:effectLst/>
                          <a:latin typeface="Meiryo UI" panose="020B0604030504040204" pitchFamily="50" charset="-128"/>
                          <a:ea typeface="Meiryo UI" panose="020B0604030504040204" pitchFamily="50" charset="-128"/>
                        </a:rPr>
                        <a:t>      </a:t>
                      </a:r>
                      <a:r>
                        <a:rPr lang="ja-JP" altLang="en-US" sz="1000" b="0" kern="100" dirty="0">
                          <a:solidFill>
                            <a:schemeClr val="tx1"/>
                          </a:solidFill>
                          <a:effectLst/>
                          <a:latin typeface="Meiryo UI" panose="020B0604030504040204" pitchFamily="50" charset="-128"/>
                          <a:ea typeface="Meiryo UI" panose="020B0604030504040204" pitchFamily="50" charset="-128"/>
                        </a:rPr>
                        <a:t>嘱託員」として、また、「職員の定年等に関する条例」等の規定に基づき退職した者又は非常勤若年特別嘱託員として満</a:t>
                      </a:r>
                      <a:r>
                        <a:rPr lang="en-US" altLang="ja-JP" sz="1000" b="0" kern="100" dirty="0">
                          <a:solidFill>
                            <a:schemeClr val="tx1"/>
                          </a:solidFill>
                          <a:effectLst/>
                          <a:latin typeface="Meiryo UI" panose="020B0604030504040204" pitchFamily="50" charset="-128"/>
                          <a:ea typeface="Meiryo UI" panose="020B0604030504040204" pitchFamily="50" charset="-128"/>
                        </a:rPr>
                        <a:t>60</a:t>
                      </a:r>
                      <a:r>
                        <a:rPr lang="ja-JP" altLang="en-US" sz="1000" b="0" kern="100" dirty="0">
                          <a:solidFill>
                            <a:schemeClr val="tx1"/>
                          </a:solidFill>
                          <a:effectLst/>
                          <a:latin typeface="Meiryo UI" panose="020B0604030504040204" pitchFamily="50" charset="-128"/>
                          <a:ea typeface="Meiryo UI" panose="020B0604030504040204" pitchFamily="50" charset="-128"/>
                        </a:rPr>
                        <a:t>歳に達する日の属する年度の末日まで雇</a:t>
                      </a:r>
                      <a:endParaRPr lang="en-US" altLang="ja-JP" sz="1000" b="0"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en-US" altLang="ja-JP" sz="1000" b="0" kern="100" dirty="0">
                          <a:solidFill>
                            <a:schemeClr val="tx1"/>
                          </a:solidFill>
                          <a:effectLst/>
                          <a:latin typeface="Meiryo UI" panose="020B0604030504040204" pitchFamily="50" charset="-128"/>
                          <a:ea typeface="Meiryo UI" panose="020B0604030504040204" pitchFamily="50" charset="-128"/>
                        </a:rPr>
                        <a:t>      </a:t>
                      </a:r>
                      <a:r>
                        <a:rPr lang="ja-JP" altLang="en-US" sz="1000" b="0" kern="100" dirty="0">
                          <a:solidFill>
                            <a:schemeClr val="tx1"/>
                          </a:solidFill>
                          <a:effectLst/>
                          <a:latin typeface="Meiryo UI" panose="020B0604030504040204" pitchFamily="50" charset="-128"/>
                          <a:ea typeface="Meiryo UI" panose="020B0604030504040204" pitchFamily="50" charset="-128"/>
                        </a:rPr>
                        <a:t>用された者を「非常勤特別嘱託員」として、その能力・経験を活用するために、引き続き非常勤職員として雇用する。　　　　　　　　　　　　　　　　　　　　　　　　　　　　　　　 </a:t>
                      </a:r>
                    </a:p>
                    <a:p>
                      <a:pPr marL="133350" indent="-133350"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rPr>
                        <a:t> 　    　ただし、退職時の職名が、「校長」、「教頭」、「教諭」であった者については、平成</a:t>
                      </a:r>
                      <a:r>
                        <a:rPr lang="en-US" altLang="ja-JP" sz="1000" b="0" kern="100" dirty="0">
                          <a:solidFill>
                            <a:schemeClr val="tx1"/>
                          </a:solidFill>
                          <a:effectLst/>
                          <a:latin typeface="Meiryo UI" panose="020B0604030504040204" pitchFamily="50" charset="-128"/>
                          <a:ea typeface="Meiryo UI" panose="020B0604030504040204" pitchFamily="50" charset="-128"/>
                        </a:rPr>
                        <a:t>20</a:t>
                      </a:r>
                      <a:r>
                        <a:rPr lang="ja-JP" altLang="en-US" sz="1000" b="0" kern="100" dirty="0">
                          <a:solidFill>
                            <a:schemeClr val="tx1"/>
                          </a:solidFill>
                          <a:effectLst/>
                          <a:latin typeface="Meiryo UI" panose="020B0604030504040204" pitchFamily="50" charset="-128"/>
                          <a:ea typeface="Meiryo UI" panose="020B0604030504040204" pitchFamily="50" charset="-128"/>
                        </a:rPr>
                        <a:t>年</a:t>
                      </a:r>
                      <a:r>
                        <a:rPr lang="en-US" altLang="ja-JP" sz="1000" b="0" kern="100" dirty="0">
                          <a:solidFill>
                            <a:schemeClr val="tx1"/>
                          </a:solidFill>
                          <a:effectLst/>
                          <a:latin typeface="Meiryo UI" panose="020B0604030504040204" pitchFamily="50" charset="-128"/>
                          <a:ea typeface="Meiryo UI" panose="020B0604030504040204" pitchFamily="50" charset="-128"/>
                        </a:rPr>
                        <a:t>8</a:t>
                      </a:r>
                      <a:r>
                        <a:rPr lang="ja-JP" altLang="en-US" sz="1000" b="0" kern="100" dirty="0">
                          <a:solidFill>
                            <a:schemeClr val="tx1"/>
                          </a:solidFill>
                          <a:effectLst/>
                          <a:latin typeface="Meiryo UI" panose="020B0604030504040204" pitchFamily="50" charset="-128"/>
                          <a:ea typeface="Meiryo UI" panose="020B0604030504040204" pitchFamily="50" charset="-128"/>
                        </a:rPr>
                        <a:t>月</a:t>
                      </a:r>
                      <a:r>
                        <a:rPr lang="en-US" altLang="ja-JP" sz="1000" b="0" kern="100" dirty="0">
                          <a:solidFill>
                            <a:schemeClr val="tx1"/>
                          </a:solidFill>
                          <a:effectLst/>
                          <a:latin typeface="Meiryo UI" panose="020B0604030504040204" pitchFamily="50" charset="-128"/>
                          <a:ea typeface="Meiryo UI" panose="020B0604030504040204" pitchFamily="50" charset="-128"/>
                        </a:rPr>
                        <a:t>1</a:t>
                      </a:r>
                      <a:r>
                        <a:rPr lang="ja-JP" altLang="en-US" sz="1000" b="0" kern="100" dirty="0">
                          <a:solidFill>
                            <a:schemeClr val="tx1"/>
                          </a:solidFill>
                          <a:effectLst/>
                          <a:latin typeface="Meiryo UI" panose="020B0604030504040204" pitchFamily="50" charset="-128"/>
                          <a:ea typeface="Meiryo UI" panose="020B0604030504040204" pitchFamily="50" charset="-128"/>
                        </a:rPr>
                        <a:t>日以降、「非常勤講師」として雇用している。　　　</a:t>
                      </a:r>
                      <a:endParaRPr kumimoji="1" lang="ja-JP" altLang="en-US" sz="1000" dirty="0">
                        <a:solidFill>
                          <a:schemeClr val="tx1"/>
                        </a:solidFill>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kern="100" dirty="0">
                          <a:solidFill>
                            <a:schemeClr val="tx1"/>
                          </a:solidFill>
                          <a:effectLst/>
                          <a:latin typeface="Meiryo UI" panose="020B0604030504040204" pitchFamily="50" charset="-128"/>
                          <a:ea typeface="Meiryo UI" panose="020B0604030504040204" pitchFamily="50" charset="-128"/>
                        </a:rPr>
                        <a:t>　　（特別嘱託員については新規任用はせず、任用済みの職員（</a:t>
                      </a:r>
                      <a:r>
                        <a:rPr lang="en-US" altLang="ja-JP" sz="1000" b="0" kern="100" dirty="0">
                          <a:solidFill>
                            <a:schemeClr val="tx1"/>
                          </a:solidFill>
                          <a:effectLst/>
                          <a:latin typeface="Meiryo UI" panose="020B0604030504040204" pitchFamily="50" charset="-128"/>
                          <a:ea typeface="Meiryo UI" panose="020B0604030504040204" pitchFamily="50" charset="-128"/>
                        </a:rPr>
                        <a:t>12</a:t>
                      </a:r>
                      <a:r>
                        <a:rPr lang="ja-JP" altLang="en-US" sz="1000" b="0" kern="100" dirty="0">
                          <a:solidFill>
                            <a:schemeClr val="tx1"/>
                          </a:solidFill>
                          <a:effectLst/>
                          <a:latin typeface="Meiryo UI" panose="020B0604030504040204" pitchFamily="50" charset="-128"/>
                          <a:ea typeface="Meiryo UI" panose="020B0604030504040204" pitchFamily="50" charset="-128"/>
                        </a:rPr>
                        <a:t>名）が雇用年限の上限に達する令和３年度末をもって終了）</a:t>
                      </a:r>
                      <a:endParaRPr lang="en-US" altLang="ja-JP" sz="1000" b="0" kern="100" dirty="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ja-JP" altLang="en-US" sz="1000" b="0" kern="100" dirty="0">
                          <a:effectLst/>
                          <a:latin typeface="Meiryo UI" panose="020B0604030504040204" pitchFamily="50" charset="-128"/>
                          <a:ea typeface="Meiryo UI" panose="020B0604030504040204" pitchFamily="50" charset="-128"/>
                        </a:rPr>
                        <a:t>　　　　　　　　　　　　　　 </a:t>
                      </a:r>
                      <a:endParaRPr lang="ja-JP" altLang="en-US" sz="1000" b="0" i="0" kern="100" dirty="0">
                        <a:effectLst/>
                        <a:latin typeface="Meiryo UI" panose="020B0604030504040204" pitchFamily="50" charset="-128"/>
                        <a:ea typeface="Meiryo UI" panose="020B0604030504040204" pitchFamily="50" charset="-128"/>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10003"/>
                  </a:ext>
                </a:extLst>
              </a:tr>
            </a:tbl>
          </a:graphicData>
        </a:graphic>
      </p:graphicFrame>
      <p:sp>
        <p:nvSpPr>
          <p:cNvPr id="6" name="正方形/長方形 5"/>
          <p:cNvSpPr/>
          <p:nvPr/>
        </p:nvSpPr>
        <p:spPr>
          <a:xfrm>
            <a:off x="5877145" y="220456"/>
            <a:ext cx="1935215" cy="208186"/>
          </a:xfrm>
          <a:prstGeom prst="rect">
            <a:avLst/>
          </a:prstGeom>
          <a:ln w="6350"/>
        </p:spPr>
        <p:style>
          <a:lnRef idx="2">
            <a:schemeClr val="accent1"/>
          </a:lnRef>
          <a:fillRef idx="1">
            <a:schemeClr val="lt1"/>
          </a:fillRef>
          <a:effectRef idx="0">
            <a:schemeClr val="accent1"/>
          </a:effectRef>
          <a:fontRef idx="minor">
            <a:schemeClr val="dk1"/>
          </a:fontRef>
        </p:style>
        <p:txBody>
          <a:bodyPr lIns="36000" rIns="36000" rtlCol="0" anchor="ctr"/>
          <a:lstStyle/>
          <a:p>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予算の記載</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）：一般財源</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スライド番号プレースホルダー 4"/>
          <p:cNvSpPr txBox="1">
            <a:spLocks/>
          </p:cNvSpPr>
          <p:nvPr/>
        </p:nvSpPr>
        <p:spPr>
          <a:xfrm>
            <a:off x="7010400" y="6584035"/>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smtClean="0">
                <a:solidFill>
                  <a:schemeClr val="tx1"/>
                </a:solidFill>
                <a:latin typeface="Meiryo UI" panose="020B0604030504040204" pitchFamily="50" charset="-128"/>
                <a:ea typeface="Meiryo UI" panose="020B0604030504040204" pitchFamily="50" charset="-128"/>
              </a:rPr>
              <a:t>89</a:t>
            </a:r>
            <a:endParaRPr lang="ja-JP" altLang="en-US" dirty="0">
              <a:solidFill>
                <a:schemeClr val="tx1"/>
              </a:solidFill>
              <a:latin typeface="Meiryo UI" panose="020B0604030504040204" pitchFamily="50" charset="-128"/>
              <a:ea typeface="Meiryo UI" panose="020B0604030504040204" pitchFamily="50" charset="-128"/>
            </a:endParaRPr>
          </a:p>
        </p:txBody>
      </p:sp>
      <p:sp>
        <p:nvSpPr>
          <p:cNvPr id="7" name="正方形/長方形 6"/>
          <p:cNvSpPr/>
          <p:nvPr/>
        </p:nvSpPr>
        <p:spPr>
          <a:xfrm>
            <a:off x="6552220" y="951205"/>
            <a:ext cx="2280943" cy="234978"/>
          </a:xfrm>
          <a:prstGeom prst="rect">
            <a:avLst/>
          </a:prstGeom>
          <a:ln/>
        </p:spPr>
        <p:style>
          <a:lnRef idx="2">
            <a:schemeClr val="accent1"/>
          </a:lnRef>
          <a:fillRef idx="1">
            <a:schemeClr val="lt1"/>
          </a:fillRef>
          <a:effectRef idx="0">
            <a:schemeClr val="accent1"/>
          </a:effectRef>
          <a:fontRef idx="minor">
            <a:schemeClr val="dk1"/>
          </a:fontRef>
        </p:style>
        <p:txBody>
          <a:bodyPr lIns="36000" rIns="0" rtlCol="0" anchor="ct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ctr"/>
            <a:r>
              <a:rPr lang="en-US" altLang="ja-JP" sz="1050" dirty="0">
                <a:solidFill>
                  <a:schemeClr val="tx1"/>
                </a:solidFill>
                <a:latin typeface="Meiryo UI" panose="020B0604030504040204" pitchFamily="50" charset="-128"/>
                <a:ea typeface="Meiryo UI" panose="020B0604030504040204" pitchFamily="50" charset="-128"/>
              </a:rPr>
              <a:t>R2</a:t>
            </a:r>
            <a:r>
              <a:rPr lang="ja-JP" altLang="en-US" sz="1050" dirty="0">
                <a:solidFill>
                  <a:schemeClr val="tx1"/>
                </a:solidFill>
                <a:latin typeface="Meiryo UI" panose="020B0604030504040204" pitchFamily="50" charset="-128"/>
                <a:ea typeface="Meiryo UI" panose="020B0604030504040204" pitchFamily="50" charset="-128"/>
              </a:rPr>
              <a:t>当初予算額：</a:t>
            </a:r>
            <a:r>
              <a:rPr lang="en-US" altLang="ja-JP" sz="1050" dirty="0" smtClean="0">
                <a:solidFill>
                  <a:schemeClr val="tx1"/>
                </a:solidFill>
                <a:latin typeface="Meiryo UI" panose="020B0604030504040204" pitchFamily="50" charset="-128"/>
                <a:ea typeface="Meiryo UI" panose="020B0604030504040204" pitchFamily="50" charset="-128"/>
              </a:rPr>
              <a:t>29</a:t>
            </a:r>
            <a:r>
              <a:rPr lang="ja-JP" altLang="en-US" sz="1050" dirty="0" smtClean="0">
                <a:solidFill>
                  <a:schemeClr val="tx1"/>
                </a:solidFill>
                <a:latin typeface="Meiryo UI" panose="020B0604030504040204" pitchFamily="50" charset="-128"/>
                <a:ea typeface="Meiryo UI" panose="020B0604030504040204" pitchFamily="50" charset="-128"/>
              </a:rPr>
              <a:t>（</a:t>
            </a:r>
            <a:r>
              <a:rPr lang="en-US" altLang="ja-JP" sz="1050" dirty="0" smtClean="0">
                <a:solidFill>
                  <a:schemeClr val="tx1"/>
                </a:solidFill>
                <a:latin typeface="Meiryo UI" panose="020B0604030504040204" pitchFamily="50" charset="-128"/>
                <a:ea typeface="Meiryo UI" panose="020B0604030504040204" pitchFamily="50" charset="-128"/>
              </a:rPr>
              <a:t>29</a:t>
            </a:r>
            <a:r>
              <a:rPr lang="ja-JP" altLang="en-US" sz="1050" dirty="0" smtClean="0">
                <a:solidFill>
                  <a:schemeClr val="tx1"/>
                </a:solidFill>
                <a:latin typeface="Meiryo UI" panose="020B0604030504040204" pitchFamily="50" charset="-128"/>
                <a:ea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rPr>
              <a:t>百万円</a:t>
            </a:r>
            <a:endPar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4085522235"/>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表 24"/>
          <p:cNvGraphicFramePr>
            <a:graphicFrameLocks noGrp="1"/>
          </p:cNvGraphicFramePr>
          <p:nvPr/>
        </p:nvGraphicFramePr>
        <p:xfrm>
          <a:off x="83583" y="68383"/>
          <a:ext cx="9003329" cy="415976"/>
        </p:xfrm>
        <a:graphic>
          <a:graphicData uri="http://schemas.openxmlformats.org/drawingml/2006/table">
            <a:tbl>
              <a:tblPr firstRow="1" firstCol="1" bandRow="1">
                <a:tableStyleId>{5C22544A-7EE6-4342-B048-85BDC9FD1C3A}</a:tableStyleId>
              </a:tblPr>
              <a:tblGrid>
                <a:gridCol w="7278727">
                  <a:extLst>
                    <a:ext uri="{9D8B030D-6E8A-4147-A177-3AD203B41FA5}">
                      <a16:colId xmlns:a16="http://schemas.microsoft.com/office/drawing/2014/main" val="1996567682"/>
                    </a:ext>
                  </a:extLst>
                </a:gridCol>
                <a:gridCol w="1724602">
                  <a:extLst>
                    <a:ext uri="{9D8B030D-6E8A-4147-A177-3AD203B41FA5}">
                      <a16:colId xmlns:a16="http://schemas.microsoft.com/office/drawing/2014/main" val="2440904912"/>
                    </a:ext>
                  </a:extLst>
                </a:gridCol>
              </a:tblGrid>
              <a:tr h="41597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100" kern="100" dirty="0">
                          <a:solidFill>
                            <a:schemeClr val="tx1"/>
                          </a:solidFill>
                          <a:effectLst/>
                          <a:latin typeface="Meiryo UI" panose="020B0604030504040204" pitchFamily="50" charset="-128"/>
                          <a:ea typeface="Meiryo UI" panose="020B0604030504040204" pitchFamily="50" charset="-128"/>
                        </a:rPr>
                        <a:t>【</a:t>
                      </a:r>
                      <a:r>
                        <a:rPr lang="ja-JP" altLang="en-US" sz="1100" kern="100" dirty="0">
                          <a:solidFill>
                            <a:schemeClr val="tx1"/>
                          </a:solidFill>
                          <a:effectLst/>
                          <a:latin typeface="Meiryo UI" panose="020B0604030504040204" pitchFamily="50" charset="-128"/>
                          <a:ea typeface="Meiryo UI" panose="020B0604030504040204" pitchFamily="50" charset="-128"/>
                        </a:rPr>
                        <a:t>主要検討事業</a:t>
                      </a:r>
                      <a:r>
                        <a:rPr lang="en-US" altLang="ja-JP" sz="1100" kern="100" dirty="0">
                          <a:solidFill>
                            <a:schemeClr val="tx1"/>
                          </a:solidFill>
                          <a:effectLst/>
                          <a:latin typeface="Meiryo UI" panose="020B0604030504040204" pitchFamily="50" charset="-128"/>
                          <a:ea typeface="Meiryo UI" panose="020B0604030504040204" pitchFamily="50" charset="-128"/>
                        </a:rPr>
                        <a:t>37】</a:t>
                      </a:r>
                      <a:r>
                        <a:rPr lang="ja-JP" altLang="en-US" sz="1100" kern="100" dirty="0">
                          <a:solidFill>
                            <a:schemeClr val="tx1"/>
                          </a:solidFill>
                          <a:effectLst/>
                          <a:latin typeface="Meiryo UI" panose="020B0604030504040204" pitchFamily="50" charset="-128"/>
                          <a:ea typeface="Meiryo UI" panose="020B0604030504040204" pitchFamily="50" charset="-128"/>
                        </a:rPr>
                        <a:t>　</a:t>
                      </a:r>
                      <a:r>
                        <a:rPr lang="ja-JP" altLang="en-US" sz="1400" kern="100" dirty="0">
                          <a:solidFill>
                            <a:schemeClr val="tx1"/>
                          </a:solidFill>
                          <a:effectLst/>
                          <a:latin typeface="Meiryo UI" panose="020B0604030504040204" pitchFamily="50" charset="-128"/>
                          <a:ea typeface="Meiryo UI" panose="020B0604030504040204" pitchFamily="50" charset="-128"/>
                        </a:rPr>
                        <a:t>時間講師・府立学校教務事務補助員等雇用費　　　</a:t>
                      </a:r>
                      <a:r>
                        <a:rPr lang="ja-JP" altLang="en-US" sz="1000" kern="100" dirty="0">
                          <a:solidFill>
                            <a:schemeClr val="tx1"/>
                          </a:solidFill>
                          <a:effectLst/>
                          <a:latin typeface="Meiryo UI" panose="020B0604030504040204" pitchFamily="50" charset="-128"/>
                          <a:ea typeface="Meiryo UI" panose="020B0604030504040204" pitchFamily="50" charset="-128"/>
                        </a:rPr>
                        <a:t>　</a:t>
                      </a:r>
                      <a:endParaRPr lang="en-US" altLang="ja-JP" sz="10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effectLst/>
                          <a:latin typeface="Meiryo UI" panose="020B0604030504040204" pitchFamily="50" charset="-128"/>
                          <a:ea typeface="Meiryo UI" panose="020B0604030504040204" pitchFamily="50" charset="-128"/>
                        </a:rPr>
                        <a:t>　　＜教育庁＞</a:t>
                      </a:r>
                      <a:endParaRPr lang="en-US" altLang="ja-JP" sz="1200" kern="100" dirty="0">
                        <a:solidFill>
                          <a:schemeClr val="tx1"/>
                        </a:solidFill>
                        <a:effectLst/>
                        <a:latin typeface="Meiryo UI" panose="020B0604030504040204" pitchFamily="50" charset="-128"/>
                        <a:ea typeface="Meiryo UI" panose="020B0604030504040204" pitchFamily="50" charset="-128"/>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09406796"/>
                  </a:ext>
                </a:extLst>
              </a:tr>
            </a:tbl>
          </a:graphicData>
        </a:graphic>
      </p:graphicFrame>
      <p:graphicFrame>
        <p:nvGraphicFramePr>
          <p:cNvPr id="2" name="表 1"/>
          <p:cNvGraphicFramePr>
            <a:graphicFrameLocks noGrp="1"/>
          </p:cNvGraphicFramePr>
          <p:nvPr/>
        </p:nvGraphicFramePr>
        <p:xfrm>
          <a:off x="41792" y="502029"/>
          <a:ext cx="9060417" cy="6330515"/>
        </p:xfrm>
        <a:graphic>
          <a:graphicData uri="http://schemas.openxmlformats.org/drawingml/2006/table">
            <a:tbl>
              <a:tblPr firstRow="1" firstCol="1" bandRow="1">
                <a:tableStyleId>{BC89EF96-8CEA-46FF-86C4-4CE0E7609802}</a:tableStyleId>
              </a:tblPr>
              <a:tblGrid>
                <a:gridCol w="257947">
                  <a:extLst>
                    <a:ext uri="{9D8B030D-6E8A-4147-A177-3AD203B41FA5}">
                      <a16:colId xmlns:a16="http://schemas.microsoft.com/office/drawing/2014/main" val="9612139"/>
                    </a:ext>
                  </a:extLst>
                </a:gridCol>
                <a:gridCol w="4782613">
                  <a:extLst>
                    <a:ext uri="{9D8B030D-6E8A-4147-A177-3AD203B41FA5}">
                      <a16:colId xmlns:a16="http://schemas.microsoft.com/office/drawing/2014/main" val="4183280094"/>
                    </a:ext>
                  </a:extLst>
                </a:gridCol>
                <a:gridCol w="4019857">
                  <a:extLst>
                    <a:ext uri="{9D8B030D-6E8A-4147-A177-3AD203B41FA5}">
                      <a16:colId xmlns:a16="http://schemas.microsoft.com/office/drawing/2014/main" val="2315497615"/>
                    </a:ext>
                  </a:extLst>
                </a:gridCol>
              </a:tblGrid>
              <a:tr h="220622">
                <a:tc rowSpan="2">
                  <a:txBody>
                    <a:bodyPr/>
                    <a:lstStyle/>
                    <a:p>
                      <a:pPr algn="ctr">
                        <a:spcAft>
                          <a:spcPts val="0"/>
                        </a:spcAft>
                      </a:pPr>
                      <a:r>
                        <a:rPr lang="ja-JP" altLang="en-US" sz="1000" kern="100" dirty="0">
                          <a:solidFill>
                            <a:schemeClr val="bg1"/>
                          </a:solidFill>
                          <a:effectLst/>
                          <a:latin typeface="Meiryo UI" panose="020B0604030504040204" pitchFamily="50" charset="-128"/>
                          <a:ea typeface="Meiryo UI" panose="020B0604030504040204" pitchFamily="50" charset="-128"/>
                        </a:rPr>
                        <a:t>当時の事業概要</a:t>
                      </a:r>
                      <a:endParaRPr lang="en-US" altLang="ja-JP" sz="1000"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vert="eaVert" anchor="ct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solidFill>
                  </a:tcPr>
                </a:tc>
                <a:tc grid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rPr>
                        <a:t>＜財政再建プログラム（案）策定当時＞</a:t>
                      </a:r>
                      <a:endParaRPr lang="en-US" altLang="ja-JP"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0D8E8"/>
                    </a:solidFill>
                  </a:tcPr>
                </a:tc>
                <a:tc hMerge="1">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en-US" altLang="ja-JP"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B w="6350" cap="flat" cmpd="sng" algn="ctr">
                      <a:solidFill>
                        <a:schemeClr val="accent1"/>
                      </a:solidFill>
                      <a:prstDash val="solid"/>
                      <a:round/>
                      <a:headEnd type="none" w="med" len="med"/>
                      <a:tailEnd type="none" w="med" len="med"/>
                    </a:lnB>
                    <a:solidFill>
                      <a:srgbClr val="D0D8E8"/>
                    </a:solidFill>
                  </a:tcPr>
                </a:tc>
                <a:extLst>
                  <a:ext uri="{0D108BD9-81ED-4DB2-BD59-A6C34878D82A}">
                    <a16:rowId xmlns:a16="http://schemas.microsoft.com/office/drawing/2014/main" val="1809098311"/>
                  </a:ext>
                </a:extLst>
              </a:tr>
              <a:tr h="3523715">
                <a:tc vMerge="1">
                  <a:txBody>
                    <a:bodyPr/>
                    <a:lstStyle/>
                    <a:p>
                      <a:endParaRPr kumimoji="1" lang="ja-JP" altLang="en-US"/>
                    </a:p>
                  </a:txBody>
                  <a:tcPr/>
                </a:tc>
                <a:tc gridSpan="2">
                  <a:txBody>
                    <a:bodyPr/>
                    <a:lstStyle/>
                    <a:p>
                      <a:pPr algn="just">
                        <a:lnSpc>
                          <a:spcPts val="600"/>
                        </a:lnSpc>
                        <a:spcAft>
                          <a:spcPts val="0"/>
                        </a:spcAft>
                      </a:pPr>
                      <a:endParaRPr lang="ja-JP" altLang="en-US"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effectLst/>
                          <a:latin typeface="Meiryo UI" panose="020B0604030504040204" pitchFamily="50" charset="-128"/>
                          <a:ea typeface="Meiryo UI" panose="020B0604030504040204" pitchFamily="50" charset="-128"/>
                        </a:rPr>
                        <a:t>１ 事業目的</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・教職員定数とは別に、業務代替や各校種の特殊事情に応じて非常勤の時間講師を配置</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・府立学校における教務事務等の補助のため、非常勤補助員等を雇用</a:t>
                      </a:r>
                    </a:p>
                    <a:p>
                      <a:pPr algn="just">
                        <a:lnSpc>
                          <a:spcPts val="600"/>
                        </a:lnSpc>
                        <a:spcAft>
                          <a:spcPts val="0"/>
                        </a:spcAft>
                      </a:pPr>
                      <a:endParaRPr lang="en-US" altLang="ja-JP" sz="1000" b="1"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effectLst/>
                          <a:latin typeface="Meiryo UI" panose="020B0604030504040204" pitchFamily="50" charset="-128"/>
                          <a:ea typeface="Meiryo UI" panose="020B0604030504040204" pitchFamily="50" charset="-128"/>
                        </a:rPr>
                        <a:t>２ 事業内容</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○時間講師</a:t>
                      </a:r>
                      <a:r>
                        <a:rPr lang="en-US" altLang="ja-JP" sz="1000" b="0" kern="100" dirty="0">
                          <a:effectLst/>
                          <a:latin typeface="Meiryo UI" panose="020B0604030504040204" pitchFamily="50" charset="-128"/>
                          <a:ea typeface="Meiryo UI" panose="020B0604030504040204" pitchFamily="50" charset="-128"/>
                        </a:rPr>
                        <a:t>〔⑳</a:t>
                      </a:r>
                      <a:r>
                        <a:rPr lang="ja-JP" altLang="en-US" sz="1000" b="0" kern="100" dirty="0">
                          <a:effectLst/>
                          <a:latin typeface="Meiryo UI" panose="020B0604030504040204" pitchFamily="50" charset="-128"/>
                          <a:ea typeface="Meiryo UI" panose="020B0604030504040204" pitchFamily="50" charset="-128"/>
                        </a:rPr>
                        <a:t>通年 ４，３７５百万円</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（報酬： 月</a:t>
                      </a:r>
                      <a:r>
                        <a:rPr lang="en-US" altLang="ja-JP" sz="1000" b="0" kern="100" dirty="0">
                          <a:effectLst/>
                          <a:latin typeface="Meiryo UI" panose="020B0604030504040204" pitchFamily="50" charset="-128"/>
                          <a:ea typeface="Meiryo UI" panose="020B0604030504040204" pitchFamily="50" charset="-128"/>
                        </a:rPr>
                        <a:t>9,900 </a:t>
                      </a:r>
                      <a:r>
                        <a:rPr lang="ja-JP" altLang="en-US" sz="1000" b="0" kern="100" dirty="0">
                          <a:effectLst/>
                          <a:latin typeface="Meiryo UI" panose="020B0604030504040204" pitchFamily="50" charset="-128"/>
                          <a:ea typeface="Meiryo UI" panose="020B0604030504040204" pitchFamily="50" charset="-128"/>
                        </a:rPr>
                        <a:t>円／ Ｈ ・週＋通勤加算）</a:t>
                      </a: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校種に概ね共通する配置理由 （初任者研修代替、教科調整、体育実技軽減、クラブ活動、高齢者部分休業・育児短時間代替、首席授業軽減）</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（内訳）</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・小学校 ⑳通年 </a:t>
                      </a:r>
                      <a:r>
                        <a:rPr lang="en-US" altLang="ja-JP" sz="1000" b="0" kern="100" dirty="0">
                          <a:effectLst/>
                          <a:latin typeface="Meiryo UI" panose="020B0604030504040204" pitchFamily="50" charset="-128"/>
                          <a:ea typeface="Meiryo UI" panose="020B0604030504040204" pitchFamily="50" charset="-128"/>
                        </a:rPr>
                        <a:t>4,639</a:t>
                      </a:r>
                      <a:r>
                        <a:rPr lang="ja-JP" altLang="en-US" sz="1000" b="0" kern="100" dirty="0">
                          <a:effectLst/>
                          <a:latin typeface="Meiryo UI" panose="020B0604030504040204" pitchFamily="50" charset="-128"/>
                          <a:ea typeface="Meiryo UI" panose="020B0604030504040204" pitchFamily="50" charset="-128"/>
                        </a:rPr>
                        <a:t>Ｈ （特嘱活用▲</a:t>
                      </a:r>
                      <a:r>
                        <a:rPr lang="en-US" altLang="ja-JP" sz="1000" b="0" kern="100" dirty="0">
                          <a:effectLst/>
                          <a:latin typeface="Meiryo UI" panose="020B0604030504040204" pitchFamily="50" charset="-128"/>
                          <a:ea typeface="Meiryo UI" panose="020B0604030504040204" pitchFamily="50" charset="-128"/>
                        </a:rPr>
                        <a:t>4,313</a:t>
                      </a:r>
                      <a:r>
                        <a:rPr lang="ja-JP" altLang="en-US" sz="1000" b="0" kern="100" dirty="0">
                          <a:effectLst/>
                          <a:latin typeface="Meiryo UI" panose="020B0604030504040204" pitchFamily="50" charset="-128"/>
                          <a:ea typeface="Meiryo UI" panose="020B0604030504040204" pitchFamily="50" charset="-128"/>
                        </a:rPr>
                        <a:t>Ｈ 含む）</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・中学校 ⑳通年 </a:t>
                      </a:r>
                      <a:r>
                        <a:rPr lang="en-US" altLang="ja-JP" sz="1000" b="0" kern="100" dirty="0">
                          <a:effectLst/>
                          <a:latin typeface="Meiryo UI" panose="020B0604030504040204" pitchFamily="50" charset="-128"/>
                          <a:ea typeface="Meiryo UI" panose="020B0604030504040204" pitchFamily="50" charset="-128"/>
                        </a:rPr>
                        <a:t>5,339</a:t>
                      </a:r>
                      <a:r>
                        <a:rPr lang="ja-JP" altLang="en-US" sz="1000" b="0" kern="100" dirty="0">
                          <a:effectLst/>
                          <a:latin typeface="Meiryo UI" panose="020B0604030504040204" pitchFamily="50" charset="-128"/>
                          <a:ea typeface="Meiryo UI" panose="020B0604030504040204" pitchFamily="50" charset="-128"/>
                        </a:rPr>
                        <a:t>Ｈ （特嘱活用▲</a:t>
                      </a:r>
                      <a:r>
                        <a:rPr lang="en-US" altLang="ja-JP" sz="1000" b="0" kern="100" dirty="0">
                          <a:effectLst/>
                          <a:latin typeface="Meiryo UI" panose="020B0604030504040204" pitchFamily="50" charset="-128"/>
                          <a:ea typeface="Meiryo UI" panose="020B0604030504040204" pitchFamily="50" charset="-128"/>
                        </a:rPr>
                        <a:t>3,228</a:t>
                      </a:r>
                      <a:r>
                        <a:rPr lang="ja-JP" altLang="en-US" sz="1000" b="0" kern="100" dirty="0">
                          <a:effectLst/>
                          <a:latin typeface="Meiryo UI" panose="020B0604030504040204" pitchFamily="50" charset="-128"/>
                          <a:ea typeface="Meiryo UI" panose="020B0604030504040204" pitchFamily="50" charset="-128"/>
                        </a:rPr>
                        <a:t>Ｈ 含む）　</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：進路指導対応、夜間学級、免許外担任解消等</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・高 校 ⑳通年</a:t>
                      </a:r>
                      <a:r>
                        <a:rPr lang="en-US" altLang="ja-JP" sz="1000" b="0" kern="100" dirty="0">
                          <a:effectLst/>
                          <a:latin typeface="Meiryo UI" panose="020B0604030504040204" pitchFamily="50" charset="-128"/>
                          <a:ea typeface="Meiryo UI" panose="020B0604030504040204" pitchFamily="50" charset="-128"/>
                        </a:rPr>
                        <a:t>13,668</a:t>
                      </a:r>
                      <a:r>
                        <a:rPr lang="ja-JP" altLang="en-US" sz="1000" b="0" kern="100" dirty="0">
                          <a:effectLst/>
                          <a:latin typeface="Meiryo UI" panose="020B0604030504040204" pitchFamily="50" charset="-128"/>
                          <a:ea typeface="Meiryo UI" panose="020B0604030504040204" pitchFamily="50" charset="-128"/>
                        </a:rPr>
                        <a:t>Ｈ（特嘱活用▲ </a:t>
                      </a:r>
                      <a:r>
                        <a:rPr lang="en-US" altLang="ja-JP" sz="1000" b="0" kern="100" dirty="0">
                          <a:effectLst/>
                          <a:latin typeface="Meiryo UI" panose="020B0604030504040204" pitchFamily="50" charset="-128"/>
                          <a:ea typeface="Meiryo UI" panose="020B0604030504040204" pitchFamily="50" charset="-128"/>
                        </a:rPr>
                        <a:t>374</a:t>
                      </a:r>
                      <a:r>
                        <a:rPr lang="ja-JP" altLang="en-US" sz="1000" b="0" kern="100" dirty="0">
                          <a:effectLst/>
                          <a:latin typeface="Meiryo UI" panose="020B0604030504040204" pitchFamily="50" charset="-128"/>
                          <a:ea typeface="Meiryo UI" panose="020B0604030504040204" pitchFamily="50" charset="-128"/>
                        </a:rPr>
                        <a:t>Ｈ 含む）</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：生徒指導、</a:t>
                      </a:r>
                      <a:r>
                        <a:rPr lang="ja-JP" altLang="en-US" sz="1000" b="0" kern="100" dirty="0" err="1">
                          <a:effectLst/>
                          <a:latin typeface="Meiryo UI" panose="020B0604030504040204" pitchFamily="50" charset="-128"/>
                          <a:ea typeface="Meiryo UI" panose="020B0604030504040204" pitchFamily="50" charset="-128"/>
                        </a:rPr>
                        <a:t>障がい</a:t>
                      </a:r>
                      <a:r>
                        <a:rPr lang="ja-JP" altLang="en-US" sz="1000" b="0" kern="100" dirty="0">
                          <a:effectLst/>
                          <a:latin typeface="Meiryo UI" panose="020B0604030504040204" pitchFamily="50" charset="-128"/>
                          <a:ea typeface="Meiryo UI" panose="020B0604030504040204" pitchFamily="50" charset="-128"/>
                        </a:rPr>
                        <a:t>者対策、専門科・選択制対応等</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・特別支援 ⑳通年 </a:t>
                      </a:r>
                      <a:r>
                        <a:rPr lang="en-US" altLang="ja-JP" sz="1000" b="0" kern="100" dirty="0">
                          <a:effectLst/>
                          <a:latin typeface="Meiryo UI" panose="020B0604030504040204" pitchFamily="50" charset="-128"/>
                          <a:ea typeface="Meiryo UI" panose="020B0604030504040204" pitchFamily="50" charset="-128"/>
                        </a:rPr>
                        <a:t>4,409</a:t>
                      </a:r>
                      <a:r>
                        <a:rPr lang="ja-JP" altLang="en-US" sz="1000" b="0" kern="100" dirty="0">
                          <a:effectLst/>
                          <a:latin typeface="Meiryo UI" panose="020B0604030504040204" pitchFamily="50" charset="-128"/>
                          <a:ea typeface="Meiryo UI" panose="020B0604030504040204" pitchFamily="50" charset="-128"/>
                        </a:rPr>
                        <a:t>Ｈ （特嘱活用▲ </a:t>
                      </a:r>
                      <a:r>
                        <a:rPr lang="en-US" altLang="ja-JP" sz="1000" b="0" kern="100" dirty="0">
                          <a:effectLst/>
                          <a:latin typeface="Meiryo UI" panose="020B0604030504040204" pitchFamily="50" charset="-128"/>
                          <a:ea typeface="Meiryo UI" panose="020B0604030504040204" pitchFamily="50" charset="-128"/>
                        </a:rPr>
                        <a:t>310</a:t>
                      </a:r>
                      <a:r>
                        <a:rPr lang="ja-JP" altLang="en-US" sz="1000" b="0" kern="100" dirty="0">
                          <a:effectLst/>
                          <a:latin typeface="Meiryo UI" panose="020B0604030504040204" pitchFamily="50" charset="-128"/>
                          <a:ea typeface="Meiryo UI" panose="020B0604030504040204" pitchFamily="50" charset="-128"/>
                        </a:rPr>
                        <a:t>Ｈ 含む）</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：医療的ケア（看護師）、特別教科（医師）等</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・高 専 ⑳通年 </a:t>
                      </a:r>
                      <a:r>
                        <a:rPr lang="en-US" altLang="ja-JP" sz="1000" b="0" kern="100" dirty="0">
                          <a:effectLst/>
                          <a:latin typeface="Meiryo UI" panose="020B0604030504040204" pitchFamily="50" charset="-128"/>
                          <a:ea typeface="Meiryo UI" panose="020B0604030504040204" pitchFamily="50" charset="-128"/>
                        </a:rPr>
                        <a:t>266</a:t>
                      </a:r>
                      <a:r>
                        <a:rPr lang="ja-JP" altLang="en-US" sz="1000" b="0" kern="100" dirty="0">
                          <a:effectLst/>
                          <a:latin typeface="Meiryo UI" panose="020B0604030504040204" pitchFamily="50" charset="-128"/>
                          <a:ea typeface="Meiryo UI" panose="020B0604030504040204" pitchFamily="50" charset="-128"/>
                        </a:rPr>
                        <a:t>Ｈ</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○教務事務補助員等</a:t>
                      </a:r>
                      <a:r>
                        <a:rPr lang="en-US" altLang="ja-JP" sz="1000" b="0" kern="100" dirty="0">
                          <a:effectLst/>
                          <a:latin typeface="Meiryo UI" panose="020B0604030504040204" pitchFamily="50" charset="-128"/>
                          <a:ea typeface="Meiryo UI" panose="020B0604030504040204" pitchFamily="50" charset="-128"/>
                        </a:rPr>
                        <a:t>〔⑳</a:t>
                      </a:r>
                      <a:r>
                        <a:rPr lang="ja-JP" altLang="en-US" sz="1000" b="0" kern="100" dirty="0">
                          <a:effectLst/>
                          <a:latin typeface="Meiryo UI" panose="020B0604030504040204" pitchFamily="50" charset="-128"/>
                          <a:ea typeface="Meiryo UI" panose="020B0604030504040204" pitchFamily="50" charset="-128"/>
                        </a:rPr>
                        <a:t>通年 １，２３９百万円</a:t>
                      </a:r>
                      <a:r>
                        <a:rPr lang="en-US" altLang="ja-JP" sz="1000" b="0" kern="100" dirty="0">
                          <a:effectLst/>
                          <a:latin typeface="Meiryo UI" panose="020B0604030504040204" pitchFamily="50" charset="-128"/>
                          <a:ea typeface="Meiryo UI" panose="020B0604030504040204" pitchFamily="50" charset="-128"/>
                        </a:rPr>
                        <a:t>〕</a:t>
                      </a:r>
                      <a:r>
                        <a:rPr lang="ja-JP" altLang="en-US" sz="1000" b="0" kern="100" dirty="0">
                          <a:effectLst/>
                          <a:latin typeface="Meiryo UI" panose="020B0604030504040204" pitchFamily="50" charset="-128"/>
                          <a:ea typeface="Meiryo UI" panose="020B0604030504040204" pitchFamily="50" charset="-128"/>
                        </a:rPr>
                        <a:t>（賃金職員・役務費：日額</a:t>
                      </a:r>
                      <a:r>
                        <a:rPr lang="en-US" altLang="ja-JP" sz="1000" b="0" kern="100" dirty="0">
                          <a:effectLst/>
                          <a:latin typeface="Meiryo UI" panose="020B0604030504040204" pitchFamily="50" charset="-128"/>
                          <a:ea typeface="Meiryo UI" panose="020B0604030504040204" pitchFamily="50" charset="-128"/>
                        </a:rPr>
                        <a:t>5,410 </a:t>
                      </a:r>
                      <a:r>
                        <a:rPr lang="ja-JP" altLang="en-US" sz="1000" b="0" kern="100" dirty="0">
                          <a:effectLst/>
                          <a:latin typeface="Meiryo UI" panose="020B0604030504040204" pitchFamily="50" charset="-128"/>
                          <a:ea typeface="Meiryo UI" panose="020B0604030504040204" pitchFamily="50" charset="-128"/>
                        </a:rPr>
                        <a:t>円他）</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・テスト用紙印刷など教務事務の補助</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・実習助手や校務員など定数削減の代替</a:t>
                      </a:r>
                    </a:p>
                    <a:p>
                      <a:pPr algn="just">
                        <a:lnSpc>
                          <a:spcPts val="600"/>
                        </a:lnSpc>
                        <a:spcAft>
                          <a:spcPts val="0"/>
                        </a:spcAft>
                      </a:pPr>
                      <a:endParaRPr lang="en-US" altLang="ja-JP" sz="1000" b="1"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effectLst/>
                          <a:latin typeface="Meiryo UI" panose="020B0604030504040204" pitchFamily="50" charset="-128"/>
                          <a:ea typeface="Meiryo UI" panose="020B0604030504040204" pitchFamily="50" charset="-128"/>
                        </a:rPr>
                        <a:t>３ 事業開始年度</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○時間講師： －</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○教務事務補助員等：昭和</a:t>
                      </a:r>
                      <a:r>
                        <a:rPr lang="en-US" altLang="ja-JP" sz="1000" b="0" kern="100" dirty="0">
                          <a:effectLst/>
                          <a:latin typeface="Meiryo UI" panose="020B0604030504040204" pitchFamily="50" charset="-128"/>
                          <a:ea typeface="Meiryo UI" panose="020B0604030504040204" pitchFamily="50" charset="-128"/>
                        </a:rPr>
                        <a:t>42 </a:t>
                      </a:r>
                      <a:r>
                        <a:rPr lang="ja-JP" altLang="en-US" sz="1000" b="0" kern="100" dirty="0">
                          <a:effectLst/>
                          <a:latin typeface="Meiryo UI" panose="020B0604030504040204" pitchFamily="50" charset="-128"/>
                          <a:ea typeface="Meiryo UI" panose="020B0604030504040204" pitchFamily="50" charset="-128"/>
                        </a:rPr>
                        <a:t>年度～</a:t>
                      </a:r>
                      <a:endParaRPr lang="en-US" altLang="ja-JP" sz="1000" b="0" kern="100" dirty="0">
                        <a:effectLst/>
                        <a:latin typeface="Meiryo UI" panose="020B0604030504040204" pitchFamily="50" charset="-128"/>
                        <a:ea typeface="Meiryo UI" panose="020B0604030504040204" pitchFamily="50" charset="-128"/>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tc hMerge="1">
                  <a:txBody>
                    <a:bodyPr/>
                    <a:lstStyle/>
                    <a:p>
                      <a:pPr algn="just">
                        <a:spcAft>
                          <a:spcPts val="0"/>
                        </a:spcAft>
                      </a:pPr>
                      <a:endParaRPr lang="en-US" altLang="ja-JP" sz="1000" b="0" kern="100" dirty="0">
                        <a:effectLst/>
                        <a:latin typeface="Meiryo UI" panose="020B0604030504040204" pitchFamily="50" charset="-128"/>
                        <a:ea typeface="Meiryo UI" panose="020B0604030504040204" pitchFamily="50" charset="-128"/>
                      </a:endParaRPr>
                    </a:p>
                  </a:txBody>
                  <a:tcPr marL="72000" marR="72000" marT="36000" marB="36000">
                    <a:lnT w="6350" cap="flat" cmpd="sng" algn="ctr">
                      <a:solidFill>
                        <a:schemeClr val="accent1"/>
                      </a:solidFill>
                      <a:prstDash val="solid"/>
                      <a:round/>
                      <a:headEnd type="none" w="med" len="med"/>
                      <a:tailEnd type="none" w="med" len="med"/>
                    </a:lnT>
                    <a:solidFill>
                      <a:schemeClr val="bg1">
                        <a:alpha val="20000"/>
                      </a:schemeClr>
                    </a:solidFill>
                  </a:tcPr>
                </a:tc>
                <a:extLst>
                  <a:ext uri="{0D108BD9-81ED-4DB2-BD59-A6C34878D82A}">
                    <a16:rowId xmlns:a16="http://schemas.microsoft.com/office/drawing/2014/main" val="584442172"/>
                  </a:ext>
                </a:extLst>
              </a:tr>
              <a:tr h="220622">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bg1"/>
                          </a:solidFill>
                          <a:latin typeface="Meiryo UI" panose="020B0604030504040204" pitchFamily="50" charset="-128"/>
                          <a:ea typeface="Meiryo UI" panose="020B0604030504040204" pitchFamily="50" charset="-128"/>
                        </a:rPr>
                        <a:t>見直しの経過</a:t>
                      </a:r>
                      <a:endParaRPr kumimoji="1" lang="ja-JP" altLang="en-US" dirty="0">
                        <a:solidFill>
                          <a:schemeClr val="bg1"/>
                        </a:solidFill>
                        <a:latin typeface="Meiryo UI" panose="020B0604030504040204" pitchFamily="50" charset="-128"/>
                        <a:ea typeface="Meiryo UI" panose="020B0604030504040204" pitchFamily="50" charset="-128"/>
                      </a:endParaRPr>
                    </a:p>
                  </a:txBody>
                  <a:tcPr marL="72000" marR="72000" marT="36000" marB="36000" vert="eaVert" anchor="ctr">
                    <a:lnL w="12700" cap="flat" cmpd="sng" algn="ctr">
                      <a:solidFill>
                        <a:schemeClr val="accent1"/>
                      </a:solidFill>
                      <a:prstDash val="solid"/>
                      <a:round/>
                      <a:headEnd type="none" w="med" len="med"/>
                      <a:tailEnd type="none" w="med" len="med"/>
                    </a:lnL>
                    <a:lnT w="6350" cap="flat" cmpd="sng" algn="ctr">
                      <a:solidFill>
                        <a:schemeClr val="bg1"/>
                      </a:solidFill>
                      <a:prstDash val="solid"/>
                      <a:round/>
                      <a:headEnd type="none" w="med" len="med"/>
                      <a:tailEnd type="none" w="med" len="med"/>
                    </a:lnT>
                    <a:lnB w="6350" cap="flat" cmpd="sng" algn="ctr">
                      <a:solidFill>
                        <a:schemeClr val="accent1"/>
                      </a:solidFill>
                      <a:prstDash val="solid"/>
                      <a:round/>
                      <a:headEnd type="none" w="med" len="med"/>
                      <a:tailEnd type="none" w="med" len="med"/>
                    </a:lnB>
                    <a:solidFill>
                      <a:schemeClr val="accent1"/>
                    </a:solidFill>
                  </a:tcPr>
                </a:tc>
                <a:tc grid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ja-JP" sz="1000" b="1" kern="100" dirty="0">
                          <a:effectLst/>
                          <a:latin typeface="Meiryo UI" panose="020B0604030504040204" pitchFamily="50" charset="-128"/>
                          <a:ea typeface="Meiryo UI" panose="020B0604030504040204" pitchFamily="50" charset="-128"/>
                        </a:rPr>
                        <a:t>＜財政再建プログラム（案）</a:t>
                      </a:r>
                      <a:r>
                        <a:rPr lang="ja-JP" altLang="en-US" sz="1000" b="1" kern="100" dirty="0">
                          <a:effectLst/>
                          <a:latin typeface="Meiryo UI" panose="020B0604030504040204" pitchFamily="50" charset="-128"/>
                          <a:ea typeface="Meiryo UI" panose="020B0604030504040204" pitchFamily="50" charset="-128"/>
                        </a:rPr>
                        <a:t>における見直し</a:t>
                      </a:r>
                      <a:r>
                        <a:rPr lang="ja-JP" altLang="ja-JP" sz="1000" b="1" kern="100" dirty="0">
                          <a:effectLst/>
                          <a:latin typeface="Meiryo UI" panose="020B0604030504040204" pitchFamily="50" charset="-128"/>
                          <a:ea typeface="Meiryo UI" panose="020B0604030504040204" pitchFamily="50" charset="-128"/>
                        </a:rPr>
                        <a:t>＞</a:t>
                      </a:r>
                      <a:endParaRPr lang="ja-JP"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0D8E8"/>
                    </a:solidFill>
                  </a:tcPr>
                </a:tc>
                <a:tc hMerge="1">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ja-JP"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solidFill>
                      <a:srgbClr val="D0D8E8"/>
                    </a:solidFill>
                  </a:tcPr>
                </a:tc>
                <a:extLst>
                  <a:ext uri="{0D108BD9-81ED-4DB2-BD59-A6C34878D82A}">
                    <a16:rowId xmlns:a16="http://schemas.microsoft.com/office/drawing/2014/main" val="652200874"/>
                  </a:ext>
                </a:extLst>
              </a:tr>
              <a:tr h="1782333">
                <a:tc vMerge="1">
                  <a:txBody>
                    <a:bodyPr/>
                    <a:lstStyle/>
                    <a:p>
                      <a:endParaRPr kumimoji="1" lang="ja-JP" altLang="en-US" dirty="0"/>
                    </a:p>
                  </a:txBody>
                  <a:tcPr marL="72000" marR="72000" marT="36000" marB="36000" vert="eaVert">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rowSpan="2">
                  <a:txBody>
                    <a:bodyPr/>
                    <a:lstStyle/>
                    <a:p>
                      <a:pPr algn="just">
                        <a:spcAft>
                          <a:spcPts val="0"/>
                        </a:spcAft>
                      </a:pPr>
                      <a:r>
                        <a:rPr lang="ja-JP" altLang="en-US" sz="1000" b="1" kern="100" dirty="0">
                          <a:effectLst/>
                          <a:latin typeface="Meiryo UI" panose="020B0604030504040204" pitchFamily="50" charset="-128"/>
                          <a:ea typeface="Meiryo UI" panose="020B0604030504040204" pitchFamily="50" charset="-128"/>
                        </a:rPr>
                        <a:t>１　見直しの考え方</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・時間講師は、事業総量抑制の観点から、縮減。</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・定数代替等は、標準法を超過していた定数を削減した代替措置などであり、　　</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a:t>
                      </a:r>
                      <a:r>
                        <a:rPr lang="ja-JP" altLang="en-US" sz="1000" b="0" kern="100" baseline="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今後の校務の効率化等を検討し見直し。</a:t>
                      </a:r>
                    </a:p>
                    <a:p>
                      <a:pPr algn="just">
                        <a:lnSpc>
                          <a:spcPts val="600"/>
                        </a:lnSpc>
                        <a:spcAft>
                          <a:spcPts val="0"/>
                        </a:spcAft>
                      </a:pPr>
                      <a:endParaRPr lang="en-US" altLang="ja-JP" sz="1000" b="1"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effectLst/>
                          <a:latin typeface="Meiryo UI" panose="020B0604030504040204" pitchFamily="50" charset="-128"/>
                          <a:ea typeface="Meiryo UI" panose="020B0604030504040204" pitchFamily="50" charset="-128"/>
                        </a:rPr>
                        <a:t>２　見直し内容</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○時間講師</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・効率的な執行等により、</a:t>
                      </a:r>
                      <a:r>
                        <a:rPr lang="en-US" altLang="ja-JP" sz="1000" b="0" kern="100" dirty="0">
                          <a:effectLst/>
                          <a:latin typeface="Meiryo UI" panose="020B0604030504040204" pitchFamily="50" charset="-128"/>
                          <a:ea typeface="Meiryo UI" panose="020B0604030504040204" pitchFamily="50" charset="-128"/>
                        </a:rPr>
                        <a:t>16</a:t>
                      </a:r>
                      <a:r>
                        <a:rPr lang="ja-JP" altLang="en-US" sz="1000" b="0" kern="100" dirty="0">
                          <a:effectLst/>
                          <a:latin typeface="Meiryo UI" panose="020B0604030504040204" pitchFamily="50" charset="-128"/>
                          <a:ea typeface="Meiryo UI" panose="020B0604030504040204" pitchFamily="50" charset="-128"/>
                        </a:rPr>
                        <a:t>％縮減（平成</a:t>
                      </a:r>
                      <a:r>
                        <a:rPr lang="en-US" altLang="ja-JP" sz="1000" b="0" kern="100" dirty="0">
                          <a:effectLst/>
                          <a:latin typeface="Meiryo UI" panose="020B0604030504040204" pitchFamily="50" charset="-128"/>
                          <a:ea typeface="Meiryo UI" panose="020B0604030504040204" pitchFamily="50" charset="-128"/>
                        </a:rPr>
                        <a:t>20</a:t>
                      </a:r>
                      <a:r>
                        <a:rPr lang="ja-JP" altLang="en-US" sz="1000" b="0" kern="100" dirty="0">
                          <a:effectLst/>
                          <a:latin typeface="Meiryo UI" panose="020B0604030504040204" pitchFamily="50" charset="-128"/>
                          <a:ea typeface="Meiryo UI" panose="020B0604030504040204" pitchFamily="50" charset="-128"/>
                        </a:rPr>
                        <a:t>年度は</a:t>
                      </a:r>
                      <a:r>
                        <a:rPr lang="en-US" altLang="ja-JP" sz="1000" b="0" kern="100" dirty="0">
                          <a:effectLst/>
                          <a:latin typeface="Meiryo UI" panose="020B0604030504040204" pitchFamily="50" charset="-128"/>
                          <a:ea typeface="Meiryo UI" panose="020B0604030504040204" pitchFamily="50" charset="-128"/>
                        </a:rPr>
                        <a:t>6%</a:t>
                      </a:r>
                      <a:r>
                        <a:rPr lang="ja-JP" altLang="en-US" sz="1000" b="0" kern="100" dirty="0">
                          <a:effectLst/>
                          <a:latin typeface="Meiryo UI" panose="020B0604030504040204" pitchFamily="50" charset="-128"/>
                          <a:ea typeface="Meiryo UI" panose="020B0604030504040204" pitchFamily="50" charset="-128"/>
                        </a:rPr>
                        <a:t>縮減）</a:t>
                      </a: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活用目的は時間数総量の中で優先順位付け。</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○教務事務補助員等</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・平成</a:t>
                      </a:r>
                      <a:r>
                        <a:rPr lang="en-US" altLang="ja-JP" sz="1000" b="0" kern="100" dirty="0">
                          <a:effectLst/>
                          <a:latin typeface="Meiryo UI" panose="020B0604030504040204" pitchFamily="50" charset="-128"/>
                          <a:ea typeface="Meiryo UI" panose="020B0604030504040204" pitchFamily="50" charset="-128"/>
                        </a:rPr>
                        <a:t>20</a:t>
                      </a:r>
                      <a:r>
                        <a:rPr lang="ja-JP" altLang="en-US" sz="1000" b="0" kern="100" dirty="0">
                          <a:effectLst/>
                          <a:latin typeface="Meiryo UI" panose="020B0604030504040204" pitchFamily="50" charset="-128"/>
                          <a:ea typeface="Meiryo UI" panose="020B0604030504040204" pitchFamily="50" charset="-128"/>
                        </a:rPr>
                        <a:t>年度　</a:t>
                      </a:r>
                      <a:r>
                        <a:rPr lang="en-US" altLang="ja-JP" sz="1000" b="0" kern="100" dirty="0">
                          <a:effectLst/>
                          <a:latin typeface="Meiryo UI" panose="020B0604030504040204" pitchFamily="50" charset="-128"/>
                          <a:ea typeface="Meiryo UI" panose="020B0604030504040204" pitchFamily="50" charset="-128"/>
                        </a:rPr>
                        <a:t>10%</a:t>
                      </a:r>
                      <a:r>
                        <a:rPr lang="ja-JP" altLang="en-US" sz="1000" b="0" kern="100" dirty="0">
                          <a:effectLst/>
                          <a:latin typeface="Meiryo UI" panose="020B0604030504040204" pitchFamily="50" charset="-128"/>
                          <a:ea typeface="Meiryo UI" panose="020B0604030504040204" pitchFamily="50" charset="-128"/>
                        </a:rPr>
                        <a:t>縮減し、</a:t>
                      </a:r>
                      <a:r>
                        <a:rPr lang="en-US" altLang="ja-JP" sz="1000" b="0" kern="100" dirty="0">
                          <a:effectLst/>
                          <a:latin typeface="Meiryo UI" panose="020B0604030504040204" pitchFamily="50" charset="-128"/>
                          <a:ea typeface="Meiryo UI" panose="020B0604030504040204" pitchFamily="50" charset="-128"/>
                        </a:rPr>
                        <a:t>20</a:t>
                      </a:r>
                      <a:r>
                        <a:rPr lang="ja-JP" altLang="en-US" sz="1000" b="0" kern="100" dirty="0">
                          <a:effectLst/>
                          <a:latin typeface="Meiryo UI" panose="020B0604030504040204" pitchFamily="50" charset="-128"/>
                          <a:ea typeface="Meiryo UI" panose="020B0604030504040204" pitchFamily="50" charset="-128"/>
                        </a:rPr>
                        <a:t>年度末で廃止。（除く病休代替等）</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・校務員削減代替は、平成</a:t>
                      </a:r>
                      <a:r>
                        <a:rPr lang="en-US" altLang="ja-JP" sz="1000" b="0" kern="100" dirty="0">
                          <a:effectLst/>
                          <a:latin typeface="Meiryo UI" panose="020B0604030504040204" pitchFamily="50" charset="-128"/>
                          <a:ea typeface="Meiryo UI" panose="020B0604030504040204" pitchFamily="50" charset="-128"/>
                        </a:rPr>
                        <a:t>20</a:t>
                      </a:r>
                      <a:r>
                        <a:rPr lang="ja-JP" altLang="en-US" sz="1000" b="0" kern="100" dirty="0">
                          <a:effectLst/>
                          <a:latin typeface="Meiryo UI" panose="020B0604030504040204" pitchFamily="50" charset="-128"/>
                          <a:ea typeface="Meiryo UI" panose="020B0604030504040204" pitchFamily="50" charset="-128"/>
                        </a:rPr>
                        <a:t>年度</a:t>
                      </a:r>
                      <a:r>
                        <a:rPr lang="en-US" altLang="ja-JP" sz="1000" b="0" kern="100" dirty="0">
                          <a:effectLst/>
                          <a:latin typeface="Meiryo UI" panose="020B0604030504040204" pitchFamily="50" charset="-128"/>
                          <a:ea typeface="Meiryo UI" panose="020B0604030504040204" pitchFamily="50" charset="-128"/>
                        </a:rPr>
                        <a:t>10</a:t>
                      </a:r>
                      <a:r>
                        <a:rPr lang="ja-JP" altLang="en-US" sz="1000" b="0" kern="100" dirty="0">
                          <a:effectLst/>
                          <a:latin typeface="Meiryo UI" panose="020B0604030504040204" pitchFamily="50" charset="-128"/>
                          <a:ea typeface="Meiryo UI" panose="020B0604030504040204" pitchFamily="50" charset="-128"/>
                        </a:rPr>
                        <a:t>％縮減し、</a:t>
                      </a:r>
                      <a:r>
                        <a:rPr lang="en-US" altLang="ja-JP" sz="1000" b="0" kern="100" dirty="0">
                          <a:effectLst/>
                          <a:latin typeface="Meiryo UI" panose="020B0604030504040204" pitchFamily="50" charset="-128"/>
                          <a:ea typeface="Meiryo UI" panose="020B0604030504040204" pitchFamily="50" charset="-128"/>
                        </a:rPr>
                        <a:t>21</a:t>
                      </a:r>
                      <a:r>
                        <a:rPr lang="ja-JP" altLang="en-US" sz="1000" b="0" kern="100" dirty="0">
                          <a:effectLst/>
                          <a:latin typeface="Meiryo UI" panose="020B0604030504040204" pitchFamily="50" charset="-128"/>
                          <a:ea typeface="Meiryo UI" panose="020B0604030504040204" pitchFamily="50" charset="-128"/>
                        </a:rPr>
                        <a:t>年</a:t>
                      </a:r>
                      <a:r>
                        <a:rPr lang="en-US" altLang="ja-JP" sz="1000" b="0" kern="100" dirty="0">
                          <a:effectLst/>
                          <a:latin typeface="Meiryo UI" panose="020B0604030504040204" pitchFamily="50" charset="-128"/>
                          <a:ea typeface="Meiryo UI" panose="020B0604030504040204" pitchFamily="50" charset="-128"/>
                        </a:rPr>
                        <a:t>4</a:t>
                      </a:r>
                      <a:r>
                        <a:rPr lang="ja-JP" altLang="en-US" sz="1000" b="0" kern="100" dirty="0">
                          <a:effectLst/>
                          <a:latin typeface="Meiryo UI" panose="020B0604030504040204" pitchFamily="50" charset="-128"/>
                          <a:ea typeface="Meiryo UI" panose="020B0604030504040204" pitchFamily="50" charset="-128"/>
                        </a:rPr>
                        <a:t>月で一般管理費と統合。</a:t>
                      </a:r>
                      <a:endParaRPr lang="en-US" altLang="ja-JP" sz="1000" b="0" kern="100" dirty="0">
                        <a:effectLst/>
                        <a:latin typeface="Meiryo UI" panose="020B0604030504040204" pitchFamily="50" charset="-128"/>
                        <a:ea typeface="Meiryo UI" panose="020B0604030504040204" pitchFamily="50" charset="-128"/>
                      </a:endParaRPr>
                    </a:p>
                    <a:p>
                      <a:pPr algn="just">
                        <a:lnSpc>
                          <a:spcPts val="600"/>
                        </a:lnSpc>
                        <a:spcAft>
                          <a:spcPts val="0"/>
                        </a:spcAft>
                      </a:pPr>
                      <a:endParaRPr lang="en-US" altLang="ja-JP" sz="1000" b="1"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effectLst/>
                          <a:latin typeface="Meiryo UI" panose="020B0604030504040204" pitchFamily="50" charset="-128"/>
                          <a:ea typeface="Meiryo UI" panose="020B0604030504040204" pitchFamily="50" charset="-128"/>
                        </a:rPr>
                        <a:t>３ 実施時期</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○時間講師                平成</a:t>
                      </a:r>
                      <a:r>
                        <a:rPr lang="en-US" altLang="ja-JP" sz="1000" b="0" kern="100" dirty="0">
                          <a:effectLst/>
                          <a:latin typeface="Meiryo UI" panose="020B0604030504040204" pitchFamily="50" charset="-128"/>
                          <a:ea typeface="Meiryo UI" panose="020B0604030504040204" pitchFamily="50" charset="-128"/>
                        </a:rPr>
                        <a:t>20 </a:t>
                      </a:r>
                      <a:r>
                        <a:rPr lang="ja-JP" altLang="en-US" sz="1000" b="0" kern="100" dirty="0">
                          <a:effectLst/>
                          <a:latin typeface="Meiryo UI" panose="020B0604030504040204" pitchFamily="50" charset="-128"/>
                          <a:ea typeface="Meiryo UI" panose="020B0604030504040204" pitchFamily="50" charset="-128"/>
                        </a:rPr>
                        <a:t>年</a:t>
                      </a:r>
                      <a:r>
                        <a:rPr lang="en-US" altLang="ja-JP" sz="1000" b="0" kern="100" dirty="0">
                          <a:effectLst/>
                          <a:latin typeface="Meiryo UI" panose="020B0604030504040204" pitchFamily="50" charset="-128"/>
                          <a:ea typeface="Meiryo UI" panose="020B0604030504040204" pitchFamily="50" charset="-128"/>
                        </a:rPr>
                        <a:t>8 </a:t>
                      </a:r>
                      <a:r>
                        <a:rPr lang="ja-JP" altLang="en-US" sz="1000" b="0" kern="100" dirty="0">
                          <a:effectLst/>
                          <a:latin typeface="Meiryo UI" panose="020B0604030504040204" pitchFamily="50" charset="-128"/>
                          <a:ea typeface="Meiryo UI" panose="020B0604030504040204" pitchFamily="50" charset="-128"/>
                        </a:rPr>
                        <a:t>月（</a:t>
                      </a:r>
                      <a:r>
                        <a:rPr lang="en-US" altLang="ja-JP" sz="1000" b="0" kern="100" dirty="0">
                          <a:effectLst/>
                          <a:latin typeface="Meiryo UI" panose="020B0604030504040204" pitchFamily="50" charset="-128"/>
                          <a:ea typeface="Meiryo UI" panose="020B0604030504040204" pitchFamily="50" charset="-128"/>
                        </a:rPr>
                        <a:t>10</a:t>
                      </a:r>
                      <a:r>
                        <a:rPr lang="ja-JP" altLang="en-US" sz="1000" b="0" kern="100" dirty="0">
                          <a:effectLst/>
                          <a:latin typeface="Meiryo UI" panose="020B0604030504040204" pitchFamily="50" charset="-128"/>
                          <a:ea typeface="Meiryo UI" panose="020B0604030504040204" pitchFamily="50" charset="-128"/>
                        </a:rPr>
                        <a:t>％縮減）平成</a:t>
                      </a:r>
                      <a:r>
                        <a:rPr lang="en-US" altLang="ja-JP" sz="1000" b="0" kern="100" dirty="0">
                          <a:effectLst/>
                          <a:latin typeface="Meiryo UI" panose="020B0604030504040204" pitchFamily="50" charset="-128"/>
                          <a:ea typeface="Meiryo UI" panose="020B0604030504040204" pitchFamily="50" charset="-128"/>
                        </a:rPr>
                        <a:t>21 </a:t>
                      </a:r>
                      <a:r>
                        <a:rPr lang="ja-JP" altLang="en-US" sz="1000" b="0" kern="100" dirty="0">
                          <a:effectLst/>
                          <a:latin typeface="Meiryo UI" panose="020B0604030504040204" pitchFamily="50" charset="-128"/>
                          <a:ea typeface="Meiryo UI" panose="020B0604030504040204" pitchFamily="50" charset="-128"/>
                        </a:rPr>
                        <a:t>年度（</a:t>
                      </a:r>
                      <a:r>
                        <a:rPr lang="en-US" altLang="ja-JP" sz="1000" b="0" kern="100" dirty="0">
                          <a:effectLst/>
                          <a:latin typeface="Meiryo UI" panose="020B0604030504040204" pitchFamily="50" charset="-128"/>
                          <a:ea typeface="Meiryo UI" panose="020B0604030504040204" pitchFamily="50" charset="-128"/>
                        </a:rPr>
                        <a:t>16</a:t>
                      </a:r>
                      <a:r>
                        <a:rPr lang="ja-JP" altLang="en-US" sz="1000" b="0" kern="100" dirty="0">
                          <a:effectLst/>
                          <a:latin typeface="Meiryo UI" panose="020B0604030504040204" pitchFamily="50" charset="-128"/>
                          <a:ea typeface="Meiryo UI" panose="020B0604030504040204" pitchFamily="50" charset="-128"/>
                        </a:rPr>
                        <a:t>％縮減）</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○教務事務補助員等    平成</a:t>
                      </a:r>
                      <a:r>
                        <a:rPr lang="en-US" altLang="ja-JP" sz="1000" b="0" kern="100" dirty="0">
                          <a:effectLst/>
                          <a:latin typeface="Meiryo UI" panose="020B0604030504040204" pitchFamily="50" charset="-128"/>
                          <a:ea typeface="Meiryo UI" panose="020B0604030504040204" pitchFamily="50" charset="-128"/>
                        </a:rPr>
                        <a:t>20 </a:t>
                      </a:r>
                      <a:r>
                        <a:rPr lang="ja-JP" altLang="en-US" sz="1000" b="0" kern="100" dirty="0">
                          <a:effectLst/>
                          <a:latin typeface="Meiryo UI" panose="020B0604030504040204" pitchFamily="50" charset="-128"/>
                          <a:ea typeface="Meiryo UI" panose="020B0604030504040204" pitchFamily="50" charset="-128"/>
                        </a:rPr>
                        <a:t>年</a:t>
                      </a:r>
                      <a:r>
                        <a:rPr lang="en-US" altLang="ja-JP" sz="1000" b="0" kern="100" dirty="0">
                          <a:effectLst/>
                          <a:latin typeface="Meiryo UI" panose="020B0604030504040204" pitchFamily="50" charset="-128"/>
                          <a:ea typeface="Meiryo UI" panose="020B0604030504040204" pitchFamily="50" charset="-128"/>
                        </a:rPr>
                        <a:t>8 </a:t>
                      </a:r>
                      <a:r>
                        <a:rPr lang="ja-JP" altLang="en-US" sz="1000" b="0" kern="100" dirty="0">
                          <a:effectLst/>
                          <a:latin typeface="Meiryo UI" panose="020B0604030504040204" pitchFamily="50" charset="-128"/>
                          <a:ea typeface="Meiryo UI" panose="020B0604030504040204" pitchFamily="50" charset="-128"/>
                        </a:rPr>
                        <a:t>月（</a:t>
                      </a:r>
                      <a:r>
                        <a:rPr lang="en-US" altLang="ja-JP" sz="1000" b="0" kern="100" dirty="0">
                          <a:effectLst/>
                          <a:latin typeface="Meiryo UI" panose="020B0604030504040204" pitchFamily="50" charset="-128"/>
                          <a:ea typeface="Meiryo UI" panose="020B0604030504040204" pitchFamily="50" charset="-128"/>
                        </a:rPr>
                        <a:t>10</a:t>
                      </a:r>
                      <a:r>
                        <a:rPr lang="ja-JP" altLang="en-US" sz="1000" b="0" kern="100" dirty="0">
                          <a:effectLst/>
                          <a:latin typeface="Meiryo UI" panose="020B0604030504040204" pitchFamily="50" charset="-128"/>
                          <a:ea typeface="Meiryo UI" panose="020B0604030504040204" pitchFamily="50" charset="-128"/>
                        </a:rPr>
                        <a:t>％縮減）平成</a:t>
                      </a:r>
                      <a:r>
                        <a:rPr lang="en-US" altLang="ja-JP" sz="1000" b="0" kern="100" dirty="0">
                          <a:effectLst/>
                          <a:latin typeface="Meiryo UI" panose="020B0604030504040204" pitchFamily="50" charset="-128"/>
                          <a:ea typeface="Meiryo UI" panose="020B0604030504040204" pitchFamily="50" charset="-128"/>
                        </a:rPr>
                        <a:t>21 </a:t>
                      </a:r>
                      <a:r>
                        <a:rPr lang="ja-JP" altLang="en-US" sz="1000" b="0" kern="100" dirty="0">
                          <a:effectLst/>
                          <a:latin typeface="Meiryo UI" panose="020B0604030504040204" pitchFamily="50" charset="-128"/>
                          <a:ea typeface="Meiryo UI" panose="020B0604030504040204" pitchFamily="50" charset="-128"/>
                        </a:rPr>
                        <a:t>年</a:t>
                      </a:r>
                      <a:r>
                        <a:rPr lang="en-US" altLang="ja-JP" sz="1000" b="0" kern="100" dirty="0">
                          <a:effectLst/>
                          <a:latin typeface="Meiryo UI" panose="020B0604030504040204" pitchFamily="50" charset="-128"/>
                          <a:ea typeface="Meiryo UI" panose="020B0604030504040204" pitchFamily="50" charset="-128"/>
                        </a:rPr>
                        <a:t>3 </a:t>
                      </a:r>
                      <a:r>
                        <a:rPr lang="ja-JP" altLang="en-US" sz="1000" b="0" kern="100" dirty="0">
                          <a:effectLst/>
                          <a:latin typeface="Meiryo UI" panose="020B0604030504040204" pitchFamily="50" charset="-128"/>
                          <a:ea typeface="Meiryo UI" panose="020B0604030504040204" pitchFamily="50" charset="-128"/>
                        </a:rPr>
                        <a:t>月末（全廃）</a:t>
                      </a: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tc rowSpan="2">
                  <a:txBody>
                    <a:bodyPr/>
                    <a:lstStyle/>
                    <a:p>
                      <a:pPr algn="just">
                        <a:spcAft>
                          <a:spcPts val="0"/>
                        </a:spcAft>
                      </a:pPr>
                      <a:r>
                        <a:rPr lang="ja-JP" altLang="en-US" sz="1000" b="1" u="none" strike="noStrike" baseline="0" dirty="0">
                          <a:latin typeface="Meiryo UI" panose="020B0604030504040204" pitchFamily="50" charset="-128"/>
                          <a:ea typeface="Meiryo UI" panose="020B0604030504040204" pitchFamily="50" charset="-128"/>
                        </a:rPr>
                        <a:t>◆見直しの経過（改革工程表）</a:t>
                      </a:r>
                      <a:endParaRPr lang="en-US" altLang="ja-JP" sz="1000" b="1" u="none" strike="noStrike" baseline="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100"/>
                        </a:lnSpc>
                        <a:spcBef>
                          <a:spcPts val="0"/>
                        </a:spcBef>
                        <a:spcAft>
                          <a:spcPts val="0"/>
                        </a:spcAft>
                        <a:buClrTx/>
                        <a:buSzTx/>
                        <a:buFontTx/>
                        <a:buNone/>
                        <a:tabLst/>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（時間講師）</a:t>
                      </a:r>
                    </a:p>
                    <a:p>
                      <a:pPr algn="l" rtl="0">
                        <a:lnSpc>
                          <a:spcPts val="1200"/>
                        </a:lnSpc>
                        <a:defRPr sz="1000"/>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20</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8</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月　　</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20</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年度</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6</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％縮減を実施</a:t>
                      </a:r>
                    </a:p>
                    <a:p>
                      <a:pPr algn="l" rtl="0">
                        <a:lnSpc>
                          <a:spcPts val="1200"/>
                        </a:lnSpc>
                        <a:defRPr sz="1000"/>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20</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9</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月    効率的な執行に向けた検討</a:t>
                      </a:r>
                    </a:p>
                    <a:p>
                      <a:pPr algn="l" rtl="0">
                        <a:lnSpc>
                          <a:spcPts val="1200"/>
                        </a:lnSpc>
                        <a:defRPr sz="1000"/>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21</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2</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月　  効率的な執行等により、</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21</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年度</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16</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％縮減を決定</a:t>
                      </a:r>
                    </a:p>
                    <a:p>
                      <a:pPr algn="l" rtl="0">
                        <a:lnSpc>
                          <a:spcPts val="1200"/>
                        </a:lnSpc>
                        <a:defRPr sz="1000"/>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21</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4</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月    縮減を実施</a:t>
                      </a:r>
                    </a:p>
                    <a:p>
                      <a:pPr marL="0" marR="0" lvl="0" indent="0" algn="l" defTabSz="914400" rtl="0" eaLnBrk="1" fontAlgn="auto" latinLnBrk="0" hangingPunct="1">
                        <a:lnSpc>
                          <a:spcPct val="100000"/>
                        </a:lnSpc>
                        <a:spcBef>
                          <a:spcPts val="0"/>
                        </a:spcBef>
                        <a:spcAft>
                          <a:spcPts val="0"/>
                        </a:spcAft>
                        <a:buClrTx/>
                        <a:buSzTx/>
                        <a:buFontTx/>
                        <a:buNone/>
                        <a:tabLst/>
                        <a:defRPr sz="1000"/>
                      </a:pPr>
                      <a:endParaRPr lang="en-US" altLang="ja-JP" sz="600" b="0" i="0" u="none" strike="noStrike" baseline="0" dirty="0">
                        <a:solidFill>
                          <a:srgbClr val="00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100"/>
                        </a:lnSpc>
                        <a:spcBef>
                          <a:spcPts val="0"/>
                        </a:spcBef>
                        <a:spcAft>
                          <a:spcPts val="0"/>
                        </a:spcAft>
                        <a:buClrTx/>
                        <a:buSzTx/>
                        <a:buFontTx/>
                        <a:buNone/>
                        <a:tabLst/>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（教務事務補助員等）</a:t>
                      </a:r>
                    </a:p>
                    <a:p>
                      <a:pPr algn="l" rtl="0">
                        <a:lnSpc>
                          <a:spcPts val="1100"/>
                        </a:lnSpc>
                        <a:defRPr sz="1000"/>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20</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8</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月　　</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20</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年度</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10</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％縮減を決定</a:t>
                      </a:r>
                    </a:p>
                    <a:p>
                      <a:pPr algn="l" rtl="0">
                        <a:lnSpc>
                          <a:spcPts val="1200"/>
                        </a:lnSpc>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20</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11</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月  制度廃止を決定</a:t>
                      </a:r>
                    </a:p>
                    <a:p>
                      <a:pPr algn="l" rtl="0">
                        <a:lnSpc>
                          <a:spcPct val="100000"/>
                        </a:lnSpc>
                        <a:defRPr sz="1000"/>
                      </a:pPr>
                      <a:endParaRPr lang="ja-JP" altLang="en-US" sz="600" b="0" i="0" u="none" strike="noStrike" baseline="0" dirty="0">
                        <a:solidFill>
                          <a:srgbClr val="000000"/>
                        </a:solidFill>
                        <a:latin typeface="Meiryo UI" panose="020B0604030504040204" pitchFamily="50" charset="-128"/>
                        <a:ea typeface="Meiryo UI" panose="020B0604030504040204" pitchFamily="50" charset="-128"/>
                      </a:endParaRPr>
                    </a:p>
                    <a:p>
                      <a:pPr algn="l" rtl="0">
                        <a:lnSpc>
                          <a:spcPts val="1200"/>
                        </a:lnSpc>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校務員削減代替の一般管理費との統合</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a:t>
                      </a:r>
                    </a:p>
                    <a:p>
                      <a:pPr algn="l" rtl="0">
                        <a:lnSpc>
                          <a:spcPts val="1100"/>
                        </a:lnSpc>
                        <a:defRPr sz="1000"/>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20</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9</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月　 統合に向けた検討</a:t>
                      </a:r>
                    </a:p>
                    <a:p>
                      <a:pPr algn="l" rtl="0">
                        <a:lnSpc>
                          <a:spcPts val="1200"/>
                        </a:lnSpc>
                        <a:defRPr sz="1000"/>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21</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2</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月　 一般管理費との統合を決定　</a:t>
                      </a: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algn="l" rtl="0">
                        <a:lnSpc>
                          <a:spcPts val="1200"/>
                        </a:lnSpc>
                        <a:defRPr sz="1000"/>
                      </a:pP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algn="l" rtl="0">
                        <a:lnSpc>
                          <a:spcPts val="1200"/>
                        </a:lnSpc>
                        <a:defRPr sz="1000"/>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a:t>
                      </a:r>
                      <a:r>
                        <a:rPr lang="en-US" altLang="zh-TW" sz="1000" b="0" i="0" u="none" strike="noStrike" baseline="0" dirty="0">
                          <a:solidFill>
                            <a:srgbClr val="000000"/>
                          </a:solidFill>
                          <a:latin typeface="Meiryo UI" panose="020B0604030504040204" pitchFamily="50" charset="-128"/>
                          <a:ea typeface="Meiryo UI" panose="020B0604030504040204" pitchFamily="50" charset="-128"/>
                        </a:rPr>
                        <a:t>【</a:t>
                      </a:r>
                      <a:r>
                        <a:rPr lang="zh-TW" altLang="en-US" sz="1000" b="0" i="0" u="none" strike="noStrike" baseline="0" dirty="0">
                          <a:solidFill>
                            <a:srgbClr val="000000"/>
                          </a:solidFill>
                          <a:latin typeface="Meiryo UI" panose="020B0604030504040204" pitchFamily="50" charset="-128"/>
                          <a:ea typeface="Meiryo UI" panose="020B0604030504040204" pitchFamily="50" charset="-128"/>
                        </a:rPr>
                        <a:t>効果額（百万円）</a:t>
                      </a:r>
                      <a:r>
                        <a:rPr lang="en-US" altLang="zh-TW" sz="1000" b="0" i="0" u="none" strike="noStrike" baseline="0" dirty="0">
                          <a:solidFill>
                            <a:srgbClr val="000000"/>
                          </a:solidFill>
                          <a:latin typeface="Meiryo UI" panose="020B0604030504040204" pitchFamily="50" charset="-128"/>
                          <a:ea typeface="Meiryo UI" panose="020B0604030504040204" pitchFamily="50" charset="-128"/>
                        </a:rPr>
                        <a:t>】⑳394</a:t>
                      </a:r>
                      <a:r>
                        <a:rPr lang="zh-TW" altLang="en-US" sz="1000" b="0" i="0" u="none" strike="noStrike" baseline="0" dirty="0">
                          <a:solidFill>
                            <a:srgbClr val="000000"/>
                          </a:solidFill>
                          <a:latin typeface="Meiryo UI" panose="020B0604030504040204" pitchFamily="50" charset="-128"/>
                          <a:ea typeface="Meiryo UI" panose="020B0604030504040204" pitchFamily="50" charset="-128"/>
                        </a:rPr>
                        <a:t>　㉑</a:t>
                      </a:r>
                      <a:r>
                        <a:rPr lang="en-US" altLang="zh-TW" sz="1000" b="0" i="0" u="none" strike="noStrike" baseline="0" dirty="0">
                          <a:solidFill>
                            <a:srgbClr val="000000"/>
                          </a:solidFill>
                          <a:latin typeface="Meiryo UI" panose="020B0604030504040204" pitchFamily="50" charset="-128"/>
                          <a:ea typeface="Meiryo UI" panose="020B0604030504040204" pitchFamily="50" charset="-128"/>
                        </a:rPr>
                        <a:t>1,774</a:t>
                      </a:r>
                      <a:r>
                        <a:rPr lang="zh-TW" altLang="en-US" sz="1000" b="0" i="0" u="none" strike="noStrike" baseline="0" dirty="0">
                          <a:solidFill>
                            <a:srgbClr val="000000"/>
                          </a:solidFill>
                          <a:latin typeface="Meiryo UI" panose="020B0604030504040204" pitchFamily="50" charset="-128"/>
                          <a:ea typeface="Meiryo UI" panose="020B0604030504040204" pitchFamily="50" charset="-128"/>
                        </a:rPr>
                        <a:t>　㉒</a:t>
                      </a:r>
                      <a:r>
                        <a:rPr lang="en-US" altLang="zh-TW" sz="1000" b="0" i="0" u="none" strike="noStrike" baseline="0" dirty="0">
                          <a:solidFill>
                            <a:srgbClr val="000000"/>
                          </a:solidFill>
                          <a:latin typeface="Meiryo UI" panose="020B0604030504040204" pitchFamily="50" charset="-128"/>
                          <a:ea typeface="Meiryo UI" panose="020B0604030504040204" pitchFamily="50" charset="-128"/>
                        </a:rPr>
                        <a:t>1,774</a:t>
                      </a: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txBody>
                  <a:tcPr marL="72000" marR="72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2089765108"/>
                  </a:ext>
                </a:extLst>
              </a:tr>
              <a:tr h="51004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bg1"/>
                        </a:solidFill>
                        <a:latin typeface="Meiryo UI" panose="020B0604030504040204" pitchFamily="50" charset="-128"/>
                        <a:ea typeface="Meiryo UI" panose="020B0604030504040204" pitchFamily="50" charset="-128"/>
                      </a:endParaRPr>
                    </a:p>
                  </a:txBody>
                  <a:tcPr marL="72000" marR="72000" marT="36000" marB="36000" vert="eaVert">
                    <a:lnL w="12700" cap="flat" cmpd="sng" algn="ctr">
                      <a:solidFill>
                        <a:schemeClr val="accent1"/>
                      </a:solidFill>
                      <a:prstDash val="solid"/>
                      <a:round/>
                      <a:headEnd type="none" w="med" len="med"/>
                      <a:tailEnd type="none" w="med" len="med"/>
                    </a:lnL>
                    <a:lnT w="635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000" kern="100" dirty="0">
                        <a:effectLst/>
                        <a:latin typeface="Meiryo UI" panose="020B0604030504040204" pitchFamily="50" charset="-128"/>
                        <a:ea typeface="Meiryo UI" panose="020B0604030504040204" pitchFamily="50" charset="-128"/>
                      </a:endParaRPr>
                    </a:p>
                  </a:txBody>
                  <a:tcPr marL="72000" marR="72000" marT="36000" marB="36000">
                    <a:lnT w="6350" cap="flat" cmpd="sng" algn="ctr">
                      <a:solidFill>
                        <a:schemeClr val="accent1"/>
                      </a:solidFill>
                      <a:prstDash val="solid"/>
                      <a:round/>
                      <a:headEnd type="none" w="med" len="med"/>
                      <a:tailEnd type="none" w="med" len="med"/>
                    </a:lnT>
                    <a:solidFill>
                      <a:schemeClr val="bg1">
                        <a:alpha val="20000"/>
                      </a:schemeClr>
                    </a:solidFill>
                  </a:tcPr>
                </a:tc>
                <a:tc vMerge="1">
                  <a:txBody>
                    <a:bodyPr/>
                    <a:lstStyle/>
                    <a:p>
                      <a:pPr algn="l" rtl="0">
                        <a:lnSpc>
                          <a:spcPts val="1100"/>
                        </a:lnSpc>
                        <a:defRPr sz="1000"/>
                      </a:pPr>
                      <a:endParaRPr lang="ja-JP" altLang="en-US" sz="1000" b="0" i="0" u="none" strike="noStrike" baseline="0" dirty="0">
                        <a:solidFill>
                          <a:srgbClr val="000000"/>
                        </a:solidFill>
                        <a:latin typeface="Meiryo UI" panose="020B0604030504040204" pitchFamily="50" charset="-128"/>
                        <a:ea typeface="Meiryo UI" panose="020B0604030504040204" pitchFamily="50" charset="-128"/>
                      </a:endParaRPr>
                    </a:p>
                  </a:txBody>
                  <a:tcPr marL="72000" marR="72000" marT="36000" marB="36000">
                    <a:lnT w="6350" cap="flat" cmpd="sng" algn="ctr">
                      <a:solidFill>
                        <a:schemeClr val="accent1"/>
                      </a:solidFill>
                      <a:prstDash val="solid"/>
                      <a:round/>
                      <a:headEnd type="none" w="med" len="med"/>
                      <a:tailEnd type="none" w="med" len="med"/>
                    </a:lnT>
                    <a:solidFill>
                      <a:schemeClr val="bg1">
                        <a:alpha val="20000"/>
                      </a:schemeClr>
                    </a:solidFill>
                  </a:tcPr>
                </a:tc>
                <a:extLst>
                  <a:ext uri="{0D108BD9-81ED-4DB2-BD59-A6C34878D82A}">
                    <a16:rowId xmlns:a16="http://schemas.microsoft.com/office/drawing/2014/main" val="10005"/>
                  </a:ext>
                </a:extLst>
              </a:tr>
            </a:tbl>
          </a:graphicData>
        </a:graphic>
      </p:graphicFrame>
      <p:sp>
        <p:nvSpPr>
          <p:cNvPr id="37" name="正方形/長方形 36"/>
          <p:cNvSpPr/>
          <p:nvPr/>
        </p:nvSpPr>
        <p:spPr>
          <a:xfrm>
            <a:off x="5726291" y="800511"/>
            <a:ext cx="3281430" cy="234978"/>
          </a:xfrm>
          <a:prstGeom prst="rect">
            <a:avLst/>
          </a:prstGeom>
          <a:ln/>
        </p:spPr>
        <p:style>
          <a:lnRef idx="2">
            <a:schemeClr val="accent1"/>
          </a:lnRef>
          <a:fillRef idx="1">
            <a:schemeClr val="lt1"/>
          </a:fillRef>
          <a:effectRef idx="0">
            <a:schemeClr val="accent1"/>
          </a:effectRef>
          <a:fontRef idx="minor">
            <a:schemeClr val="dk1"/>
          </a:fontRef>
        </p:style>
        <p:txBody>
          <a:bodyPr lIns="36000" rIns="0" rtlCol="0" anchor="ctr"/>
          <a:lstStyle/>
          <a:p>
            <a:pPr algn="ctr"/>
            <a:r>
              <a:rPr lang="ja-JP" altLang="en-US" sz="1050" dirty="0">
                <a:solidFill>
                  <a:schemeClr val="tx1"/>
                </a:solidFill>
                <a:latin typeface="Meiryo UI" panose="020B0604030504040204" pitchFamily="50" charset="-128"/>
                <a:ea typeface="Meiryo UI" panose="020B0604030504040204" pitchFamily="50" charset="-128"/>
              </a:rPr>
              <a:t>見直し前額</a:t>
            </a:r>
            <a:r>
              <a:rPr lang="en-US" altLang="ja-JP" sz="1050" dirty="0">
                <a:solidFill>
                  <a:schemeClr val="tx1"/>
                </a:solidFill>
                <a:latin typeface="Meiryo UI" panose="020B0604030504040204" pitchFamily="50" charset="-128"/>
                <a:ea typeface="Meiryo UI" panose="020B0604030504040204" pitchFamily="50" charset="-128"/>
              </a:rPr>
              <a:t> (H20</a:t>
            </a:r>
            <a:r>
              <a:rPr lang="ja-JP" altLang="en-US" sz="1050" dirty="0">
                <a:solidFill>
                  <a:schemeClr val="tx1"/>
                </a:solidFill>
                <a:latin typeface="Meiryo UI" panose="020B0604030504040204" pitchFamily="50" charset="-128"/>
                <a:ea typeface="Meiryo UI" panose="020B0604030504040204" pitchFamily="50" charset="-128"/>
              </a:rPr>
              <a:t>通年ベース</a:t>
            </a:r>
            <a:r>
              <a:rPr lang="en-US" altLang="ja-JP" sz="1050" dirty="0">
                <a:solidFill>
                  <a:schemeClr val="tx1"/>
                </a:solidFill>
                <a:latin typeface="Meiryo UI" panose="020B0604030504040204" pitchFamily="50" charset="-128"/>
                <a:ea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rPr>
              <a:t>：</a:t>
            </a:r>
            <a:r>
              <a:rPr lang="en-US" altLang="ja-JP" sz="1050" dirty="0">
                <a:solidFill>
                  <a:schemeClr val="tx1"/>
                </a:solidFill>
                <a:latin typeface="Meiryo UI" panose="020B0604030504040204" pitchFamily="50" charset="-128"/>
                <a:ea typeface="Meiryo UI" panose="020B0604030504040204" pitchFamily="50" charset="-128"/>
              </a:rPr>
              <a:t>5,614</a:t>
            </a:r>
            <a:r>
              <a:rPr lang="ja-JP" altLang="en-US" sz="1050" dirty="0">
                <a:solidFill>
                  <a:schemeClr val="tx1"/>
                </a:solidFill>
                <a:latin typeface="Meiryo UI" panose="020B0604030504040204" pitchFamily="50" charset="-128"/>
                <a:ea typeface="Meiryo UI" panose="020B0604030504040204" pitchFamily="50" charset="-128"/>
              </a:rPr>
              <a:t>（</a:t>
            </a:r>
            <a:r>
              <a:rPr lang="en-US" altLang="ja-JP" sz="1050" dirty="0">
                <a:solidFill>
                  <a:schemeClr val="tx1"/>
                </a:solidFill>
                <a:latin typeface="Meiryo UI" panose="020B0604030504040204" pitchFamily="50" charset="-128"/>
                <a:ea typeface="Meiryo UI" panose="020B0604030504040204" pitchFamily="50" charset="-128"/>
              </a:rPr>
              <a:t>5,614</a:t>
            </a:r>
            <a:r>
              <a:rPr lang="ja-JP" altLang="en-US" sz="1050" dirty="0">
                <a:solidFill>
                  <a:schemeClr val="tx1"/>
                </a:solidFill>
                <a:latin typeface="Meiryo UI" panose="020B0604030504040204" pitchFamily="50" charset="-128"/>
                <a:ea typeface="Meiryo UI" panose="020B0604030504040204" pitchFamily="50" charset="-128"/>
              </a:rPr>
              <a:t>）百万円</a:t>
            </a:r>
            <a:endPar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7" name="二等辺三角形 6"/>
          <p:cNvSpPr/>
          <p:nvPr/>
        </p:nvSpPr>
        <p:spPr>
          <a:xfrm rot="5400000">
            <a:off x="4827509" y="5333731"/>
            <a:ext cx="484002" cy="184930"/>
          </a:xfrm>
          <a:prstGeom prst="triangl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pPr algn="ctr"/>
            <a:endParaRPr kumimoji="1"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正方形/長方形 7"/>
          <p:cNvSpPr/>
          <p:nvPr/>
        </p:nvSpPr>
        <p:spPr>
          <a:xfrm>
            <a:off x="5877145" y="220456"/>
            <a:ext cx="1935215" cy="208186"/>
          </a:xfrm>
          <a:prstGeom prst="rect">
            <a:avLst/>
          </a:prstGeom>
          <a:ln w="6350"/>
        </p:spPr>
        <p:style>
          <a:lnRef idx="2">
            <a:schemeClr val="accent1"/>
          </a:lnRef>
          <a:fillRef idx="1">
            <a:schemeClr val="lt1"/>
          </a:fillRef>
          <a:effectRef idx="0">
            <a:schemeClr val="accent1"/>
          </a:effectRef>
          <a:fontRef idx="minor">
            <a:schemeClr val="dk1"/>
          </a:fontRef>
        </p:style>
        <p:txBody>
          <a:bodyPr lIns="36000" rIns="36000" rtlCol="0" anchor="ctr"/>
          <a:lstStyle/>
          <a:p>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予算の記載</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）：一般財源</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スライド番号プレースホルダー 4"/>
          <p:cNvSpPr txBox="1">
            <a:spLocks/>
          </p:cNvSpPr>
          <p:nvPr/>
        </p:nvSpPr>
        <p:spPr>
          <a:xfrm>
            <a:off x="7010400" y="6584035"/>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smtClean="0">
                <a:solidFill>
                  <a:schemeClr val="tx1"/>
                </a:solidFill>
                <a:latin typeface="Meiryo UI" panose="020B0604030504040204" pitchFamily="50" charset="-128"/>
                <a:ea typeface="Meiryo UI" panose="020B0604030504040204" pitchFamily="50" charset="-128"/>
              </a:rPr>
              <a:t>90</a:t>
            </a:r>
            <a:endParaRPr lang="ja-JP" altLang="en-US"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737486677"/>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nvGraphicFramePr>
        <p:xfrm>
          <a:off x="70604" y="126766"/>
          <a:ext cx="9003329" cy="415976"/>
        </p:xfrm>
        <a:graphic>
          <a:graphicData uri="http://schemas.openxmlformats.org/drawingml/2006/table">
            <a:tbl>
              <a:tblPr firstRow="1" firstCol="1" bandRow="1">
                <a:tableStyleId>{5C22544A-7EE6-4342-B048-85BDC9FD1C3A}</a:tableStyleId>
              </a:tblPr>
              <a:tblGrid>
                <a:gridCol w="7426721">
                  <a:extLst>
                    <a:ext uri="{9D8B030D-6E8A-4147-A177-3AD203B41FA5}">
                      <a16:colId xmlns:a16="http://schemas.microsoft.com/office/drawing/2014/main" val="1996567682"/>
                    </a:ext>
                  </a:extLst>
                </a:gridCol>
                <a:gridCol w="1576608">
                  <a:extLst>
                    <a:ext uri="{9D8B030D-6E8A-4147-A177-3AD203B41FA5}">
                      <a16:colId xmlns:a16="http://schemas.microsoft.com/office/drawing/2014/main" val="2440904912"/>
                    </a:ext>
                  </a:extLst>
                </a:gridCol>
              </a:tblGrid>
              <a:tr h="41597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100" kern="100" dirty="0">
                          <a:solidFill>
                            <a:schemeClr val="tx1"/>
                          </a:solidFill>
                          <a:effectLst/>
                          <a:latin typeface="Meiryo UI" panose="020B0604030504040204" pitchFamily="50" charset="-128"/>
                          <a:ea typeface="Meiryo UI" panose="020B0604030504040204" pitchFamily="50" charset="-128"/>
                        </a:rPr>
                        <a:t>【</a:t>
                      </a:r>
                      <a:r>
                        <a:rPr lang="ja-JP" altLang="en-US" sz="1100" kern="100" dirty="0">
                          <a:solidFill>
                            <a:schemeClr val="tx1"/>
                          </a:solidFill>
                          <a:effectLst/>
                          <a:latin typeface="Meiryo UI" panose="020B0604030504040204" pitchFamily="50" charset="-128"/>
                          <a:ea typeface="Meiryo UI" panose="020B0604030504040204" pitchFamily="50" charset="-128"/>
                        </a:rPr>
                        <a:t>主要検討事業</a:t>
                      </a:r>
                      <a:r>
                        <a:rPr lang="en-US" altLang="ja-JP" sz="1100" kern="100" dirty="0">
                          <a:solidFill>
                            <a:schemeClr val="tx1"/>
                          </a:solidFill>
                          <a:effectLst/>
                          <a:latin typeface="Meiryo UI" panose="020B0604030504040204" pitchFamily="50" charset="-128"/>
                          <a:ea typeface="Meiryo UI" panose="020B0604030504040204" pitchFamily="50" charset="-128"/>
                        </a:rPr>
                        <a:t>37】</a:t>
                      </a:r>
                      <a:r>
                        <a:rPr lang="ja-JP" altLang="en-US" sz="1100" kern="100" dirty="0">
                          <a:solidFill>
                            <a:schemeClr val="tx1"/>
                          </a:solidFill>
                          <a:effectLst/>
                          <a:latin typeface="Meiryo UI" panose="020B0604030504040204" pitchFamily="50" charset="-128"/>
                          <a:ea typeface="Meiryo UI" panose="020B0604030504040204" pitchFamily="50" charset="-128"/>
                        </a:rPr>
                        <a:t>　</a:t>
                      </a:r>
                      <a:r>
                        <a:rPr lang="ja-JP" altLang="en-US" sz="1400" kern="100" dirty="0">
                          <a:solidFill>
                            <a:schemeClr val="tx1"/>
                          </a:solidFill>
                          <a:effectLst/>
                          <a:latin typeface="Meiryo UI" panose="020B0604030504040204" pitchFamily="50" charset="-128"/>
                          <a:ea typeface="Meiryo UI" panose="020B0604030504040204" pitchFamily="50" charset="-128"/>
                        </a:rPr>
                        <a:t>時間講師・府立学校教務事務補助員等雇用費（</a:t>
                      </a:r>
                      <a:r>
                        <a:rPr kumimoji="1" lang="ja-JP" altLang="en-US" sz="1400" u="none" dirty="0">
                          <a:solidFill>
                            <a:schemeClr val="tx1"/>
                          </a:solidFill>
                          <a:latin typeface="Meiryo UI" panose="020B0604030504040204" pitchFamily="50" charset="-128"/>
                          <a:ea typeface="Meiryo UI" panose="020B0604030504040204" pitchFamily="50" charset="-128"/>
                        </a:rPr>
                        <a:t>つづき）</a:t>
                      </a:r>
                      <a:endParaRPr lang="en-US" altLang="ja-JP" sz="12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effectLst/>
                          <a:latin typeface="Meiryo UI" panose="020B0604030504040204" pitchFamily="50" charset="-128"/>
                          <a:ea typeface="Meiryo UI" panose="020B0604030504040204" pitchFamily="50" charset="-128"/>
                        </a:rPr>
                        <a:t>＜教育庁＞</a:t>
                      </a:r>
                      <a:endParaRPr lang="en-US" altLang="ja-JP" sz="1200" kern="100" dirty="0">
                        <a:solidFill>
                          <a:schemeClr val="tx1"/>
                        </a:solidFill>
                        <a:effectLst/>
                        <a:latin typeface="Meiryo UI" panose="020B0604030504040204" pitchFamily="50" charset="-128"/>
                        <a:ea typeface="Meiryo UI" panose="020B0604030504040204" pitchFamily="50" charset="-128"/>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09406796"/>
                  </a:ext>
                </a:extLst>
              </a:tr>
            </a:tbl>
          </a:graphicData>
        </a:graphic>
      </p:graphicFrame>
      <p:graphicFrame>
        <p:nvGraphicFramePr>
          <p:cNvPr id="2" name="表 1"/>
          <p:cNvGraphicFramePr>
            <a:graphicFrameLocks noGrp="1"/>
          </p:cNvGraphicFramePr>
          <p:nvPr>
            <p:extLst/>
          </p:nvPr>
        </p:nvGraphicFramePr>
        <p:xfrm>
          <a:off x="62266" y="531866"/>
          <a:ext cx="9019468" cy="2323695"/>
        </p:xfrm>
        <a:graphic>
          <a:graphicData uri="http://schemas.openxmlformats.org/drawingml/2006/table">
            <a:tbl>
              <a:tblPr firstRow="1" firstCol="1" bandRow="1">
                <a:tableStyleId>{BC89EF96-8CEA-46FF-86C4-4CE0E7609802}</a:tableStyleId>
              </a:tblPr>
              <a:tblGrid>
                <a:gridCol w="259200">
                  <a:extLst>
                    <a:ext uri="{9D8B030D-6E8A-4147-A177-3AD203B41FA5}">
                      <a16:colId xmlns:a16="http://schemas.microsoft.com/office/drawing/2014/main" val="9612139"/>
                    </a:ext>
                  </a:extLst>
                </a:gridCol>
                <a:gridCol w="8760268">
                  <a:extLst>
                    <a:ext uri="{9D8B030D-6E8A-4147-A177-3AD203B41FA5}">
                      <a16:colId xmlns:a16="http://schemas.microsoft.com/office/drawing/2014/main" val="4183280094"/>
                    </a:ext>
                  </a:extLst>
                </a:gridCol>
              </a:tblGrid>
              <a:tr h="130819">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bg1"/>
                          </a:solidFill>
                          <a:latin typeface="Meiryo UI" panose="020B0604030504040204" pitchFamily="50" charset="-128"/>
                          <a:ea typeface="Meiryo UI" panose="020B0604030504040204" pitchFamily="50" charset="-128"/>
                        </a:rPr>
                        <a:t>現在の事業</a:t>
                      </a:r>
                      <a:endParaRPr kumimoji="1" lang="en-US" altLang="ja-JP" sz="1000" dirty="0">
                        <a:solidFill>
                          <a:schemeClr val="bg1"/>
                        </a:solidFill>
                        <a:latin typeface="Meiryo UI" panose="020B0604030504040204" pitchFamily="50" charset="-128"/>
                        <a:ea typeface="Meiryo UI" panose="020B0604030504040204" pitchFamily="50" charset="-128"/>
                      </a:endParaRPr>
                    </a:p>
                  </a:txBody>
                  <a:tcPr marL="72000" marR="72000" marT="36000" marB="36000" vert="eaVert" anchor="ctr">
                    <a:lnL w="12700" cap="flat" cmpd="sng" algn="ctr">
                      <a:solidFill>
                        <a:schemeClr val="accent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b="1" i="0" u="none" kern="100" dirty="0">
                          <a:effectLst/>
                          <a:latin typeface="Meiryo UI" panose="020B0604030504040204" pitchFamily="50" charset="-128"/>
                          <a:ea typeface="Meiryo UI" panose="020B0604030504040204" pitchFamily="50" charset="-128"/>
                        </a:rPr>
                        <a:t>＜主な事業（見直し後の事業、新たに取り組んでいる事業等）＞</a:t>
                      </a:r>
                      <a:endPar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alpha val="20000"/>
                      </a:schemeClr>
                    </a:solidFill>
                  </a:tcPr>
                </a:tc>
                <a:extLst>
                  <a:ext uri="{0D108BD9-81ED-4DB2-BD59-A6C34878D82A}">
                    <a16:rowId xmlns:a16="http://schemas.microsoft.com/office/drawing/2014/main" val="1116614328"/>
                  </a:ext>
                </a:extLst>
              </a:tr>
              <a:tr h="2099295">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0" dirty="0">
                        <a:solidFill>
                          <a:schemeClr val="bg1"/>
                        </a:solidFill>
                        <a:latin typeface="Meiryo UI" panose="020B0604030504040204" pitchFamily="50" charset="-128"/>
                        <a:ea typeface="Meiryo UI" panose="020B0604030504040204" pitchFamily="50" charset="-128"/>
                      </a:endParaRPr>
                    </a:p>
                  </a:txBody>
                  <a:tcPr marL="72000" marR="72000" marT="36000" marB="36000" vert="eaVert">
                    <a:lnT w="6350" cap="flat" cmpd="sng" algn="ctr">
                      <a:solidFill>
                        <a:schemeClr val="tx2"/>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solidFill>
                  </a:tcPr>
                </a:tc>
                <a:tc>
                  <a:txBody>
                    <a:bodyPr/>
                    <a:lstStyle/>
                    <a:p>
                      <a:pPr marL="133350" marR="0" lvl="0" indent="-133350" algn="just" defTabSz="914400" rtl="0" eaLnBrk="1" fontAlgn="auto" latinLnBrk="0" hangingPunct="1">
                        <a:lnSpc>
                          <a:spcPct val="100000"/>
                        </a:lnSpc>
                        <a:spcBef>
                          <a:spcPts val="0"/>
                        </a:spcBef>
                        <a:spcAft>
                          <a:spcPts val="0"/>
                        </a:spcAft>
                        <a:buClrTx/>
                        <a:buSzTx/>
                        <a:buFontTx/>
                        <a:buNone/>
                        <a:tabLst/>
                        <a:defRPr/>
                      </a:pPr>
                      <a:r>
                        <a:rPr lang="en-US" altLang="ja-JP" sz="1050" b="1" i="0" u="none" kern="100" dirty="0">
                          <a:effectLst/>
                          <a:latin typeface="Meiryo UI" panose="020B0604030504040204" pitchFamily="50" charset="-128"/>
                          <a:ea typeface="Meiryo UI" panose="020B0604030504040204" pitchFamily="50" charset="-128"/>
                        </a:rPr>
                        <a:t>《</a:t>
                      </a:r>
                      <a:r>
                        <a:rPr lang="ja-JP" altLang="en-US" sz="1050" b="1" i="0" u="none" kern="100" dirty="0">
                          <a:effectLst/>
                          <a:latin typeface="Meiryo UI" panose="020B0604030504040204" pitchFamily="50" charset="-128"/>
                          <a:ea typeface="Meiryo UI" panose="020B0604030504040204" pitchFamily="50" charset="-128"/>
                        </a:rPr>
                        <a:t>見直し後の事業</a:t>
                      </a:r>
                      <a:r>
                        <a:rPr lang="en-US" altLang="ja-JP" sz="1050" b="1" i="0" u="none" kern="100" dirty="0">
                          <a:effectLst/>
                          <a:latin typeface="Meiryo UI" panose="020B0604030504040204" pitchFamily="50" charset="-128"/>
                          <a:ea typeface="Meiryo UI" panose="020B0604030504040204" pitchFamily="50" charset="-128"/>
                        </a:rPr>
                        <a:t>》 </a:t>
                      </a:r>
                    </a:p>
                    <a:p>
                      <a:pPr marL="133350" marR="0" lvl="0" indent="-133350" algn="just" defTabSz="914400" rtl="0" eaLnBrk="1" fontAlgn="auto" latinLnBrk="0" hangingPunct="1">
                        <a:lnSpc>
                          <a:spcPts val="400"/>
                        </a:lnSpc>
                        <a:spcBef>
                          <a:spcPts val="0"/>
                        </a:spcBef>
                        <a:spcAft>
                          <a:spcPts val="0"/>
                        </a:spcAft>
                        <a:buClrTx/>
                        <a:buSzTx/>
                        <a:buFontTx/>
                        <a:buNone/>
                        <a:tabLst/>
                        <a:defRPr/>
                      </a:pPr>
                      <a:endParaRPr lang="en-US" altLang="ja-JP" sz="1050" b="1" i="0" u="none" kern="100" dirty="0">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100" b="1" kern="100" dirty="0">
                          <a:effectLst/>
                          <a:latin typeface="Meiryo UI" panose="020B0604030504040204" pitchFamily="50" charset="-128"/>
                          <a:ea typeface="Meiryo UI" panose="020B0604030504040204" pitchFamily="50" charset="-128"/>
                        </a:rPr>
                        <a:t>　◆</a:t>
                      </a:r>
                      <a:r>
                        <a:rPr lang="zh-TW" altLang="en-US" sz="1100" b="1" u="sng" kern="100" dirty="0">
                          <a:effectLst/>
                          <a:latin typeface="Meiryo UI" panose="020B0604030504040204" pitchFamily="50" charset="-128"/>
                          <a:ea typeface="Meiryo UI" panose="020B0604030504040204" pitchFamily="50" charset="-128"/>
                        </a:rPr>
                        <a:t>非常勤教職員費（小学校）</a:t>
                      </a:r>
                      <a:r>
                        <a:rPr lang="ja-JP" altLang="en-US" sz="1100" b="1" u="sng" kern="100" dirty="0">
                          <a:effectLst/>
                          <a:latin typeface="Meiryo UI" panose="020B0604030504040204" pitchFamily="50" charset="-128"/>
                          <a:ea typeface="Meiryo UI" panose="020B0604030504040204" pitchFamily="50" charset="-128"/>
                        </a:rPr>
                        <a:t>（中学校）（高等学校）（支援学校）</a:t>
                      </a:r>
                      <a:r>
                        <a:rPr lang="ja-JP" altLang="en-US" sz="1050" b="1" i="0" u="sng" kern="100" dirty="0">
                          <a:effectLst/>
                          <a:latin typeface="Meiryo UI" panose="020B0604030504040204" pitchFamily="50" charset="-128"/>
                          <a:ea typeface="Meiryo UI" panose="020B0604030504040204" pitchFamily="50" charset="-128"/>
                        </a:rPr>
                        <a:t>　</a:t>
                      </a:r>
                      <a:endParaRPr lang="en-US" altLang="ja-JP" sz="1050" b="1" i="0" u="sng" kern="100" dirty="0">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ts val="400"/>
                        </a:lnSpc>
                        <a:spcBef>
                          <a:spcPts val="0"/>
                        </a:spcBef>
                        <a:spcAft>
                          <a:spcPts val="0"/>
                        </a:spcAft>
                        <a:buClrTx/>
                        <a:buSzTx/>
                        <a:buFontTx/>
                        <a:buNone/>
                        <a:tabLst/>
                        <a:defRPr/>
                      </a:pPr>
                      <a:r>
                        <a:rPr lang="ja-JP" altLang="en-US" sz="1050" b="1" kern="100" dirty="0">
                          <a:effectLst/>
                          <a:latin typeface="Meiryo UI" panose="020B0604030504040204" pitchFamily="50" charset="-128"/>
                          <a:ea typeface="Meiryo UI" panose="020B0604030504040204" pitchFamily="50" charset="-128"/>
                        </a:rPr>
                        <a:t>　</a:t>
                      </a:r>
                      <a:endParaRPr lang="en-US" altLang="ja-JP" sz="1050" b="1" i="0" u="none" kern="100" dirty="0">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rPr>
                        <a:t>　　</a:t>
                      </a:r>
                      <a:r>
                        <a:rPr lang="ja-JP" altLang="en-US" sz="1000" b="1" kern="100" baseline="0" dirty="0">
                          <a:effectLst/>
                          <a:latin typeface="Meiryo UI" panose="020B0604030504040204" pitchFamily="50" charset="-128"/>
                          <a:ea typeface="Meiryo UI" panose="020B0604030504040204" pitchFamily="50" charset="-128"/>
                        </a:rPr>
                        <a:t> １　事業</a:t>
                      </a:r>
                      <a:r>
                        <a:rPr lang="ja-JP" altLang="en-US" sz="1000" b="1" kern="100" baseline="0" dirty="0" smtClean="0">
                          <a:effectLst/>
                          <a:latin typeface="Meiryo UI" panose="020B0604030504040204" pitchFamily="50" charset="-128"/>
                          <a:ea typeface="Meiryo UI" panose="020B0604030504040204" pitchFamily="50" charset="-128"/>
                        </a:rPr>
                        <a:t>目的　</a:t>
                      </a:r>
                      <a:endParaRPr lang="en-US" altLang="ja-JP" sz="1000" b="1" kern="100" baseline="0" dirty="0" smtClean="0">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0" kern="100" baseline="0" dirty="0" smtClean="0">
                          <a:effectLst/>
                          <a:latin typeface="Meiryo UI" panose="020B0604030504040204" pitchFamily="50" charset="-128"/>
                          <a:ea typeface="Meiryo UI" panose="020B0604030504040204" pitchFamily="50" charset="-128"/>
                        </a:rPr>
                        <a:t>　　　　　</a:t>
                      </a:r>
                      <a:r>
                        <a:rPr lang="ja-JP" altLang="en-US" sz="1000" b="0" kern="100" dirty="0" smtClean="0">
                          <a:effectLst/>
                          <a:latin typeface="Meiryo UI" panose="020B0604030504040204" pitchFamily="50" charset="-128"/>
                          <a:ea typeface="Meiryo UI" panose="020B0604030504040204" pitchFamily="50" charset="-128"/>
                        </a:rPr>
                        <a:t>学校の運営を円滑化するため、必要な非常勤職員を確保する。</a:t>
                      </a:r>
                      <a:endParaRPr lang="en-US" altLang="ja-JP" sz="1000" b="0" kern="100" dirty="0" smtClean="0">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rPr>
                        <a:t>　　 ２　事業内容</a:t>
                      </a:r>
                      <a:endParaRPr lang="en-US" altLang="ja-JP" sz="1000" b="1" kern="100" dirty="0">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1"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　　　　首席の授業軽減や、育児短時間勤務等の取得に対する代替として時間講師を雇用する経費　　</a:t>
                      </a:r>
                    </a:p>
                    <a:p>
                      <a:pPr marL="133350" indent="-133350" algn="just">
                        <a:spcAft>
                          <a:spcPts val="0"/>
                        </a:spcAft>
                      </a:pPr>
                      <a:endParaRPr lang="en-US" altLang="ja-JP" sz="1000" b="0" kern="100" dirty="0">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00" b="0" kern="100" dirty="0">
                          <a:effectLst/>
                          <a:latin typeface="Meiryo UI" panose="020B0604030504040204" pitchFamily="50" charset="-128"/>
                          <a:ea typeface="Meiryo UI" panose="020B0604030504040204" pitchFamily="50" charset="-128"/>
                        </a:rPr>
                        <a:t>　　　　　　　　 </a:t>
                      </a:r>
                      <a:endParaRPr lang="ja-JP" altLang="en-US" sz="1000" b="0" i="0" kern="100" dirty="0">
                        <a:effectLst/>
                        <a:latin typeface="Meiryo UI" panose="020B0604030504040204" pitchFamily="50" charset="-128"/>
                        <a:ea typeface="Meiryo UI" panose="020B0604030504040204" pitchFamily="50" charset="-128"/>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10003"/>
                  </a:ext>
                </a:extLst>
              </a:tr>
            </a:tbl>
          </a:graphicData>
        </a:graphic>
      </p:graphicFrame>
      <p:sp>
        <p:nvSpPr>
          <p:cNvPr id="4" name="正方形/長方形 3"/>
          <p:cNvSpPr/>
          <p:nvPr/>
        </p:nvSpPr>
        <p:spPr>
          <a:xfrm>
            <a:off x="6012160" y="947842"/>
            <a:ext cx="2821003" cy="234978"/>
          </a:xfrm>
          <a:prstGeom prst="rect">
            <a:avLst/>
          </a:prstGeom>
          <a:ln/>
        </p:spPr>
        <p:style>
          <a:lnRef idx="2">
            <a:schemeClr val="accent1"/>
          </a:lnRef>
          <a:fillRef idx="1">
            <a:schemeClr val="lt1"/>
          </a:fillRef>
          <a:effectRef idx="0">
            <a:schemeClr val="accent1"/>
          </a:effectRef>
          <a:fontRef idx="minor">
            <a:schemeClr val="dk1"/>
          </a:fontRef>
        </p:style>
        <p:txBody>
          <a:bodyPr lIns="36000" rIns="0" rtlCol="0" anchor="ctr"/>
          <a:lstStyle/>
          <a:p>
            <a:pPr algn="ctr"/>
            <a:r>
              <a:rPr lang="en-US" altLang="ja-JP" sz="1050" dirty="0">
                <a:solidFill>
                  <a:schemeClr val="tx1"/>
                </a:solidFill>
                <a:latin typeface="Meiryo UI" panose="020B0604030504040204" pitchFamily="50" charset="-128"/>
                <a:ea typeface="Meiryo UI" panose="020B0604030504040204" pitchFamily="50" charset="-128"/>
              </a:rPr>
              <a:t>R2</a:t>
            </a:r>
            <a:r>
              <a:rPr lang="ja-JP" altLang="en-US" sz="1050" dirty="0">
                <a:solidFill>
                  <a:schemeClr val="tx1"/>
                </a:solidFill>
                <a:latin typeface="Meiryo UI" panose="020B0604030504040204" pitchFamily="50" charset="-128"/>
                <a:ea typeface="Meiryo UI" panose="020B0604030504040204" pitchFamily="50" charset="-128"/>
              </a:rPr>
              <a:t>当初予算額：</a:t>
            </a:r>
            <a:r>
              <a:rPr lang="en-US" altLang="ja-JP" sz="1050" dirty="0" smtClean="0">
                <a:solidFill>
                  <a:schemeClr val="tx1"/>
                </a:solidFill>
                <a:latin typeface="Meiryo UI" panose="020B0604030504040204" pitchFamily="50" charset="-128"/>
                <a:ea typeface="Meiryo UI" panose="020B0604030504040204" pitchFamily="50" charset="-128"/>
              </a:rPr>
              <a:t>3,794</a:t>
            </a:r>
            <a:r>
              <a:rPr lang="ja-JP" altLang="en-US" sz="1050" dirty="0" smtClean="0">
                <a:solidFill>
                  <a:schemeClr val="tx1"/>
                </a:solidFill>
                <a:latin typeface="Meiryo UI" panose="020B0604030504040204" pitchFamily="50" charset="-128"/>
                <a:ea typeface="Meiryo UI" panose="020B0604030504040204" pitchFamily="50" charset="-128"/>
              </a:rPr>
              <a:t>（</a:t>
            </a:r>
            <a:r>
              <a:rPr lang="en-US" altLang="ja-JP" sz="1050" dirty="0" smtClean="0">
                <a:solidFill>
                  <a:schemeClr val="tx1"/>
                </a:solidFill>
                <a:latin typeface="Meiryo UI" panose="020B0604030504040204" pitchFamily="50" charset="-128"/>
                <a:ea typeface="Meiryo UI" panose="020B0604030504040204" pitchFamily="50" charset="-128"/>
              </a:rPr>
              <a:t>3,794</a:t>
            </a:r>
            <a:r>
              <a:rPr lang="ja-JP" altLang="en-US" sz="1050" dirty="0" smtClean="0">
                <a:solidFill>
                  <a:schemeClr val="tx1"/>
                </a:solidFill>
                <a:latin typeface="Meiryo UI" panose="020B0604030504040204" pitchFamily="50" charset="-128"/>
                <a:ea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rPr>
              <a:t>百万円</a:t>
            </a:r>
            <a:endPar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6" name="正方形/長方形 5"/>
          <p:cNvSpPr/>
          <p:nvPr/>
        </p:nvSpPr>
        <p:spPr>
          <a:xfrm>
            <a:off x="5877145" y="220456"/>
            <a:ext cx="1935215" cy="208186"/>
          </a:xfrm>
          <a:prstGeom prst="rect">
            <a:avLst/>
          </a:prstGeom>
          <a:ln w="6350"/>
        </p:spPr>
        <p:style>
          <a:lnRef idx="2">
            <a:schemeClr val="accent1"/>
          </a:lnRef>
          <a:fillRef idx="1">
            <a:schemeClr val="lt1"/>
          </a:fillRef>
          <a:effectRef idx="0">
            <a:schemeClr val="accent1"/>
          </a:effectRef>
          <a:fontRef idx="minor">
            <a:schemeClr val="dk1"/>
          </a:fontRef>
        </p:style>
        <p:txBody>
          <a:bodyPr lIns="36000" rIns="36000" rtlCol="0" anchor="ctr"/>
          <a:lstStyle/>
          <a:p>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予算の記載</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）：一般財源</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正方形/長方形 6"/>
          <p:cNvSpPr/>
          <p:nvPr/>
        </p:nvSpPr>
        <p:spPr>
          <a:xfrm>
            <a:off x="6016453" y="1264105"/>
            <a:ext cx="2821003" cy="529632"/>
          </a:xfrm>
          <a:prstGeom prst="rect">
            <a:avLst/>
          </a:prstGeom>
          <a:ln>
            <a:noFill/>
          </a:ln>
        </p:spPr>
        <p:style>
          <a:lnRef idx="2">
            <a:schemeClr val="accent1"/>
          </a:lnRef>
          <a:fillRef idx="1">
            <a:schemeClr val="lt1"/>
          </a:fillRef>
          <a:effectRef idx="0">
            <a:schemeClr val="accent1"/>
          </a:effectRef>
          <a:fontRef idx="minor">
            <a:schemeClr val="dk1"/>
          </a:fontRef>
        </p:style>
        <p:txBody>
          <a:bodyPr lIns="36000" rIns="0" rtlCol="0" anchor="ctr"/>
          <a:lstStyle/>
          <a:p>
            <a:r>
              <a:rPr lang="en-US" altLang="ja-JP" sz="1050" dirty="0">
                <a:solidFill>
                  <a:schemeClr val="tx1"/>
                </a:solidFill>
                <a:latin typeface="Meiryo UI" panose="020B0604030504040204" pitchFamily="50" charset="-128"/>
                <a:ea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rPr>
              <a:t>大阪府立大学工業高等専門学校に係る</a:t>
            </a:r>
            <a:r>
              <a:rPr lang="ja-JP" altLang="en-US" sz="1050" dirty="0" smtClean="0">
                <a:solidFill>
                  <a:schemeClr val="tx1"/>
                </a:solidFill>
                <a:latin typeface="Meiryo UI" panose="020B0604030504040204" pitchFamily="50" charset="-128"/>
                <a:ea typeface="Meiryo UI" panose="020B0604030504040204" pitchFamily="50" charset="-128"/>
              </a:rPr>
              <a:t>費用を</a:t>
            </a:r>
            <a:endParaRPr lang="en-US" altLang="ja-JP" sz="1050" dirty="0" smtClean="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rPr>
              <a:t> 除く（府立</a:t>
            </a:r>
            <a:r>
              <a:rPr lang="ja-JP" altLang="en-US" sz="1050" dirty="0">
                <a:solidFill>
                  <a:schemeClr val="tx1"/>
                </a:solidFill>
                <a:latin typeface="Meiryo UI" panose="020B0604030504040204" pitchFamily="50" charset="-128"/>
                <a:ea typeface="Meiryo UI" panose="020B0604030504040204" pitchFamily="50" charset="-128"/>
              </a:rPr>
              <a:t>大学の地方独立行政法人移行に</a:t>
            </a:r>
            <a:r>
              <a:rPr lang="ja-JP" altLang="en-US" sz="1050" dirty="0" smtClean="0">
                <a:solidFill>
                  <a:schemeClr val="tx1"/>
                </a:solidFill>
                <a:latin typeface="Meiryo UI" panose="020B0604030504040204" pitchFamily="50" charset="-128"/>
                <a:ea typeface="Meiryo UI" panose="020B0604030504040204" pitchFamily="50" charset="-128"/>
              </a:rPr>
              <a:t>伴</a:t>
            </a:r>
            <a:endParaRPr lang="en-US" altLang="ja-JP" sz="1050" dirty="0" smtClean="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rPr>
              <a:t>い</a:t>
            </a:r>
            <a:r>
              <a:rPr lang="ja-JP" altLang="en-US" sz="1050" dirty="0">
                <a:solidFill>
                  <a:schemeClr val="tx1"/>
                </a:solidFill>
                <a:latin typeface="Meiryo UI" panose="020B0604030504040204" pitchFamily="50" charset="-128"/>
                <a:ea typeface="Meiryo UI" panose="020B0604030504040204" pitchFamily="50" charset="-128"/>
              </a:rPr>
              <a:t>、</a:t>
            </a:r>
            <a:r>
              <a:rPr lang="ja-JP" altLang="en-US" sz="1050" dirty="0" smtClean="0">
                <a:solidFill>
                  <a:schemeClr val="tx1"/>
                </a:solidFill>
                <a:latin typeface="Meiryo UI" panose="020B0604030504040204" pitchFamily="50" charset="-128"/>
                <a:ea typeface="Meiryo UI" panose="020B0604030504040204" pitchFamily="50" charset="-128"/>
              </a:rPr>
              <a:t>交付金化）</a:t>
            </a:r>
            <a:endPar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9" name="スライド番号プレースホルダー 4"/>
          <p:cNvSpPr txBox="1">
            <a:spLocks/>
          </p:cNvSpPr>
          <p:nvPr/>
        </p:nvSpPr>
        <p:spPr>
          <a:xfrm>
            <a:off x="7010400" y="6584035"/>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smtClean="0">
                <a:solidFill>
                  <a:schemeClr val="tx1"/>
                </a:solidFill>
                <a:latin typeface="Meiryo UI" panose="020B0604030504040204" pitchFamily="50" charset="-128"/>
                <a:ea typeface="Meiryo UI" panose="020B0604030504040204" pitchFamily="50" charset="-128"/>
              </a:rPr>
              <a:t>91</a:t>
            </a:r>
            <a:endParaRPr lang="ja-JP" altLang="en-US"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15799433"/>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表 24"/>
          <p:cNvGraphicFramePr>
            <a:graphicFrameLocks noGrp="1"/>
          </p:cNvGraphicFramePr>
          <p:nvPr/>
        </p:nvGraphicFramePr>
        <p:xfrm>
          <a:off x="55873" y="54528"/>
          <a:ext cx="9003329" cy="415976"/>
        </p:xfrm>
        <a:graphic>
          <a:graphicData uri="http://schemas.openxmlformats.org/drawingml/2006/table">
            <a:tbl>
              <a:tblPr firstRow="1" firstCol="1" bandRow="1">
                <a:tableStyleId>{5C22544A-7EE6-4342-B048-85BDC9FD1C3A}</a:tableStyleId>
              </a:tblPr>
              <a:tblGrid>
                <a:gridCol w="6063592">
                  <a:extLst>
                    <a:ext uri="{9D8B030D-6E8A-4147-A177-3AD203B41FA5}">
                      <a16:colId xmlns:a16="http://schemas.microsoft.com/office/drawing/2014/main" val="1996567682"/>
                    </a:ext>
                  </a:extLst>
                </a:gridCol>
                <a:gridCol w="2939737">
                  <a:extLst>
                    <a:ext uri="{9D8B030D-6E8A-4147-A177-3AD203B41FA5}">
                      <a16:colId xmlns:a16="http://schemas.microsoft.com/office/drawing/2014/main" val="2440904912"/>
                    </a:ext>
                  </a:extLst>
                </a:gridCol>
              </a:tblGrid>
              <a:tr h="41597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100" kern="100" dirty="0">
                          <a:solidFill>
                            <a:schemeClr val="tx1"/>
                          </a:solidFill>
                          <a:effectLst/>
                          <a:latin typeface="Meiryo UI" panose="020B0604030504040204" pitchFamily="50" charset="-128"/>
                          <a:ea typeface="Meiryo UI" panose="020B0604030504040204" pitchFamily="50" charset="-128"/>
                        </a:rPr>
                        <a:t>【</a:t>
                      </a:r>
                      <a:r>
                        <a:rPr lang="ja-JP" altLang="en-US" sz="1100" kern="100" dirty="0">
                          <a:solidFill>
                            <a:schemeClr val="tx1"/>
                          </a:solidFill>
                          <a:effectLst/>
                          <a:latin typeface="Meiryo UI" panose="020B0604030504040204" pitchFamily="50" charset="-128"/>
                          <a:ea typeface="Meiryo UI" panose="020B0604030504040204" pitchFamily="50" charset="-128"/>
                        </a:rPr>
                        <a:t>主要検討事業</a:t>
                      </a:r>
                      <a:r>
                        <a:rPr lang="en-US" altLang="ja-JP" sz="1100" kern="100" dirty="0">
                          <a:solidFill>
                            <a:schemeClr val="tx1"/>
                          </a:solidFill>
                          <a:effectLst/>
                          <a:latin typeface="Meiryo UI" panose="020B0604030504040204" pitchFamily="50" charset="-128"/>
                          <a:ea typeface="Meiryo UI" panose="020B0604030504040204" pitchFamily="50" charset="-128"/>
                        </a:rPr>
                        <a:t>38】</a:t>
                      </a:r>
                      <a:r>
                        <a:rPr lang="ja-JP" altLang="en-US" sz="1100" kern="100" dirty="0">
                          <a:solidFill>
                            <a:schemeClr val="tx1"/>
                          </a:solidFill>
                          <a:effectLst/>
                          <a:latin typeface="Meiryo UI" panose="020B0604030504040204" pitchFamily="50" charset="-128"/>
                          <a:ea typeface="Meiryo UI" panose="020B0604030504040204" pitchFamily="50" charset="-128"/>
                        </a:rPr>
                        <a:t>　</a:t>
                      </a:r>
                      <a:r>
                        <a:rPr lang="zh-TW" altLang="en-US" sz="1400" kern="100" dirty="0">
                          <a:solidFill>
                            <a:schemeClr val="tx1"/>
                          </a:solidFill>
                          <a:effectLst/>
                          <a:latin typeface="Meiryo UI" panose="020B0604030504040204" pitchFamily="50" charset="-128"/>
                          <a:ea typeface="Meiryo UI" panose="020B0604030504040204" pitchFamily="50" charset="-128"/>
                        </a:rPr>
                        <a:t>３５人学級編制</a:t>
                      </a:r>
                      <a:r>
                        <a:rPr lang="ja-JP" altLang="en-US" sz="1400" kern="100" dirty="0">
                          <a:solidFill>
                            <a:schemeClr val="tx1"/>
                          </a:solidFill>
                          <a:effectLst/>
                          <a:latin typeface="Meiryo UI" panose="020B0604030504040204" pitchFamily="50" charset="-128"/>
                          <a:ea typeface="Meiryo UI" panose="020B0604030504040204" pitchFamily="50" charset="-128"/>
                        </a:rPr>
                        <a:t>　　　</a:t>
                      </a:r>
                      <a:r>
                        <a:rPr lang="ja-JP" altLang="en-US" sz="1000" kern="100" dirty="0">
                          <a:solidFill>
                            <a:schemeClr val="tx1"/>
                          </a:solidFill>
                          <a:effectLst/>
                          <a:latin typeface="Meiryo UI" panose="020B0604030504040204" pitchFamily="50" charset="-128"/>
                          <a:ea typeface="Meiryo UI" panose="020B0604030504040204" pitchFamily="50" charset="-128"/>
                        </a:rPr>
                        <a:t>　</a:t>
                      </a:r>
                      <a:endParaRPr lang="en-US" altLang="ja-JP" sz="10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effectLst/>
                          <a:latin typeface="Meiryo UI" panose="020B0604030504040204" pitchFamily="50" charset="-128"/>
                          <a:ea typeface="Meiryo UI" panose="020B0604030504040204" pitchFamily="50" charset="-128"/>
                        </a:rPr>
                        <a:t>　　＜教育庁＞</a:t>
                      </a:r>
                      <a:endParaRPr lang="en-US" altLang="ja-JP" sz="1200" kern="100" dirty="0">
                        <a:solidFill>
                          <a:schemeClr val="tx1"/>
                        </a:solidFill>
                        <a:effectLst/>
                        <a:latin typeface="Meiryo UI" panose="020B0604030504040204" pitchFamily="50" charset="-128"/>
                        <a:ea typeface="Meiryo UI" panose="020B0604030504040204" pitchFamily="50" charset="-128"/>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09406796"/>
                  </a:ext>
                </a:extLst>
              </a:tr>
            </a:tbl>
          </a:graphicData>
        </a:graphic>
      </p:graphicFrame>
      <p:graphicFrame>
        <p:nvGraphicFramePr>
          <p:cNvPr id="2" name="表 1"/>
          <p:cNvGraphicFramePr>
            <a:graphicFrameLocks noGrp="1"/>
          </p:cNvGraphicFramePr>
          <p:nvPr>
            <p:extLst>
              <p:ext uri="{D42A27DB-BD31-4B8C-83A1-F6EECF244321}">
                <p14:modId xmlns:p14="http://schemas.microsoft.com/office/powerpoint/2010/main" val="3120208758"/>
              </p:ext>
            </p:extLst>
          </p:nvPr>
        </p:nvGraphicFramePr>
        <p:xfrm>
          <a:off x="41792" y="502029"/>
          <a:ext cx="9060417" cy="6338280"/>
        </p:xfrm>
        <a:graphic>
          <a:graphicData uri="http://schemas.openxmlformats.org/drawingml/2006/table">
            <a:tbl>
              <a:tblPr firstRow="1" firstCol="1" bandRow="1">
                <a:tableStyleId>{BC89EF96-8CEA-46FF-86C4-4CE0E7609802}</a:tableStyleId>
              </a:tblPr>
              <a:tblGrid>
                <a:gridCol w="257947">
                  <a:extLst>
                    <a:ext uri="{9D8B030D-6E8A-4147-A177-3AD203B41FA5}">
                      <a16:colId xmlns:a16="http://schemas.microsoft.com/office/drawing/2014/main" val="9612139"/>
                    </a:ext>
                  </a:extLst>
                </a:gridCol>
                <a:gridCol w="4107538">
                  <a:extLst>
                    <a:ext uri="{9D8B030D-6E8A-4147-A177-3AD203B41FA5}">
                      <a16:colId xmlns:a16="http://schemas.microsoft.com/office/drawing/2014/main" val="4183280094"/>
                    </a:ext>
                  </a:extLst>
                </a:gridCol>
                <a:gridCol w="4694932">
                  <a:extLst>
                    <a:ext uri="{9D8B030D-6E8A-4147-A177-3AD203B41FA5}">
                      <a16:colId xmlns:a16="http://schemas.microsoft.com/office/drawing/2014/main" val="2315497615"/>
                    </a:ext>
                  </a:extLst>
                </a:gridCol>
              </a:tblGrid>
              <a:tr h="219451">
                <a:tc rowSpan="2">
                  <a:txBody>
                    <a:bodyPr/>
                    <a:lstStyle/>
                    <a:p>
                      <a:pPr algn="ctr">
                        <a:spcAft>
                          <a:spcPts val="0"/>
                        </a:spcAft>
                      </a:pPr>
                      <a:r>
                        <a:rPr lang="ja-JP" altLang="en-US" sz="1000" kern="100" dirty="0">
                          <a:solidFill>
                            <a:schemeClr val="bg1"/>
                          </a:solidFill>
                          <a:effectLst/>
                          <a:latin typeface="Meiryo UI" panose="020B0604030504040204" pitchFamily="50" charset="-128"/>
                          <a:ea typeface="Meiryo UI" panose="020B0604030504040204" pitchFamily="50" charset="-128"/>
                        </a:rPr>
                        <a:t>当時の事業概要</a:t>
                      </a:r>
                      <a:endParaRPr lang="en-US" altLang="ja-JP" sz="1000"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vert="eaVert" anchor="ct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solidFill>
                  </a:tcPr>
                </a:tc>
                <a:tc grid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Meiryo UI" panose="020B0604030504040204" pitchFamily="50" charset="-128"/>
                          <a:ea typeface="Meiryo UI" panose="020B0604030504040204" pitchFamily="50" charset="-128"/>
                        </a:rPr>
                        <a:t>＜財政再建プログラム（案）策定当時＞</a:t>
                      </a:r>
                      <a:endParaRPr lang="en-US" altLang="ja-JP"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0D8E8"/>
                    </a:solidFill>
                  </a:tcPr>
                </a:tc>
                <a:tc hMerge="1">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en-US" altLang="ja-JP"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B w="6350" cap="flat" cmpd="sng" algn="ctr">
                      <a:solidFill>
                        <a:schemeClr val="accent1"/>
                      </a:solidFill>
                      <a:prstDash val="solid"/>
                      <a:round/>
                      <a:headEnd type="none" w="med" len="med"/>
                      <a:tailEnd type="none" w="med" len="med"/>
                    </a:lnB>
                    <a:solidFill>
                      <a:srgbClr val="D0D8E8"/>
                    </a:solidFill>
                  </a:tcPr>
                </a:tc>
                <a:extLst>
                  <a:ext uri="{0D108BD9-81ED-4DB2-BD59-A6C34878D82A}">
                    <a16:rowId xmlns:a16="http://schemas.microsoft.com/office/drawing/2014/main" val="1809098311"/>
                  </a:ext>
                </a:extLst>
              </a:tr>
              <a:tr h="3647340">
                <a:tc vMerge="1">
                  <a:txBody>
                    <a:bodyPr/>
                    <a:lstStyle/>
                    <a:p>
                      <a:endParaRPr kumimoji="1" lang="ja-JP" altLang="en-US"/>
                    </a:p>
                  </a:txBody>
                  <a:tcPr/>
                </a:tc>
                <a:tc gridSpan="2">
                  <a:txBody>
                    <a:bodyPr/>
                    <a:lstStyle/>
                    <a:p>
                      <a:pPr algn="just">
                        <a:spcAft>
                          <a:spcPts val="0"/>
                        </a:spcAft>
                      </a:pP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endParaRPr lang="en-US" altLang="ja-JP" sz="1000" b="1" kern="100" dirty="0">
                        <a:effectLst/>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b="1" kern="100" dirty="0">
                          <a:effectLst/>
                          <a:latin typeface="Meiryo UI" panose="020B0604030504040204" pitchFamily="50" charset="-128"/>
                          <a:ea typeface="Meiryo UI" panose="020B0604030504040204" pitchFamily="50" charset="-128"/>
                        </a:rPr>
                        <a:t>１ 事業目的                                                                                                                                                 </a:t>
                      </a:r>
                      <a:r>
                        <a:rPr lang="en-US" altLang="ja-JP" sz="1000" b="0" i="0" u="none" kern="100" dirty="0">
                          <a:solidFill>
                            <a:schemeClr val="tx1"/>
                          </a:solidFill>
                          <a:effectLst/>
                          <a:latin typeface="Meiryo UI" panose="020B0604030504040204" pitchFamily="50" charset="-128"/>
                          <a:ea typeface="Meiryo UI" panose="020B0604030504040204" pitchFamily="50" charset="-128"/>
                        </a:rPr>
                        <a:t>※</a:t>
                      </a:r>
                      <a:r>
                        <a:rPr lang="ja-JP" altLang="en-US" sz="1000" b="0" i="0" u="none" kern="100" dirty="0">
                          <a:solidFill>
                            <a:schemeClr val="tx1"/>
                          </a:solidFill>
                          <a:effectLst/>
                          <a:latin typeface="Meiryo UI" panose="020B0604030504040204" pitchFamily="50" charset="-128"/>
                          <a:ea typeface="Meiryo UI" panose="020B0604030504040204" pitchFamily="50" charset="-128"/>
                        </a:rPr>
                        <a:t>単独加配教員の人件費を記載</a:t>
                      </a:r>
                      <a:endParaRPr lang="ja-JP" altLang="en-US" sz="1000" b="1" kern="100" dirty="0">
                        <a:solidFill>
                          <a:schemeClr val="tx1"/>
                        </a:solidFill>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rPr>
                        <a:t>    小学校１・２年生は、学校生活の基礎を築くべき時期であり、基本的な生活習慣や学習習慣を身に付けさせるため、</a:t>
                      </a:r>
                      <a:r>
                        <a:rPr lang="en-US" altLang="ja-JP" sz="1000" b="0" kern="100" dirty="0">
                          <a:solidFill>
                            <a:schemeClr val="tx1"/>
                          </a:solidFill>
                          <a:effectLst/>
                          <a:latin typeface="Meiryo UI" panose="020B0604030504040204" pitchFamily="50" charset="-128"/>
                          <a:ea typeface="Meiryo UI" panose="020B0604030504040204" pitchFamily="50" charset="-128"/>
                        </a:rPr>
                        <a:t>35</a:t>
                      </a:r>
                      <a:r>
                        <a:rPr lang="ja-JP" altLang="en-US" sz="1000" b="0" kern="100" dirty="0">
                          <a:solidFill>
                            <a:schemeClr val="tx1"/>
                          </a:solidFill>
                          <a:effectLst/>
                          <a:latin typeface="Meiryo UI" panose="020B0604030504040204" pitchFamily="50" charset="-128"/>
                          <a:ea typeface="Meiryo UI" panose="020B0604030504040204" pitchFamily="50" charset="-128"/>
                        </a:rPr>
                        <a:t>人学級編制を行い、学級の担任や友達との好</a:t>
                      </a:r>
                      <a:r>
                        <a:rPr lang="ja-JP" altLang="en-US" sz="1000" b="0" kern="100" dirty="0" err="1">
                          <a:solidFill>
                            <a:schemeClr val="tx1"/>
                          </a:solidFill>
                          <a:effectLst/>
                          <a:latin typeface="Meiryo UI" panose="020B0604030504040204" pitchFamily="50" charset="-128"/>
                          <a:ea typeface="Meiryo UI" panose="020B0604030504040204" pitchFamily="50" charset="-128"/>
                        </a:rPr>
                        <a:t>ま</a:t>
                      </a:r>
                      <a:endParaRPr lang="en-US" altLang="ja-JP" sz="1000" b="0" kern="100" dirty="0">
                        <a:solidFill>
                          <a:schemeClr val="tx1"/>
                        </a:solidFill>
                        <a:effectLst/>
                        <a:latin typeface="Meiryo UI" panose="020B0604030504040204" pitchFamily="50" charset="-128"/>
                        <a:ea typeface="Meiryo UI" panose="020B0604030504040204" pitchFamily="50" charset="-128"/>
                      </a:endParaRPr>
                    </a:p>
                    <a:p>
                      <a:pPr algn="just">
                        <a:spcAft>
                          <a:spcPts val="0"/>
                        </a:spcAft>
                      </a:pPr>
                      <a:r>
                        <a:rPr lang="en-US" altLang="ja-JP" sz="1000" b="0" kern="100" dirty="0">
                          <a:effectLst/>
                          <a:latin typeface="Meiryo UI" panose="020B0604030504040204" pitchFamily="50" charset="-128"/>
                          <a:ea typeface="Meiryo UI" panose="020B0604030504040204" pitchFamily="50" charset="-128"/>
                        </a:rPr>
                        <a:t>  </a:t>
                      </a:r>
                      <a:r>
                        <a:rPr lang="ja-JP" altLang="en-US" sz="1000" b="0" kern="100" dirty="0">
                          <a:effectLst/>
                          <a:latin typeface="Meiryo UI" panose="020B0604030504040204" pitchFamily="50" charset="-128"/>
                          <a:ea typeface="Meiryo UI" panose="020B0604030504040204" pitchFamily="50" charset="-128"/>
                        </a:rPr>
                        <a:t>しい人間関係のもとで学級の機能を活かしたきめ細かな指導を行う。</a:t>
                      </a:r>
                    </a:p>
                    <a:p>
                      <a:pPr algn="just">
                        <a:spcAft>
                          <a:spcPts val="0"/>
                        </a:spcAft>
                      </a:pPr>
                      <a:endParaRPr lang="en-US" altLang="ja-JP" sz="1000" b="1"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effectLst/>
                          <a:latin typeface="Meiryo UI" panose="020B0604030504040204" pitchFamily="50" charset="-128"/>
                          <a:ea typeface="Meiryo UI" panose="020B0604030504040204" pitchFamily="50" charset="-128"/>
                        </a:rPr>
                        <a:t>２ 事業内容</a:t>
                      </a:r>
                      <a:endParaRPr lang="en-US" altLang="ja-JP" sz="1000" b="1" kern="100" dirty="0">
                        <a:effectLst/>
                        <a:latin typeface="Meiryo UI" panose="020B0604030504040204" pitchFamily="50" charset="-128"/>
                        <a:ea typeface="Meiryo UI" panose="020B0604030504040204" pitchFamily="50" charset="-128"/>
                      </a:endParaRPr>
                    </a:p>
                    <a:p>
                      <a:pPr algn="just">
                        <a:spcAft>
                          <a:spcPts val="0"/>
                        </a:spcAft>
                      </a:pP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a:t>
                      </a:r>
                      <a:r>
                        <a:rPr lang="en-US" altLang="ja-JP" sz="1000" b="0" kern="100" dirty="0">
                          <a:effectLst/>
                          <a:latin typeface="Meiryo UI" panose="020B0604030504040204" pitchFamily="50" charset="-128"/>
                          <a:ea typeface="Meiryo UI" panose="020B0604030504040204" pitchFamily="50" charset="-128"/>
                        </a:rPr>
                        <a:t>  ※ ①40</a:t>
                      </a:r>
                      <a:r>
                        <a:rPr lang="ja-JP" altLang="en-US" sz="1000" b="0" kern="100" dirty="0">
                          <a:effectLst/>
                          <a:latin typeface="Meiryo UI" panose="020B0604030504040204" pitchFamily="50" charset="-128"/>
                          <a:ea typeface="Meiryo UI" panose="020B0604030504040204" pitchFamily="50" charset="-128"/>
                        </a:rPr>
                        <a:t>人⇒</a:t>
                      </a:r>
                      <a:r>
                        <a:rPr lang="en-US" altLang="ja-JP" sz="1000" b="0" kern="100" dirty="0">
                          <a:effectLst/>
                          <a:latin typeface="Meiryo UI" panose="020B0604030504040204" pitchFamily="50" charset="-128"/>
                          <a:ea typeface="Meiryo UI" panose="020B0604030504040204" pitchFamily="50" charset="-128"/>
                        </a:rPr>
                        <a:t>35</a:t>
                      </a:r>
                      <a:r>
                        <a:rPr lang="ja-JP" altLang="en-US" sz="1000" b="0" kern="100" dirty="0">
                          <a:effectLst/>
                          <a:latin typeface="Meiryo UI" panose="020B0604030504040204" pitchFamily="50" charset="-128"/>
                          <a:ea typeface="Meiryo UI" panose="020B0604030504040204" pitchFamily="50" charset="-128"/>
                        </a:rPr>
                        <a:t>人で増となるクラス数</a:t>
                      </a:r>
                      <a:r>
                        <a:rPr lang="en-US" altLang="ja-JP" sz="1000" b="0" kern="100" dirty="0">
                          <a:effectLst/>
                          <a:latin typeface="Meiryo UI" panose="020B0604030504040204" pitchFamily="50" charset="-128"/>
                          <a:ea typeface="Meiryo UI" panose="020B0604030504040204" pitchFamily="50" charset="-128"/>
                        </a:rPr>
                        <a:t>×1 </a:t>
                      </a:r>
                      <a:r>
                        <a:rPr lang="ja-JP" altLang="en-US" sz="1000" b="0" kern="100" dirty="0">
                          <a:effectLst/>
                          <a:latin typeface="Meiryo UI" panose="020B0604030504040204" pitchFamily="50" charset="-128"/>
                          <a:ea typeface="Meiryo UI" panose="020B0604030504040204" pitchFamily="50" charset="-128"/>
                        </a:rPr>
                        <a:t>名の教員を増員</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②国定数は、指導方法等改善の国加配定数を活用</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effectLst/>
                          <a:latin typeface="Meiryo UI" panose="020B0604030504040204" pitchFamily="50" charset="-128"/>
                          <a:ea typeface="Meiryo UI" panose="020B0604030504040204" pitchFamily="50" charset="-128"/>
                        </a:rPr>
                        <a:t>３ 事業開始年度</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平成</a:t>
                      </a:r>
                      <a:r>
                        <a:rPr lang="en-US" altLang="ja-JP" sz="1000" b="0" kern="100" dirty="0">
                          <a:effectLst/>
                          <a:latin typeface="Meiryo UI" panose="020B0604030504040204" pitchFamily="50" charset="-128"/>
                          <a:ea typeface="Meiryo UI" panose="020B0604030504040204" pitchFamily="50" charset="-128"/>
                        </a:rPr>
                        <a:t>16 </a:t>
                      </a:r>
                      <a:r>
                        <a:rPr lang="ja-JP" altLang="en-US" sz="1000" b="0" kern="100" dirty="0">
                          <a:effectLst/>
                          <a:latin typeface="Meiryo UI" panose="020B0604030504040204" pitchFamily="50" charset="-128"/>
                          <a:ea typeface="Meiryo UI" panose="020B0604030504040204" pitchFamily="50" charset="-128"/>
                        </a:rPr>
                        <a:t>年度から</a:t>
                      </a:r>
                      <a:r>
                        <a:rPr lang="en-US" altLang="ja-JP" sz="1000" b="0" kern="100" dirty="0">
                          <a:effectLst/>
                          <a:latin typeface="Meiryo UI" panose="020B0604030504040204" pitchFamily="50" charset="-128"/>
                          <a:ea typeface="Meiryo UI" panose="020B0604030504040204" pitchFamily="50" charset="-128"/>
                        </a:rPr>
                        <a:t>19 </a:t>
                      </a:r>
                      <a:r>
                        <a:rPr lang="ja-JP" altLang="en-US" sz="1000" b="0" kern="100" dirty="0">
                          <a:effectLst/>
                          <a:latin typeface="Meiryo UI" panose="020B0604030504040204" pitchFamily="50" charset="-128"/>
                          <a:ea typeface="Meiryo UI" panose="020B0604030504040204" pitchFamily="50" charset="-128"/>
                        </a:rPr>
                        <a:t>年度の４年間で</a:t>
                      </a:r>
                      <a:r>
                        <a:rPr lang="en-US" altLang="ja-JP" sz="1000" b="0" kern="100" dirty="0">
                          <a:effectLst/>
                          <a:latin typeface="Meiryo UI" panose="020B0604030504040204" pitchFamily="50" charset="-128"/>
                          <a:ea typeface="Meiryo UI" panose="020B0604030504040204" pitchFamily="50" charset="-128"/>
                        </a:rPr>
                        <a:t>38 </a:t>
                      </a:r>
                      <a:r>
                        <a:rPr lang="ja-JP" altLang="en-US" sz="1000" b="0" kern="100" dirty="0">
                          <a:effectLst/>
                          <a:latin typeface="Meiryo UI" panose="020B0604030504040204" pitchFamily="50" charset="-128"/>
                          <a:ea typeface="Meiryo UI" panose="020B0604030504040204" pitchFamily="50" charset="-128"/>
                        </a:rPr>
                        <a:t>人学級編制から</a:t>
                      </a:r>
                      <a:r>
                        <a:rPr lang="en-US" altLang="ja-JP" sz="1000" b="0" kern="100" dirty="0">
                          <a:effectLst/>
                          <a:latin typeface="Meiryo UI" panose="020B0604030504040204" pitchFamily="50" charset="-128"/>
                          <a:ea typeface="Meiryo UI" panose="020B0604030504040204" pitchFamily="50" charset="-128"/>
                        </a:rPr>
                        <a:t>35</a:t>
                      </a:r>
                      <a:r>
                        <a:rPr lang="ja-JP" altLang="en-US" sz="1000" b="0" kern="100" dirty="0">
                          <a:effectLst/>
                          <a:latin typeface="Meiryo UI" panose="020B0604030504040204" pitchFamily="50" charset="-128"/>
                          <a:ea typeface="Meiryo UI" panose="020B0604030504040204" pitchFamily="50" charset="-128"/>
                        </a:rPr>
                        <a:t>人学級編制へと段階的に移行</a:t>
                      </a:r>
                      <a:endParaRPr lang="en-US" altLang="ja-JP" sz="1000" b="0" kern="100" dirty="0">
                        <a:effectLst/>
                        <a:latin typeface="Meiryo UI" panose="020B0604030504040204" pitchFamily="50" charset="-128"/>
                        <a:ea typeface="Meiryo UI" panose="020B0604030504040204" pitchFamily="50" charset="-128"/>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tc hMerge="1">
                  <a:txBody>
                    <a:bodyPr/>
                    <a:lstStyle/>
                    <a:p>
                      <a:pPr algn="just">
                        <a:spcAft>
                          <a:spcPts val="0"/>
                        </a:spcAft>
                      </a:pPr>
                      <a:endParaRPr lang="en-US" altLang="ja-JP" sz="1000" b="0" kern="100" dirty="0">
                        <a:effectLst/>
                        <a:latin typeface="Meiryo UI" panose="020B0604030504040204" pitchFamily="50" charset="-128"/>
                        <a:ea typeface="Meiryo UI" panose="020B0604030504040204" pitchFamily="50" charset="-128"/>
                      </a:endParaRPr>
                    </a:p>
                  </a:txBody>
                  <a:tcPr marL="72000" marR="72000" marT="36000" marB="36000">
                    <a:lnT w="6350" cap="flat" cmpd="sng" algn="ctr">
                      <a:solidFill>
                        <a:schemeClr val="accent1"/>
                      </a:solidFill>
                      <a:prstDash val="solid"/>
                      <a:round/>
                      <a:headEnd type="none" w="med" len="med"/>
                      <a:tailEnd type="none" w="med" len="med"/>
                    </a:lnT>
                    <a:solidFill>
                      <a:schemeClr val="bg1">
                        <a:alpha val="20000"/>
                      </a:schemeClr>
                    </a:solidFill>
                  </a:tcPr>
                </a:tc>
                <a:extLst>
                  <a:ext uri="{0D108BD9-81ED-4DB2-BD59-A6C34878D82A}">
                    <a16:rowId xmlns:a16="http://schemas.microsoft.com/office/drawing/2014/main" val="584442172"/>
                  </a:ext>
                </a:extLst>
              </a:tr>
              <a:tr h="219451">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bg1"/>
                          </a:solidFill>
                          <a:latin typeface="Meiryo UI" panose="020B0604030504040204" pitchFamily="50" charset="-128"/>
                          <a:ea typeface="Meiryo UI" panose="020B0604030504040204" pitchFamily="50" charset="-128"/>
                        </a:rPr>
                        <a:t>見直しの経過</a:t>
                      </a:r>
                      <a:endParaRPr kumimoji="1" lang="ja-JP" altLang="en-US" dirty="0">
                        <a:solidFill>
                          <a:schemeClr val="bg1"/>
                        </a:solidFill>
                        <a:latin typeface="Meiryo UI" panose="020B0604030504040204" pitchFamily="50" charset="-128"/>
                        <a:ea typeface="Meiryo UI" panose="020B0604030504040204" pitchFamily="50" charset="-128"/>
                      </a:endParaRPr>
                    </a:p>
                  </a:txBody>
                  <a:tcPr marL="72000" marR="72000" marT="36000" marB="36000" vert="eaVert" anchor="ctr">
                    <a:lnL w="12700" cap="flat" cmpd="sng" algn="ctr">
                      <a:solidFill>
                        <a:schemeClr val="accent1"/>
                      </a:solidFill>
                      <a:prstDash val="solid"/>
                      <a:round/>
                      <a:headEnd type="none" w="med" len="med"/>
                      <a:tailEnd type="none" w="med" len="med"/>
                    </a:lnL>
                    <a:lnT w="635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grid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ja-JP" sz="1000" b="1" kern="100" dirty="0">
                          <a:effectLst/>
                          <a:latin typeface="Meiryo UI" panose="020B0604030504040204" pitchFamily="50" charset="-128"/>
                          <a:ea typeface="Meiryo UI" panose="020B0604030504040204" pitchFamily="50" charset="-128"/>
                        </a:rPr>
                        <a:t>＜財政再建プログラム（案）</a:t>
                      </a:r>
                      <a:r>
                        <a:rPr lang="ja-JP" altLang="en-US" sz="1000" b="1" kern="100" dirty="0">
                          <a:effectLst/>
                          <a:latin typeface="Meiryo UI" panose="020B0604030504040204" pitchFamily="50" charset="-128"/>
                          <a:ea typeface="Meiryo UI" panose="020B0604030504040204" pitchFamily="50" charset="-128"/>
                        </a:rPr>
                        <a:t>における見直し</a:t>
                      </a:r>
                      <a:r>
                        <a:rPr lang="ja-JP" altLang="ja-JP" sz="1000" b="1" kern="100" dirty="0">
                          <a:effectLst/>
                          <a:latin typeface="Meiryo UI" panose="020B0604030504040204" pitchFamily="50" charset="-128"/>
                          <a:ea typeface="Meiryo UI" panose="020B0604030504040204" pitchFamily="50" charset="-128"/>
                        </a:rPr>
                        <a:t>＞</a:t>
                      </a:r>
                      <a:endParaRPr lang="ja-JP"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D0D8E8"/>
                    </a:solidFill>
                  </a:tcPr>
                </a:tc>
                <a:tc hMerge="1">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ja-JP" alt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solidFill>
                      <a:srgbClr val="D0D8E8"/>
                    </a:solidFill>
                  </a:tcPr>
                </a:tc>
                <a:extLst>
                  <a:ext uri="{0D108BD9-81ED-4DB2-BD59-A6C34878D82A}">
                    <a16:rowId xmlns:a16="http://schemas.microsoft.com/office/drawing/2014/main" val="652200874"/>
                  </a:ext>
                </a:extLst>
              </a:tr>
              <a:tr h="2126095">
                <a:tc vMerge="1">
                  <a:txBody>
                    <a:bodyPr/>
                    <a:lstStyle/>
                    <a:p>
                      <a:endParaRPr kumimoji="1" lang="ja-JP" altLang="en-US" dirty="0"/>
                    </a:p>
                  </a:txBody>
                  <a:tcPr marL="72000" marR="72000" marT="36000" marB="36000" vert="eaVert">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just">
                        <a:spcAft>
                          <a:spcPts val="0"/>
                        </a:spcAft>
                      </a:pPr>
                      <a:r>
                        <a:rPr lang="ja-JP" altLang="en-US" sz="1000" b="1" kern="100" dirty="0">
                          <a:effectLst/>
                          <a:latin typeface="Meiryo UI" panose="020B0604030504040204" pitchFamily="50" charset="-128"/>
                          <a:ea typeface="Meiryo UI" panose="020B0604030504040204" pitchFamily="50" charset="-128"/>
                        </a:rPr>
                        <a:t>１ 見直しの考え方・内容</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小学校１・２年生において</a:t>
                      </a:r>
                      <a:r>
                        <a:rPr lang="en-US" altLang="ja-JP" sz="1000" b="0" kern="100" dirty="0">
                          <a:effectLst/>
                          <a:latin typeface="Meiryo UI" panose="020B0604030504040204" pitchFamily="50" charset="-128"/>
                          <a:ea typeface="Meiryo UI" panose="020B0604030504040204" pitchFamily="50" charset="-128"/>
                        </a:rPr>
                        <a:t>35</a:t>
                      </a:r>
                      <a:r>
                        <a:rPr lang="ja-JP" altLang="en-US" sz="1000" b="0" kern="100" dirty="0">
                          <a:effectLst/>
                          <a:latin typeface="Meiryo UI" panose="020B0604030504040204" pitchFamily="50" charset="-128"/>
                          <a:ea typeface="Meiryo UI" panose="020B0604030504040204" pitchFamily="50" charset="-128"/>
                        </a:rPr>
                        <a:t>人を基準とした少人数学級編制を行うことと　</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するが、平成</a:t>
                      </a:r>
                      <a:r>
                        <a:rPr lang="en-US" altLang="ja-JP" sz="1000" b="0" kern="100" dirty="0">
                          <a:effectLst/>
                          <a:latin typeface="Meiryo UI" panose="020B0604030504040204" pitchFamily="50" charset="-128"/>
                          <a:ea typeface="Meiryo UI" panose="020B0604030504040204" pitchFamily="50" charset="-128"/>
                        </a:rPr>
                        <a:t>21 </a:t>
                      </a:r>
                      <a:r>
                        <a:rPr lang="ja-JP" altLang="en-US" sz="1000" b="0" kern="100" dirty="0">
                          <a:effectLst/>
                          <a:latin typeface="Meiryo UI" panose="020B0604030504040204" pitchFamily="50" charset="-128"/>
                          <a:ea typeface="Meiryo UI" panose="020B0604030504040204" pitchFamily="50" charset="-128"/>
                        </a:rPr>
                        <a:t>年度以降、国加配定数の活用により、単独加配</a:t>
                      </a:r>
                      <a:r>
                        <a:rPr lang="en-US" altLang="ja-JP" sz="1000" b="0" kern="100" dirty="0">
                          <a:effectLst/>
                          <a:latin typeface="Meiryo UI" panose="020B0604030504040204" pitchFamily="50" charset="-128"/>
                          <a:ea typeface="Meiryo UI" panose="020B0604030504040204" pitchFamily="50" charset="-128"/>
                        </a:rPr>
                        <a:t>371</a:t>
                      </a:r>
                      <a:r>
                        <a:rPr lang="ja-JP" altLang="en-US" sz="1000" b="0" kern="100" dirty="0">
                          <a:effectLst/>
                          <a:latin typeface="Meiryo UI" panose="020B0604030504040204" pitchFamily="50" charset="-128"/>
                          <a:ea typeface="Meiryo UI" panose="020B0604030504040204" pitchFamily="50" charset="-128"/>
                        </a:rPr>
                        <a:t>人の</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削減（縮減）を行い府負担の軽減を図るとともに、学習集団としての適正</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規模の確保について検討する。</a:t>
                      </a:r>
                      <a:endParaRPr lang="en-US" altLang="ja-JP" sz="1000" b="0" kern="100" dirty="0">
                        <a:effectLst/>
                        <a:latin typeface="Meiryo UI" panose="020B0604030504040204" pitchFamily="50" charset="-128"/>
                        <a:ea typeface="Meiryo UI" panose="020B0604030504040204" pitchFamily="50" charset="-128"/>
                      </a:endParaRPr>
                    </a:p>
                    <a:p>
                      <a:pPr algn="just">
                        <a:spcAft>
                          <a:spcPts val="0"/>
                        </a:spcAft>
                      </a:pPr>
                      <a:endParaRPr lang="ja-JP" altLang="en-US" sz="10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000" b="1" kern="100" dirty="0">
                          <a:effectLst/>
                          <a:latin typeface="Meiryo UI" panose="020B0604030504040204" pitchFamily="50" charset="-128"/>
                          <a:ea typeface="Meiryo UI" panose="020B0604030504040204" pitchFamily="50" charset="-128"/>
                        </a:rPr>
                        <a:t>２</a:t>
                      </a:r>
                      <a:r>
                        <a:rPr lang="ja-JP" altLang="en-US" sz="1000" b="0" kern="100" dirty="0">
                          <a:effectLst/>
                          <a:latin typeface="Meiryo UI" panose="020B0604030504040204" pitchFamily="50" charset="-128"/>
                          <a:ea typeface="Meiryo UI" panose="020B0604030504040204" pitchFamily="50" charset="-128"/>
                        </a:rPr>
                        <a:t> </a:t>
                      </a:r>
                      <a:r>
                        <a:rPr lang="ja-JP" altLang="en-US" sz="1000" b="1" kern="100" dirty="0">
                          <a:effectLst/>
                          <a:latin typeface="Meiryo UI" panose="020B0604030504040204" pitchFamily="50" charset="-128"/>
                          <a:ea typeface="Meiryo UI" panose="020B0604030504040204" pitchFamily="50" charset="-128"/>
                        </a:rPr>
                        <a:t>実施時期</a:t>
                      </a:r>
                    </a:p>
                    <a:p>
                      <a:pPr algn="just">
                        <a:spcAft>
                          <a:spcPts val="0"/>
                        </a:spcAft>
                      </a:pPr>
                      <a:r>
                        <a:rPr lang="ja-JP" altLang="en-US" sz="1000" b="0" kern="100" dirty="0">
                          <a:effectLst/>
                          <a:latin typeface="Meiryo UI" panose="020B0604030504040204" pitchFamily="50" charset="-128"/>
                          <a:ea typeface="Meiryo UI" panose="020B0604030504040204" pitchFamily="50" charset="-128"/>
                        </a:rPr>
                        <a:t>　　平成</a:t>
                      </a:r>
                      <a:r>
                        <a:rPr lang="en-US" altLang="ja-JP" sz="1000" b="0" kern="100" dirty="0">
                          <a:effectLst/>
                          <a:latin typeface="Meiryo UI" panose="020B0604030504040204" pitchFamily="50" charset="-128"/>
                          <a:ea typeface="Meiryo UI" panose="020B0604030504040204" pitchFamily="50" charset="-128"/>
                        </a:rPr>
                        <a:t>21 </a:t>
                      </a:r>
                      <a:r>
                        <a:rPr lang="ja-JP" altLang="en-US" sz="1000" b="0" kern="100" dirty="0">
                          <a:effectLst/>
                          <a:latin typeface="Meiryo UI" panose="020B0604030504040204" pitchFamily="50" charset="-128"/>
                          <a:ea typeface="Meiryo UI" panose="020B0604030504040204" pitchFamily="50" charset="-128"/>
                        </a:rPr>
                        <a:t>年度～</a:t>
                      </a:r>
                      <a:endParaRPr lang="en-US" altLang="ja-JP" sz="1000" b="0" kern="100" dirty="0">
                        <a:effectLst/>
                        <a:latin typeface="Meiryo UI" panose="020B0604030504040204" pitchFamily="50" charset="-128"/>
                        <a:ea typeface="Meiryo UI" panose="020B0604030504040204" pitchFamily="50" charset="-128"/>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tc>
                  <a:txBody>
                    <a:bodyPr/>
                    <a:lstStyle/>
                    <a:p>
                      <a:pPr algn="just">
                        <a:spcAft>
                          <a:spcPts val="0"/>
                        </a:spcAft>
                      </a:pPr>
                      <a:r>
                        <a:rPr lang="ja-JP" altLang="en-US" sz="1000" b="1" u="none" strike="noStrike" baseline="0" dirty="0">
                          <a:latin typeface="Meiryo UI" panose="020B0604030504040204" pitchFamily="50" charset="-128"/>
                          <a:ea typeface="Meiryo UI" panose="020B0604030504040204" pitchFamily="50" charset="-128"/>
                        </a:rPr>
                        <a:t>◆見直しの経過（改革工程表）</a:t>
                      </a:r>
                      <a:endParaRPr lang="en-US" altLang="ja-JP" sz="1000" b="1" u="none" strike="noStrike" baseline="0" dirty="0">
                        <a:latin typeface="Meiryo UI" panose="020B0604030504040204" pitchFamily="50" charset="-128"/>
                        <a:ea typeface="Meiryo UI" panose="020B0604030504040204" pitchFamily="50" charset="-128"/>
                      </a:endParaRPr>
                    </a:p>
                    <a:p>
                      <a:pPr algn="l" rtl="0">
                        <a:lnSpc>
                          <a:spcPts val="1100"/>
                        </a:lnSpc>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単独加配の削減</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a:t>
                      </a:r>
                    </a:p>
                    <a:p>
                      <a:pPr algn="l" rtl="0">
                        <a:lnSpc>
                          <a:spcPts val="1100"/>
                        </a:lnSpc>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20</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年度～　府単独加配定数の見直しについては、国が新たに措置する定数の状況を</a:t>
                      </a: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algn="l" rtl="0">
                        <a:lnSpc>
                          <a:spcPts val="1100"/>
                        </a:lnSpc>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踏まえて検討</a:t>
                      </a:r>
                    </a:p>
                    <a:p>
                      <a:pPr algn="l" rtl="0">
                        <a:lnSpc>
                          <a:spcPts val="1200"/>
                        </a:lnSpc>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21</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年度　府負担軽減に向けて、国への加配定数を要望</a:t>
                      </a: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rtl="0"/>
                      <a:r>
                        <a:rPr lang="ja-JP" altLang="en-US" sz="1000" b="0" i="0" baseline="0" dirty="0">
                          <a:effectLst/>
                          <a:latin typeface="Meiryo UI" panose="020B0604030504040204" pitchFamily="50" charset="-128"/>
                          <a:ea typeface="Meiryo UI" panose="020B0604030504040204" pitchFamily="50" charset="-128"/>
                          <a:cs typeface="+mn-cs"/>
                        </a:rPr>
                        <a:t>　　</a:t>
                      </a:r>
                      <a:r>
                        <a:rPr lang="en-US" altLang="ja-JP" sz="1000" b="0" i="0" baseline="0" dirty="0">
                          <a:effectLst/>
                          <a:latin typeface="Meiryo UI" panose="020B0604030504040204" pitchFamily="50" charset="-128"/>
                          <a:ea typeface="Meiryo UI" panose="020B0604030504040204" pitchFamily="50" charset="-128"/>
                          <a:cs typeface="+mn-cs"/>
                        </a:rPr>
                        <a:t>22</a:t>
                      </a:r>
                      <a:r>
                        <a:rPr lang="ja-JP" altLang="ja-JP" sz="1000" b="0" i="0" baseline="0" dirty="0">
                          <a:effectLst/>
                          <a:latin typeface="Meiryo UI" panose="020B0604030504040204" pitchFamily="50" charset="-128"/>
                          <a:ea typeface="Meiryo UI" panose="020B0604030504040204" pitchFamily="50" charset="-128"/>
                          <a:cs typeface="+mn-cs"/>
                        </a:rPr>
                        <a:t>年度　国からの加配定数を確保することにより、府単独加配を縮減</a:t>
                      </a:r>
                      <a:endParaRPr lang="ja-JP" altLang="ja-JP" sz="1000" dirty="0">
                        <a:effectLst/>
                        <a:latin typeface="Meiryo UI" panose="020B0604030504040204" pitchFamily="50" charset="-128"/>
                        <a:ea typeface="Meiryo UI" panose="020B0604030504040204" pitchFamily="50" charset="-128"/>
                      </a:endParaRPr>
                    </a:p>
                    <a:p>
                      <a:pPr algn="l" rtl="0">
                        <a:lnSpc>
                          <a:spcPct val="100000"/>
                        </a:lnSpc>
                        <a:defRPr sz="1000"/>
                      </a:pPr>
                      <a:endParaRPr lang="ja-JP" altLang="en-US" sz="600" b="0" i="0" u="none" strike="noStrike" baseline="0" dirty="0">
                        <a:solidFill>
                          <a:srgbClr val="000000"/>
                        </a:solidFill>
                        <a:latin typeface="Meiryo UI" panose="020B0604030504040204" pitchFamily="50" charset="-128"/>
                        <a:ea typeface="Meiryo UI" panose="020B0604030504040204" pitchFamily="50" charset="-128"/>
                      </a:endParaRPr>
                    </a:p>
                    <a:p>
                      <a:pPr algn="l" rtl="0">
                        <a:lnSpc>
                          <a:spcPts val="1200"/>
                        </a:lnSpc>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適正規模の確保</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a:t>
                      </a:r>
                    </a:p>
                    <a:p>
                      <a:pPr algn="l" rtl="0">
                        <a:lnSpc>
                          <a:spcPts val="1200"/>
                        </a:lnSpc>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20</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年度～</a:t>
                      </a:r>
                    </a:p>
                    <a:p>
                      <a:pPr algn="l" rtl="0">
                        <a:lnSpc>
                          <a:spcPts val="1200"/>
                        </a:lnSpc>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・学習集団としての適正規模について、１学級の児童数が</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20</a:t>
                      </a: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人以下となる小学校を　　　</a:t>
                      </a:r>
                      <a:endParaRPr lang="en-US" altLang="ja-JP" sz="1000" b="0" i="0" u="none" strike="noStrike" baseline="0" dirty="0">
                        <a:solidFill>
                          <a:srgbClr val="000000"/>
                        </a:solidFill>
                        <a:latin typeface="Meiryo UI" panose="020B0604030504040204" pitchFamily="50" charset="-128"/>
                        <a:ea typeface="Meiryo UI" panose="020B0604030504040204" pitchFamily="50" charset="-128"/>
                      </a:endParaRPr>
                    </a:p>
                    <a:p>
                      <a:pPr algn="l" rtl="0">
                        <a:lnSpc>
                          <a:spcPts val="1200"/>
                        </a:lnSpc>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訪問し、合同授業などの指導効果をあげる取組み事例等を把握</a:t>
                      </a:r>
                    </a:p>
                    <a:p>
                      <a:pPr algn="l" rtl="0">
                        <a:lnSpc>
                          <a:spcPts val="1100"/>
                        </a:lnSpc>
                        <a:defRPr sz="1000"/>
                      </a:pPr>
                      <a:r>
                        <a:rPr lang="ja-JP" altLang="en-US" sz="1000" b="0" i="0" u="none" strike="noStrike" baseline="0" dirty="0">
                          <a:solidFill>
                            <a:srgbClr val="000000"/>
                          </a:solidFill>
                          <a:latin typeface="Meiryo UI" panose="020B0604030504040204" pitchFamily="50" charset="-128"/>
                          <a:ea typeface="Meiryo UI" panose="020B0604030504040204" pitchFamily="50" charset="-128"/>
                        </a:rPr>
                        <a:t>　   ・</a:t>
                      </a:r>
                      <a:r>
                        <a:rPr lang="ja-JP" altLang="en-US" dirty="0">
                          <a:latin typeface="Meiryo UI" panose="020B0604030504040204" pitchFamily="50" charset="-128"/>
                          <a:ea typeface="Meiryo UI" panose="020B0604030504040204" pitchFamily="50" charset="-128"/>
                        </a:rPr>
                        <a:t>調査結果については、市町村の取組みに繋がるよう、報告書に成果をとりまとめ、市町</a:t>
                      </a:r>
                      <a:endParaRPr lang="en-US" altLang="ja-JP" dirty="0">
                        <a:latin typeface="Meiryo UI" panose="020B0604030504040204" pitchFamily="50" charset="-128"/>
                        <a:ea typeface="Meiryo UI" panose="020B0604030504040204" pitchFamily="50" charset="-128"/>
                      </a:endParaRPr>
                    </a:p>
                    <a:p>
                      <a:pPr algn="l" rtl="0">
                        <a:lnSpc>
                          <a:spcPts val="1100"/>
                        </a:lnSpc>
                        <a:defRPr sz="1000"/>
                      </a:pPr>
                      <a:r>
                        <a:rPr lang="en-US" altLang="ja-JP" dirty="0">
                          <a:latin typeface="Meiryo UI" panose="020B0604030504040204" pitchFamily="50" charset="-128"/>
                          <a:ea typeface="Meiryo UI" panose="020B0604030504040204" pitchFamily="50" charset="-128"/>
                        </a:rPr>
                        <a:t>      </a:t>
                      </a:r>
                      <a:r>
                        <a:rPr lang="ja-JP" altLang="en-US" dirty="0">
                          <a:latin typeface="Meiryo UI" panose="020B0604030504040204" pitchFamily="50" charset="-128"/>
                          <a:ea typeface="Meiryo UI" panose="020B0604030504040204" pitchFamily="50" charset="-128"/>
                        </a:rPr>
                        <a:t>村へ情報提供を行う</a:t>
                      </a:r>
                      <a:endParaRPr lang="en-US" altLang="ja-JP" dirty="0">
                        <a:latin typeface="Meiryo UI" panose="020B0604030504040204" pitchFamily="50" charset="-128"/>
                        <a:ea typeface="Meiryo UI" panose="020B0604030504040204" pitchFamily="50" charset="-128"/>
                      </a:endParaRPr>
                    </a:p>
                    <a:p>
                      <a:pPr algn="l" rtl="0">
                        <a:lnSpc>
                          <a:spcPct val="100000"/>
                        </a:lnSpc>
                        <a:defRPr sz="1000"/>
                      </a:pPr>
                      <a:endParaRPr lang="en-US" altLang="ja-JP" sz="600" b="0" i="0" u="none" strike="noStrike" baseline="0" dirty="0">
                        <a:solidFill>
                          <a:srgbClr val="000000"/>
                        </a:solidFill>
                        <a:latin typeface="Meiryo UI" panose="020B0604030504040204" pitchFamily="50" charset="-128"/>
                        <a:ea typeface="Meiryo UI" panose="020B0604030504040204" pitchFamily="50" charset="-128"/>
                      </a:endParaRPr>
                    </a:p>
                    <a:p>
                      <a:pPr algn="l" rtl="0">
                        <a:lnSpc>
                          <a:spcPts val="1100"/>
                        </a:lnSpc>
                        <a:defRPr sz="1000"/>
                      </a:pP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a:t>
                      </a:r>
                      <a:r>
                        <a:rPr lang="en-US" altLang="zh-TW" sz="1000" b="0" i="0" u="none" strike="noStrike" baseline="0" dirty="0">
                          <a:solidFill>
                            <a:srgbClr val="000000"/>
                          </a:solidFill>
                          <a:latin typeface="Meiryo UI" panose="020B0604030504040204" pitchFamily="50" charset="-128"/>
                          <a:ea typeface="Meiryo UI" panose="020B0604030504040204" pitchFamily="50" charset="-128"/>
                        </a:rPr>
                        <a:t>【</a:t>
                      </a:r>
                      <a:r>
                        <a:rPr lang="zh-TW" altLang="en-US" sz="1000" b="0" i="0" u="none" strike="noStrike" baseline="0" dirty="0">
                          <a:solidFill>
                            <a:srgbClr val="000000"/>
                          </a:solidFill>
                          <a:latin typeface="Meiryo UI" panose="020B0604030504040204" pitchFamily="50" charset="-128"/>
                          <a:ea typeface="Meiryo UI" panose="020B0604030504040204" pitchFamily="50" charset="-128"/>
                        </a:rPr>
                        <a:t>効果額（百万円）</a:t>
                      </a:r>
                      <a:r>
                        <a:rPr lang="en-US" altLang="zh-TW" sz="1000" b="0" i="0" u="none" strike="noStrike" baseline="0" dirty="0">
                          <a:solidFill>
                            <a:srgbClr val="000000"/>
                          </a:solidFill>
                          <a:latin typeface="Meiryo UI" panose="020B0604030504040204" pitchFamily="50" charset="-128"/>
                          <a:ea typeface="Meiryo UI" panose="020B0604030504040204" pitchFamily="50" charset="-128"/>
                        </a:rPr>
                        <a:t>】⑳0</a:t>
                      </a:r>
                      <a:r>
                        <a:rPr lang="zh-TW" altLang="en-US" sz="1000" b="0" i="0" u="none" strike="noStrike" baseline="0" dirty="0">
                          <a:solidFill>
                            <a:srgbClr val="000000"/>
                          </a:solidFill>
                          <a:latin typeface="Meiryo UI" panose="020B0604030504040204" pitchFamily="50" charset="-128"/>
                          <a:ea typeface="Meiryo UI" panose="020B0604030504040204" pitchFamily="50" charset="-128"/>
                        </a:rPr>
                        <a:t>　㉑</a:t>
                      </a:r>
                      <a:r>
                        <a:rPr lang="en-US" altLang="zh-TW" sz="1000" b="0" i="0" u="none" strike="noStrike" baseline="0" dirty="0">
                          <a:solidFill>
                            <a:srgbClr val="000000"/>
                          </a:solidFill>
                          <a:latin typeface="Meiryo UI" panose="020B0604030504040204" pitchFamily="50" charset="-128"/>
                          <a:ea typeface="Meiryo UI" panose="020B0604030504040204" pitchFamily="50" charset="-128"/>
                        </a:rPr>
                        <a:t>0</a:t>
                      </a:r>
                      <a:r>
                        <a:rPr lang="zh-TW" altLang="en-US" sz="1000" b="0" i="0" u="none" strike="noStrike" baseline="0" dirty="0">
                          <a:solidFill>
                            <a:srgbClr val="000000"/>
                          </a:solidFill>
                          <a:latin typeface="Meiryo UI" panose="020B0604030504040204" pitchFamily="50" charset="-128"/>
                          <a:ea typeface="Meiryo UI" panose="020B0604030504040204" pitchFamily="50" charset="-128"/>
                        </a:rPr>
                        <a:t>　㉒</a:t>
                      </a:r>
                      <a:r>
                        <a:rPr lang="en-US" altLang="zh-TW" sz="1000" b="0" i="0" u="none" strike="noStrike" baseline="0" dirty="0">
                          <a:solidFill>
                            <a:srgbClr val="000000"/>
                          </a:solidFill>
                          <a:latin typeface="Meiryo UI" panose="020B0604030504040204" pitchFamily="50" charset="-128"/>
                          <a:ea typeface="Meiryo UI" panose="020B0604030504040204" pitchFamily="50" charset="-128"/>
                        </a:rPr>
                        <a:t>414</a:t>
                      </a:r>
                      <a:r>
                        <a:rPr lang="en-US" altLang="ja-JP" sz="1000" b="0" i="0" u="none" strike="noStrike" baseline="0" dirty="0">
                          <a:solidFill>
                            <a:srgbClr val="000000"/>
                          </a:solidFill>
                          <a:latin typeface="Meiryo UI" panose="020B0604030504040204" pitchFamily="50" charset="-128"/>
                          <a:ea typeface="Meiryo UI" panose="020B0604030504040204" pitchFamily="50" charset="-128"/>
                        </a:rPr>
                        <a:t> </a:t>
                      </a:r>
                      <a:endParaRPr lang="ja-JP" altLang="en-US" sz="1000" b="0" i="0" u="none" strike="noStrike" baseline="0" dirty="0">
                        <a:solidFill>
                          <a:srgbClr val="000000"/>
                        </a:solidFill>
                        <a:latin typeface="Meiryo UI" panose="020B0604030504040204" pitchFamily="50" charset="-128"/>
                        <a:ea typeface="Meiryo UI" panose="020B0604030504040204" pitchFamily="50" charset="-128"/>
                      </a:endParaRPr>
                    </a:p>
                  </a:txBody>
                  <a:tcPr marL="72000" marR="72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2089765108"/>
                  </a:ext>
                </a:extLst>
              </a:tr>
            </a:tbl>
          </a:graphicData>
        </a:graphic>
      </p:graphicFrame>
      <p:sp>
        <p:nvSpPr>
          <p:cNvPr id="37" name="正方形/長方形 36"/>
          <p:cNvSpPr/>
          <p:nvPr/>
        </p:nvSpPr>
        <p:spPr>
          <a:xfrm>
            <a:off x="5726291" y="800511"/>
            <a:ext cx="3281430" cy="234978"/>
          </a:xfrm>
          <a:prstGeom prst="rect">
            <a:avLst/>
          </a:prstGeom>
          <a:ln/>
        </p:spPr>
        <p:style>
          <a:lnRef idx="2">
            <a:schemeClr val="accent1"/>
          </a:lnRef>
          <a:fillRef idx="1">
            <a:schemeClr val="lt1"/>
          </a:fillRef>
          <a:effectRef idx="0">
            <a:schemeClr val="accent1"/>
          </a:effectRef>
          <a:fontRef idx="minor">
            <a:schemeClr val="dk1"/>
          </a:fontRef>
        </p:style>
        <p:txBody>
          <a:bodyPr lIns="36000" rIns="0" rtlCol="0" anchor="ctr"/>
          <a:lstStyle/>
          <a:p>
            <a:pPr algn="ctr"/>
            <a:r>
              <a:rPr lang="ja-JP" altLang="en-US" sz="1050" dirty="0">
                <a:solidFill>
                  <a:schemeClr val="tx1"/>
                </a:solidFill>
                <a:latin typeface="Meiryo UI" panose="020B0604030504040204" pitchFamily="50" charset="-128"/>
                <a:ea typeface="Meiryo UI" panose="020B0604030504040204" pitchFamily="50" charset="-128"/>
              </a:rPr>
              <a:t>見直し前額</a:t>
            </a:r>
            <a:r>
              <a:rPr lang="en-US" altLang="ja-JP" sz="1050" dirty="0">
                <a:solidFill>
                  <a:schemeClr val="tx1"/>
                </a:solidFill>
                <a:latin typeface="Meiryo UI" panose="020B0604030504040204" pitchFamily="50" charset="-128"/>
                <a:ea typeface="Meiryo UI" panose="020B0604030504040204" pitchFamily="50" charset="-128"/>
              </a:rPr>
              <a:t> (H20</a:t>
            </a:r>
            <a:r>
              <a:rPr lang="ja-JP" altLang="en-US" sz="1050" dirty="0">
                <a:solidFill>
                  <a:schemeClr val="tx1"/>
                </a:solidFill>
                <a:latin typeface="Meiryo UI" panose="020B0604030504040204" pitchFamily="50" charset="-128"/>
                <a:ea typeface="Meiryo UI" panose="020B0604030504040204" pitchFamily="50" charset="-128"/>
              </a:rPr>
              <a:t>通年ベース</a:t>
            </a:r>
            <a:r>
              <a:rPr lang="en-US" altLang="ja-JP" sz="1050" dirty="0">
                <a:solidFill>
                  <a:schemeClr val="tx1"/>
                </a:solidFill>
                <a:latin typeface="Meiryo UI" panose="020B0604030504040204" pitchFamily="50" charset="-128"/>
                <a:ea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rPr>
              <a:t>：</a:t>
            </a:r>
            <a:r>
              <a:rPr lang="en-US" altLang="ja-JP" sz="1050" dirty="0">
                <a:solidFill>
                  <a:schemeClr val="tx1"/>
                </a:solidFill>
                <a:latin typeface="Meiryo UI" panose="020B0604030504040204" pitchFamily="50" charset="-128"/>
                <a:ea typeface="Meiryo UI" panose="020B0604030504040204" pitchFamily="50" charset="-128"/>
              </a:rPr>
              <a:t>3,048</a:t>
            </a:r>
            <a:r>
              <a:rPr lang="ja-JP" altLang="en-US" sz="1050" dirty="0">
                <a:solidFill>
                  <a:schemeClr val="tx1"/>
                </a:solidFill>
                <a:latin typeface="Meiryo UI" panose="020B0604030504040204" pitchFamily="50" charset="-128"/>
                <a:ea typeface="Meiryo UI" panose="020B0604030504040204" pitchFamily="50" charset="-128"/>
              </a:rPr>
              <a:t>（</a:t>
            </a:r>
            <a:r>
              <a:rPr lang="en-US" altLang="ja-JP" sz="1050" dirty="0">
                <a:solidFill>
                  <a:schemeClr val="tx1"/>
                </a:solidFill>
                <a:latin typeface="Meiryo UI" panose="020B0604030504040204" pitchFamily="50" charset="-128"/>
                <a:ea typeface="Meiryo UI" panose="020B0604030504040204" pitchFamily="50" charset="-128"/>
              </a:rPr>
              <a:t>3,048</a:t>
            </a:r>
            <a:r>
              <a:rPr lang="ja-JP" altLang="en-US" sz="1050" dirty="0">
                <a:solidFill>
                  <a:schemeClr val="tx1"/>
                </a:solidFill>
                <a:latin typeface="Meiryo UI" panose="020B0604030504040204" pitchFamily="50" charset="-128"/>
                <a:ea typeface="Meiryo UI" panose="020B0604030504040204" pitchFamily="50" charset="-128"/>
              </a:rPr>
              <a:t>）百万円</a:t>
            </a:r>
            <a:endPar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7" name="二等辺三角形 6"/>
          <p:cNvSpPr/>
          <p:nvPr/>
        </p:nvSpPr>
        <p:spPr>
          <a:xfrm rot="5400000">
            <a:off x="4147392" y="5513751"/>
            <a:ext cx="484002" cy="184930"/>
          </a:xfrm>
          <a:prstGeom prst="triangl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pPr algn="ctr"/>
            <a:endParaRPr kumimoji="1"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4095772385"/>
              </p:ext>
            </p:extLst>
          </p:nvPr>
        </p:nvGraphicFramePr>
        <p:xfrm>
          <a:off x="656565" y="1853825"/>
          <a:ext cx="4500499" cy="1789700"/>
        </p:xfrm>
        <a:graphic>
          <a:graphicData uri="http://schemas.openxmlformats.org/drawingml/2006/table">
            <a:tbl>
              <a:tblPr firstRow="1" bandRow="1">
                <a:tableStyleId>{5940675A-B579-460E-94D1-54222C63F5DA}</a:tableStyleId>
              </a:tblPr>
              <a:tblGrid>
                <a:gridCol w="495054">
                  <a:extLst>
                    <a:ext uri="{9D8B030D-6E8A-4147-A177-3AD203B41FA5}">
                      <a16:colId xmlns:a16="http://schemas.microsoft.com/office/drawing/2014/main" val="3786806093"/>
                    </a:ext>
                  </a:extLst>
                </a:gridCol>
                <a:gridCol w="540060">
                  <a:extLst>
                    <a:ext uri="{9D8B030D-6E8A-4147-A177-3AD203B41FA5}">
                      <a16:colId xmlns:a16="http://schemas.microsoft.com/office/drawing/2014/main" val="1973897350"/>
                    </a:ext>
                  </a:extLst>
                </a:gridCol>
                <a:gridCol w="585065">
                  <a:extLst>
                    <a:ext uri="{9D8B030D-6E8A-4147-A177-3AD203B41FA5}">
                      <a16:colId xmlns:a16="http://schemas.microsoft.com/office/drawing/2014/main" val="1725552990"/>
                    </a:ext>
                  </a:extLst>
                </a:gridCol>
                <a:gridCol w="630070">
                  <a:extLst>
                    <a:ext uri="{9D8B030D-6E8A-4147-A177-3AD203B41FA5}">
                      <a16:colId xmlns:a16="http://schemas.microsoft.com/office/drawing/2014/main" val="3877804580"/>
                    </a:ext>
                  </a:extLst>
                </a:gridCol>
                <a:gridCol w="675075">
                  <a:extLst>
                    <a:ext uri="{9D8B030D-6E8A-4147-A177-3AD203B41FA5}">
                      <a16:colId xmlns:a16="http://schemas.microsoft.com/office/drawing/2014/main" val="3640809651"/>
                    </a:ext>
                  </a:extLst>
                </a:gridCol>
                <a:gridCol w="495055">
                  <a:extLst>
                    <a:ext uri="{9D8B030D-6E8A-4147-A177-3AD203B41FA5}">
                      <a16:colId xmlns:a16="http://schemas.microsoft.com/office/drawing/2014/main" val="1087117989"/>
                    </a:ext>
                  </a:extLst>
                </a:gridCol>
                <a:gridCol w="585065">
                  <a:extLst>
                    <a:ext uri="{9D8B030D-6E8A-4147-A177-3AD203B41FA5}">
                      <a16:colId xmlns:a16="http://schemas.microsoft.com/office/drawing/2014/main" val="1643487094"/>
                    </a:ext>
                  </a:extLst>
                </a:gridCol>
                <a:gridCol w="495055">
                  <a:extLst>
                    <a:ext uri="{9D8B030D-6E8A-4147-A177-3AD203B41FA5}">
                      <a16:colId xmlns:a16="http://schemas.microsoft.com/office/drawing/2014/main" val="3503507564"/>
                    </a:ext>
                  </a:extLst>
                </a:gridCol>
              </a:tblGrid>
              <a:tr h="180020">
                <a:tc rowSpan="3">
                  <a:txBody>
                    <a:bodyPr/>
                    <a:lstStyle/>
                    <a:p>
                      <a:pPr algn="ctr">
                        <a:lnSpc>
                          <a:spcPts val="1200"/>
                        </a:lnSpc>
                      </a:pPr>
                      <a:r>
                        <a:rPr kumimoji="1" lang="ja-JP" altLang="en-US" sz="1000" dirty="0">
                          <a:latin typeface="Meiryo UI" panose="020B0604030504040204" pitchFamily="50" charset="-128"/>
                          <a:ea typeface="Meiryo UI" panose="020B0604030504040204" pitchFamily="50" charset="-128"/>
                        </a:rPr>
                        <a:t>年度</a:t>
                      </a:r>
                    </a:p>
                  </a:txBody>
                  <a:tcPr marT="36000" marB="36000" anchor="ctr">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tcPr>
                </a:tc>
                <a:tc rowSpan="2" gridSpan="2">
                  <a:txBody>
                    <a:bodyPr/>
                    <a:lstStyle/>
                    <a:p>
                      <a:pPr algn="ctr">
                        <a:lnSpc>
                          <a:spcPts val="1200"/>
                        </a:lnSpc>
                      </a:pPr>
                      <a:r>
                        <a:rPr kumimoji="1" lang="ja-JP" altLang="en-US" sz="1000" dirty="0">
                          <a:latin typeface="Meiryo UI" panose="020B0604030504040204" pitchFamily="50" charset="-128"/>
                          <a:ea typeface="Meiryo UI" panose="020B0604030504040204" pitchFamily="50" charset="-128"/>
                        </a:rPr>
                        <a:t>学級</a:t>
                      </a:r>
                      <a:r>
                        <a:rPr kumimoji="1" lang="ja-JP" altLang="en-US" sz="1000" dirty="0">
                          <a:solidFill>
                            <a:schemeClr val="tx1"/>
                          </a:solidFill>
                          <a:latin typeface="Meiryo UI" panose="020B0604030504040204" pitchFamily="50" charset="-128"/>
                          <a:ea typeface="Meiryo UI" panose="020B0604030504040204" pitchFamily="50" charset="-128"/>
                        </a:rPr>
                        <a:t>編制</a:t>
                      </a:r>
                      <a:r>
                        <a:rPr kumimoji="1" lang="ja-JP" altLang="en-US" sz="1000" dirty="0">
                          <a:latin typeface="Meiryo UI" panose="020B0604030504040204" pitchFamily="50" charset="-128"/>
                          <a:ea typeface="Meiryo UI" panose="020B0604030504040204" pitchFamily="50" charset="-128"/>
                        </a:rPr>
                        <a:t>基準</a:t>
                      </a:r>
                    </a:p>
                  </a:txBody>
                  <a:tcPr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tcPr>
                </a:tc>
                <a:tc rowSpan="2" hMerge="1">
                  <a:txBody>
                    <a:bodyPr/>
                    <a:lstStyle/>
                    <a:p>
                      <a:pPr algn="l">
                        <a:lnSpc>
                          <a:spcPts val="800"/>
                        </a:lnSpc>
                      </a:pPr>
                      <a:endParaRPr kumimoji="1" lang="ja-JP" altLang="en-US" sz="800" dirty="0">
                        <a:latin typeface="Meiryo UI" panose="020B0604030504040204" pitchFamily="50" charset="-128"/>
                        <a:ea typeface="Meiryo UI" panose="020B0604030504040204" pitchFamily="50" charset="-128"/>
                      </a:endParaRPr>
                    </a:p>
                  </a:txBody>
                  <a:tcPr marT="36000" marB="36000">
                    <a:lnR w="6350" cap="flat" cmpd="sng" algn="ctr">
                      <a:solidFill>
                        <a:schemeClr val="tx1"/>
                      </a:solidFill>
                      <a:prstDash val="solid"/>
                      <a:round/>
                      <a:headEnd type="none" w="med" len="med"/>
                      <a:tailEnd type="none" w="med" len="med"/>
                    </a:lnR>
                  </a:tcPr>
                </a:tc>
                <a:tc gridSpan="5">
                  <a:txBody>
                    <a:bodyPr/>
                    <a:lstStyle/>
                    <a:p>
                      <a:pPr algn="ctr">
                        <a:lnSpc>
                          <a:spcPts val="800"/>
                        </a:lnSpc>
                      </a:pPr>
                      <a:r>
                        <a:rPr kumimoji="1" lang="ja-JP" altLang="en-US" sz="1000" dirty="0">
                          <a:latin typeface="Meiryo UI" panose="020B0604030504040204" pitchFamily="50" charset="-128"/>
                          <a:ea typeface="Meiryo UI" panose="020B0604030504040204" pitchFamily="50" charset="-128"/>
                        </a:rPr>
                        <a:t>実績及び見込み</a:t>
                      </a:r>
                    </a:p>
                  </a:txBody>
                  <a:tcPr marT="36000" marB="36000" anchor="ctr">
                    <a:lnL w="6350" cap="flat" cmpd="sng" algn="ctr">
                      <a:solidFill>
                        <a:schemeClr val="tx1"/>
                      </a:solidFill>
                      <a:prstDash val="solid"/>
                      <a:round/>
                      <a:headEnd type="none" w="med" len="med"/>
                      <a:tailEnd type="none" w="med" len="med"/>
                    </a:lnL>
                  </a:tcPr>
                </a:tc>
                <a:tc hMerge="1">
                  <a:txBody>
                    <a:bodyPr/>
                    <a:lstStyle/>
                    <a:p>
                      <a:pPr algn="l">
                        <a:lnSpc>
                          <a:spcPts val="800"/>
                        </a:lnSpc>
                      </a:pPr>
                      <a:endParaRPr kumimoji="1" lang="ja-JP" altLang="en-US" sz="800" dirty="0">
                        <a:latin typeface="Meiryo UI" panose="020B0604030504040204" pitchFamily="50" charset="-128"/>
                        <a:ea typeface="Meiryo UI" panose="020B0604030504040204" pitchFamily="50" charset="-128"/>
                      </a:endParaRPr>
                    </a:p>
                  </a:txBody>
                  <a:tcPr marT="36000" marB="36000">
                    <a:lnR w="6350" cap="flat" cmpd="sng" algn="ctr">
                      <a:solidFill>
                        <a:schemeClr val="tx1"/>
                      </a:solidFill>
                      <a:prstDash val="solid"/>
                      <a:round/>
                      <a:headEnd type="none" w="med" len="med"/>
                      <a:tailEnd type="none" w="med" len="med"/>
                    </a:lnR>
                  </a:tcPr>
                </a:tc>
                <a:tc hMerge="1">
                  <a:txBody>
                    <a:bodyPr/>
                    <a:lstStyle/>
                    <a:p>
                      <a:pPr algn="l">
                        <a:lnSpc>
                          <a:spcPts val="800"/>
                        </a:lnSpc>
                      </a:pPr>
                      <a:endParaRPr kumimoji="1" lang="ja-JP" altLang="en-US" sz="800" dirty="0">
                        <a:latin typeface="Meiryo UI" panose="020B0604030504040204" pitchFamily="50" charset="-128"/>
                        <a:ea typeface="Meiryo UI" panose="020B0604030504040204" pitchFamily="50" charset="-128"/>
                      </a:endParaRPr>
                    </a:p>
                  </a:txBody>
                  <a:tcPr marT="36000" marB="36000">
                    <a:lnL w="6350" cap="flat" cmpd="sng" algn="ctr">
                      <a:solidFill>
                        <a:schemeClr val="tx1"/>
                      </a:solidFill>
                      <a:prstDash val="solid"/>
                      <a:round/>
                      <a:headEnd type="none" w="med" len="med"/>
                      <a:tailEnd type="none" w="med" len="med"/>
                    </a:lnL>
                  </a:tcPr>
                </a:tc>
                <a:tc hMerge="1">
                  <a:txBody>
                    <a:bodyPr/>
                    <a:lstStyle/>
                    <a:p>
                      <a:endParaRPr kumimoji="1" lang="ja-JP" altLang="en-US" sz="800" dirty="0"/>
                    </a:p>
                  </a:txBody>
                  <a:tcPr marT="36000" marB="36000">
                    <a:lnR w="6350" cap="flat" cmpd="sng" algn="ctr">
                      <a:solidFill>
                        <a:schemeClr val="tx1"/>
                      </a:solidFill>
                      <a:prstDash val="solid"/>
                      <a:round/>
                      <a:headEnd type="none" w="med" len="med"/>
                      <a:tailEnd type="none" w="med" len="med"/>
                    </a:lnR>
                  </a:tcPr>
                </a:tc>
                <a:tc hMerge="1">
                  <a:txBody>
                    <a:bodyPr/>
                    <a:lstStyle/>
                    <a:p>
                      <a:endParaRPr kumimoji="1" lang="ja-JP" altLang="en-US" sz="800" dirty="0"/>
                    </a:p>
                  </a:txBody>
                  <a:tcPr marT="36000" marB="36000">
                    <a:lnL w="635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901667250"/>
                  </a:ext>
                </a:extLst>
              </a:tr>
              <a:tr h="0">
                <a:tc vMerge="1">
                  <a:txBody>
                    <a:bodyPr/>
                    <a:lstStyle/>
                    <a:p>
                      <a:pPr algn="l">
                        <a:lnSpc>
                          <a:spcPts val="800"/>
                        </a:lnSpc>
                      </a:pPr>
                      <a:endParaRPr kumimoji="1" lang="ja-JP" altLang="en-US" sz="800" dirty="0">
                        <a:latin typeface="Meiryo UI" panose="020B0604030504040204" pitchFamily="50" charset="-128"/>
                        <a:ea typeface="Meiryo UI" panose="020B0604030504040204" pitchFamily="50" charset="-128"/>
                      </a:endParaRPr>
                    </a:p>
                  </a:txBody>
                  <a:tcPr marT="36000" marB="36000">
                    <a:lnR w="6350" cap="flat" cmpd="sng" algn="ctr">
                      <a:solidFill>
                        <a:schemeClr val="tx1"/>
                      </a:solidFill>
                      <a:prstDash val="solid"/>
                      <a:round/>
                      <a:headEnd type="none" w="med" len="med"/>
                      <a:tailEnd type="none" w="med" len="med"/>
                    </a:lnR>
                  </a:tcPr>
                </a:tc>
                <a:tc gridSpan="2" vMerge="1">
                  <a:txBody>
                    <a:bodyPr/>
                    <a:lstStyle/>
                    <a:p>
                      <a:pPr algn="l">
                        <a:lnSpc>
                          <a:spcPts val="800"/>
                        </a:lnSpc>
                      </a:pPr>
                      <a:endParaRPr kumimoji="1" lang="ja-JP" altLang="en-US" sz="800" dirty="0">
                        <a:latin typeface="Meiryo UI" panose="020B0604030504040204" pitchFamily="50" charset="-128"/>
                        <a:ea typeface="Meiryo UI" panose="020B0604030504040204" pitchFamily="50" charset="-128"/>
                      </a:endParaRPr>
                    </a:p>
                  </a:txBody>
                  <a:tcPr marT="36000" marB="36000">
                    <a:lnL w="6350" cap="flat" cmpd="sng" algn="ctr">
                      <a:solidFill>
                        <a:schemeClr val="tx1"/>
                      </a:solidFill>
                      <a:prstDash val="solid"/>
                      <a:round/>
                      <a:headEnd type="none" w="med" len="med"/>
                      <a:tailEnd type="none" w="med" len="med"/>
                    </a:lnL>
                  </a:tcPr>
                </a:tc>
                <a:tc hMerge="1" vMerge="1">
                  <a:txBody>
                    <a:bodyPr/>
                    <a:lstStyle/>
                    <a:p>
                      <a:pPr algn="l">
                        <a:lnSpc>
                          <a:spcPts val="800"/>
                        </a:lnSpc>
                      </a:pPr>
                      <a:endParaRPr kumimoji="1" lang="ja-JP" altLang="en-US" sz="800" dirty="0">
                        <a:latin typeface="Meiryo UI" panose="020B0604030504040204" pitchFamily="50" charset="-128"/>
                        <a:ea typeface="Meiryo UI" panose="020B0604030504040204" pitchFamily="50" charset="-128"/>
                      </a:endParaRPr>
                    </a:p>
                  </a:txBody>
                  <a:tcPr marT="36000" marB="36000">
                    <a:lnR w="6350" cap="flat" cmpd="sng" algn="ctr">
                      <a:solidFill>
                        <a:schemeClr val="tx1"/>
                      </a:solidFill>
                      <a:prstDash val="solid"/>
                      <a:round/>
                      <a:headEnd type="none" w="med" len="med"/>
                      <a:tailEnd type="none" w="med" len="med"/>
                    </a:lnR>
                  </a:tcPr>
                </a:tc>
                <a:tc gridSpan="3">
                  <a:txBody>
                    <a:bodyPr/>
                    <a:lstStyle/>
                    <a:p>
                      <a:pPr algn="ctr">
                        <a:lnSpc>
                          <a:spcPts val="1200"/>
                        </a:lnSpc>
                      </a:pPr>
                      <a:r>
                        <a:rPr kumimoji="1" lang="ja-JP" altLang="en-US" sz="1000" dirty="0">
                          <a:latin typeface="Meiryo UI" panose="020B0604030504040204" pitchFamily="50" charset="-128"/>
                          <a:ea typeface="Meiryo UI" panose="020B0604030504040204" pitchFamily="50" charset="-128"/>
                        </a:rPr>
                        <a:t>必要教員数</a:t>
                      </a:r>
                    </a:p>
                  </a:txBody>
                  <a:tcPr marT="36000" marB="36000" anchor="ctr">
                    <a:lnL w="6350" cap="flat" cmpd="sng" algn="ctr">
                      <a:solidFill>
                        <a:schemeClr val="tx1"/>
                      </a:solidFill>
                      <a:prstDash val="solid"/>
                      <a:round/>
                      <a:headEnd type="none" w="med" len="med"/>
                      <a:tailEnd type="none" w="med" len="med"/>
                    </a:lnL>
                  </a:tcPr>
                </a:tc>
                <a:tc hMerge="1">
                  <a:txBody>
                    <a:bodyPr/>
                    <a:lstStyle/>
                    <a:p>
                      <a:pPr algn="l">
                        <a:lnSpc>
                          <a:spcPts val="800"/>
                        </a:lnSpc>
                      </a:pPr>
                      <a:endParaRPr kumimoji="1" lang="ja-JP" altLang="en-US" sz="800" dirty="0">
                        <a:latin typeface="Meiryo UI" panose="020B0604030504040204" pitchFamily="50" charset="-128"/>
                        <a:ea typeface="Meiryo UI" panose="020B0604030504040204" pitchFamily="50" charset="-128"/>
                      </a:endParaRPr>
                    </a:p>
                  </a:txBody>
                  <a:tcPr marL="36000" marR="36000" marT="36000" marB="36000">
                    <a:lnR w="6350" cap="flat" cmpd="sng" algn="ctr">
                      <a:solidFill>
                        <a:schemeClr val="tx1"/>
                      </a:solidFill>
                      <a:prstDash val="solid"/>
                      <a:round/>
                      <a:headEnd type="none" w="med" len="med"/>
                      <a:tailEnd type="none" w="med" len="med"/>
                    </a:lnR>
                  </a:tcPr>
                </a:tc>
                <a:tc hMerge="1">
                  <a:txBody>
                    <a:bodyPr/>
                    <a:lstStyle/>
                    <a:p>
                      <a:pPr algn="l">
                        <a:lnSpc>
                          <a:spcPts val="800"/>
                        </a:lnSpc>
                      </a:pPr>
                      <a:endParaRPr kumimoji="1" lang="ja-JP" altLang="en-US" sz="800" dirty="0">
                        <a:latin typeface="Meiryo UI" panose="020B0604030504040204" pitchFamily="50" charset="-128"/>
                        <a:ea typeface="Meiryo UI" panose="020B0604030504040204" pitchFamily="50" charset="-128"/>
                      </a:endParaRPr>
                    </a:p>
                  </a:txBody>
                  <a:tcPr marL="36000" marR="36000" marT="36000" marB="36000">
                    <a:lnL w="6350" cap="flat" cmpd="sng" algn="ctr">
                      <a:solidFill>
                        <a:schemeClr val="tx1"/>
                      </a:solidFill>
                      <a:prstDash val="solid"/>
                      <a:round/>
                      <a:headEnd type="none" w="med" len="med"/>
                      <a:tailEnd type="none" w="med" len="med"/>
                    </a:lnL>
                  </a:tcPr>
                </a:tc>
                <a:tc rowSpan="2">
                  <a:txBody>
                    <a:bodyPr/>
                    <a:lstStyle/>
                    <a:p>
                      <a:pPr algn="ctr">
                        <a:lnSpc>
                          <a:spcPts val="1200"/>
                        </a:lnSpc>
                      </a:pPr>
                      <a:r>
                        <a:rPr kumimoji="1" lang="ja-JP" altLang="en-US" sz="1000" dirty="0">
                          <a:latin typeface="Meiryo UI" panose="020B0604030504040204" pitchFamily="50" charset="-128"/>
                          <a:ea typeface="Meiryo UI" panose="020B0604030504040204" pitchFamily="50" charset="-128"/>
                        </a:rPr>
                        <a:t>国定数</a:t>
                      </a:r>
                    </a:p>
                  </a:txBody>
                  <a:tcPr marL="0" marR="0" marT="36000" marB="36000" anchor="ctr">
                    <a:lnR w="6350" cap="flat" cmpd="sng" algn="ctr">
                      <a:solidFill>
                        <a:schemeClr val="tx1"/>
                      </a:solidFill>
                      <a:prstDash val="solid"/>
                      <a:round/>
                      <a:headEnd type="none" w="med" len="med"/>
                      <a:tailEnd type="none" w="med" len="med"/>
                    </a:lnR>
                  </a:tcPr>
                </a:tc>
                <a:tc rowSpan="2">
                  <a:txBody>
                    <a:bodyPr/>
                    <a:lstStyle/>
                    <a:p>
                      <a:pPr algn="ctr">
                        <a:lnSpc>
                          <a:spcPts val="1200"/>
                        </a:lnSpc>
                      </a:pPr>
                      <a:r>
                        <a:rPr kumimoji="1" lang="ja-JP" altLang="en-US" sz="1000" dirty="0">
                          <a:latin typeface="Meiryo UI" panose="020B0604030504040204" pitchFamily="50" charset="-128"/>
                          <a:ea typeface="Meiryo UI" panose="020B0604030504040204" pitchFamily="50" charset="-128"/>
                        </a:rPr>
                        <a:t>府単独</a:t>
                      </a:r>
                    </a:p>
                  </a:txBody>
                  <a:tcPr marL="0" marR="0" marT="36000" marB="36000" anchor="ctr">
                    <a:lnL w="635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384842943"/>
                  </a:ext>
                </a:extLst>
              </a:tr>
              <a:tr h="146459">
                <a:tc vMerge="1">
                  <a:txBody>
                    <a:bodyPr/>
                    <a:lstStyle/>
                    <a:p>
                      <a:pPr algn="l">
                        <a:lnSpc>
                          <a:spcPts val="800"/>
                        </a:lnSpc>
                      </a:pPr>
                      <a:endParaRPr kumimoji="1" lang="ja-JP" altLang="en-US" sz="800" dirty="0">
                        <a:latin typeface="Meiryo UI" panose="020B0604030504040204" pitchFamily="50" charset="-128"/>
                        <a:ea typeface="Meiryo UI" panose="020B0604030504040204" pitchFamily="50" charset="-128"/>
                      </a:endParaRPr>
                    </a:p>
                  </a:txBody>
                  <a:tcPr marT="36000" marB="36000">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tcPr>
                </a:tc>
                <a:tc>
                  <a:txBody>
                    <a:bodyPr/>
                    <a:lstStyle/>
                    <a:p>
                      <a:pPr algn="ctr">
                        <a:lnSpc>
                          <a:spcPts val="1200"/>
                        </a:lnSpc>
                      </a:pPr>
                      <a:r>
                        <a:rPr kumimoji="1" lang="en-US" altLang="ja-JP" sz="1000" dirty="0">
                          <a:latin typeface="Meiryo UI" panose="020B0604030504040204" pitchFamily="50" charset="-128"/>
                          <a:ea typeface="Meiryo UI" panose="020B0604030504040204" pitchFamily="50" charset="-128"/>
                        </a:rPr>
                        <a:t>1</a:t>
                      </a:r>
                      <a:r>
                        <a:rPr kumimoji="1" lang="ja-JP" altLang="en-US" sz="1000" dirty="0">
                          <a:latin typeface="Meiryo UI" panose="020B0604030504040204" pitchFamily="50" charset="-128"/>
                          <a:ea typeface="Meiryo UI" panose="020B0604030504040204" pitchFamily="50" charset="-128"/>
                        </a:rPr>
                        <a:t>学年</a:t>
                      </a:r>
                      <a:endParaRPr kumimoji="1" lang="en-US" altLang="ja-JP" sz="1000" dirty="0">
                        <a:latin typeface="Meiryo UI" panose="020B0604030504040204" pitchFamily="50" charset="-128"/>
                        <a:ea typeface="Meiryo UI" panose="020B0604030504040204" pitchFamily="50" charset="-128"/>
                      </a:endParaRPr>
                    </a:p>
                  </a:txBody>
                  <a:tcPr marT="36000" marB="36000" anchor="ctr">
                    <a:lnL w="6350" cap="flat" cmpd="sng" algn="ctr">
                      <a:solidFill>
                        <a:schemeClr val="tx1"/>
                      </a:solidFill>
                      <a:prstDash val="solid"/>
                      <a:round/>
                      <a:headEnd type="none" w="med" len="med"/>
                      <a:tailEnd type="none" w="med" len="med"/>
                    </a:lnL>
                    <a:lnB w="6350" cap="flat" cmpd="sng" algn="ctr">
                      <a:solidFill>
                        <a:schemeClr val="tx1"/>
                      </a:solidFill>
                      <a:prstDash val="solid"/>
                      <a:round/>
                      <a:headEnd type="none" w="med" len="med"/>
                      <a:tailEnd type="none" w="med" len="med"/>
                    </a:lnB>
                  </a:tcPr>
                </a:tc>
                <a:tc>
                  <a:txBody>
                    <a:bodyPr/>
                    <a:lstStyle/>
                    <a:p>
                      <a:pPr algn="ctr">
                        <a:lnSpc>
                          <a:spcPts val="1200"/>
                        </a:lnSpc>
                      </a:pPr>
                      <a:r>
                        <a:rPr kumimoji="1" lang="ja-JP" altLang="en-US" sz="1000" dirty="0">
                          <a:latin typeface="Meiryo UI" panose="020B0604030504040204" pitchFamily="50" charset="-128"/>
                          <a:ea typeface="Meiryo UI" panose="020B0604030504040204" pitchFamily="50" charset="-128"/>
                        </a:rPr>
                        <a:t>２学年</a:t>
                      </a:r>
                    </a:p>
                  </a:txBody>
                  <a:tcPr marT="36000" marB="36000" anchor="ctr"/>
                </a:tc>
                <a:tc>
                  <a:txBody>
                    <a:bodyPr/>
                    <a:lstStyle/>
                    <a:p>
                      <a:pPr algn="ctr">
                        <a:lnSpc>
                          <a:spcPts val="1200"/>
                        </a:lnSpc>
                      </a:pPr>
                      <a:r>
                        <a:rPr kumimoji="1" lang="ja-JP" altLang="en-US" sz="1000" dirty="0">
                          <a:latin typeface="Meiryo UI" panose="020B0604030504040204" pitchFamily="50" charset="-128"/>
                          <a:ea typeface="Meiryo UI" panose="020B0604030504040204" pitchFamily="50" charset="-128"/>
                        </a:rPr>
                        <a:t>１学年</a:t>
                      </a:r>
                    </a:p>
                  </a:txBody>
                  <a:tcPr marT="36000" marB="36000" anchor="ctr"/>
                </a:tc>
                <a:tc>
                  <a:txBody>
                    <a:bodyPr/>
                    <a:lstStyle/>
                    <a:p>
                      <a:pPr algn="ctr">
                        <a:lnSpc>
                          <a:spcPts val="1200"/>
                        </a:lnSpc>
                      </a:pPr>
                      <a:r>
                        <a:rPr kumimoji="1" lang="ja-JP" altLang="en-US" sz="1000" dirty="0">
                          <a:latin typeface="Meiryo UI" panose="020B0604030504040204" pitchFamily="50" charset="-128"/>
                          <a:ea typeface="Meiryo UI" panose="020B0604030504040204" pitchFamily="50" charset="-128"/>
                        </a:rPr>
                        <a:t>２学年</a:t>
                      </a:r>
                    </a:p>
                  </a:txBody>
                  <a:tcPr marT="36000" marB="36000" anchor="ctr"/>
                </a:tc>
                <a:tc>
                  <a:txBody>
                    <a:bodyPr/>
                    <a:lstStyle/>
                    <a:p>
                      <a:pPr algn="ctr">
                        <a:lnSpc>
                          <a:spcPts val="1200"/>
                        </a:lnSpc>
                      </a:pPr>
                      <a:r>
                        <a:rPr kumimoji="1" lang="ja-JP" altLang="en-US" sz="1000" dirty="0">
                          <a:latin typeface="Meiryo UI" panose="020B0604030504040204" pitchFamily="50" charset="-128"/>
                          <a:ea typeface="Meiryo UI" panose="020B0604030504040204" pitchFamily="50" charset="-128"/>
                        </a:rPr>
                        <a:t>計</a:t>
                      </a:r>
                    </a:p>
                  </a:txBody>
                  <a:tcPr marT="36000" marB="36000" anchor="ctr"/>
                </a:tc>
                <a:tc vMerge="1">
                  <a:txBody>
                    <a:bodyPr/>
                    <a:lstStyle/>
                    <a:p>
                      <a:endParaRPr kumimoji="1" lang="ja-JP" altLang="en-US" sz="800" dirty="0"/>
                    </a:p>
                  </a:txBody>
                  <a:tcPr marT="36000" marB="36000"/>
                </a:tc>
                <a:tc vMerge="1">
                  <a:txBody>
                    <a:bodyPr/>
                    <a:lstStyle/>
                    <a:p>
                      <a:pPr algn="l">
                        <a:lnSpc>
                          <a:spcPts val="800"/>
                        </a:lnSpc>
                      </a:pPr>
                      <a:endParaRPr kumimoji="1" lang="ja-JP" altLang="en-US" sz="800" dirty="0">
                        <a:latin typeface="Meiryo UI" panose="020B0604030504040204" pitchFamily="50" charset="-128"/>
                        <a:ea typeface="Meiryo UI" panose="020B0604030504040204" pitchFamily="50" charset="-128"/>
                      </a:endParaRPr>
                    </a:p>
                  </a:txBody>
                  <a:tcPr marT="36000" marB="36000"/>
                </a:tc>
                <a:extLst>
                  <a:ext uri="{0D108BD9-81ED-4DB2-BD59-A6C34878D82A}">
                    <a16:rowId xmlns:a16="http://schemas.microsoft.com/office/drawing/2014/main" val="1275941318"/>
                  </a:ext>
                </a:extLst>
              </a:tr>
              <a:tr h="114459">
                <a:tc>
                  <a:txBody>
                    <a:bodyPr/>
                    <a:lstStyle/>
                    <a:p>
                      <a:pPr algn="l">
                        <a:lnSpc>
                          <a:spcPts val="1200"/>
                        </a:lnSpc>
                      </a:pPr>
                      <a:r>
                        <a:rPr kumimoji="1" lang="en-US" altLang="ja-JP" sz="1000" dirty="0">
                          <a:latin typeface="Meiryo UI" panose="020B0604030504040204" pitchFamily="50" charset="-128"/>
                          <a:ea typeface="Meiryo UI" panose="020B0604030504040204" pitchFamily="50" charset="-128"/>
                        </a:rPr>
                        <a:t>H16</a:t>
                      </a:r>
                      <a:endParaRPr kumimoji="1" lang="ja-JP" altLang="en-US" sz="1000" dirty="0">
                        <a:latin typeface="Meiryo UI" panose="020B0604030504040204" pitchFamily="50" charset="-128"/>
                        <a:ea typeface="Meiryo UI" panose="020B0604030504040204" pitchFamily="50" charset="-128"/>
                      </a:endParaRPr>
                    </a:p>
                  </a:txBody>
                  <a:tcPr marT="36000" marB="36000">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200"/>
                        </a:lnSpc>
                      </a:pPr>
                      <a:r>
                        <a:rPr kumimoji="1" lang="en-US" altLang="ja-JP" sz="1000" dirty="0">
                          <a:latin typeface="Meiryo UI" panose="020B0604030504040204" pitchFamily="50" charset="-128"/>
                          <a:ea typeface="Meiryo UI" panose="020B0604030504040204" pitchFamily="50" charset="-128"/>
                        </a:rPr>
                        <a:t>38</a:t>
                      </a:r>
                      <a:endParaRPr kumimoji="1" lang="ja-JP" altLang="en-US" sz="1000" dirty="0">
                        <a:latin typeface="Meiryo UI" panose="020B0604030504040204" pitchFamily="50" charset="-128"/>
                        <a:ea typeface="Meiryo UI" panose="020B0604030504040204" pitchFamily="50" charset="-128"/>
                      </a:endParaRPr>
                    </a:p>
                  </a:txBody>
                  <a:tcPr marT="36000" marB="36000">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200"/>
                        </a:lnSpc>
                      </a:pPr>
                      <a:r>
                        <a:rPr kumimoji="1" lang="en-US" altLang="ja-JP" sz="1000" dirty="0">
                          <a:latin typeface="Meiryo UI" panose="020B0604030504040204" pitchFamily="50" charset="-128"/>
                          <a:ea typeface="Meiryo UI" panose="020B0604030504040204" pitchFamily="50" charset="-128"/>
                        </a:rPr>
                        <a:t>40</a:t>
                      </a:r>
                      <a:endParaRPr kumimoji="1" lang="ja-JP" altLang="en-US" sz="1000" dirty="0">
                        <a:latin typeface="Meiryo UI" panose="020B0604030504040204" pitchFamily="50" charset="-128"/>
                        <a:ea typeface="Meiryo UI" panose="020B0604030504040204" pitchFamily="50" charset="-128"/>
                      </a:endParaRPr>
                    </a:p>
                  </a:txBody>
                  <a:tcPr marT="36000" marB="36000"/>
                </a:tc>
                <a:tc>
                  <a:txBody>
                    <a:bodyPr/>
                    <a:lstStyle/>
                    <a:p>
                      <a:pPr algn="ctr">
                        <a:lnSpc>
                          <a:spcPts val="1200"/>
                        </a:lnSpc>
                      </a:pPr>
                      <a:r>
                        <a:rPr kumimoji="1" lang="en-US" altLang="ja-JP" sz="1000" dirty="0">
                          <a:latin typeface="Meiryo UI" panose="020B0604030504040204" pitchFamily="50" charset="-128"/>
                          <a:ea typeface="Meiryo UI" panose="020B0604030504040204" pitchFamily="50" charset="-128"/>
                        </a:rPr>
                        <a:t>97</a:t>
                      </a:r>
                      <a:endParaRPr kumimoji="1" lang="ja-JP" altLang="en-US" sz="1000" dirty="0">
                        <a:latin typeface="Meiryo UI" panose="020B0604030504040204" pitchFamily="50" charset="-128"/>
                        <a:ea typeface="Meiryo UI" panose="020B0604030504040204" pitchFamily="50" charset="-128"/>
                      </a:endParaRPr>
                    </a:p>
                  </a:txBody>
                  <a:tcPr marT="36000" marB="36000"/>
                </a:tc>
                <a:tc>
                  <a:txBody>
                    <a:bodyPr/>
                    <a:lstStyle/>
                    <a:p>
                      <a:pPr algn="ctr">
                        <a:lnSpc>
                          <a:spcPts val="1200"/>
                        </a:lnSpc>
                      </a:pPr>
                      <a:r>
                        <a:rPr kumimoji="1" lang="en-US" altLang="ja-JP" sz="1000" dirty="0">
                          <a:latin typeface="Meiryo UI" panose="020B0604030504040204" pitchFamily="50" charset="-128"/>
                          <a:ea typeface="Meiryo UI" panose="020B0604030504040204" pitchFamily="50" charset="-128"/>
                        </a:rPr>
                        <a:t>-</a:t>
                      </a:r>
                      <a:endParaRPr kumimoji="1" lang="ja-JP" altLang="en-US" sz="1000" dirty="0">
                        <a:latin typeface="Meiryo UI" panose="020B0604030504040204" pitchFamily="50" charset="-128"/>
                        <a:ea typeface="Meiryo UI" panose="020B0604030504040204" pitchFamily="50" charset="-128"/>
                      </a:endParaRPr>
                    </a:p>
                  </a:txBody>
                  <a:tcPr marT="36000" marB="36000"/>
                </a:tc>
                <a:tc>
                  <a:txBody>
                    <a:bodyPr/>
                    <a:lstStyle/>
                    <a:p>
                      <a:pPr algn="ctr">
                        <a:lnSpc>
                          <a:spcPts val="1200"/>
                        </a:lnSpc>
                      </a:pPr>
                      <a:r>
                        <a:rPr kumimoji="1" lang="en-US" altLang="ja-JP" sz="1000" dirty="0">
                          <a:latin typeface="Meiryo UI" panose="020B0604030504040204" pitchFamily="50" charset="-128"/>
                          <a:ea typeface="Meiryo UI" panose="020B0604030504040204" pitchFamily="50" charset="-128"/>
                        </a:rPr>
                        <a:t>97</a:t>
                      </a:r>
                      <a:endParaRPr kumimoji="1" lang="ja-JP" altLang="en-US" sz="1000" dirty="0">
                        <a:latin typeface="Meiryo UI" panose="020B0604030504040204" pitchFamily="50" charset="-128"/>
                        <a:ea typeface="Meiryo UI" panose="020B0604030504040204" pitchFamily="50" charset="-128"/>
                      </a:endParaRPr>
                    </a:p>
                  </a:txBody>
                  <a:tcPr marT="36000" marB="36000"/>
                </a:tc>
                <a:tc>
                  <a:txBody>
                    <a:bodyPr/>
                    <a:lstStyle/>
                    <a:p>
                      <a:pPr algn="ctr">
                        <a:lnSpc>
                          <a:spcPts val="1200"/>
                        </a:lnSpc>
                      </a:pPr>
                      <a:r>
                        <a:rPr kumimoji="1" lang="en-US" altLang="ja-JP" sz="1000" dirty="0">
                          <a:latin typeface="Meiryo UI" panose="020B0604030504040204" pitchFamily="50" charset="-128"/>
                          <a:ea typeface="Meiryo UI" panose="020B0604030504040204" pitchFamily="50" charset="-128"/>
                        </a:rPr>
                        <a:t>45</a:t>
                      </a:r>
                      <a:endParaRPr kumimoji="1" lang="ja-JP" altLang="en-US" sz="1000" dirty="0">
                        <a:latin typeface="Meiryo UI" panose="020B0604030504040204" pitchFamily="50" charset="-128"/>
                        <a:ea typeface="Meiryo UI" panose="020B0604030504040204" pitchFamily="50" charset="-128"/>
                      </a:endParaRPr>
                    </a:p>
                  </a:txBody>
                  <a:tcPr marT="36000" marB="36000"/>
                </a:tc>
                <a:tc>
                  <a:txBody>
                    <a:bodyPr/>
                    <a:lstStyle/>
                    <a:p>
                      <a:pPr algn="ctr">
                        <a:lnSpc>
                          <a:spcPts val="1200"/>
                        </a:lnSpc>
                      </a:pPr>
                      <a:r>
                        <a:rPr kumimoji="1" lang="en-US" altLang="ja-JP" sz="1000" dirty="0">
                          <a:latin typeface="Meiryo UI" panose="020B0604030504040204" pitchFamily="50" charset="-128"/>
                          <a:ea typeface="Meiryo UI" panose="020B0604030504040204" pitchFamily="50" charset="-128"/>
                        </a:rPr>
                        <a:t>52</a:t>
                      </a:r>
                      <a:endParaRPr kumimoji="1" lang="ja-JP" altLang="en-US" sz="1000" dirty="0">
                        <a:latin typeface="Meiryo UI" panose="020B0604030504040204" pitchFamily="50" charset="-128"/>
                        <a:ea typeface="Meiryo UI" panose="020B0604030504040204" pitchFamily="50" charset="-128"/>
                      </a:endParaRPr>
                    </a:p>
                  </a:txBody>
                  <a:tcPr marT="36000" marB="36000"/>
                </a:tc>
                <a:extLst>
                  <a:ext uri="{0D108BD9-81ED-4DB2-BD59-A6C34878D82A}">
                    <a16:rowId xmlns:a16="http://schemas.microsoft.com/office/drawing/2014/main" val="2673742073"/>
                  </a:ext>
                </a:extLst>
              </a:tr>
              <a:tr h="120879">
                <a:tc>
                  <a:txBody>
                    <a:bodyPr/>
                    <a:lstStyle/>
                    <a:p>
                      <a:pPr algn="l">
                        <a:lnSpc>
                          <a:spcPts val="1200"/>
                        </a:lnSpc>
                      </a:pPr>
                      <a:r>
                        <a:rPr kumimoji="1" lang="en-US" altLang="ja-JP" sz="1000" dirty="0">
                          <a:latin typeface="Meiryo UI" panose="020B0604030504040204" pitchFamily="50" charset="-128"/>
                          <a:ea typeface="Meiryo UI" panose="020B0604030504040204" pitchFamily="50" charset="-128"/>
                        </a:rPr>
                        <a:t>H17</a:t>
                      </a:r>
                      <a:endParaRPr kumimoji="1" lang="ja-JP" altLang="en-US" sz="1000" dirty="0">
                        <a:latin typeface="Meiryo UI" panose="020B0604030504040204" pitchFamily="50" charset="-128"/>
                        <a:ea typeface="Meiryo UI" panose="020B0604030504040204" pitchFamily="50" charset="-128"/>
                      </a:endParaRPr>
                    </a:p>
                  </a:txBody>
                  <a:tcP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tcPr>
                </a:tc>
                <a:tc>
                  <a:txBody>
                    <a:bodyPr/>
                    <a:lstStyle/>
                    <a:p>
                      <a:pPr algn="ctr">
                        <a:lnSpc>
                          <a:spcPts val="1200"/>
                        </a:lnSpc>
                      </a:pPr>
                      <a:r>
                        <a:rPr kumimoji="1" lang="en-US" altLang="ja-JP" sz="1000" dirty="0">
                          <a:latin typeface="Meiryo UI" panose="020B0604030504040204" pitchFamily="50" charset="-128"/>
                          <a:ea typeface="Meiryo UI" panose="020B0604030504040204" pitchFamily="50" charset="-128"/>
                        </a:rPr>
                        <a:t>38</a:t>
                      </a:r>
                      <a:endParaRPr kumimoji="1" lang="ja-JP" altLang="en-US" sz="1000" dirty="0">
                        <a:latin typeface="Meiryo UI" panose="020B0604030504040204" pitchFamily="50" charset="-128"/>
                        <a:ea typeface="Meiryo UI" panose="020B0604030504040204" pitchFamily="50" charset="-128"/>
                      </a:endParaRPr>
                    </a:p>
                  </a:txBody>
                  <a:tcPr marT="36000" marB="36000">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tcPr>
                </a:tc>
                <a:tc>
                  <a:txBody>
                    <a:bodyPr/>
                    <a:lstStyle/>
                    <a:p>
                      <a:pPr algn="ctr">
                        <a:lnSpc>
                          <a:spcPts val="1200"/>
                        </a:lnSpc>
                      </a:pPr>
                      <a:r>
                        <a:rPr kumimoji="1" lang="en-US" altLang="ja-JP" sz="1000" dirty="0">
                          <a:latin typeface="Meiryo UI" panose="020B0604030504040204" pitchFamily="50" charset="-128"/>
                          <a:ea typeface="Meiryo UI" panose="020B0604030504040204" pitchFamily="50" charset="-128"/>
                        </a:rPr>
                        <a:t>38</a:t>
                      </a:r>
                      <a:endParaRPr kumimoji="1" lang="ja-JP" altLang="en-US" sz="1000" dirty="0">
                        <a:latin typeface="Meiryo UI" panose="020B0604030504040204" pitchFamily="50" charset="-128"/>
                        <a:ea typeface="Meiryo UI" panose="020B0604030504040204" pitchFamily="50" charset="-128"/>
                      </a:endParaRPr>
                    </a:p>
                  </a:txBody>
                  <a:tcPr marT="36000" marB="36000"/>
                </a:tc>
                <a:tc>
                  <a:txBody>
                    <a:bodyPr/>
                    <a:lstStyle/>
                    <a:p>
                      <a:pPr algn="ctr">
                        <a:lnSpc>
                          <a:spcPts val="1200"/>
                        </a:lnSpc>
                      </a:pPr>
                      <a:r>
                        <a:rPr kumimoji="1" lang="en-US" altLang="ja-JP" sz="1000" dirty="0">
                          <a:latin typeface="Meiryo UI" panose="020B0604030504040204" pitchFamily="50" charset="-128"/>
                          <a:ea typeface="Meiryo UI" panose="020B0604030504040204" pitchFamily="50" charset="-128"/>
                        </a:rPr>
                        <a:t>98</a:t>
                      </a:r>
                      <a:endParaRPr kumimoji="1" lang="ja-JP" altLang="en-US" sz="1000" dirty="0">
                        <a:latin typeface="Meiryo UI" panose="020B0604030504040204" pitchFamily="50" charset="-128"/>
                        <a:ea typeface="Meiryo UI" panose="020B0604030504040204" pitchFamily="50" charset="-128"/>
                      </a:endParaRPr>
                    </a:p>
                  </a:txBody>
                  <a:tcPr marT="36000" marB="36000"/>
                </a:tc>
                <a:tc>
                  <a:txBody>
                    <a:bodyPr/>
                    <a:lstStyle/>
                    <a:p>
                      <a:pPr algn="ctr">
                        <a:lnSpc>
                          <a:spcPts val="1200"/>
                        </a:lnSpc>
                      </a:pPr>
                      <a:r>
                        <a:rPr kumimoji="1" lang="en-US" altLang="ja-JP" sz="1000" dirty="0">
                          <a:latin typeface="Meiryo UI" panose="020B0604030504040204" pitchFamily="50" charset="-128"/>
                          <a:ea typeface="Meiryo UI" panose="020B0604030504040204" pitchFamily="50" charset="-128"/>
                        </a:rPr>
                        <a:t>121</a:t>
                      </a:r>
                      <a:endParaRPr kumimoji="1" lang="ja-JP" altLang="en-US" sz="1000" dirty="0">
                        <a:latin typeface="Meiryo UI" panose="020B0604030504040204" pitchFamily="50" charset="-128"/>
                        <a:ea typeface="Meiryo UI" panose="020B0604030504040204" pitchFamily="50" charset="-128"/>
                      </a:endParaRPr>
                    </a:p>
                  </a:txBody>
                  <a:tcPr marT="36000" marB="36000"/>
                </a:tc>
                <a:tc>
                  <a:txBody>
                    <a:bodyPr/>
                    <a:lstStyle/>
                    <a:p>
                      <a:pPr algn="ctr">
                        <a:lnSpc>
                          <a:spcPts val="1200"/>
                        </a:lnSpc>
                      </a:pPr>
                      <a:r>
                        <a:rPr kumimoji="1" lang="en-US" altLang="ja-JP" sz="1000" dirty="0">
                          <a:latin typeface="Meiryo UI" panose="020B0604030504040204" pitchFamily="50" charset="-128"/>
                          <a:ea typeface="Meiryo UI" panose="020B0604030504040204" pitchFamily="50" charset="-128"/>
                        </a:rPr>
                        <a:t>219</a:t>
                      </a:r>
                      <a:endParaRPr kumimoji="1" lang="ja-JP" altLang="en-US" sz="1000" dirty="0">
                        <a:latin typeface="Meiryo UI" panose="020B0604030504040204" pitchFamily="50" charset="-128"/>
                        <a:ea typeface="Meiryo UI" panose="020B0604030504040204" pitchFamily="50" charset="-128"/>
                      </a:endParaRPr>
                    </a:p>
                  </a:txBody>
                  <a:tcPr marT="36000" marB="36000"/>
                </a:tc>
                <a:tc>
                  <a:txBody>
                    <a:bodyPr/>
                    <a:lstStyle/>
                    <a:p>
                      <a:pPr algn="ctr">
                        <a:lnSpc>
                          <a:spcPts val="1200"/>
                        </a:lnSpc>
                      </a:pPr>
                      <a:r>
                        <a:rPr kumimoji="1" lang="en-US" altLang="ja-JP" sz="1000" dirty="0">
                          <a:latin typeface="Meiryo UI" panose="020B0604030504040204" pitchFamily="50" charset="-128"/>
                          <a:ea typeface="Meiryo UI" panose="020B0604030504040204" pitchFamily="50" charset="-128"/>
                        </a:rPr>
                        <a:t>148</a:t>
                      </a:r>
                      <a:endParaRPr kumimoji="1" lang="ja-JP" altLang="en-US" sz="1000" dirty="0">
                        <a:latin typeface="Meiryo UI" panose="020B0604030504040204" pitchFamily="50" charset="-128"/>
                        <a:ea typeface="Meiryo UI" panose="020B0604030504040204" pitchFamily="50" charset="-128"/>
                      </a:endParaRPr>
                    </a:p>
                  </a:txBody>
                  <a:tcPr marT="36000" marB="36000"/>
                </a:tc>
                <a:tc>
                  <a:txBody>
                    <a:bodyPr/>
                    <a:lstStyle/>
                    <a:p>
                      <a:pPr algn="ctr">
                        <a:lnSpc>
                          <a:spcPts val="1200"/>
                        </a:lnSpc>
                      </a:pPr>
                      <a:r>
                        <a:rPr kumimoji="1" lang="en-US" altLang="ja-JP" sz="1000" dirty="0">
                          <a:latin typeface="Meiryo UI" panose="020B0604030504040204" pitchFamily="50" charset="-128"/>
                          <a:ea typeface="Meiryo UI" panose="020B0604030504040204" pitchFamily="50" charset="-128"/>
                        </a:rPr>
                        <a:t>71</a:t>
                      </a:r>
                      <a:endParaRPr kumimoji="1" lang="ja-JP" altLang="en-US" sz="1000" dirty="0">
                        <a:latin typeface="Meiryo UI" panose="020B0604030504040204" pitchFamily="50" charset="-128"/>
                        <a:ea typeface="Meiryo UI" panose="020B0604030504040204" pitchFamily="50" charset="-128"/>
                      </a:endParaRPr>
                    </a:p>
                  </a:txBody>
                  <a:tcPr marT="36000" marB="36000"/>
                </a:tc>
                <a:extLst>
                  <a:ext uri="{0D108BD9-81ED-4DB2-BD59-A6C34878D82A}">
                    <a16:rowId xmlns:a16="http://schemas.microsoft.com/office/drawing/2014/main" val="2988840474"/>
                  </a:ext>
                </a:extLst>
              </a:tr>
              <a:tr h="104100">
                <a:tc>
                  <a:txBody>
                    <a:bodyPr/>
                    <a:lstStyle/>
                    <a:p>
                      <a:pPr algn="l">
                        <a:lnSpc>
                          <a:spcPts val="1200"/>
                        </a:lnSpc>
                      </a:pPr>
                      <a:r>
                        <a:rPr kumimoji="1" lang="en-US" altLang="ja-JP" sz="1000" dirty="0">
                          <a:latin typeface="Meiryo UI" panose="020B0604030504040204" pitchFamily="50" charset="-128"/>
                          <a:ea typeface="Meiryo UI" panose="020B0604030504040204" pitchFamily="50" charset="-128"/>
                        </a:rPr>
                        <a:t>H18</a:t>
                      </a:r>
                      <a:endParaRPr kumimoji="1" lang="ja-JP" altLang="en-US" sz="1000" dirty="0">
                        <a:latin typeface="Meiryo UI" panose="020B0604030504040204" pitchFamily="50" charset="-128"/>
                        <a:ea typeface="Meiryo UI" panose="020B0604030504040204" pitchFamily="50" charset="-128"/>
                      </a:endParaRPr>
                    </a:p>
                  </a:txBody>
                  <a:tcPr marT="36000" marB="36000">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tcPr>
                </a:tc>
                <a:tc>
                  <a:txBody>
                    <a:bodyPr/>
                    <a:lstStyle/>
                    <a:p>
                      <a:pPr algn="ctr">
                        <a:lnSpc>
                          <a:spcPts val="1200"/>
                        </a:lnSpc>
                      </a:pPr>
                      <a:r>
                        <a:rPr kumimoji="1" lang="en-US" altLang="ja-JP" sz="1000" dirty="0">
                          <a:latin typeface="Meiryo UI" panose="020B0604030504040204" pitchFamily="50" charset="-128"/>
                          <a:ea typeface="Meiryo UI" panose="020B0604030504040204" pitchFamily="50" charset="-128"/>
                        </a:rPr>
                        <a:t>35</a:t>
                      </a:r>
                      <a:endParaRPr kumimoji="1" lang="ja-JP" altLang="en-US" sz="1000" dirty="0">
                        <a:latin typeface="Meiryo UI" panose="020B0604030504040204" pitchFamily="50" charset="-128"/>
                        <a:ea typeface="Meiryo UI" panose="020B0604030504040204" pitchFamily="50" charset="-128"/>
                      </a:endParaRPr>
                    </a:p>
                  </a:txBody>
                  <a:tcPr marT="36000" marB="36000">
                    <a:lnL w="6350" cap="flat" cmpd="sng" algn="ctr">
                      <a:solidFill>
                        <a:schemeClr val="tx1"/>
                      </a:solidFill>
                      <a:prstDash val="solid"/>
                      <a:round/>
                      <a:headEnd type="none" w="med" len="med"/>
                      <a:tailEnd type="none" w="med" len="med"/>
                    </a:lnL>
                    <a:lnB w="6350" cap="flat" cmpd="sng" algn="ctr">
                      <a:solidFill>
                        <a:schemeClr val="tx1"/>
                      </a:solidFill>
                      <a:prstDash val="solid"/>
                      <a:round/>
                      <a:headEnd type="none" w="med" len="med"/>
                      <a:tailEnd type="none" w="med" len="med"/>
                    </a:lnB>
                  </a:tcPr>
                </a:tc>
                <a:tc>
                  <a:txBody>
                    <a:bodyPr/>
                    <a:lstStyle/>
                    <a:p>
                      <a:pPr algn="ctr">
                        <a:lnSpc>
                          <a:spcPts val="1200"/>
                        </a:lnSpc>
                      </a:pPr>
                      <a:r>
                        <a:rPr kumimoji="1" lang="en-US" altLang="ja-JP" sz="1000" dirty="0">
                          <a:latin typeface="Meiryo UI" panose="020B0604030504040204" pitchFamily="50" charset="-128"/>
                          <a:ea typeface="Meiryo UI" panose="020B0604030504040204" pitchFamily="50" charset="-128"/>
                        </a:rPr>
                        <a:t>38</a:t>
                      </a:r>
                      <a:endParaRPr kumimoji="1" lang="ja-JP" altLang="en-US" sz="1000" dirty="0">
                        <a:latin typeface="Meiryo UI" panose="020B0604030504040204" pitchFamily="50" charset="-128"/>
                        <a:ea typeface="Meiryo UI" panose="020B0604030504040204" pitchFamily="50" charset="-128"/>
                      </a:endParaRPr>
                    </a:p>
                  </a:txBody>
                  <a:tcPr marT="36000" marB="36000"/>
                </a:tc>
                <a:tc>
                  <a:txBody>
                    <a:bodyPr/>
                    <a:lstStyle/>
                    <a:p>
                      <a:pPr algn="ctr">
                        <a:lnSpc>
                          <a:spcPts val="1200"/>
                        </a:lnSpc>
                      </a:pPr>
                      <a:r>
                        <a:rPr kumimoji="1" lang="en-US" altLang="ja-JP" sz="1000" dirty="0">
                          <a:latin typeface="Meiryo UI" panose="020B0604030504040204" pitchFamily="50" charset="-128"/>
                          <a:ea typeface="Meiryo UI" panose="020B0604030504040204" pitchFamily="50" charset="-128"/>
                        </a:rPr>
                        <a:t>265</a:t>
                      </a:r>
                      <a:endParaRPr kumimoji="1" lang="ja-JP" altLang="en-US" sz="1000" dirty="0">
                        <a:latin typeface="Meiryo UI" panose="020B0604030504040204" pitchFamily="50" charset="-128"/>
                        <a:ea typeface="Meiryo UI" panose="020B0604030504040204" pitchFamily="50" charset="-128"/>
                      </a:endParaRPr>
                    </a:p>
                  </a:txBody>
                  <a:tcPr marT="36000" marB="36000"/>
                </a:tc>
                <a:tc>
                  <a:txBody>
                    <a:bodyPr/>
                    <a:lstStyle/>
                    <a:p>
                      <a:pPr algn="ctr">
                        <a:lnSpc>
                          <a:spcPts val="1200"/>
                        </a:lnSpc>
                      </a:pPr>
                      <a:r>
                        <a:rPr kumimoji="1" lang="en-US" altLang="ja-JP" sz="1000" dirty="0">
                          <a:latin typeface="Meiryo UI" panose="020B0604030504040204" pitchFamily="50" charset="-128"/>
                          <a:ea typeface="Meiryo UI" panose="020B0604030504040204" pitchFamily="50" charset="-128"/>
                        </a:rPr>
                        <a:t>99</a:t>
                      </a:r>
                      <a:endParaRPr kumimoji="1" lang="ja-JP" altLang="en-US" sz="1000" dirty="0">
                        <a:latin typeface="Meiryo UI" panose="020B0604030504040204" pitchFamily="50" charset="-128"/>
                        <a:ea typeface="Meiryo UI" panose="020B0604030504040204" pitchFamily="50" charset="-128"/>
                      </a:endParaRPr>
                    </a:p>
                  </a:txBody>
                  <a:tcPr marT="36000" marB="36000"/>
                </a:tc>
                <a:tc>
                  <a:txBody>
                    <a:bodyPr/>
                    <a:lstStyle/>
                    <a:p>
                      <a:pPr algn="ctr">
                        <a:lnSpc>
                          <a:spcPts val="1200"/>
                        </a:lnSpc>
                      </a:pPr>
                      <a:r>
                        <a:rPr kumimoji="1" lang="en-US" altLang="ja-JP" sz="1000" dirty="0">
                          <a:latin typeface="Meiryo UI" panose="020B0604030504040204" pitchFamily="50" charset="-128"/>
                          <a:ea typeface="Meiryo UI" panose="020B0604030504040204" pitchFamily="50" charset="-128"/>
                        </a:rPr>
                        <a:t>364</a:t>
                      </a:r>
                      <a:endParaRPr kumimoji="1" lang="ja-JP" altLang="en-US" sz="1000" dirty="0">
                        <a:latin typeface="Meiryo UI" panose="020B0604030504040204" pitchFamily="50" charset="-128"/>
                        <a:ea typeface="Meiryo UI" panose="020B0604030504040204" pitchFamily="50" charset="-128"/>
                      </a:endParaRPr>
                    </a:p>
                  </a:txBody>
                  <a:tcPr marT="36000" marB="36000"/>
                </a:tc>
                <a:tc>
                  <a:txBody>
                    <a:bodyPr/>
                    <a:lstStyle/>
                    <a:p>
                      <a:pPr algn="ctr">
                        <a:lnSpc>
                          <a:spcPts val="1200"/>
                        </a:lnSpc>
                      </a:pPr>
                      <a:r>
                        <a:rPr kumimoji="1" lang="en-US" altLang="ja-JP" sz="1000" dirty="0">
                          <a:latin typeface="Meiryo UI" panose="020B0604030504040204" pitchFamily="50" charset="-128"/>
                          <a:ea typeface="Meiryo UI" panose="020B0604030504040204" pitchFamily="50" charset="-128"/>
                        </a:rPr>
                        <a:t>158</a:t>
                      </a:r>
                      <a:endParaRPr kumimoji="1" lang="ja-JP" altLang="en-US" sz="1000" dirty="0">
                        <a:latin typeface="Meiryo UI" panose="020B0604030504040204" pitchFamily="50" charset="-128"/>
                        <a:ea typeface="Meiryo UI" panose="020B0604030504040204" pitchFamily="50" charset="-128"/>
                      </a:endParaRPr>
                    </a:p>
                  </a:txBody>
                  <a:tcPr marT="36000" marB="36000"/>
                </a:tc>
                <a:tc>
                  <a:txBody>
                    <a:bodyPr/>
                    <a:lstStyle/>
                    <a:p>
                      <a:pPr algn="ctr">
                        <a:lnSpc>
                          <a:spcPts val="1200"/>
                        </a:lnSpc>
                      </a:pPr>
                      <a:r>
                        <a:rPr kumimoji="1" lang="en-US" altLang="ja-JP" sz="1000" dirty="0">
                          <a:latin typeface="Meiryo UI" panose="020B0604030504040204" pitchFamily="50" charset="-128"/>
                          <a:ea typeface="Meiryo UI" panose="020B0604030504040204" pitchFamily="50" charset="-128"/>
                        </a:rPr>
                        <a:t>206</a:t>
                      </a:r>
                      <a:endParaRPr kumimoji="1" lang="ja-JP" altLang="en-US" sz="1000" dirty="0">
                        <a:latin typeface="Meiryo UI" panose="020B0604030504040204" pitchFamily="50" charset="-128"/>
                        <a:ea typeface="Meiryo UI" panose="020B0604030504040204" pitchFamily="50" charset="-128"/>
                      </a:endParaRPr>
                    </a:p>
                  </a:txBody>
                  <a:tcPr marT="36000" marB="36000"/>
                </a:tc>
                <a:extLst>
                  <a:ext uri="{0D108BD9-81ED-4DB2-BD59-A6C34878D82A}">
                    <a16:rowId xmlns:a16="http://schemas.microsoft.com/office/drawing/2014/main" val="2088116573"/>
                  </a:ext>
                </a:extLst>
              </a:tr>
              <a:tr h="135280">
                <a:tc>
                  <a:txBody>
                    <a:bodyPr/>
                    <a:lstStyle/>
                    <a:p>
                      <a:pPr algn="l">
                        <a:lnSpc>
                          <a:spcPts val="1200"/>
                        </a:lnSpc>
                      </a:pPr>
                      <a:r>
                        <a:rPr kumimoji="1" lang="en-US" altLang="ja-JP" sz="1000" dirty="0">
                          <a:latin typeface="Meiryo UI" panose="020B0604030504040204" pitchFamily="50" charset="-128"/>
                          <a:ea typeface="Meiryo UI" panose="020B0604030504040204" pitchFamily="50" charset="-128"/>
                        </a:rPr>
                        <a:t>H19</a:t>
                      </a:r>
                      <a:endParaRPr kumimoji="1" lang="ja-JP" altLang="en-US" sz="1000" dirty="0">
                        <a:latin typeface="Meiryo UI" panose="020B0604030504040204" pitchFamily="50" charset="-128"/>
                        <a:ea typeface="Meiryo UI" panose="020B0604030504040204" pitchFamily="50" charset="-128"/>
                      </a:endParaRPr>
                    </a:p>
                  </a:txBody>
                  <a:tcP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tcPr>
                </a:tc>
                <a:tc>
                  <a:txBody>
                    <a:bodyPr/>
                    <a:lstStyle/>
                    <a:p>
                      <a:pPr algn="ctr">
                        <a:lnSpc>
                          <a:spcPts val="1200"/>
                        </a:lnSpc>
                      </a:pPr>
                      <a:r>
                        <a:rPr kumimoji="1" lang="en-US" altLang="ja-JP" sz="1000" dirty="0">
                          <a:latin typeface="Meiryo UI" panose="020B0604030504040204" pitchFamily="50" charset="-128"/>
                          <a:ea typeface="Meiryo UI" panose="020B0604030504040204" pitchFamily="50" charset="-128"/>
                        </a:rPr>
                        <a:t>35</a:t>
                      </a:r>
                      <a:endParaRPr kumimoji="1" lang="ja-JP" altLang="en-US" sz="1000" dirty="0">
                        <a:latin typeface="Meiryo UI" panose="020B0604030504040204" pitchFamily="50" charset="-128"/>
                        <a:ea typeface="Meiryo UI" panose="020B0604030504040204" pitchFamily="50" charset="-128"/>
                      </a:endParaRPr>
                    </a:p>
                  </a:txBody>
                  <a:tcPr marT="36000" marB="36000">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tcPr>
                </a:tc>
                <a:tc>
                  <a:txBody>
                    <a:bodyPr/>
                    <a:lstStyle/>
                    <a:p>
                      <a:pPr algn="ctr">
                        <a:lnSpc>
                          <a:spcPts val="1200"/>
                        </a:lnSpc>
                      </a:pPr>
                      <a:r>
                        <a:rPr kumimoji="1" lang="en-US" altLang="ja-JP" sz="1000" dirty="0">
                          <a:latin typeface="Meiryo UI" panose="020B0604030504040204" pitchFamily="50" charset="-128"/>
                          <a:ea typeface="Meiryo UI" panose="020B0604030504040204" pitchFamily="50" charset="-128"/>
                        </a:rPr>
                        <a:t>35</a:t>
                      </a:r>
                      <a:endParaRPr kumimoji="1" lang="ja-JP" altLang="en-US" sz="1000" dirty="0">
                        <a:latin typeface="Meiryo UI" panose="020B0604030504040204" pitchFamily="50" charset="-128"/>
                        <a:ea typeface="Meiryo UI" panose="020B0604030504040204" pitchFamily="50" charset="-128"/>
                      </a:endParaRPr>
                    </a:p>
                  </a:txBody>
                  <a:tcPr marT="36000" marB="36000"/>
                </a:tc>
                <a:tc>
                  <a:txBody>
                    <a:bodyPr/>
                    <a:lstStyle/>
                    <a:p>
                      <a:pPr algn="ctr">
                        <a:lnSpc>
                          <a:spcPts val="1200"/>
                        </a:lnSpc>
                      </a:pPr>
                      <a:r>
                        <a:rPr kumimoji="1" lang="en-US" altLang="ja-JP" sz="1000" dirty="0">
                          <a:latin typeface="Meiryo UI" panose="020B0604030504040204" pitchFamily="50" charset="-128"/>
                          <a:ea typeface="Meiryo UI" panose="020B0604030504040204" pitchFamily="50" charset="-128"/>
                        </a:rPr>
                        <a:t>283</a:t>
                      </a:r>
                      <a:endParaRPr kumimoji="1" lang="ja-JP" altLang="en-US" sz="1000" dirty="0">
                        <a:latin typeface="Meiryo UI" panose="020B0604030504040204" pitchFamily="50" charset="-128"/>
                        <a:ea typeface="Meiryo UI" panose="020B0604030504040204" pitchFamily="50" charset="-128"/>
                      </a:endParaRPr>
                    </a:p>
                  </a:txBody>
                  <a:tcPr marT="36000" marB="36000"/>
                </a:tc>
                <a:tc>
                  <a:txBody>
                    <a:bodyPr/>
                    <a:lstStyle/>
                    <a:p>
                      <a:pPr algn="ctr">
                        <a:lnSpc>
                          <a:spcPts val="1200"/>
                        </a:lnSpc>
                      </a:pPr>
                      <a:r>
                        <a:rPr kumimoji="1" lang="en-US" altLang="ja-JP" sz="1000" dirty="0">
                          <a:latin typeface="Meiryo UI" panose="020B0604030504040204" pitchFamily="50" charset="-128"/>
                          <a:ea typeface="Meiryo UI" panose="020B0604030504040204" pitchFamily="50" charset="-128"/>
                        </a:rPr>
                        <a:t>269</a:t>
                      </a:r>
                      <a:endParaRPr kumimoji="1" lang="ja-JP" altLang="en-US" sz="1000" dirty="0">
                        <a:latin typeface="Meiryo UI" panose="020B0604030504040204" pitchFamily="50" charset="-128"/>
                        <a:ea typeface="Meiryo UI" panose="020B0604030504040204" pitchFamily="50" charset="-128"/>
                      </a:endParaRPr>
                    </a:p>
                  </a:txBody>
                  <a:tcPr marT="36000" marB="36000"/>
                </a:tc>
                <a:tc>
                  <a:txBody>
                    <a:bodyPr/>
                    <a:lstStyle/>
                    <a:p>
                      <a:pPr algn="ctr">
                        <a:lnSpc>
                          <a:spcPts val="1200"/>
                        </a:lnSpc>
                      </a:pPr>
                      <a:r>
                        <a:rPr kumimoji="1" lang="en-US" altLang="ja-JP" sz="1000" dirty="0">
                          <a:latin typeface="Meiryo UI" panose="020B0604030504040204" pitchFamily="50" charset="-128"/>
                          <a:ea typeface="Meiryo UI" panose="020B0604030504040204" pitchFamily="50" charset="-128"/>
                        </a:rPr>
                        <a:t>552</a:t>
                      </a:r>
                      <a:endParaRPr kumimoji="1" lang="ja-JP" altLang="en-US" sz="1000" dirty="0">
                        <a:latin typeface="Meiryo UI" panose="020B0604030504040204" pitchFamily="50" charset="-128"/>
                        <a:ea typeface="Meiryo UI" panose="020B0604030504040204" pitchFamily="50" charset="-128"/>
                      </a:endParaRPr>
                    </a:p>
                  </a:txBody>
                  <a:tcPr marT="36000" marB="36000"/>
                </a:tc>
                <a:tc>
                  <a:txBody>
                    <a:bodyPr/>
                    <a:lstStyle/>
                    <a:p>
                      <a:pPr algn="ctr">
                        <a:lnSpc>
                          <a:spcPts val="1200"/>
                        </a:lnSpc>
                      </a:pPr>
                      <a:r>
                        <a:rPr kumimoji="1" lang="en-US" altLang="ja-JP" sz="1000" dirty="0">
                          <a:latin typeface="Meiryo UI" panose="020B0604030504040204" pitchFamily="50" charset="-128"/>
                          <a:ea typeface="Meiryo UI" panose="020B0604030504040204" pitchFamily="50" charset="-128"/>
                        </a:rPr>
                        <a:t>178</a:t>
                      </a:r>
                      <a:endParaRPr kumimoji="1" lang="ja-JP" altLang="en-US" sz="1000" dirty="0">
                        <a:latin typeface="Meiryo UI" panose="020B0604030504040204" pitchFamily="50" charset="-128"/>
                        <a:ea typeface="Meiryo UI" panose="020B0604030504040204" pitchFamily="50" charset="-128"/>
                      </a:endParaRPr>
                    </a:p>
                  </a:txBody>
                  <a:tcPr marT="36000" marB="36000"/>
                </a:tc>
                <a:tc>
                  <a:txBody>
                    <a:bodyPr/>
                    <a:lstStyle/>
                    <a:p>
                      <a:pPr algn="ctr">
                        <a:lnSpc>
                          <a:spcPts val="1200"/>
                        </a:lnSpc>
                      </a:pPr>
                      <a:r>
                        <a:rPr kumimoji="1" lang="en-US" altLang="ja-JP" sz="1000" dirty="0">
                          <a:latin typeface="Meiryo UI" panose="020B0604030504040204" pitchFamily="50" charset="-128"/>
                          <a:ea typeface="Meiryo UI" panose="020B0604030504040204" pitchFamily="50" charset="-128"/>
                        </a:rPr>
                        <a:t>374</a:t>
                      </a:r>
                      <a:endParaRPr kumimoji="1" lang="ja-JP" altLang="en-US" sz="1000" dirty="0">
                        <a:latin typeface="Meiryo UI" panose="020B0604030504040204" pitchFamily="50" charset="-128"/>
                        <a:ea typeface="Meiryo UI" panose="020B0604030504040204" pitchFamily="50" charset="-128"/>
                      </a:endParaRPr>
                    </a:p>
                  </a:txBody>
                  <a:tcPr marT="36000" marB="36000"/>
                </a:tc>
                <a:extLst>
                  <a:ext uri="{0D108BD9-81ED-4DB2-BD59-A6C34878D82A}">
                    <a16:rowId xmlns:a16="http://schemas.microsoft.com/office/drawing/2014/main" val="2496073175"/>
                  </a:ext>
                </a:extLst>
              </a:tr>
              <a:tr h="0">
                <a:tc>
                  <a:txBody>
                    <a:bodyPr/>
                    <a:lstStyle/>
                    <a:p>
                      <a:pPr algn="l">
                        <a:lnSpc>
                          <a:spcPts val="1200"/>
                        </a:lnSpc>
                      </a:pPr>
                      <a:r>
                        <a:rPr kumimoji="1" lang="en-US" altLang="ja-JP" sz="1000" dirty="0">
                          <a:latin typeface="Meiryo UI" panose="020B0604030504040204" pitchFamily="50" charset="-128"/>
                          <a:ea typeface="Meiryo UI" panose="020B0604030504040204" pitchFamily="50" charset="-128"/>
                        </a:rPr>
                        <a:t>H20</a:t>
                      </a:r>
                      <a:endParaRPr kumimoji="1" lang="ja-JP" altLang="en-US" sz="1000" dirty="0">
                        <a:latin typeface="Meiryo UI" panose="020B0604030504040204" pitchFamily="50" charset="-128"/>
                        <a:ea typeface="Meiryo UI" panose="020B0604030504040204" pitchFamily="50" charset="-128"/>
                      </a:endParaRPr>
                    </a:p>
                  </a:txBody>
                  <a:tcPr marT="36000" marB="36000">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tcPr>
                </a:tc>
                <a:tc>
                  <a:txBody>
                    <a:bodyPr/>
                    <a:lstStyle/>
                    <a:p>
                      <a:pPr algn="ctr">
                        <a:lnSpc>
                          <a:spcPts val="1200"/>
                        </a:lnSpc>
                      </a:pPr>
                      <a:r>
                        <a:rPr kumimoji="1" lang="en-US" altLang="ja-JP" sz="1000" dirty="0">
                          <a:latin typeface="Meiryo UI" panose="020B0604030504040204" pitchFamily="50" charset="-128"/>
                          <a:ea typeface="Meiryo UI" panose="020B0604030504040204" pitchFamily="50" charset="-128"/>
                        </a:rPr>
                        <a:t>35</a:t>
                      </a:r>
                      <a:endParaRPr kumimoji="1" lang="ja-JP" altLang="en-US" sz="1000" dirty="0">
                        <a:latin typeface="Meiryo UI" panose="020B0604030504040204" pitchFamily="50" charset="-128"/>
                        <a:ea typeface="Meiryo UI" panose="020B0604030504040204" pitchFamily="50" charset="-128"/>
                      </a:endParaRPr>
                    </a:p>
                  </a:txBody>
                  <a:tcPr marT="36000" marB="36000">
                    <a:lnL w="6350" cap="flat" cmpd="sng" algn="ctr">
                      <a:solidFill>
                        <a:schemeClr val="tx1"/>
                      </a:solidFill>
                      <a:prstDash val="solid"/>
                      <a:round/>
                      <a:headEnd type="none" w="med" len="med"/>
                      <a:tailEnd type="none" w="med" len="med"/>
                    </a:lnL>
                    <a:lnB w="6350" cap="flat" cmpd="sng" algn="ctr">
                      <a:solidFill>
                        <a:schemeClr val="tx1"/>
                      </a:solidFill>
                      <a:prstDash val="solid"/>
                      <a:round/>
                      <a:headEnd type="none" w="med" len="med"/>
                      <a:tailEnd type="none" w="med" len="med"/>
                    </a:lnB>
                  </a:tcPr>
                </a:tc>
                <a:tc>
                  <a:txBody>
                    <a:bodyPr/>
                    <a:lstStyle/>
                    <a:p>
                      <a:pPr algn="ctr">
                        <a:lnSpc>
                          <a:spcPts val="1200"/>
                        </a:lnSpc>
                      </a:pPr>
                      <a:r>
                        <a:rPr kumimoji="1" lang="en-US" altLang="ja-JP" sz="1000" dirty="0">
                          <a:latin typeface="Meiryo UI" panose="020B0604030504040204" pitchFamily="50" charset="-128"/>
                          <a:ea typeface="Meiryo UI" panose="020B0604030504040204" pitchFamily="50" charset="-128"/>
                        </a:rPr>
                        <a:t>35</a:t>
                      </a:r>
                      <a:endParaRPr kumimoji="1" lang="ja-JP" altLang="en-US" sz="1000" dirty="0">
                        <a:latin typeface="Meiryo UI" panose="020B0604030504040204" pitchFamily="50" charset="-128"/>
                        <a:ea typeface="Meiryo UI" panose="020B0604030504040204" pitchFamily="50" charset="-128"/>
                      </a:endParaRPr>
                    </a:p>
                  </a:txBody>
                  <a:tcPr marT="36000" marB="36000"/>
                </a:tc>
                <a:tc>
                  <a:txBody>
                    <a:bodyPr/>
                    <a:lstStyle/>
                    <a:p>
                      <a:pPr algn="ctr">
                        <a:lnSpc>
                          <a:spcPts val="1200"/>
                        </a:lnSpc>
                      </a:pPr>
                      <a:r>
                        <a:rPr kumimoji="1" lang="en-US" altLang="ja-JP" sz="1000" dirty="0">
                          <a:latin typeface="Meiryo UI" panose="020B0604030504040204" pitchFamily="50" charset="-128"/>
                          <a:ea typeface="Meiryo UI" panose="020B0604030504040204" pitchFamily="50" charset="-128"/>
                        </a:rPr>
                        <a:t>284</a:t>
                      </a:r>
                      <a:endParaRPr kumimoji="1" lang="ja-JP" altLang="en-US" sz="1000" dirty="0">
                        <a:latin typeface="Meiryo UI" panose="020B0604030504040204" pitchFamily="50" charset="-128"/>
                        <a:ea typeface="Meiryo UI" panose="020B0604030504040204" pitchFamily="50" charset="-128"/>
                      </a:endParaRPr>
                    </a:p>
                  </a:txBody>
                  <a:tcPr marT="36000" marB="36000"/>
                </a:tc>
                <a:tc>
                  <a:txBody>
                    <a:bodyPr/>
                    <a:lstStyle/>
                    <a:p>
                      <a:pPr algn="ctr">
                        <a:lnSpc>
                          <a:spcPts val="1200"/>
                        </a:lnSpc>
                      </a:pPr>
                      <a:r>
                        <a:rPr kumimoji="1" lang="en-US" altLang="ja-JP" sz="1000" dirty="0">
                          <a:latin typeface="Meiryo UI" panose="020B0604030504040204" pitchFamily="50" charset="-128"/>
                          <a:ea typeface="Meiryo UI" panose="020B0604030504040204" pitchFamily="50" charset="-128"/>
                        </a:rPr>
                        <a:t>265</a:t>
                      </a:r>
                      <a:endParaRPr kumimoji="1" lang="ja-JP" altLang="en-US" sz="1000" dirty="0">
                        <a:latin typeface="Meiryo UI" panose="020B0604030504040204" pitchFamily="50" charset="-128"/>
                        <a:ea typeface="Meiryo UI" panose="020B0604030504040204" pitchFamily="50" charset="-128"/>
                      </a:endParaRPr>
                    </a:p>
                  </a:txBody>
                  <a:tcPr marT="36000" marB="36000"/>
                </a:tc>
                <a:tc>
                  <a:txBody>
                    <a:bodyPr/>
                    <a:lstStyle/>
                    <a:p>
                      <a:pPr algn="ctr">
                        <a:lnSpc>
                          <a:spcPts val="1200"/>
                        </a:lnSpc>
                      </a:pPr>
                      <a:r>
                        <a:rPr kumimoji="1" lang="en-US" altLang="ja-JP" sz="1000" dirty="0">
                          <a:latin typeface="Meiryo UI" panose="020B0604030504040204" pitchFamily="50" charset="-128"/>
                          <a:ea typeface="Meiryo UI" panose="020B0604030504040204" pitchFamily="50" charset="-128"/>
                        </a:rPr>
                        <a:t>549</a:t>
                      </a:r>
                      <a:endParaRPr kumimoji="1" lang="ja-JP" altLang="en-US" sz="1000" dirty="0">
                        <a:latin typeface="Meiryo UI" panose="020B0604030504040204" pitchFamily="50" charset="-128"/>
                        <a:ea typeface="Meiryo UI" panose="020B0604030504040204" pitchFamily="50" charset="-128"/>
                      </a:endParaRPr>
                    </a:p>
                  </a:txBody>
                  <a:tcPr marT="36000" marB="36000"/>
                </a:tc>
                <a:tc>
                  <a:txBody>
                    <a:bodyPr/>
                    <a:lstStyle/>
                    <a:p>
                      <a:pPr algn="ctr">
                        <a:lnSpc>
                          <a:spcPts val="1200"/>
                        </a:lnSpc>
                      </a:pPr>
                      <a:r>
                        <a:rPr kumimoji="1" lang="en-US" altLang="ja-JP" sz="1000" dirty="0">
                          <a:latin typeface="Meiryo UI" panose="020B0604030504040204" pitchFamily="50" charset="-128"/>
                          <a:ea typeface="Meiryo UI" panose="020B0604030504040204" pitchFamily="50" charset="-128"/>
                        </a:rPr>
                        <a:t>178</a:t>
                      </a:r>
                      <a:endParaRPr kumimoji="1" lang="ja-JP" altLang="en-US" sz="1000" dirty="0">
                        <a:latin typeface="Meiryo UI" panose="020B0604030504040204" pitchFamily="50" charset="-128"/>
                        <a:ea typeface="Meiryo UI" panose="020B0604030504040204" pitchFamily="50" charset="-128"/>
                      </a:endParaRPr>
                    </a:p>
                  </a:txBody>
                  <a:tcPr marT="36000" marB="36000"/>
                </a:tc>
                <a:tc>
                  <a:txBody>
                    <a:bodyPr/>
                    <a:lstStyle/>
                    <a:p>
                      <a:pPr algn="ctr">
                        <a:lnSpc>
                          <a:spcPts val="1200"/>
                        </a:lnSpc>
                      </a:pPr>
                      <a:r>
                        <a:rPr kumimoji="1" lang="en-US" altLang="ja-JP" sz="1000" dirty="0">
                          <a:latin typeface="Meiryo UI" panose="020B0604030504040204" pitchFamily="50" charset="-128"/>
                          <a:ea typeface="Meiryo UI" panose="020B0604030504040204" pitchFamily="50" charset="-128"/>
                        </a:rPr>
                        <a:t>371</a:t>
                      </a:r>
                      <a:endParaRPr kumimoji="1" lang="ja-JP" altLang="en-US" sz="1000" dirty="0">
                        <a:latin typeface="Meiryo UI" panose="020B0604030504040204" pitchFamily="50" charset="-128"/>
                        <a:ea typeface="Meiryo UI" panose="020B0604030504040204" pitchFamily="50" charset="-128"/>
                      </a:endParaRPr>
                    </a:p>
                  </a:txBody>
                  <a:tcPr marT="36000" marB="36000"/>
                </a:tc>
                <a:extLst>
                  <a:ext uri="{0D108BD9-81ED-4DB2-BD59-A6C34878D82A}">
                    <a16:rowId xmlns:a16="http://schemas.microsoft.com/office/drawing/2014/main" val="566692844"/>
                  </a:ext>
                </a:extLst>
              </a:tr>
            </a:tbl>
          </a:graphicData>
        </a:graphic>
      </p:graphicFrame>
      <p:sp>
        <p:nvSpPr>
          <p:cNvPr id="9" name="正方形/長方形 8"/>
          <p:cNvSpPr/>
          <p:nvPr/>
        </p:nvSpPr>
        <p:spPr>
          <a:xfrm>
            <a:off x="5877145" y="220456"/>
            <a:ext cx="1935215" cy="208186"/>
          </a:xfrm>
          <a:prstGeom prst="rect">
            <a:avLst/>
          </a:prstGeom>
          <a:ln w="6350"/>
        </p:spPr>
        <p:style>
          <a:lnRef idx="2">
            <a:schemeClr val="accent1"/>
          </a:lnRef>
          <a:fillRef idx="1">
            <a:schemeClr val="lt1"/>
          </a:fillRef>
          <a:effectRef idx="0">
            <a:schemeClr val="accent1"/>
          </a:effectRef>
          <a:fontRef idx="minor">
            <a:schemeClr val="dk1"/>
          </a:fontRef>
        </p:style>
        <p:txBody>
          <a:bodyPr lIns="36000" rIns="36000" rtlCol="0" anchor="ctr"/>
          <a:lstStyle/>
          <a:p>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予算の記載</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）：一般財源</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スライド番号プレースホルダー 4"/>
          <p:cNvSpPr txBox="1">
            <a:spLocks/>
          </p:cNvSpPr>
          <p:nvPr/>
        </p:nvSpPr>
        <p:spPr>
          <a:xfrm>
            <a:off x="7010400" y="6584035"/>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smtClean="0">
                <a:solidFill>
                  <a:schemeClr val="tx1"/>
                </a:solidFill>
                <a:latin typeface="Meiryo UI" panose="020B0604030504040204" pitchFamily="50" charset="-128"/>
                <a:ea typeface="Meiryo UI" panose="020B0604030504040204" pitchFamily="50" charset="-128"/>
              </a:rPr>
              <a:t>92</a:t>
            </a:r>
            <a:endParaRPr lang="ja-JP" altLang="en-US"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582357188"/>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nvGraphicFramePr>
        <p:xfrm>
          <a:off x="70604" y="126766"/>
          <a:ext cx="9003329" cy="415976"/>
        </p:xfrm>
        <a:graphic>
          <a:graphicData uri="http://schemas.openxmlformats.org/drawingml/2006/table">
            <a:tbl>
              <a:tblPr firstRow="1" firstCol="1" bandRow="1">
                <a:tableStyleId>{5C22544A-7EE6-4342-B048-85BDC9FD1C3A}</a:tableStyleId>
              </a:tblPr>
              <a:tblGrid>
                <a:gridCol w="6301596">
                  <a:extLst>
                    <a:ext uri="{9D8B030D-6E8A-4147-A177-3AD203B41FA5}">
                      <a16:colId xmlns:a16="http://schemas.microsoft.com/office/drawing/2014/main" val="1996567682"/>
                    </a:ext>
                  </a:extLst>
                </a:gridCol>
                <a:gridCol w="2701733">
                  <a:extLst>
                    <a:ext uri="{9D8B030D-6E8A-4147-A177-3AD203B41FA5}">
                      <a16:colId xmlns:a16="http://schemas.microsoft.com/office/drawing/2014/main" val="2440904912"/>
                    </a:ext>
                  </a:extLst>
                </a:gridCol>
              </a:tblGrid>
              <a:tr h="41597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100" kern="100" dirty="0">
                          <a:solidFill>
                            <a:schemeClr val="tx1"/>
                          </a:solidFill>
                          <a:effectLst/>
                          <a:latin typeface="Meiryo UI" panose="020B0604030504040204" pitchFamily="50" charset="-128"/>
                          <a:ea typeface="Meiryo UI" panose="020B0604030504040204" pitchFamily="50" charset="-128"/>
                        </a:rPr>
                        <a:t>【</a:t>
                      </a:r>
                      <a:r>
                        <a:rPr lang="ja-JP" altLang="en-US" sz="1100" kern="100" dirty="0">
                          <a:solidFill>
                            <a:schemeClr val="tx1"/>
                          </a:solidFill>
                          <a:effectLst/>
                          <a:latin typeface="Meiryo UI" panose="020B0604030504040204" pitchFamily="50" charset="-128"/>
                          <a:ea typeface="Meiryo UI" panose="020B0604030504040204" pitchFamily="50" charset="-128"/>
                        </a:rPr>
                        <a:t>主要検討事業</a:t>
                      </a:r>
                      <a:r>
                        <a:rPr lang="en-US" altLang="ja-JP" sz="1100" kern="100" dirty="0">
                          <a:solidFill>
                            <a:schemeClr val="tx1"/>
                          </a:solidFill>
                          <a:effectLst/>
                          <a:latin typeface="Meiryo UI" panose="020B0604030504040204" pitchFamily="50" charset="-128"/>
                          <a:ea typeface="Meiryo UI" panose="020B0604030504040204" pitchFamily="50" charset="-128"/>
                        </a:rPr>
                        <a:t>38】</a:t>
                      </a:r>
                      <a:r>
                        <a:rPr lang="ja-JP" altLang="en-US" sz="1100" kern="100" dirty="0">
                          <a:solidFill>
                            <a:schemeClr val="tx1"/>
                          </a:solidFill>
                          <a:effectLst/>
                          <a:latin typeface="Meiryo UI" panose="020B0604030504040204" pitchFamily="50" charset="-128"/>
                          <a:ea typeface="Meiryo UI" panose="020B0604030504040204" pitchFamily="50" charset="-128"/>
                        </a:rPr>
                        <a:t>　</a:t>
                      </a:r>
                      <a:r>
                        <a:rPr lang="zh-TW" altLang="en-US" sz="1400" kern="100" dirty="0">
                          <a:solidFill>
                            <a:schemeClr val="tx1"/>
                          </a:solidFill>
                          <a:effectLst/>
                          <a:latin typeface="Meiryo UI" panose="020B0604030504040204" pitchFamily="50" charset="-128"/>
                          <a:ea typeface="Meiryo UI" panose="020B0604030504040204" pitchFamily="50" charset="-128"/>
                        </a:rPr>
                        <a:t>３５人学級編制</a:t>
                      </a:r>
                      <a:r>
                        <a:rPr lang="ja-JP" altLang="en-US" sz="1400" kern="100" dirty="0">
                          <a:solidFill>
                            <a:schemeClr val="tx1"/>
                          </a:solidFill>
                          <a:effectLst/>
                          <a:latin typeface="Meiryo UI" panose="020B0604030504040204" pitchFamily="50" charset="-128"/>
                          <a:ea typeface="Meiryo UI" panose="020B0604030504040204" pitchFamily="50" charset="-128"/>
                        </a:rPr>
                        <a:t>（</a:t>
                      </a:r>
                      <a:r>
                        <a:rPr kumimoji="1" lang="ja-JP" altLang="en-US" sz="1400" u="none" dirty="0">
                          <a:solidFill>
                            <a:schemeClr val="tx1"/>
                          </a:solidFill>
                          <a:latin typeface="Meiryo UI" panose="020B0604030504040204" pitchFamily="50" charset="-128"/>
                          <a:ea typeface="Meiryo UI" panose="020B0604030504040204" pitchFamily="50" charset="-128"/>
                        </a:rPr>
                        <a:t>つづき）</a:t>
                      </a:r>
                      <a:endParaRPr lang="en-US" altLang="ja-JP" sz="12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effectLst/>
                          <a:latin typeface="Meiryo UI" panose="020B0604030504040204" pitchFamily="50" charset="-128"/>
                          <a:ea typeface="Meiryo UI" panose="020B0604030504040204" pitchFamily="50" charset="-128"/>
                        </a:rPr>
                        <a:t>＜教育庁＞</a:t>
                      </a:r>
                      <a:endParaRPr lang="en-US" altLang="ja-JP" sz="1200" kern="100" dirty="0">
                        <a:solidFill>
                          <a:schemeClr val="tx1"/>
                        </a:solidFill>
                        <a:effectLst/>
                        <a:latin typeface="Meiryo UI" panose="020B0604030504040204" pitchFamily="50" charset="-128"/>
                        <a:ea typeface="Meiryo UI" panose="020B0604030504040204" pitchFamily="50" charset="-128"/>
                      </a:endParaRPr>
                    </a:p>
                  </a:txBody>
                  <a:tcPr marL="72000" marR="72000" marT="36000" marB="360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09406796"/>
                  </a:ext>
                </a:extLst>
              </a:tr>
            </a:tbl>
          </a:graphicData>
        </a:graphic>
      </p:graphicFrame>
      <p:graphicFrame>
        <p:nvGraphicFramePr>
          <p:cNvPr id="2" name="表 1"/>
          <p:cNvGraphicFramePr>
            <a:graphicFrameLocks noGrp="1"/>
          </p:cNvGraphicFramePr>
          <p:nvPr>
            <p:extLst>
              <p:ext uri="{D42A27DB-BD31-4B8C-83A1-F6EECF244321}">
                <p14:modId xmlns:p14="http://schemas.microsoft.com/office/powerpoint/2010/main" val="3510428372"/>
              </p:ext>
            </p:extLst>
          </p:nvPr>
        </p:nvGraphicFramePr>
        <p:xfrm>
          <a:off x="81815" y="531866"/>
          <a:ext cx="8980370" cy="3825425"/>
        </p:xfrm>
        <a:graphic>
          <a:graphicData uri="http://schemas.openxmlformats.org/drawingml/2006/table">
            <a:tbl>
              <a:tblPr firstRow="1" firstCol="1" bandRow="1">
                <a:tableStyleId>{BC89EF96-8CEA-46FF-86C4-4CE0E7609802}</a:tableStyleId>
              </a:tblPr>
              <a:tblGrid>
                <a:gridCol w="259200">
                  <a:extLst>
                    <a:ext uri="{9D8B030D-6E8A-4147-A177-3AD203B41FA5}">
                      <a16:colId xmlns:a16="http://schemas.microsoft.com/office/drawing/2014/main" val="9612139"/>
                    </a:ext>
                  </a:extLst>
                </a:gridCol>
                <a:gridCol w="8721170">
                  <a:extLst>
                    <a:ext uri="{9D8B030D-6E8A-4147-A177-3AD203B41FA5}">
                      <a16:colId xmlns:a16="http://schemas.microsoft.com/office/drawing/2014/main" val="4183280094"/>
                    </a:ext>
                  </a:extLst>
                </a:gridCol>
              </a:tblGrid>
              <a:tr h="0">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bg1"/>
                          </a:solidFill>
                          <a:latin typeface="Meiryo UI" panose="020B0604030504040204" pitchFamily="50" charset="-128"/>
                          <a:ea typeface="Meiryo UI" panose="020B0604030504040204" pitchFamily="50" charset="-128"/>
                        </a:rPr>
                        <a:t>現在の事業</a:t>
                      </a:r>
                      <a:endParaRPr kumimoji="1" lang="en-US" altLang="ja-JP" sz="1000" dirty="0">
                        <a:solidFill>
                          <a:schemeClr val="bg1"/>
                        </a:solidFill>
                        <a:latin typeface="Meiryo UI" panose="020B0604030504040204" pitchFamily="50" charset="-128"/>
                        <a:ea typeface="Meiryo UI" panose="020B0604030504040204" pitchFamily="50" charset="-128"/>
                      </a:endParaRPr>
                    </a:p>
                  </a:txBody>
                  <a:tcPr marL="72000" marR="72000" marT="36000" marB="36000" vert="eaVert" anchor="ctr">
                    <a:lnL w="12700" cap="flat" cmpd="sng" algn="ctr">
                      <a:solidFill>
                        <a:schemeClr val="accent1"/>
                      </a:solidFill>
                      <a:prstDash val="solid"/>
                      <a:round/>
                      <a:headEnd type="none" w="med" len="med"/>
                      <a:tailEnd type="none" w="med" len="med"/>
                    </a:lnL>
                    <a:lnT w="12700" cap="flat" cmpd="sng" algn="ctr">
                      <a:solidFill>
                        <a:srgbClr val="D0D8E8"/>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b="1" i="0" u="none" kern="100" dirty="0">
                          <a:effectLst/>
                          <a:latin typeface="Meiryo UI" panose="020B0604030504040204" pitchFamily="50" charset="-128"/>
                          <a:ea typeface="Meiryo UI" panose="020B0604030504040204" pitchFamily="50" charset="-128"/>
                        </a:rPr>
                        <a:t>＜主な事業（見直し後の事業、新たに取り組んでいる事業等）＞</a:t>
                      </a:r>
                      <a:endPar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alpha val="20000"/>
                      </a:schemeClr>
                    </a:solidFill>
                  </a:tcPr>
                </a:tc>
                <a:extLst>
                  <a:ext uri="{0D108BD9-81ED-4DB2-BD59-A6C34878D82A}">
                    <a16:rowId xmlns:a16="http://schemas.microsoft.com/office/drawing/2014/main" val="1116614328"/>
                  </a:ext>
                </a:extLst>
              </a:tr>
              <a:tr h="3601025">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0" dirty="0">
                        <a:solidFill>
                          <a:schemeClr val="bg1"/>
                        </a:solidFill>
                        <a:latin typeface="Meiryo UI" panose="020B0604030504040204" pitchFamily="50" charset="-128"/>
                        <a:ea typeface="Meiryo UI" panose="020B0604030504040204" pitchFamily="50" charset="-128"/>
                      </a:endParaRPr>
                    </a:p>
                  </a:txBody>
                  <a:tcPr marL="72000" marR="72000" marT="36000" marB="36000" vert="eaVert">
                    <a:lnT w="6350" cap="flat" cmpd="sng" algn="ctr">
                      <a:solidFill>
                        <a:schemeClr val="tx2"/>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solidFill>
                  </a:tcPr>
                </a:tc>
                <a:tc>
                  <a:txBody>
                    <a:bodyPr/>
                    <a:lstStyle/>
                    <a:p>
                      <a:pPr marL="133350" marR="0" lvl="0" indent="-133350" algn="just" defTabSz="914400" rtl="0" eaLnBrk="1" fontAlgn="auto" latinLnBrk="0" hangingPunct="1">
                        <a:lnSpc>
                          <a:spcPct val="100000"/>
                        </a:lnSpc>
                        <a:spcBef>
                          <a:spcPts val="0"/>
                        </a:spcBef>
                        <a:spcAft>
                          <a:spcPts val="0"/>
                        </a:spcAft>
                        <a:buClrTx/>
                        <a:buSzTx/>
                        <a:buFontTx/>
                        <a:buNone/>
                        <a:tabLst/>
                        <a:defRPr/>
                      </a:pPr>
                      <a:endParaRPr lang="en-US" altLang="ja-JP" sz="1050" b="1" i="0" u="none" kern="100" dirty="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endParaRPr lang="en-US" altLang="ja-JP" sz="1050" b="1" i="0" u="none" kern="100" dirty="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ct val="100000"/>
                        </a:lnSpc>
                        <a:spcBef>
                          <a:spcPts val="0"/>
                        </a:spcBef>
                        <a:spcAft>
                          <a:spcPts val="0"/>
                        </a:spcAft>
                        <a:buClrTx/>
                        <a:buSzTx/>
                        <a:buFontTx/>
                        <a:buNone/>
                        <a:tabLst/>
                        <a:defRPr/>
                      </a:pPr>
                      <a:r>
                        <a:rPr lang="en-US" altLang="ja-JP" sz="1050" b="1" i="0" u="none" kern="100" dirty="0">
                          <a:solidFill>
                            <a:schemeClr val="tx1"/>
                          </a:solidFill>
                          <a:effectLst/>
                          <a:latin typeface="Meiryo UI" panose="020B0604030504040204" pitchFamily="50" charset="-128"/>
                          <a:ea typeface="Meiryo UI" panose="020B0604030504040204" pitchFamily="50" charset="-128"/>
                        </a:rPr>
                        <a:t>《</a:t>
                      </a:r>
                      <a:r>
                        <a:rPr lang="ja-JP" altLang="en-US" sz="1050" b="1" i="0" u="none" kern="100" dirty="0">
                          <a:solidFill>
                            <a:schemeClr val="tx1"/>
                          </a:solidFill>
                          <a:effectLst/>
                          <a:latin typeface="Meiryo UI" panose="020B0604030504040204" pitchFamily="50" charset="-128"/>
                          <a:ea typeface="Meiryo UI" panose="020B0604030504040204" pitchFamily="50" charset="-128"/>
                        </a:rPr>
                        <a:t>見直し後の事業</a:t>
                      </a:r>
                      <a:r>
                        <a:rPr lang="en-US" altLang="ja-JP" sz="1050" b="1" i="0" u="none" kern="100" dirty="0">
                          <a:solidFill>
                            <a:schemeClr val="tx1"/>
                          </a:solidFill>
                          <a:effectLst/>
                          <a:latin typeface="Meiryo UI" panose="020B0604030504040204" pitchFamily="50" charset="-128"/>
                          <a:ea typeface="Meiryo UI" panose="020B0604030504040204" pitchFamily="50" charset="-128"/>
                        </a:rPr>
                        <a:t>》                                                                                                          </a:t>
                      </a:r>
                      <a:r>
                        <a:rPr lang="ja-JP" altLang="en-US" sz="1050" b="1" i="0" u="none" kern="100" dirty="0">
                          <a:solidFill>
                            <a:schemeClr val="tx1"/>
                          </a:solidFill>
                          <a:effectLst/>
                          <a:latin typeface="Meiryo UI" panose="020B0604030504040204" pitchFamily="50" charset="-128"/>
                          <a:ea typeface="Meiryo UI" panose="020B0604030504040204" pitchFamily="50" charset="-128"/>
                        </a:rPr>
                        <a:t>　　　　　　　　　</a:t>
                      </a:r>
                      <a:r>
                        <a:rPr lang="en-US" altLang="ja-JP" sz="1050" b="0" i="0" u="none" kern="100" dirty="0">
                          <a:solidFill>
                            <a:schemeClr val="tx1"/>
                          </a:solidFill>
                          <a:effectLst/>
                          <a:latin typeface="Meiryo UI" panose="020B0604030504040204" pitchFamily="50" charset="-128"/>
                          <a:ea typeface="Meiryo UI" panose="020B0604030504040204" pitchFamily="50" charset="-128"/>
                        </a:rPr>
                        <a:t>※</a:t>
                      </a:r>
                      <a:r>
                        <a:rPr lang="ja-JP" altLang="en-US" sz="1050" b="0" i="0" u="none" kern="100" dirty="0">
                          <a:solidFill>
                            <a:schemeClr val="tx1"/>
                          </a:solidFill>
                          <a:effectLst/>
                          <a:latin typeface="Meiryo UI" panose="020B0604030504040204" pitchFamily="50" charset="-128"/>
                          <a:ea typeface="Meiryo UI" panose="020B0604030504040204" pitchFamily="50" charset="-128"/>
                        </a:rPr>
                        <a:t>単独加配教員の人件費を記載</a:t>
                      </a:r>
                      <a:endParaRPr lang="en-US" altLang="ja-JP" sz="1050" b="0" i="0" u="none" kern="100" dirty="0">
                        <a:solidFill>
                          <a:schemeClr val="tx1"/>
                        </a:solidFill>
                        <a:effectLst/>
                        <a:latin typeface="Meiryo UI" panose="020B0604030504040204" pitchFamily="50" charset="-128"/>
                        <a:ea typeface="Meiryo UI" panose="020B0604030504040204" pitchFamily="50" charset="-128"/>
                      </a:endParaRPr>
                    </a:p>
                    <a:p>
                      <a:pPr marL="133350" marR="0" lvl="0" indent="-133350" algn="just" defTabSz="914400" rtl="0" eaLnBrk="1" fontAlgn="auto" latinLnBrk="0" hangingPunct="1">
                        <a:lnSpc>
                          <a:spcPts val="400"/>
                        </a:lnSpc>
                        <a:spcBef>
                          <a:spcPts val="0"/>
                        </a:spcBef>
                        <a:spcAft>
                          <a:spcPts val="0"/>
                        </a:spcAft>
                        <a:buClrTx/>
                        <a:buSzTx/>
                        <a:buFontTx/>
                        <a:buNone/>
                        <a:tabLst/>
                        <a:defRPr/>
                      </a:pPr>
                      <a:endParaRPr lang="en-US" altLang="ja-JP" sz="1050" b="1" i="0" u="none" kern="100" dirty="0">
                        <a:solidFill>
                          <a:schemeClr val="tx1"/>
                        </a:solidFill>
                        <a:effectLst/>
                        <a:latin typeface="Meiryo UI" panose="020B0604030504040204" pitchFamily="50" charset="-128"/>
                        <a:ea typeface="Meiryo UI" panose="020B0604030504040204" pitchFamily="50" charset="-128"/>
                      </a:endParaRPr>
                    </a:p>
                    <a:p>
                      <a:pPr marL="133350" indent="-133350" algn="just">
                        <a:spcAft>
                          <a:spcPts val="0"/>
                        </a:spcAft>
                      </a:pPr>
                      <a:r>
                        <a:rPr lang="ja-JP" altLang="en-US" sz="1050" b="1" i="0" kern="100" dirty="0">
                          <a:solidFill>
                            <a:schemeClr val="tx1"/>
                          </a:solidFill>
                          <a:effectLst/>
                          <a:latin typeface="Meiryo UI" panose="020B0604030504040204" pitchFamily="50" charset="-128"/>
                          <a:ea typeface="Meiryo UI" panose="020B0604030504040204" pitchFamily="50" charset="-128"/>
                        </a:rPr>
                        <a:t>　</a:t>
                      </a:r>
                      <a:r>
                        <a:rPr lang="ja-JP" altLang="en-US" sz="1000" b="0" kern="100" dirty="0">
                          <a:solidFill>
                            <a:schemeClr val="tx1"/>
                          </a:solidFill>
                          <a:effectLst/>
                          <a:latin typeface="Meiryo UI" panose="020B0604030504040204" pitchFamily="50" charset="-128"/>
                          <a:ea typeface="Meiryo UI" panose="020B0604030504040204" pitchFamily="50" charset="-128"/>
                        </a:rPr>
                        <a:t>小学校１・２年生は、学校生活の基礎を築くべき時期であり、基本的な生活習慣や学習習慣を身に付けさせるため、</a:t>
                      </a:r>
                      <a:r>
                        <a:rPr lang="en-US" altLang="ja-JP" sz="1000" b="0" kern="100" dirty="0">
                          <a:solidFill>
                            <a:schemeClr val="tx1"/>
                          </a:solidFill>
                          <a:effectLst/>
                          <a:latin typeface="Meiryo UI" panose="020B0604030504040204" pitchFamily="50" charset="-128"/>
                          <a:ea typeface="Meiryo UI" panose="020B0604030504040204" pitchFamily="50" charset="-128"/>
                        </a:rPr>
                        <a:t>35</a:t>
                      </a:r>
                      <a:r>
                        <a:rPr lang="ja-JP" altLang="en-US" sz="1000" b="0" kern="100" dirty="0">
                          <a:solidFill>
                            <a:schemeClr val="tx1"/>
                          </a:solidFill>
                          <a:effectLst/>
                          <a:latin typeface="Meiryo UI" panose="020B0604030504040204" pitchFamily="50" charset="-128"/>
                          <a:ea typeface="Meiryo UI" panose="020B0604030504040204" pitchFamily="50" charset="-128"/>
                        </a:rPr>
                        <a:t>人学級編制を行い、学級の担任や</a:t>
                      </a:r>
                      <a:endParaRPr lang="en-US" altLang="ja-JP" sz="1000" b="0" kern="100" dirty="0">
                        <a:solidFill>
                          <a:schemeClr val="tx1"/>
                        </a:solidFill>
                        <a:effectLst/>
                        <a:latin typeface="Meiryo UI" panose="020B0604030504040204" pitchFamily="50" charset="-128"/>
                        <a:ea typeface="Meiryo UI" panose="020B0604030504040204" pitchFamily="50" charset="-128"/>
                      </a:endParaRPr>
                    </a:p>
                    <a:p>
                      <a:pPr algn="just">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rPr>
                        <a:t>　友達との</a:t>
                      </a:r>
                      <a:r>
                        <a:rPr lang="ja-JP" altLang="en-US" sz="1000" b="0" kern="100" dirty="0" smtClean="0">
                          <a:solidFill>
                            <a:schemeClr val="tx1"/>
                          </a:solidFill>
                          <a:effectLst/>
                          <a:latin typeface="Meiryo UI" panose="020B0604030504040204" pitchFamily="50" charset="-128"/>
                          <a:ea typeface="Meiryo UI" panose="020B0604030504040204" pitchFamily="50" charset="-128"/>
                        </a:rPr>
                        <a:t>好ましい</a:t>
                      </a:r>
                      <a:r>
                        <a:rPr lang="ja-JP" altLang="en-US" sz="1000" b="0" kern="100" dirty="0">
                          <a:solidFill>
                            <a:schemeClr val="tx1"/>
                          </a:solidFill>
                          <a:effectLst/>
                          <a:latin typeface="Meiryo UI" panose="020B0604030504040204" pitchFamily="50" charset="-128"/>
                          <a:ea typeface="Meiryo UI" panose="020B0604030504040204" pitchFamily="50" charset="-128"/>
                        </a:rPr>
                        <a:t>人間関係のもとで学級の機能を活かしたきめ細かな指導を行っている。</a:t>
                      </a:r>
                    </a:p>
                    <a:p>
                      <a:pPr marL="133350" indent="-133350" algn="just">
                        <a:spcAft>
                          <a:spcPts val="0"/>
                        </a:spcAft>
                      </a:pPr>
                      <a:endParaRPr lang="en-US" altLang="ja-JP" sz="1000" kern="100" dirty="0">
                        <a:solidFill>
                          <a:schemeClr val="tx1"/>
                        </a:solidFill>
                        <a:effectLst/>
                        <a:latin typeface="Meiryo UI" panose="020B0604030504040204" pitchFamily="50" charset="-128"/>
                        <a:ea typeface="Meiryo UI" panose="020B0604030504040204" pitchFamily="50" charset="-128"/>
                      </a:endParaRPr>
                    </a:p>
                    <a:p>
                      <a:r>
                        <a:rPr kumimoji="1" lang="ja-JP" altLang="en-US" sz="1000" b="1" dirty="0">
                          <a:solidFill>
                            <a:schemeClr val="tx1"/>
                          </a:solidFill>
                          <a:latin typeface="Meiryo UI" panose="020B0604030504040204" pitchFamily="50" charset="-128"/>
                          <a:ea typeface="Meiryo UI" panose="020B0604030504040204" pitchFamily="50" charset="-128"/>
                        </a:rPr>
                        <a:t>　　</a:t>
                      </a:r>
                      <a:r>
                        <a:rPr kumimoji="1" lang="ja-JP" altLang="en-US" sz="1000" b="0" kern="100" dirty="0">
                          <a:solidFill>
                            <a:schemeClr val="tx1"/>
                          </a:solidFill>
                          <a:effectLst/>
                          <a:latin typeface="Meiryo UI" panose="020B0604030504040204" pitchFamily="50" charset="-128"/>
                          <a:ea typeface="Meiryo UI" panose="020B0604030504040204" pitchFamily="50" charset="-128"/>
                        </a:rPr>
                        <a:t>　　　　　</a:t>
                      </a:r>
                      <a:endParaRPr kumimoji="1" lang="en-US" altLang="ja-JP" sz="1000" b="0" kern="100" dirty="0">
                        <a:solidFill>
                          <a:schemeClr val="tx1"/>
                        </a:solidFill>
                        <a:effectLst/>
                        <a:latin typeface="Meiryo UI" panose="020B0604030504040204" pitchFamily="50" charset="-128"/>
                        <a:ea typeface="Meiryo UI" panose="020B0604030504040204" pitchFamily="50" charset="-128"/>
                      </a:endParaRPr>
                    </a:p>
                    <a:p>
                      <a:endParaRPr kumimoji="1" lang="en-US" altLang="ja-JP" sz="1000" b="0" kern="100" dirty="0">
                        <a:solidFill>
                          <a:schemeClr val="tx1"/>
                        </a:solidFill>
                        <a:effectLst/>
                        <a:latin typeface="Meiryo UI" panose="020B0604030504040204" pitchFamily="50" charset="-128"/>
                        <a:ea typeface="Meiryo UI" panose="020B0604030504040204" pitchFamily="50" charset="-128"/>
                      </a:endParaRPr>
                    </a:p>
                    <a:p>
                      <a:endParaRPr kumimoji="1" lang="en-US" altLang="ja-JP" sz="1000" b="0" kern="100" dirty="0">
                        <a:solidFill>
                          <a:schemeClr val="tx1"/>
                        </a:solidFill>
                        <a:effectLst/>
                        <a:latin typeface="Meiryo UI" panose="020B0604030504040204" pitchFamily="50" charset="-128"/>
                        <a:ea typeface="Meiryo UI" panose="020B0604030504040204" pitchFamily="50" charset="-128"/>
                      </a:endParaRPr>
                    </a:p>
                    <a:p>
                      <a:endParaRPr kumimoji="1" lang="en-US" altLang="ja-JP" sz="1000" b="0" kern="100" dirty="0">
                        <a:solidFill>
                          <a:schemeClr val="tx1"/>
                        </a:solidFill>
                        <a:effectLst/>
                        <a:latin typeface="Meiryo UI" panose="020B0604030504040204" pitchFamily="50" charset="-128"/>
                        <a:ea typeface="Meiryo UI" panose="020B0604030504040204" pitchFamily="50" charset="-128"/>
                      </a:endParaRPr>
                    </a:p>
                    <a:p>
                      <a:endParaRPr kumimoji="1" lang="en-US" altLang="ja-JP" sz="1000" b="0" kern="100" dirty="0">
                        <a:solidFill>
                          <a:schemeClr val="tx1"/>
                        </a:solidFill>
                        <a:effectLst/>
                        <a:latin typeface="Meiryo UI" panose="020B0604030504040204" pitchFamily="50" charset="-128"/>
                        <a:ea typeface="Meiryo UI" panose="020B0604030504040204" pitchFamily="50" charset="-128"/>
                      </a:endParaRPr>
                    </a:p>
                    <a:p>
                      <a:endParaRPr kumimoji="1" lang="en-US" altLang="ja-JP" sz="1000" b="0" kern="100" dirty="0">
                        <a:solidFill>
                          <a:schemeClr val="tx1"/>
                        </a:solidFill>
                        <a:effectLst/>
                        <a:latin typeface="Meiryo UI" panose="020B0604030504040204" pitchFamily="50" charset="-128"/>
                        <a:ea typeface="Meiryo UI" panose="020B0604030504040204" pitchFamily="50" charset="-128"/>
                      </a:endParaRPr>
                    </a:p>
                    <a:p>
                      <a:endParaRPr kumimoji="1" lang="en-US" altLang="ja-JP" sz="1000" b="0" kern="100" dirty="0">
                        <a:solidFill>
                          <a:schemeClr val="tx1"/>
                        </a:solidFill>
                        <a:effectLst/>
                        <a:latin typeface="Meiryo UI" panose="020B0604030504040204" pitchFamily="50" charset="-128"/>
                        <a:ea typeface="Meiryo UI" panose="020B0604030504040204" pitchFamily="50" charset="-128"/>
                      </a:endParaRPr>
                    </a:p>
                    <a:p>
                      <a:endParaRPr kumimoji="1" lang="en-US" altLang="ja-JP" sz="1000" b="0" kern="100" dirty="0">
                        <a:solidFill>
                          <a:schemeClr val="tx1"/>
                        </a:solidFill>
                        <a:effectLst/>
                        <a:latin typeface="Meiryo UI" panose="020B0604030504040204" pitchFamily="50" charset="-128"/>
                        <a:ea typeface="Meiryo UI" panose="020B0604030504040204" pitchFamily="50" charset="-128"/>
                      </a:endParaRPr>
                    </a:p>
                    <a:p>
                      <a:r>
                        <a:rPr kumimoji="1" lang="ja-JP" altLang="en-US" sz="1000" b="0" kern="100" dirty="0">
                          <a:solidFill>
                            <a:schemeClr val="tx1"/>
                          </a:solidFill>
                          <a:effectLst/>
                          <a:latin typeface="Meiryo UI" panose="020B0604030504040204" pitchFamily="50" charset="-128"/>
                          <a:ea typeface="Meiryo UI" panose="020B0604030504040204" pitchFamily="50" charset="-128"/>
                        </a:rPr>
                        <a:t>　　　 </a:t>
                      </a:r>
                      <a:r>
                        <a:rPr kumimoji="1" lang="en-US" altLang="ja-JP" sz="1000" b="0" kern="100" dirty="0">
                          <a:solidFill>
                            <a:schemeClr val="tx1"/>
                          </a:solidFill>
                          <a:effectLst/>
                          <a:latin typeface="Meiryo UI" panose="020B0604030504040204" pitchFamily="50" charset="-128"/>
                          <a:ea typeface="Meiryo UI" panose="020B0604030504040204" pitchFamily="50" charset="-128"/>
                        </a:rPr>
                        <a:t> ※</a:t>
                      </a:r>
                      <a:r>
                        <a:rPr kumimoji="1" lang="ja-JP" altLang="en-US" sz="1000" b="0" kern="100" dirty="0">
                          <a:solidFill>
                            <a:schemeClr val="tx1"/>
                          </a:solidFill>
                          <a:effectLst/>
                          <a:latin typeface="Meiryo UI" panose="020B0604030504040204" pitchFamily="50" charset="-128"/>
                          <a:ea typeface="Meiryo UI" panose="020B0604030504040204" pitchFamily="50" charset="-128"/>
                        </a:rPr>
                        <a:t>政令市除く。</a:t>
                      </a:r>
                      <a:endParaRPr kumimoji="1" lang="en-US" altLang="ja-JP" sz="1000" b="0" kern="100" dirty="0">
                        <a:solidFill>
                          <a:schemeClr val="tx1"/>
                        </a:solidFill>
                        <a:effectLst/>
                        <a:latin typeface="Meiryo UI" panose="020B0604030504040204" pitchFamily="50" charset="-128"/>
                        <a:ea typeface="Meiryo UI" panose="020B0604030504040204" pitchFamily="50" charset="-128"/>
                      </a:endParaRPr>
                    </a:p>
                    <a:p>
                      <a:r>
                        <a:rPr kumimoji="1" lang="ja-JP" altLang="en-US" sz="1000" b="0" kern="100" dirty="0">
                          <a:solidFill>
                            <a:schemeClr val="tx1"/>
                          </a:solidFill>
                          <a:effectLst/>
                          <a:latin typeface="Meiryo UI" panose="020B0604030504040204" pitchFamily="50" charset="-128"/>
                          <a:ea typeface="Meiryo UI" panose="020B0604030504040204" pitchFamily="50" charset="-128"/>
                        </a:rPr>
                        <a:t>　　　　</a:t>
                      </a:r>
                      <a:r>
                        <a:rPr kumimoji="1" lang="en-US" altLang="ja-JP" sz="1000" b="0" kern="100" dirty="0">
                          <a:solidFill>
                            <a:schemeClr val="tx1"/>
                          </a:solidFill>
                          <a:effectLst/>
                          <a:latin typeface="Meiryo UI" panose="020B0604030504040204" pitchFamily="50" charset="-128"/>
                          <a:ea typeface="Meiryo UI" panose="020B0604030504040204" pitchFamily="50" charset="-128"/>
                        </a:rPr>
                        <a:t>※1</a:t>
                      </a:r>
                      <a:r>
                        <a:rPr kumimoji="1" lang="ja-JP" altLang="en-US" sz="1000" b="0" kern="100" dirty="0">
                          <a:solidFill>
                            <a:schemeClr val="tx1"/>
                          </a:solidFill>
                          <a:effectLst/>
                          <a:latin typeface="Meiryo UI" panose="020B0604030504040204" pitchFamily="50" charset="-128"/>
                          <a:ea typeface="Meiryo UI" panose="020B0604030504040204" pitchFamily="50" charset="-128"/>
                        </a:rPr>
                        <a:t>学年は、「公立義務教育諸学校の学級編制及び教職員定数の標準に関する法律」で</a:t>
                      </a:r>
                      <a:r>
                        <a:rPr kumimoji="1" lang="en-US" altLang="ja-JP" sz="1000" b="0" kern="100" dirty="0">
                          <a:solidFill>
                            <a:schemeClr val="tx1"/>
                          </a:solidFill>
                          <a:effectLst/>
                          <a:latin typeface="Meiryo UI" panose="020B0604030504040204" pitchFamily="50" charset="-128"/>
                          <a:ea typeface="Meiryo UI" panose="020B0604030504040204" pitchFamily="50" charset="-128"/>
                        </a:rPr>
                        <a:t>35</a:t>
                      </a:r>
                      <a:r>
                        <a:rPr kumimoji="1" lang="ja-JP" altLang="en-US" sz="1000" b="0" kern="100" dirty="0">
                          <a:solidFill>
                            <a:schemeClr val="tx1"/>
                          </a:solidFill>
                          <a:effectLst/>
                          <a:latin typeface="Meiryo UI" panose="020B0604030504040204" pitchFamily="50" charset="-128"/>
                          <a:ea typeface="Meiryo UI" panose="020B0604030504040204" pitchFamily="50" charset="-128"/>
                        </a:rPr>
                        <a:t>人学級が規定。</a:t>
                      </a:r>
                      <a:endParaRPr kumimoji="1" lang="en-US" altLang="ja-JP" sz="1000" b="0" kern="100" dirty="0">
                        <a:solidFill>
                          <a:schemeClr val="tx1"/>
                        </a:solidFill>
                        <a:effectLst/>
                        <a:latin typeface="Meiryo UI" panose="020B0604030504040204" pitchFamily="50" charset="-128"/>
                        <a:ea typeface="Meiryo UI" panose="020B0604030504040204" pitchFamily="50" charset="-128"/>
                      </a:endParaRPr>
                    </a:p>
                    <a:p>
                      <a:r>
                        <a:rPr kumimoji="1" lang="ja-JP" altLang="en-US" sz="1000" b="0" kern="100" dirty="0">
                          <a:solidFill>
                            <a:schemeClr val="tx1"/>
                          </a:solidFill>
                          <a:effectLst/>
                          <a:latin typeface="Meiryo UI" panose="020B0604030504040204" pitchFamily="50" charset="-128"/>
                          <a:ea typeface="Meiryo UI" panose="020B0604030504040204" pitchFamily="50" charset="-128"/>
                        </a:rPr>
                        <a:t>　　　　</a:t>
                      </a:r>
                      <a:r>
                        <a:rPr kumimoji="1" lang="en-US" altLang="ja-JP" sz="1000" b="0" kern="100" dirty="0">
                          <a:solidFill>
                            <a:schemeClr val="tx1"/>
                          </a:solidFill>
                          <a:effectLst/>
                          <a:latin typeface="Meiryo UI" panose="020B0604030504040204" pitchFamily="50" charset="-128"/>
                          <a:ea typeface="Meiryo UI" panose="020B0604030504040204" pitchFamily="50" charset="-128"/>
                        </a:rPr>
                        <a:t>※2</a:t>
                      </a:r>
                      <a:r>
                        <a:rPr kumimoji="1" lang="ja-JP" altLang="en-US" sz="1000" b="0" kern="100" dirty="0">
                          <a:solidFill>
                            <a:schemeClr val="tx1"/>
                          </a:solidFill>
                          <a:effectLst/>
                          <a:latin typeface="Meiryo UI" panose="020B0604030504040204" pitchFamily="50" charset="-128"/>
                          <a:ea typeface="Meiryo UI" panose="020B0604030504040204" pitchFamily="50" charset="-128"/>
                        </a:rPr>
                        <a:t>学年については、国定数を活用し実施。</a:t>
                      </a:r>
                      <a:endParaRPr kumimoji="1" lang="en-US" altLang="ja-JP" sz="1000" b="0" kern="100" dirty="0">
                        <a:solidFill>
                          <a:schemeClr val="tx1"/>
                        </a:solidFill>
                        <a:effectLst/>
                        <a:latin typeface="Meiryo UI" panose="020B0604030504040204" pitchFamily="50" charset="-128"/>
                        <a:ea typeface="Meiryo UI" panose="020B0604030504040204" pitchFamily="50" charset="-128"/>
                      </a:endParaRPr>
                    </a:p>
                  </a:txBody>
                  <a:tcPr marL="72000" marR="72000" marT="36000" marB="3600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10003"/>
                  </a:ext>
                </a:extLst>
              </a:tr>
            </a:tbl>
          </a:graphicData>
        </a:graphic>
      </p:graphicFrame>
      <p:sp>
        <p:nvSpPr>
          <p:cNvPr id="4" name="正方形/長方形 3"/>
          <p:cNvSpPr/>
          <p:nvPr/>
        </p:nvSpPr>
        <p:spPr>
          <a:xfrm>
            <a:off x="6537640" y="850793"/>
            <a:ext cx="2219825" cy="234978"/>
          </a:xfrm>
          <a:prstGeom prst="rect">
            <a:avLst/>
          </a:prstGeom>
          <a:ln/>
        </p:spPr>
        <p:style>
          <a:lnRef idx="2">
            <a:schemeClr val="accent1"/>
          </a:lnRef>
          <a:fillRef idx="1">
            <a:schemeClr val="lt1"/>
          </a:fillRef>
          <a:effectRef idx="0">
            <a:schemeClr val="accent1"/>
          </a:effectRef>
          <a:fontRef idx="minor">
            <a:schemeClr val="dk1"/>
          </a:fontRef>
        </p:style>
        <p:txBody>
          <a:bodyPr lIns="36000" rIns="0" rtlCol="0" anchor="ctr"/>
          <a:lstStyle/>
          <a:p>
            <a:pPr algn="ctr"/>
            <a:r>
              <a:rPr lang="en-US" altLang="ja-JP" sz="1050" dirty="0">
                <a:solidFill>
                  <a:schemeClr val="tx1"/>
                </a:solidFill>
                <a:latin typeface="Meiryo UI" panose="020B0604030504040204" pitchFamily="50" charset="-128"/>
                <a:ea typeface="Meiryo UI" panose="020B0604030504040204" pitchFamily="50" charset="-128"/>
              </a:rPr>
              <a:t>R2</a:t>
            </a:r>
            <a:r>
              <a:rPr lang="ja-JP" altLang="en-US" sz="1050" dirty="0">
                <a:solidFill>
                  <a:schemeClr val="tx1"/>
                </a:solidFill>
                <a:latin typeface="Meiryo UI" panose="020B0604030504040204" pitchFamily="50" charset="-128"/>
                <a:ea typeface="Meiryo UI" panose="020B0604030504040204" pitchFamily="50" charset="-128"/>
              </a:rPr>
              <a:t>当初予算額：</a:t>
            </a:r>
            <a:r>
              <a:rPr lang="en-US" altLang="ja-JP" sz="1050" dirty="0">
                <a:solidFill>
                  <a:schemeClr val="tx1"/>
                </a:solidFill>
                <a:latin typeface="Meiryo UI" panose="020B0604030504040204" pitchFamily="50" charset="-128"/>
                <a:ea typeface="Meiryo UI" panose="020B0604030504040204" pitchFamily="50" charset="-128"/>
              </a:rPr>
              <a:t>0</a:t>
            </a:r>
            <a:r>
              <a:rPr lang="ja-JP" altLang="en-US" sz="1050" dirty="0">
                <a:solidFill>
                  <a:schemeClr val="tx1"/>
                </a:solidFill>
                <a:latin typeface="Meiryo UI" panose="020B0604030504040204" pitchFamily="50" charset="-128"/>
                <a:ea typeface="Meiryo UI" panose="020B0604030504040204" pitchFamily="50" charset="-128"/>
              </a:rPr>
              <a:t>（</a:t>
            </a:r>
            <a:r>
              <a:rPr lang="en-US" altLang="ja-JP" sz="1050" dirty="0">
                <a:solidFill>
                  <a:schemeClr val="tx1"/>
                </a:solidFill>
                <a:latin typeface="Meiryo UI" panose="020B0604030504040204" pitchFamily="50" charset="-128"/>
                <a:ea typeface="Meiryo UI" panose="020B0604030504040204" pitchFamily="50" charset="-128"/>
              </a:rPr>
              <a:t>0</a:t>
            </a:r>
            <a:r>
              <a:rPr lang="ja-JP" altLang="en-US" sz="1050" dirty="0">
                <a:solidFill>
                  <a:schemeClr val="tx1"/>
                </a:solidFill>
                <a:latin typeface="Meiryo UI" panose="020B0604030504040204" pitchFamily="50" charset="-128"/>
                <a:ea typeface="Meiryo UI" panose="020B0604030504040204" pitchFamily="50" charset="-128"/>
              </a:rPr>
              <a:t>）百万円</a:t>
            </a:r>
            <a:endPar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graphicFrame>
        <p:nvGraphicFramePr>
          <p:cNvPr id="6" name="表 5">
            <a:extLst>
              <a:ext uri="{FF2B5EF4-FFF2-40B4-BE49-F238E27FC236}">
                <a16:creationId xmlns:a16="http://schemas.microsoft.com/office/drawing/2014/main" id="{692DE690-D6AF-454A-BC9E-6A7771A1C13A}"/>
              </a:ext>
            </a:extLst>
          </p:cNvPr>
          <p:cNvGraphicFramePr>
            <a:graphicFrameLocks noGrp="1"/>
          </p:cNvGraphicFramePr>
          <p:nvPr>
            <p:extLst>
              <p:ext uri="{D42A27DB-BD31-4B8C-83A1-F6EECF244321}">
                <p14:modId xmlns:p14="http://schemas.microsoft.com/office/powerpoint/2010/main" val="817363784"/>
              </p:ext>
            </p:extLst>
          </p:nvPr>
        </p:nvGraphicFramePr>
        <p:xfrm>
          <a:off x="632064" y="1795241"/>
          <a:ext cx="4500499" cy="1097060"/>
        </p:xfrm>
        <a:graphic>
          <a:graphicData uri="http://schemas.openxmlformats.org/drawingml/2006/table">
            <a:tbl>
              <a:tblPr firstRow="1" bandRow="1">
                <a:tableStyleId>{5940675A-B579-460E-94D1-54222C63F5DA}</a:tableStyleId>
              </a:tblPr>
              <a:tblGrid>
                <a:gridCol w="472819">
                  <a:extLst>
                    <a:ext uri="{9D8B030D-6E8A-4147-A177-3AD203B41FA5}">
                      <a16:colId xmlns:a16="http://schemas.microsoft.com/office/drawing/2014/main" val="3786806093"/>
                    </a:ext>
                  </a:extLst>
                </a:gridCol>
                <a:gridCol w="562295">
                  <a:extLst>
                    <a:ext uri="{9D8B030D-6E8A-4147-A177-3AD203B41FA5}">
                      <a16:colId xmlns:a16="http://schemas.microsoft.com/office/drawing/2014/main" val="1973897350"/>
                    </a:ext>
                  </a:extLst>
                </a:gridCol>
                <a:gridCol w="585065">
                  <a:extLst>
                    <a:ext uri="{9D8B030D-6E8A-4147-A177-3AD203B41FA5}">
                      <a16:colId xmlns:a16="http://schemas.microsoft.com/office/drawing/2014/main" val="1725552990"/>
                    </a:ext>
                  </a:extLst>
                </a:gridCol>
                <a:gridCol w="630070">
                  <a:extLst>
                    <a:ext uri="{9D8B030D-6E8A-4147-A177-3AD203B41FA5}">
                      <a16:colId xmlns:a16="http://schemas.microsoft.com/office/drawing/2014/main" val="3877804580"/>
                    </a:ext>
                  </a:extLst>
                </a:gridCol>
                <a:gridCol w="675075">
                  <a:extLst>
                    <a:ext uri="{9D8B030D-6E8A-4147-A177-3AD203B41FA5}">
                      <a16:colId xmlns:a16="http://schemas.microsoft.com/office/drawing/2014/main" val="3640809651"/>
                    </a:ext>
                  </a:extLst>
                </a:gridCol>
                <a:gridCol w="495055">
                  <a:extLst>
                    <a:ext uri="{9D8B030D-6E8A-4147-A177-3AD203B41FA5}">
                      <a16:colId xmlns:a16="http://schemas.microsoft.com/office/drawing/2014/main" val="1087117989"/>
                    </a:ext>
                  </a:extLst>
                </a:gridCol>
                <a:gridCol w="585065">
                  <a:extLst>
                    <a:ext uri="{9D8B030D-6E8A-4147-A177-3AD203B41FA5}">
                      <a16:colId xmlns:a16="http://schemas.microsoft.com/office/drawing/2014/main" val="1643487094"/>
                    </a:ext>
                  </a:extLst>
                </a:gridCol>
                <a:gridCol w="495055">
                  <a:extLst>
                    <a:ext uri="{9D8B030D-6E8A-4147-A177-3AD203B41FA5}">
                      <a16:colId xmlns:a16="http://schemas.microsoft.com/office/drawing/2014/main" val="3503507564"/>
                    </a:ext>
                  </a:extLst>
                </a:gridCol>
              </a:tblGrid>
              <a:tr h="180020">
                <a:tc rowSpan="3">
                  <a:txBody>
                    <a:bodyPr/>
                    <a:lstStyle/>
                    <a:p>
                      <a:pPr algn="ctr">
                        <a:lnSpc>
                          <a:spcPts val="1200"/>
                        </a:lnSpc>
                      </a:pPr>
                      <a:r>
                        <a:rPr kumimoji="1" lang="ja-JP" altLang="en-US" sz="1000" dirty="0">
                          <a:solidFill>
                            <a:schemeClr val="tx1"/>
                          </a:solidFill>
                          <a:latin typeface="Meiryo UI" panose="020B0604030504040204" pitchFamily="50" charset="-128"/>
                          <a:ea typeface="Meiryo UI" panose="020B0604030504040204" pitchFamily="50" charset="-128"/>
                        </a:rPr>
                        <a:t>年度</a:t>
                      </a:r>
                    </a:p>
                  </a:txBody>
                  <a:tcPr marT="36000" marB="36000" anchor="ctr">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tcPr>
                </a:tc>
                <a:tc rowSpan="2" gridSpan="2">
                  <a:txBody>
                    <a:bodyPr/>
                    <a:lstStyle/>
                    <a:p>
                      <a:pPr algn="ctr">
                        <a:lnSpc>
                          <a:spcPts val="1200"/>
                        </a:lnSpc>
                      </a:pPr>
                      <a:r>
                        <a:rPr kumimoji="1" lang="ja-JP" altLang="en-US" sz="1000" dirty="0">
                          <a:solidFill>
                            <a:schemeClr val="tx1"/>
                          </a:solidFill>
                          <a:latin typeface="Meiryo UI" panose="020B0604030504040204" pitchFamily="50" charset="-128"/>
                          <a:ea typeface="Meiryo UI" panose="020B0604030504040204" pitchFamily="50" charset="-128"/>
                        </a:rPr>
                        <a:t>学級編制基準</a:t>
                      </a:r>
                    </a:p>
                  </a:txBody>
                  <a:tcPr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tcPr>
                </a:tc>
                <a:tc rowSpan="2" hMerge="1">
                  <a:txBody>
                    <a:bodyPr/>
                    <a:lstStyle/>
                    <a:p>
                      <a:pPr algn="l">
                        <a:lnSpc>
                          <a:spcPts val="800"/>
                        </a:lnSpc>
                      </a:pPr>
                      <a:endParaRPr kumimoji="1" lang="ja-JP" altLang="en-US" sz="800" dirty="0">
                        <a:latin typeface="Meiryo UI" panose="020B0604030504040204" pitchFamily="50" charset="-128"/>
                        <a:ea typeface="Meiryo UI" panose="020B0604030504040204" pitchFamily="50" charset="-128"/>
                      </a:endParaRPr>
                    </a:p>
                  </a:txBody>
                  <a:tcPr marT="36000" marB="36000">
                    <a:lnR w="6350" cap="flat" cmpd="sng" algn="ctr">
                      <a:solidFill>
                        <a:schemeClr val="tx1"/>
                      </a:solidFill>
                      <a:prstDash val="solid"/>
                      <a:round/>
                      <a:headEnd type="none" w="med" len="med"/>
                      <a:tailEnd type="none" w="med" len="med"/>
                    </a:lnR>
                  </a:tcPr>
                </a:tc>
                <a:tc gridSpan="5">
                  <a:txBody>
                    <a:bodyPr/>
                    <a:lstStyle/>
                    <a:p>
                      <a:pPr algn="ctr">
                        <a:lnSpc>
                          <a:spcPts val="800"/>
                        </a:lnSpc>
                      </a:pPr>
                      <a:r>
                        <a:rPr kumimoji="1" lang="ja-JP" altLang="en-US" sz="1000" dirty="0">
                          <a:solidFill>
                            <a:schemeClr val="tx1"/>
                          </a:solidFill>
                          <a:latin typeface="Meiryo UI" panose="020B0604030504040204" pitchFamily="50" charset="-128"/>
                          <a:ea typeface="Meiryo UI" panose="020B0604030504040204" pitchFamily="50" charset="-128"/>
                        </a:rPr>
                        <a:t>実績及び見込み</a:t>
                      </a:r>
                    </a:p>
                  </a:txBody>
                  <a:tcPr marT="36000" marB="36000" anchor="ctr">
                    <a:lnL w="6350" cap="flat" cmpd="sng" algn="ctr">
                      <a:solidFill>
                        <a:schemeClr val="tx1"/>
                      </a:solidFill>
                      <a:prstDash val="solid"/>
                      <a:round/>
                      <a:headEnd type="none" w="med" len="med"/>
                      <a:tailEnd type="none" w="med" len="med"/>
                    </a:lnL>
                  </a:tcPr>
                </a:tc>
                <a:tc hMerge="1">
                  <a:txBody>
                    <a:bodyPr/>
                    <a:lstStyle/>
                    <a:p>
                      <a:pPr algn="l">
                        <a:lnSpc>
                          <a:spcPts val="800"/>
                        </a:lnSpc>
                      </a:pPr>
                      <a:endParaRPr kumimoji="1" lang="ja-JP" altLang="en-US" sz="800" dirty="0">
                        <a:latin typeface="Meiryo UI" panose="020B0604030504040204" pitchFamily="50" charset="-128"/>
                        <a:ea typeface="Meiryo UI" panose="020B0604030504040204" pitchFamily="50" charset="-128"/>
                      </a:endParaRPr>
                    </a:p>
                  </a:txBody>
                  <a:tcPr marT="36000" marB="36000">
                    <a:lnR w="6350" cap="flat" cmpd="sng" algn="ctr">
                      <a:solidFill>
                        <a:schemeClr val="tx1"/>
                      </a:solidFill>
                      <a:prstDash val="solid"/>
                      <a:round/>
                      <a:headEnd type="none" w="med" len="med"/>
                      <a:tailEnd type="none" w="med" len="med"/>
                    </a:lnR>
                  </a:tcPr>
                </a:tc>
                <a:tc hMerge="1">
                  <a:txBody>
                    <a:bodyPr/>
                    <a:lstStyle/>
                    <a:p>
                      <a:pPr algn="l">
                        <a:lnSpc>
                          <a:spcPts val="800"/>
                        </a:lnSpc>
                      </a:pPr>
                      <a:endParaRPr kumimoji="1" lang="ja-JP" altLang="en-US" sz="800" dirty="0">
                        <a:latin typeface="Meiryo UI" panose="020B0604030504040204" pitchFamily="50" charset="-128"/>
                        <a:ea typeface="Meiryo UI" panose="020B0604030504040204" pitchFamily="50" charset="-128"/>
                      </a:endParaRPr>
                    </a:p>
                  </a:txBody>
                  <a:tcPr marT="36000" marB="36000">
                    <a:lnL w="6350" cap="flat" cmpd="sng" algn="ctr">
                      <a:solidFill>
                        <a:schemeClr val="tx1"/>
                      </a:solidFill>
                      <a:prstDash val="solid"/>
                      <a:round/>
                      <a:headEnd type="none" w="med" len="med"/>
                      <a:tailEnd type="none" w="med" len="med"/>
                    </a:lnL>
                  </a:tcPr>
                </a:tc>
                <a:tc hMerge="1">
                  <a:txBody>
                    <a:bodyPr/>
                    <a:lstStyle/>
                    <a:p>
                      <a:endParaRPr kumimoji="1" lang="ja-JP" altLang="en-US" sz="800" dirty="0"/>
                    </a:p>
                  </a:txBody>
                  <a:tcPr marT="36000" marB="36000">
                    <a:lnR w="6350" cap="flat" cmpd="sng" algn="ctr">
                      <a:solidFill>
                        <a:schemeClr val="tx1"/>
                      </a:solidFill>
                      <a:prstDash val="solid"/>
                      <a:round/>
                      <a:headEnd type="none" w="med" len="med"/>
                      <a:tailEnd type="none" w="med" len="med"/>
                    </a:lnR>
                  </a:tcPr>
                </a:tc>
                <a:tc hMerge="1">
                  <a:txBody>
                    <a:bodyPr/>
                    <a:lstStyle/>
                    <a:p>
                      <a:endParaRPr kumimoji="1" lang="ja-JP" altLang="en-US" sz="800" dirty="0"/>
                    </a:p>
                  </a:txBody>
                  <a:tcPr marT="36000" marB="36000">
                    <a:lnL w="635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901667250"/>
                  </a:ext>
                </a:extLst>
              </a:tr>
              <a:tr h="0">
                <a:tc vMerge="1">
                  <a:txBody>
                    <a:bodyPr/>
                    <a:lstStyle/>
                    <a:p>
                      <a:pPr algn="l">
                        <a:lnSpc>
                          <a:spcPts val="800"/>
                        </a:lnSpc>
                      </a:pPr>
                      <a:endParaRPr kumimoji="1" lang="ja-JP" altLang="en-US" sz="800" dirty="0">
                        <a:latin typeface="Meiryo UI" panose="020B0604030504040204" pitchFamily="50" charset="-128"/>
                        <a:ea typeface="Meiryo UI" panose="020B0604030504040204" pitchFamily="50" charset="-128"/>
                      </a:endParaRPr>
                    </a:p>
                  </a:txBody>
                  <a:tcPr marT="36000" marB="36000">
                    <a:lnR w="6350" cap="flat" cmpd="sng" algn="ctr">
                      <a:solidFill>
                        <a:schemeClr val="tx1"/>
                      </a:solidFill>
                      <a:prstDash val="solid"/>
                      <a:round/>
                      <a:headEnd type="none" w="med" len="med"/>
                      <a:tailEnd type="none" w="med" len="med"/>
                    </a:lnR>
                  </a:tcPr>
                </a:tc>
                <a:tc gridSpan="2" vMerge="1">
                  <a:txBody>
                    <a:bodyPr/>
                    <a:lstStyle/>
                    <a:p>
                      <a:pPr algn="l">
                        <a:lnSpc>
                          <a:spcPts val="800"/>
                        </a:lnSpc>
                      </a:pPr>
                      <a:endParaRPr kumimoji="1" lang="ja-JP" altLang="en-US" sz="800" dirty="0">
                        <a:latin typeface="Meiryo UI" panose="020B0604030504040204" pitchFamily="50" charset="-128"/>
                        <a:ea typeface="Meiryo UI" panose="020B0604030504040204" pitchFamily="50" charset="-128"/>
                      </a:endParaRPr>
                    </a:p>
                  </a:txBody>
                  <a:tcPr marT="36000" marB="36000">
                    <a:lnL w="6350" cap="flat" cmpd="sng" algn="ctr">
                      <a:solidFill>
                        <a:schemeClr val="tx1"/>
                      </a:solidFill>
                      <a:prstDash val="solid"/>
                      <a:round/>
                      <a:headEnd type="none" w="med" len="med"/>
                      <a:tailEnd type="none" w="med" len="med"/>
                    </a:lnL>
                  </a:tcPr>
                </a:tc>
                <a:tc hMerge="1" vMerge="1">
                  <a:txBody>
                    <a:bodyPr/>
                    <a:lstStyle/>
                    <a:p>
                      <a:pPr algn="l">
                        <a:lnSpc>
                          <a:spcPts val="800"/>
                        </a:lnSpc>
                      </a:pPr>
                      <a:endParaRPr kumimoji="1" lang="ja-JP" altLang="en-US" sz="800" dirty="0">
                        <a:latin typeface="Meiryo UI" panose="020B0604030504040204" pitchFamily="50" charset="-128"/>
                        <a:ea typeface="Meiryo UI" panose="020B0604030504040204" pitchFamily="50" charset="-128"/>
                      </a:endParaRPr>
                    </a:p>
                  </a:txBody>
                  <a:tcPr marT="36000" marB="36000">
                    <a:lnR w="6350" cap="flat" cmpd="sng" algn="ctr">
                      <a:solidFill>
                        <a:schemeClr val="tx1"/>
                      </a:solidFill>
                      <a:prstDash val="solid"/>
                      <a:round/>
                      <a:headEnd type="none" w="med" len="med"/>
                      <a:tailEnd type="none" w="med" len="med"/>
                    </a:lnR>
                  </a:tcPr>
                </a:tc>
                <a:tc gridSpan="3">
                  <a:txBody>
                    <a:bodyPr/>
                    <a:lstStyle/>
                    <a:p>
                      <a:pPr algn="ctr">
                        <a:lnSpc>
                          <a:spcPts val="1200"/>
                        </a:lnSpc>
                      </a:pPr>
                      <a:r>
                        <a:rPr kumimoji="1" lang="ja-JP" altLang="en-US" sz="1000" dirty="0">
                          <a:solidFill>
                            <a:schemeClr val="tx1"/>
                          </a:solidFill>
                          <a:latin typeface="Meiryo UI" panose="020B0604030504040204" pitchFamily="50" charset="-128"/>
                          <a:ea typeface="Meiryo UI" panose="020B0604030504040204" pitchFamily="50" charset="-128"/>
                        </a:rPr>
                        <a:t>必要教員数</a:t>
                      </a:r>
                    </a:p>
                  </a:txBody>
                  <a:tcPr marT="36000" marB="36000" anchor="ctr">
                    <a:lnL w="6350" cap="flat" cmpd="sng" algn="ctr">
                      <a:solidFill>
                        <a:schemeClr val="tx1"/>
                      </a:solidFill>
                      <a:prstDash val="solid"/>
                      <a:round/>
                      <a:headEnd type="none" w="med" len="med"/>
                      <a:tailEnd type="none" w="med" len="med"/>
                    </a:lnL>
                  </a:tcPr>
                </a:tc>
                <a:tc hMerge="1">
                  <a:txBody>
                    <a:bodyPr/>
                    <a:lstStyle/>
                    <a:p>
                      <a:pPr algn="l">
                        <a:lnSpc>
                          <a:spcPts val="800"/>
                        </a:lnSpc>
                      </a:pPr>
                      <a:endParaRPr kumimoji="1" lang="ja-JP" altLang="en-US" sz="800" dirty="0">
                        <a:latin typeface="Meiryo UI" panose="020B0604030504040204" pitchFamily="50" charset="-128"/>
                        <a:ea typeface="Meiryo UI" panose="020B0604030504040204" pitchFamily="50" charset="-128"/>
                      </a:endParaRPr>
                    </a:p>
                  </a:txBody>
                  <a:tcPr marL="36000" marR="36000" marT="36000" marB="36000">
                    <a:lnR w="6350" cap="flat" cmpd="sng" algn="ctr">
                      <a:solidFill>
                        <a:schemeClr val="tx1"/>
                      </a:solidFill>
                      <a:prstDash val="solid"/>
                      <a:round/>
                      <a:headEnd type="none" w="med" len="med"/>
                      <a:tailEnd type="none" w="med" len="med"/>
                    </a:lnR>
                  </a:tcPr>
                </a:tc>
                <a:tc hMerge="1">
                  <a:txBody>
                    <a:bodyPr/>
                    <a:lstStyle/>
                    <a:p>
                      <a:pPr algn="l">
                        <a:lnSpc>
                          <a:spcPts val="800"/>
                        </a:lnSpc>
                      </a:pPr>
                      <a:endParaRPr kumimoji="1" lang="ja-JP" altLang="en-US" sz="800" dirty="0">
                        <a:latin typeface="Meiryo UI" panose="020B0604030504040204" pitchFamily="50" charset="-128"/>
                        <a:ea typeface="Meiryo UI" panose="020B0604030504040204" pitchFamily="50" charset="-128"/>
                      </a:endParaRPr>
                    </a:p>
                  </a:txBody>
                  <a:tcPr marL="36000" marR="36000" marT="36000" marB="36000">
                    <a:lnL w="6350" cap="flat" cmpd="sng" algn="ctr">
                      <a:solidFill>
                        <a:schemeClr val="tx1"/>
                      </a:solidFill>
                      <a:prstDash val="solid"/>
                      <a:round/>
                      <a:headEnd type="none" w="med" len="med"/>
                      <a:tailEnd type="none" w="med" len="med"/>
                    </a:lnL>
                  </a:tcPr>
                </a:tc>
                <a:tc rowSpan="2">
                  <a:txBody>
                    <a:bodyPr/>
                    <a:lstStyle/>
                    <a:p>
                      <a:pPr algn="ctr">
                        <a:lnSpc>
                          <a:spcPts val="1200"/>
                        </a:lnSpc>
                      </a:pPr>
                      <a:r>
                        <a:rPr kumimoji="1" lang="ja-JP" altLang="en-US" sz="1000" dirty="0">
                          <a:solidFill>
                            <a:schemeClr val="tx1"/>
                          </a:solidFill>
                          <a:latin typeface="Meiryo UI" panose="020B0604030504040204" pitchFamily="50" charset="-128"/>
                          <a:ea typeface="Meiryo UI" panose="020B0604030504040204" pitchFamily="50" charset="-128"/>
                        </a:rPr>
                        <a:t>国定数</a:t>
                      </a:r>
                    </a:p>
                  </a:txBody>
                  <a:tcPr marL="0" marR="0" marT="36000" marB="36000" anchor="ctr">
                    <a:lnR w="6350" cap="flat" cmpd="sng" algn="ctr">
                      <a:solidFill>
                        <a:schemeClr val="tx1"/>
                      </a:solidFill>
                      <a:prstDash val="solid"/>
                      <a:round/>
                      <a:headEnd type="none" w="med" len="med"/>
                      <a:tailEnd type="none" w="med" len="med"/>
                    </a:lnR>
                  </a:tcPr>
                </a:tc>
                <a:tc rowSpan="2">
                  <a:txBody>
                    <a:bodyPr/>
                    <a:lstStyle/>
                    <a:p>
                      <a:pPr algn="ctr">
                        <a:lnSpc>
                          <a:spcPts val="1200"/>
                        </a:lnSpc>
                      </a:pPr>
                      <a:r>
                        <a:rPr kumimoji="1" lang="ja-JP" altLang="en-US" sz="1000" dirty="0">
                          <a:solidFill>
                            <a:schemeClr val="tx1"/>
                          </a:solidFill>
                          <a:latin typeface="Meiryo UI" panose="020B0604030504040204" pitchFamily="50" charset="-128"/>
                          <a:ea typeface="Meiryo UI" panose="020B0604030504040204" pitchFamily="50" charset="-128"/>
                        </a:rPr>
                        <a:t>府単独</a:t>
                      </a:r>
                    </a:p>
                  </a:txBody>
                  <a:tcPr marL="0" marR="0" marT="36000" marB="36000" anchor="ctr">
                    <a:lnL w="635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384842943"/>
                  </a:ext>
                </a:extLst>
              </a:tr>
              <a:tr h="146459">
                <a:tc vMerge="1">
                  <a:txBody>
                    <a:bodyPr/>
                    <a:lstStyle/>
                    <a:p>
                      <a:pPr algn="l">
                        <a:lnSpc>
                          <a:spcPts val="800"/>
                        </a:lnSpc>
                      </a:pPr>
                      <a:endParaRPr kumimoji="1" lang="ja-JP" altLang="en-US" sz="800" dirty="0">
                        <a:latin typeface="Meiryo UI" panose="020B0604030504040204" pitchFamily="50" charset="-128"/>
                        <a:ea typeface="Meiryo UI" panose="020B0604030504040204" pitchFamily="50" charset="-128"/>
                      </a:endParaRPr>
                    </a:p>
                  </a:txBody>
                  <a:tcPr marT="36000" marB="36000">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tcPr>
                </a:tc>
                <a:tc>
                  <a:txBody>
                    <a:bodyPr/>
                    <a:lstStyle/>
                    <a:p>
                      <a:pPr algn="ctr">
                        <a:lnSpc>
                          <a:spcPts val="1200"/>
                        </a:lnSpc>
                      </a:pPr>
                      <a:r>
                        <a:rPr kumimoji="1" lang="en-US" altLang="ja-JP" sz="1000" dirty="0">
                          <a:solidFill>
                            <a:schemeClr val="tx1"/>
                          </a:solidFill>
                          <a:latin typeface="Meiryo UI" panose="020B0604030504040204" pitchFamily="50" charset="-128"/>
                          <a:ea typeface="Meiryo UI" panose="020B0604030504040204" pitchFamily="50" charset="-128"/>
                        </a:rPr>
                        <a:t>1</a:t>
                      </a:r>
                      <a:r>
                        <a:rPr kumimoji="1" lang="ja-JP" altLang="en-US" sz="1000" dirty="0">
                          <a:solidFill>
                            <a:schemeClr val="tx1"/>
                          </a:solidFill>
                          <a:latin typeface="Meiryo UI" panose="020B0604030504040204" pitchFamily="50" charset="-128"/>
                          <a:ea typeface="Meiryo UI" panose="020B0604030504040204" pitchFamily="50" charset="-128"/>
                        </a:rPr>
                        <a:t>学年</a:t>
                      </a:r>
                      <a:endParaRPr kumimoji="1" lang="en-US" altLang="ja-JP" sz="1000" dirty="0">
                        <a:solidFill>
                          <a:schemeClr val="tx1"/>
                        </a:solidFill>
                        <a:latin typeface="Meiryo UI" panose="020B0604030504040204" pitchFamily="50" charset="-128"/>
                        <a:ea typeface="Meiryo UI" panose="020B0604030504040204" pitchFamily="50" charset="-128"/>
                      </a:endParaRPr>
                    </a:p>
                  </a:txBody>
                  <a:tcPr marT="36000" marB="36000" anchor="ctr">
                    <a:lnL w="6350" cap="flat" cmpd="sng" algn="ctr">
                      <a:solidFill>
                        <a:schemeClr val="tx1"/>
                      </a:solidFill>
                      <a:prstDash val="solid"/>
                      <a:round/>
                      <a:headEnd type="none" w="med" len="med"/>
                      <a:tailEnd type="none" w="med" len="med"/>
                    </a:lnL>
                    <a:lnB w="6350" cap="flat" cmpd="sng" algn="ctr">
                      <a:solidFill>
                        <a:schemeClr val="tx1"/>
                      </a:solidFill>
                      <a:prstDash val="solid"/>
                      <a:round/>
                      <a:headEnd type="none" w="med" len="med"/>
                      <a:tailEnd type="none" w="med" len="med"/>
                    </a:lnB>
                  </a:tcPr>
                </a:tc>
                <a:tc>
                  <a:txBody>
                    <a:bodyPr/>
                    <a:lstStyle/>
                    <a:p>
                      <a:pPr algn="ctr">
                        <a:lnSpc>
                          <a:spcPts val="1200"/>
                        </a:lnSpc>
                      </a:pPr>
                      <a:r>
                        <a:rPr kumimoji="1" lang="ja-JP" altLang="en-US" sz="1000" dirty="0">
                          <a:solidFill>
                            <a:schemeClr val="tx1"/>
                          </a:solidFill>
                          <a:latin typeface="Meiryo UI" panose="020B0604030504040204" pitchFamily="50" charset="-128"/>
                          <a:ea typeface="Meiryo UI" panose="020B0604030504040204" pitchFamily="50" charset="-128"/>
                        </a:rPr>
                        <a:t>２学年</a:t>
                      </a:r>
                    </a:p>
                  </a:txBody>
                  <a:tcPr marT="36000" marB="36000" anchor="ctr"/>
                </a:tc>
                <a:tc>
                  <a:txBody>
                    <a:bodyPr/>
                    <a:lstStyle/>
                    <a:p>
                      <a:pPr algn="ctr">
                        <a:lnSpc>
                          <a:spcPts val="1200"/>
                        </a:lnSpc>
                      </a:pPr>
                      <a:r>
                        <a:rPr kumimoji="1" lang="ja-JP" altLang="en-US" sz="1000" dirty="0">
                          <a:solidFill>
                            <a:schemeClr val="tx1"/>
                          </a:solidFill>
                          <a:latin typeface="Meiryo UI" panose="020B0604030504040204" pitchFamily="50" charset="-128"/>
                          <a:ea typeface="Meiryo UI" panose="020B0604030504040204" pitchFamily="50" charset="-128"/>
                        </a:rPr>
                        <a:t>１学年</a:t>
                      </a:r>
                    </a:p>
                  </a:txBody>
                  <a:tcPr marT="36000" marB="36000" anchor="ctr"/>
                </a:tc>
                <a:tc>
                  <a:txBody>
                    <a:bodyPr/>
                    <a:lstStyle/>
                    <a:p>
                      <a:pPr algn="ctr">
                        <a:lnSpc>
                          <a:spcPts val="1200"/>
                        </a:lnSpc>
                      </a:pPr>
                      <a:r>
                        <a:rPr kumimoji="1" lang="ja-JP" altLang="en-US" sz="1000" dirty="0">
                          <a:solidFill>
                            <a:schemeClr val="tx1"/>
                          </a:solidFill>
                          <a:latin typeface="Meiryo UI" panose="020B0604030504040204" pitchFamily="50" charset="-128"/>
                          <a:ea typeface="Meiryo UI" panose="020B0604030504040204" pitchFamily="50" charset="-128"/>
                        </a:rPr>
                        <a:t>２学年</a:t>
                      </a:r>
                    </a:p>
                  </a:txBody>
                  <a:tcPr marT="36000" marB="36000" anchor="ctr"/>
                </a:tc>
                <a:tc>
                  <a:txBody>
                    <a:bodyPr/>
                    <a:lstStyle/>
                    <a:p>
                      <a:pPr algn="ctr">
                        <a:lnSpc>
                          <a:spcPts val="1200"/>
                        </a:lnSpc>
                      </a:pPr>
                      <a:r>
                        <a:rPr kumimoji="1" lang="ja-JP" altLang="en-US" sz="1000" dirty="0">
                          <a:solidFill>
                            <a:schemeClr val="tx1"/>
                          </a:solidFill>
                          <a:latin typeface="Meiryo UI" panose="020B0604030504040204" pitchFamily="50" charset="-128"/>
                          <a:ea typeface="Meiryo UI" panose="020B0604030504040204" pitchFamily="50" charset="-128"/>
                        </a:rPr>
                        <a:t>計</a:t>
                      </a:r>
                    </a:p>
                  </a:txBody>
                  <a:tcPr marT="36000" marB="36000" anchor="ctr"/>
                </a:tc>
                <a:tc vMerge="1">
                  <a:txBody>
                    <a:bodyPr/>
                    <a:lstStyle/>
                    <a:p>
                      <a:endParaRPr kumimoji="1" lang="ja-JP" altLang="en-US" sz="800" dirty="0"/>
                    </a:p>
                  </a:txBody>
                  <a:tcPr marT="36000" marB="36000"/>
                </a:tc>
                <a:tc vMerge="1">
                  <a:txBody>
                    <a:bodyPr/>
                    <a:lstStyle/>
                    <a:p>
                      <a:pPr algn="l">
                        <a:lnSpc>
                          <a:spcPts val="800"/>
                        </a:lnSpc>
                      </a:pPr>
                      <a:endParaRPr kumimoji="1" lang="ja-JP" altLang="en-US" sz="800" dirty="0">
                        <a:latin typeface="Meiryo UI" panose="020B0604030504040204" pitchFamily="50" charset="-128"/>
                        <a:ea typeface="Meiryo UI" panose="020B0604030504040204" pitchFamily="50" charset="-128"/>
                      </a:endParaRPr>
                    </a:p>
                  </a:txBody>
                  <a:tcPr marT="36000" marB="36000"/>
                </a:tc>
                <a:extLst>
                  <a:ext uri="{0D108BD9-81ED-4DB2-BD59-A6C34878D82A}">
                    <a16:rowId xmlns:a16="http://schemas.microsoft.com/office/drawing/2014/main" val="1275941318"/>
                  </a:ext>
                </a:extLst>
              </a:tr>
              <a:tr h="114459">
                <a:tc>
                  <a:txBody>
                    <a:bodyPr/>
                    <a:lstStyle/>
                    <a:p>
                      <a:pPr algn="l">
                        <a:lnSpc>
                          <a:spcPts val="1200"/>
                        </a:lnSpc>
                      </a:pPr>
                      <a:r>
                        <a:rPr kumimoji="1" lang="en-US" altLang="ja-JP" sz="1000" dirty="0">
                          <a:solidFill>
                            <a:schemeClr val="tx1"/>
                          </a:solidFill>
                          <a:latin typeface="Meiryo UI" panose="020B0604030504040204" pitchFamily="50" charset="-128"/>
                          <a:ea typeface="Meiryo UI" panose="020B0604030504040204" pitchFamily="50" charset="-128"/>
                        </a:rPr>
                        <a:t>R1</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T="36000" marB="36000">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200"/>
                        </a:lnSpc>
                      </a:pPr>
                      <a:r>
                        <a:rPr kumimoji="1" lang="en-US" altLang="ja-JP" sz="1000" dirty="0">
                          <a:solidFill>
                            <a:schemeClr val="tx1"/>
                          </a:solidFill>
                          <a:latin typeface="Meiryo UI" panose="020B0604030504040204" pitchFamily="50" charset="-128"/>
                          <a:ea typeface="Meiryo UI" panose="020B0604030504040204" pitchFamily="50" charset="-128"/>
                        </a:rPr>
                        <a:t>35</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T="36000" marB="36000">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200"/>
                        </a:lnSpc>
                      </a:pPr>
                      <a:r>
                        <a:rPr kumimoji="1" lang="en-US" altLang="ja-JP" sz="1000" dirty="0">
                          <a:solidFill>
                            <a:schemeClr val="tx1"/>
                          </a:solidFill>
                          <a:latin typeface="Meiryo UI" panose="020B0604030504040204" pitchFamily="50" charset="-128"/>
                          <a:ea typeface="Meiryo UI" panose="020B0604030504040204" pitchFamily="50" charset="-128"/>
                        </a:rPr>
                        <a:t>35</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T="36000" marB="36000"/>
                </a:tc>
                <a:tc>
                  <a:txBody>
                    <a:bodyPr/>
                    <a:lstStyle/>
                    <a:p>
                      <a:pPr algn="ctr">
                        <a:lnSpc>
                          <a:spcPts val="1200"/>
                        </a:lnSpc>
                      </a:pPr>
                      <a:r>
                        <a:rPr kumimoji="1" lang="en-US" altLang="ja-JP" sz="1000" dirty="0">
                          <a:solidFill>
                            <a:schemeClr val="tx1"/>
                          </a:solidFill>
                          <a:latin typeface="Meiryo UI" panose="020B0604030504040204" pitchFamily="50" charset="-128"/>
                          <a:ea typeface="Meiryo UI" panose="020B0604030504040204" pitchFamily="50" charset="-128"/>
                        </a:rPr>
                        <a:t>-</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T="36000" marB="36000"/>
                </a:tc>
                <a:tc>
                  <a:txBody>
                    <a:bodyPr/>
                    <a:lstStyle/>
                    <a:p>
                      <a:pPr algn="ctr">
                        <a:lnSpc>
                          <a:spcPts val="1200"/>
                        </a:lnSpc>
                      </a:pPr>
                      <a:r>
                        <a:rPr kumimoji="1" lang="en-US" altLang="ja-JP" sz="1000" dirty="0">
                          <a:solidFill>
                            <a:schemeClr val="tx1"/>
                          </a:solidFill>
                          <a:latin typeface="Meiryo UI" panose="020B0604030504040204" pitchFamily="50" charset="-128"/>
                          <a:ea typeface="Meiryo UI" panose="020B0604030504040204" pitchFamily="50" charset="-128"/>
                        </a:rPr>
                        <a:t>150</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T="36000" marB="36000"/>
                </a:tc>
                <a:tc>
                  <a:txBody>
                    <a:bodyPr/>
                    <a:lstStyle/>
                    <a:p>
                      <a:pPr algn="ctr">
                        <a:lnSpc>
                          <a:spcPts val="1200"/>
                        </a:lnSpc>
                      </a:pPr>
                      <a:r>
                        <a:rPr kumimoji="1" lang="en-US" altLang="ja-JP" sz="1000" dirty="0">
                          <a:solidFill>
                            <a:schemeClr val="tx1"/>
                          </a:solidFill>
                          <a:latin typeface="Meiryo UI" panose="020B0604030504040204" pitchFamily="50" charset="-128"/>
                          <a:ea typeface="Meiryo UI" panose="020B0604030504040204" pitchFamily="50" charset="-128"/>
                        </a:rPr>
                        <a:t>150</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T="36000" marB="36000"/>
                </a:tc>
                <a:tc>
                  <a:txBody>
                    <a:bodyPr/>
                    <a:lstStyle/>
                    <a:p>
                      <a:pPr algn="ctr">
                        <a:lnSpc>
                          <a:spcPts val="1200"/>
                        </a:lnSpc>
                      </a:pPr>
                      <a:r>
                        <a:rPr kumimoji="1" lang="en-US" altLang="ja-JP" sz="1000" dirty="0">
                          <a:solidFill>
                            <a:schemeClr val="tx1"/>
                          </a:solidFill>
                          <a:latin typeface="Meiryo UI" panose="020B0604030504040204" pitchFamily="50" charset="-128"/>
                          <a:ea typeface="Meiryo UI" panose="020B0604030504040204" pitchFamily="50" charset="-128"/>
                        </a:rPr>
                        <a:t>150</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T="36000" marB="36000"/>
                </a:tc>
                <a:tc>
                  <a:txBody>
                    <a:bodyPr/>
                    <a:lstStyle/>
                    <a:p>
                      <a:pPr algn="ctr">
                        <a:lnSpc>
                          <a:spcPts val="1200"/>
                        </a:lnSpc>
                      </a:pPr>
                      <a:r>
                        <a:rPr kumimoji="1" lang="en-US" altLang="ja-JP" sz="1000" dirty="0">
                          <a:solidFill>
                            <a:schemeClr val="tx1"/>
                          </a:solidFill>
                          <a:latin typeface="Meiryo UI" panose="020B0604030504040204" pitchFamily="50" charset="-128"/>
                          <a:ea typeface="Meiryo UI" panose="020B0604030504040204" pitchFamily="50" charset="-128"/>
                        </a:rPr>
                        <a:t>0</a:t>
                      </a:r>
                    </a:p>
                  </a:txBody>
                  <a:tcPr marT="36000" marB="36000"/>
                </a:tc>
                <a:extLst>
                  <a:ext uri="{0D108BD9-81ED-4DB2-BD59-A6C34878D82A}">
                    <a16:rowId xmlns:a16="http://schemas.microsoft.com/office/drawing/2014/main" val="2673742073"/>
                  </a:ext>
                </a:extLst>
              </a:tr>
              <a:tr h="120879">
                <a:tc>
                  <a:txBody>
                    <a:bodyPr/>
                    <a:lstStyle/>
                    <a:p>
                      <a:pPr algn="l">
                        <a:lnSpc>
                          <a:spcPts val="1200"/>
                        </a:lnSpc>
                      </a:pPr>
                      <a:r>
                        <a:rPr kumimoji="1" lang="en-US" altLang="ja-JP" sz="1000" dirty="0">
                          <a:solidFill>
                            <a:schemeClr val="tx1"/>
                          </a:solidFill>
                          <a:latin typeface="Meiryo UI" panose="020B0604030504040204" pitchFamily="50" charset="-128"/>
                          <a:ea typeface="Meiryo UI" panose="020B0604030504040204" pitchFamily="50" charset="-128"/>
                        </a:rPr>
                        <a:t>R2</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tcPr>
                </a:tc>
                <a:tc>
                  <a:txBody>
                    <a:bodyPr/>
                    <a:lstStyle/>
                    <a:p>
                      <a:pPr algn="ctr">
                        <a:lnSpc>
                          <a:spcPts val="1200"/>
                        </a:lnSpc>
                      </a:pPr>
                      <a:r>
                        <a:rPr kumimoji="1" lang="en-US" altLang="ja-JP" sz="1000" dirty="0">
                          <a:solidFill>
                            <a:schemeClr val="tx1"/>
                          </a:solidFill>
                          <a:latin typeface="Meiryo UI" panose="020B0604030504040204" pitchFamily="50" charset="-128"/>
                          <a:ea typeface="Meiryo UI" panose="020B0604030504040204" pitchFamily="50" charset="-128"/>
                        </a:rPr>
                        <a:t>35</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T="36000" marB="36000">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tcPr>
                </a:tc>
                <a:tc>
                  <a:txBody>
                    <a:bodyPr/>
                    <a:lstStyle/>
                    <a:p>
                      <a:pPr algn="ctr">
                        <a:lnSpc>
                          <a:spcPts val="1200"/>
                        </a:lnSpc>
                      </a:pPr>
                      <a:r>
                        <a:rPr kumimoji="1" lang="en-US" altLang="ja-JP" sz="1000" dirty="0">
                          <a:solidFill>
                            <a:schemeClr val="tx1"/>
                          </a:solidFill>
                          <a:latin typeface="Meiryo UI" panose="020B0604030504040204" pitchFamily="50" charset="-128"/>
                          <a:ea typeface="Meiryo UI" panose="020B0604030504040204" pitchFamily="50" charset="-128"/>
                        </a:rPr>
                        <a:t>35</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T="36000" marB="36000"/>
                </a:tc>
                <a:tc>
                  <a:txBody>
                    <a:bodyPr/>
                    <a:lstStyle/>
                    <a:p>
                      <a:pPr algn="ctr">
                        <a:lnSpc>
                          <a:spcPts val="1200"/>
                        </a:lnSpc>
                      </a:pPr>
                      <a:r>
                        <a:rPr kumimoji="1" lang="en-US" altLang="ja-JP" sz="1000" dirty="0">
                          <a:solidFill>
                            <a:schemeClr val="tx1"/>
                          </a:solidFill>
                          <a:latin typeface="Meiryo UI" panose="020B0604030504040204" pitchFamily="50" charset="-128"/>
                          <a:ea typeface="Meiryo UI" panose="020B0604030504040204" pitchFamily="50" charset="-128"/>
                        </a:rPr>
                        <a:t>-</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T="36000" marB="36000"/>
                </a:tc>
                <a:tc>
                  <a:txBody>
                    <a:bodyPr/>
                    <a:lstStyle/>
                    <a:p>
                      <a:pPr algn="ctr">
                        <a:lnSpc>
                          <a:spcPts val="1200"/>
                        </a:lnSpc>
                      </a:pPr>
                      <a:r>
                        <a:rPr kumimoji="1" lang="en-US" altLang="ja-JP" sz="1000" dirty="0">
                          <a:solidFill>
                            <a:schemeClr val="tx1"/>
                          </a:solidFill>
                          <a:latin typeface="Meiryo UI" panose="020B0604030504040204" pitchFamily="50" charset="-128"/>
                          <a:ea typeface="Meiryo UI" panose="020B0604030504040204" pitchFamily="50" charset="-128"/>
                        </a:rPr>
                        <a:t>146</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T="36000" marB="36000"/>
                </a:tc>
                <a:tc>
                  <a:txBody>
                    <a:bodyPr/>
                    <a:lstStyle/>
                    <a:p>
                      <a:pPr algn="ctr">
                        <a:lnSpc>
                          <a:spcPts val="1200"/>
                        </a:lnSpc>
                      </a:pPr>
                      <a:r>
                        <a:rPr kumimoji="1" lang="en-US" altLang="ja-JP" sz="1000" dirty="0">
                          <a:solidFill>
                            <a:schemeClr val="tx1"/>
                          </a:solidFill>
                          <a:latin typeface="Meiryo UI" panose="020B0604030504040204" pitchFamily="50" charset="-128"/>
                          <a:ea typeface="Meiryo UI" panose="020B0604030504040204" pitchFamily="50" charset="-128"/>
                        </a:rPr>
                        <a:t>146</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T="36000" marB="36000"/>
                </a:tc>
                <a:tc>
                  <a:txBody>
                    <a:bodyPr/>
                    <a:lstStyle/>
                    <a:p>
                      <a:pPr algn="ctr">
                        <a:lnSpc>
                          <a:spcPts val="1200"/>
                        </a:lnSpc>
                      </a:pPr>
                      <a:r>
                        <a:rPr kumimoji="1" lang="en-US" altLang="ja-JP" sz="1000" dirty="0">
                          <a:solidFill>
                            <a:schemeClr val="tx1"/>
                          </a:solidFill>
                          <a:latin typeface="Meiryo UI" panose="020B0604030504040204" pitchFamily="50" charset="-128"/>
                          <a:ea typeface="Meiryo UI" panose="020B0604030504040204" pitchFamily="50" charset="-128"/>
                        </a:rPr>
                        <a:t>146</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T="36000" marB="36000"/>
                </a:tc>
                <a:tc>
                  <a:txBody>
                    <a:bodyPr/>
                    <a:lstStyle/>
                    <a:p>
                      <a:pPr algn="ctr">
                        <a:lnSpc>
                          <a:spcPts val="1200"/>
                        </a:lnSpc>
                      </a:pPr>
                      <a:r>
                        <a:rPr kumimoji="1" lang="en-US" altLang="ja-JP" sz="1000" dirty="0">
                          <a:solidFill>
                            <a:schemeClr val="tx1"/>
                          </a:solidFill>
                          <a:latin typeface="Meiryo UI" panose="020B0604030504040204" pitchFamily="50" charset="-128"/>
                          <a:ea typeface="Meiryo UI" panose="020B0604030504040204" pitchFamily="50" charset="-128"/>
                        </a:rPr>
                        <a:t>0</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T="36000" marB="36000"/>
                </a:tc>
                <a:extLst>
                  <a:ext uri="{0D108BD9-81ED-4DB2-BD59-A6C34878D82A}">
                    <a16:rowId xmlns:a16="http://schemas.microsoft.com/office/drawing/2014/main" val="2988840474"/>
                  </a:ext>
                </a:extLst>
              </a:tr>
            </a:tbl>
          </a:graphicData>
        </a:graphic>
      </p:graphicFrame>
      <p:sp>
        <p:nvSpPr>
          <p:cNvPr id="7" name="正方形/長方形 6"/>
          <p:cNvSpPr/>
          <p:nvPr/>
        </p:nvSpPr>
        <p:spPr>
          <a:xfrm>
            <a:off x="5877145" y="220456"/>
            <a:ext cx="1935215" cy="208186"/>
          </a:xfrm>
          <a:prstGeom prst="rect">
            <a:avLst/>
          </a:prstGeom>
          <a:ln w="6350"/>
        </p:spPr>
        <p:style>
          <a:lnRef idx="2">
            <a:schemeClr val="accent1"/>
          </a:lnRef>
          <a:fillRef idx="1">
            <a:schemeClr val="lt1"/>
          </a:fillRef>
          <a:effectRef idx="0">
            <a:schemeClr val="accent1"/>
          </a:effectRef>
          <a:fontRef idx="minor">
            <a:schemeClr val="dk1"/>
          </a:fontRef>
        </p:style>
        <p:txBody>
          <a:bodyPr lIns="36000" rIns="36000" rtlCol="0" anchor="ctr"/>
          <a:lstStyle/>
          <a:p>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予算の記載</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）：一般財源</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スライド番号プレースホルダー 4"/>
          <p:cNvSpPr txBox="1">
            <a:spLocks/>
          </p:cNvSpPr>
          <p:nvPr/>
        </p:nvSpPr>
        <p:spPr>
          <a:xfrm>
            <a:off x="7010400" y="6584035"/>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smtClean="0">
                <a:solidFill>
                  <a:schemeClr val="tx1"/>
                </a:solidFill>
                <a:latin typeface="Meiryo UI" panose="020B0604030504040204" pitchFamily="50" charset="-128"/>
                <a:ea typeface="Meiryo UI" panose="020B0604030504040204" pitchFamily="50" charset="-128"/>
              </a:rPr>
              <a:t>93</a:t>
            </a:r>
            <a:endParaRPr lang="ja-JP" altLang="en-US"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6362853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noFill/>
        </a:ln>
        <a:scene3d>
          <a:camera prst="orthographicFront"/>
          <a:lightRig rig="threePt" dir="t"/>
        </a:scene3d>
        <a:sp3d>
          <a:bevelT/>
        </a:sp3d>
      </a:spPr>
      <a:bodyPr lIns="36000" rIns="0" rtlCol="0" anchor="ctr"/>
      <a:lstStyle>
        <a:defPPr algn="ctr">
          <a:defRPr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txDef>
      <a:spPr>
        <a:solidFill>
          <a:schemeClr val="bg1">
            <a:lumMod val="85000"/>
          </a:schemeClr>
        </a:solidFill>
        <a:ln>
          <a:solidFill>
            <a:schemeClr val="tx1"/>
          </a:solidFill>
        </a:ln>
      </a:spPr>
      <a:bodyPr wrap="square" rtlCol="0">
        <a:noAutofit/>
      </a:bodyPr>
      <a:lstStyle>
        <a:defPPr>
          <a:defRPr sz="2800" dirty="0" smtClean="0">
            <a:latin typeface="メイリオ" panose="020B0604030504040204" pitchFamily="50" charset="-128"/>
            <a:ea typeface="メイリオ" panose="020B0604030504040204" pitchFamily="50" charset="-128"/>
            <a:cs typeface="メイリオ" panose="020B0604030504040204" pitchFamily="50" charset="-128"/>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85BBD448640CB147A5528A90D7A752E6" ma:contentTypeVersion="0" ma:contentTypeDescription="新しいドキュメントを作成します。" ma:contentTypeScope="" ma:versionID="870bfd10208a075ddad328603fb1e3f2">
  <xsd:schema xmlns:xsd="http://www.w3.org/2001/XMLSchema" xmlns:xs="http://www.w3.org/2001/XMLSchema" xmlns:p="http://schemas.microsoft.com/office/2006/metadata/properties" targetNamespace="http://schemas.microsoft.com/office/2006/metadata/properties" ma:root="true" ma:fieldsID="4ed14474a1014a33b797668e927a5ba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532240C-9678-49BC-876E-9028F5F0CBF7}">
  <ds:schemaRefs>
    <ds:schemaRef ds:uri="http://purl.org/dc/terms/"/>
    <ds:schemaRef ds:uri="http://schemas.microsoft.com/office/2006/metadata/properties"/>
    <ds:schemaRef ds:uri="http://purl.org/dc/elements/1.1/"/>
    <ds:schemaRef ds:uri="http://schemas.microsoft.com/office/infopath/2007/PartnerControls"/>
    <ds:schemaRef ds:uri="http://www.w3.org/XML/1998/namespace"/>
    <ds:schemaRef ds:uri="http://schemas.microsoft.com/office/2006/documentManagement/types"/>
    <ds:schemaRef ds:uri="http://schemas.openxmlformats.org/package/2006/metadata/core-properties"/>
    <ds:schemaRef ds:uri="http://purl.org/dc/dcmitype/"/>
  </ds:schemaRefs>
</ds:datastoreItem>
</file>

<file path=customXml/itemProps2.xml><?xml version="1.0" encoding="utf-8"?>
<ds:datastoreItem xmlns:ds="http://schemas.openxmlformats.org/officeDocument/2006/customXml" ds:itemID="{FD13421D-47B8-4EE1-AFD8-43F894A84F80}">
  <ds:schemaRefs>
    <ds:schemaRef ds:uri="http://schemas.microsoft.com/sharepoint/v3/contenttype/forms"/>
  </ds:schemaRefs>
</ds:datastoreItem>
</file>

<file path=customXml/itemProps3.xml><?xml version="1.0" encoding="utf-8"?>
<ds:datastoreItem xmlns:ds="http://schemas.openxmlformats.org/officeDocument/2006/customXml" ds:itemID="{A8ADA641-AF50-4496-B092-D004458AF9D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36258</TotalTime>
  <Words>14697</Words>
  <Application>Microsoft Office PowerPoint</Application>
  <PresentationFormat>画面に合わせる (4:3)</PresentationFormat>
  <Paragraphs>4772</Paragraphs>
  <Slides>95</Slides>
  <Notes>48</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95</vt:i4>
      </vt:variant>
    </vt:vector>
  </HeadingPairs>
  <TitlesOfParts>
    <vt:vector size="102" baseType="lpstr">
      <vt:lpstr>Meiryo UI</vt:lpstr>
      <vt:lpstr>ＭＳ Ｐゴシック</vt:lpstr>
      <vt:lpstr>メイリオ</vt:lpstr>
      <vt:lpstr>Arial</vt:lpstr>
      <vt:lpstr>Calibri</vt:lpstr>
      <vt:lpstr>Times New Roman</vt:lpstr>
      <vt:lpstr>Office ​​テーマ</vt:lpstr>
      <vt:lpstr>財政再建プログラム（案）の振り返り</vt:lpstr>
      <vt:lpstr>　厳しい財政環境が継続する中、財政再建プログラム（案）（平成20年６月策定）においては、全事務事業をゼロベースで見直すとともに、38の主要検討事業について、具体的に見直しの方向性を示し、改革の取組みを進めました。 　同プログラム（案）の策定から約10年が経過したことから、このたび、38の主要検討事業について、この間、どのような見直しを行ってきたのか、改めて振り返りました。 　具体的には、財政再建プログラム（案）及びその後の行財政計画の進捗管理や、予算編成等による事業の見直しの状況について、時系列をおって整理しました。 　今後とも、財政規律を堅持しつつ、この振り返りも踏まえながら、社会環境や府民ニーズの変化を的確に捉え、必要に応じて、事業の見直しやあり方検討を行うなど、限られた財源を最大限に活用して施策を展開します。</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大阪府庁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大阪府庁</dc:creator>
  <cp:lastModifiedBy>上田　有紀</cp:lastModifiedBy>
  <cp:revision>3889</cp:revision>
  <cp:lastPrinted>2020-02-12T04:09:08Z</cp:lastPrinted>
  <dcterms:created xsi:type="dcterms:W3CDTF">2014-06-17T12:02:58Z</dcterms:created>
  <dcterms:modified xsi:type="dcterms:W3CDTF">2020-02-12T08:39:40Z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0x01010085BBD448640CB147A5528A90D7A752E6</vt:lpwstr>
  </property>
</Properties>
</file>