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40"/>
  </p:notesMasterIdLst>
  <p:handoutMasterIdLst>
    <p:handoutMasterId r:id="rId41"/>
  </p:handoutMasterIdLst>
  <p:sldIdLst>
    <p:sldId id="1966" r:id="rId5"/>
    <p:sldId id="2035" r:id="rId6"/>
    <p:sldId id="2036" r:id="rId7"/>
    <p:sldId id="1969" r:id="rId8"/>
    <p:sldId id="2037" r:id="rId9"/>
    <p:sldId id="1972" r:id="rId10"/>
    <p:sldId id="1973" r:id="rId11"/>
    <p:sldId id="1974" r:id="rId12"/>
    <p:sldId id="1975" r:id="rId13"/>
    <p:sldId id="1976" r:id="rId14"/>
    <p:sldId id="1977" r:id="rId15"/>
    <p:sldId id="1978" r:id="rId16"/>
    <p:sldId id="1979" r:id="rId17"/>
    <p:sldId id="1930" r:id="rId18"/>
    <p:sldId id="1931" r:id="rId19"/>
    <p:sldId id="1932" r:id="rId20"/>
    <p:sldId id="1933" r:id="rId21"/>
    <p:sldId id="1934" r:id="rId22"/>
    <p:sldId id="1935" r:id="rId23"/>
    <p:sldId id="1936" r:id="rId24"/>
    <p:sldId id="1937" r:id="rId25"/>
    <p:sldId id="1938" r:id="rId26"/>
    <p:sldId id="1939" r:id="rId27"/>
    <p:sldId id="1940" r:id="rId28"/>
    <p:sldId id="1941" r:id="rId29"/>
    <p:sldId id="1942" r:id="rId30"/>
    <p:sldId id="1943" r:id="rId31"/>
    <p:sldId id="1944" r:id="rId32"/>
    <p:sldId id="1945" r:id="rId33"/>
    <p:sldId id="1946" r:id="rId34"/>
    <p:sldId id="1960" r:id="rId35"/>
    <p:sldId id="2007" r:id="rId36"/>
    <p:sldId id="2008" r:id="rId37"/>
    <p:sldId id="2009" r:id="rId38"/>
    <p:sldId id="2010" r:id="rId3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川根　みゆき" initials="川根　みゆき" lastIdx="1" clrIdx="0">
    <p:extLst>
      <p:ext uri="{19B8F6BF-5375-455C-9EA6-DF929625EA0E}">
        <p15:presenceInfo xmlns:p15="http://schemas.microsoft.com/office/powerpoint/2012/main" userId="S-1-5-21-161959346-1900351369-444732941-195774" providerId="AD"/>
      </p:ext>
    </p:extLst>
  </p:cmAuthor>
  <p:cmAuthor id="2" name="岡崎　誠" initials="岡崎　誠" lastIdx="12" clrIdx="1">
    <p:extLst>
      <p:ext uri="{19B8F6BF-5375-455C-9EA6-DF929625EA0E}">
        <p15:presenceInfo xmlns:p15="http://schemas.microsoft.com/office/powerpoint/2012/main" userId="S-1-5-21-161959346-1900351369-444732941-67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707700"/>
    <a:srgbClr val="0000FF"/>
    <a:srgbClr val="6699FF"/>
    <a:srgbClr val="CCFF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41" autoAdjust="0"/>
    <p:restoredTop sz="98057" autoAdjust="0"/>
  </p:normalViewPr>
  <p:slideViewPr>
    <p:cSldViewPr>
      <p:cViewPr varScale="1">
        <p:scale>
          <a:sx n="64" d="100"/>
          <a:sy n="64" d="100"/>
        </p:scale>
        <p:origin x="234" y="48"/>
      </p:cViewPr>
      <p:guideLst>
        <p:guide orient="horz" pos="2160"/>
        <p:guide pos="2880"/>
      </p:guideLst>
    </p:cSldViewPr>
  </p:slideViewPr>
  <p:outlineViewPr>
    <p:cViewPr>
      <p:scale>
        <a:sx n="33" d="100"/>
        <a:sy n="33" d="100"/>
      </p:scale>
      <p:origin x="0" y="1422"/>
    </p:cViewPr>
  </p:outlin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commentAuthors" Target="commen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7" rIns="91433" bIns="45717" rtlCol="0"/>
          <a:lstStyle>
            <a:lvl1pPr algn="l">
              <a:defRPr sz="1200"/>
            </a:lvl1pPr>
          </a:lstStyle>
          <a:p>
            <a:r>
              <a:rPr kumimoji="1" lang="ja-JP" altLang="en-US" smtClean="0"/>
              <a:t>部局意見照会用</a:t>
            </a:r>
            <a:r>
              <a:rPr kumimoji="1" lang="en-US" altLang="ja-JP" smtClean="0"/>
              <a:t>ver.</a:t>
            </a:r>
            <a:endParaRPr kumimoji="1" lang="ja-JP" altLang="en-US"/>
          </a:p>
        </p:txBody>
      </p:sp>
      <p:sp>
        <p:nvSpPr>
          <p:cNvPr id="3" name="日付プレースホルダー 2"/>
          <p:cNvSpPr>
            <a:spLocks noGrp="1"/>
          </p:cNvSpPr>
          <p:nvPr>
            <p:ph type="dt" sz="quarter" idx="1"/>
          </p:nvPr>
        </p:nvSpPr>
        <p:spPr>
          <a:xfrm>
            <a:off x="3856039" y="0"/>
            <a:ext cx="2949575" cy="496888"/>
          </a:xfrm>
          <a:prstGeom prst="rect">
            <a:avLst/>
          </a:prstGeom>
        </p:spPr>
        <p:txBody>
          <a:bodyPr vert="horz" lIns="91433" tIns="45717" rIns="91433" bIns="45717" rtlCol="0"/>
          <a:lstStyle>
            <a:lvl1pPr algn="r">
              <a:defRPr sz="1200"/>
            </a:lvl1pPr>
          </a:lstStyle>
          <a:p>
            <a:fld id="{BF868B9E-B285-4A45-9CF7-6DC8372BDF37}" type="datetimeFigureOut">
              <a:rPr kumimoji="1" lang="ja-JP" altLang="en-US" smtClean="0"/>
              <a:t>2020/11/12</a:t>
            </a:fld>
            <a:endParaRPr kumimoji="1" lang="ja-JP" altLang="en-US"/>
          </a:p>
        </p:txBody>
      </p:sp>
      <p:sp>
        <p:nvSpPr>
          <p:cNvPr id="4" name="フッター プレースホルダー 3"/>
          <p:cNvSpPr>
            <a:spLocks noGrp="1"/>
          </p:cNvSpPr>
          <p:nvPr>
            <p:ph type="ftr" sz="quarter" idx="2"/>
          </p:nvPr>
        </p:nvSpPr>
        <p:spPr>
          <a:xfrm>
            <a:off x="1" y="9440863"/>
            <a:ext cx="2949575" cy="496887"/>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3"/>
            <a:ext cx="2949575" cy="496887"/>
          </a:xfrm>
          <a:prstGeom prst="rect">
            <a:avLst/>
          </a:prstGeom>
        </p:spPr>
        <p:txBody>
          <a:bodyPr vert="horz" lIns="91433" tIns="45717" rIns="91433" bIns="45717" rtlCol="0" anchor="b"/>
          <a:lstStyle>
            <a:lvl1pPr algn="r">
              <a:defRPr sz="1200"/>
            </a:lvl1pPr>
          </a:lstStyle>
          <a:p>
            <a:fld id="{07C14DE1-35E5-49A1-9D54-83ABAF301631}" type="slidenum">
              <a:rPr kumimoji="1" lang="ja-JP" altLang="en-US" smtClean="0"/>
              <a:t>‹#›</a:t>
            </a:fld>
            <a:endParaRPr kumimoji="1" lang="ja-JP" altLang="en-US"/>
          </a:p>
        </p:txBody>
      </p:sp>
    </p:spTree>
    <p:extLst>
      <p:ext uri="{BB962C8B-B14F-4D97-AF65-F5344CB8AC3E}">
        <p14:creationId xmlns:p14="http://schemas.microsoft.com/office/powerpoint/2010/main" val="291048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787" cy="496967"/>
          </a:xfrm>
          <a:prstGeom prst="rect">
            <a:avLst/>
          </a:prstGeom>
        </p:spPr>
        <p:txBody>
          <a:bodyPr vert="horz" lIns="91427" tIns="45714" rIns="91427" bIns="45714" rtlCol="0"/>
          <a:lstStyle>
            <a:lvl1pPr algn="l">
              <a:defRPr sz="1200"/>
            </a:lvl1pPr>
          </a:lstStyle>
          <a:p>
            <a:r>
              <a:rPr kumimoji="1" lang="ja-JP" altLang="en-US" smtClean="0"/>
              <a:t>部局意見照会用</a:t>
            </a:r>
            <a:r>
              <a:rPr kumimoji="1" lang="en-US" altLang="ja-JP" smtClean="0"/>
              <a:t>ver.</a:t>
            </a:r>
            <a:endParaRPr kumimoji="1" lang="ja-JP" altLang="en-US"/>
          </a:p>
        </p:txBody>
      </p:sp>
      <p:sp>
        <p:nvSpPr>
          <p:cNvPr id="3" name="日付プレースホルダー 2"/>
          <p:cNvSpPr>
            <a:spLocks noGrp="1"/>
          </p:cNvSpPr>
          <p:nvPr>
            <p:ph type="dt" idx="1"/>
          </p:nvPr>
        </p:nvSpPr>
        <p:spPr>
          <a:xfrm>
            <a:off x="3855840" y="2"/>
            <a:ext cx="2949787" cy="496967"/>
          </a:xfrm>
          <a:prstGeom prst="rect">
            <a:avLst/>
          </a:prstGeom>
        </p:spPr>
        <p:txBody>
          <a:bodyPr vert="horz" lIns="91427" tIns="45714" rIns="91427" bIns="45714" rtlCol="0"/>
          <a:lstStyle>
            <a:lvl1pPr algn="r">
              <a:defRPr sz="1200"/>
            </a:lvl1pPr>
          </a:lstStyle>
          <a:p>
            <a:fld id="{3F2D28A0-6F62-4A73-959C-6359E5DDD042}" type="datetimeFigureOut">
              <a:rPr kumimoji="1" lang="ja-JP" altLang="en-US" smtClean="0"/>
              <a:t>2020/11/12</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27" tIns="45714" rIns="91427" bIns="45714"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27" tIns="45714" rIns="91427"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8"/>
            <a:ext cx="2949787" cy="496967"/>
          </a:xfrm>
          <a:prstGeom prst="rect">
            <a:avLst/>
          </a:prstGeom>
        </p:spPr>
        <p:txBody>
          <a:bodyPr vert="horz" lIns="91427" tIns="45714" rIns="91427"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8"/>
            <a:ext cx="2949787" cy="496967"/>
          </a:xfrm>
          <a:prstGeom prst="rect">
            <a:avLst/>
          </a:prstGeom>
        </p:spPr>
        <p:txBody>
          <a:bodyPr vert="horz" lIns="91427" tIns="45714" rIns="91427" bIns="45714"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875A66-8240-4C7B-8F63-ACC40D2513BA}" type="slidenum">
              <a:rPr lang="ja-JP" altLang="en-US">
                <a:solidFill>
                  <a:prstClr val="black"/>
                </a:solidFill>
              </a:rPr>
              <a:pPr/>
              <a:t>0</a:t>
            </a:fld>
            <a:endParaRPr lang="ja-JP" altLang="en-US">
              <a:solidFill>
                <a:prstClr val="black"/>
              </a:solidFill>
            </a:endParaRPr>
          </a:p>
        </p:txBody>
      </p:sp>
    </p:spTree>
    <p:extLst>
      <p:ext uri="{BB962C8B-B14F-4D97-AF65-F5344CB8AC3E}">
        <p14:creationId xmlns:p14="http://schemas.microsoft.com/office/powerpoint/2010/main" val="2941104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B65995-D060-42C8-8F20-A1FCCDAC0113}" type="slidenum">
              <a:rPr lang="ja-JP" altLang="en-US" smtClean="0">
                <a:solidFill>
                  <a:prstClr val="black"/>
                </a:solidFill>
              </a:rPr>
              <a:pPr/>
              <a:t>28</a:t>
            </a:fld>
            <a:endParaRPr lang="ja-JP" altLang="en-US">
              <a:solidFill>
                <a:prstClr val="black"/>
              </a:solidFill>
            </a:endParaRPr>
          </a:p>
        </p:txBody>
      </p:sp>
    </p:spTree>
    <p:extLst>
      <p:ext uri="{BB962C8B-B14F-4D97-AF65-F5344CB8AC3E}">
        <p14:creationId xmlns:p14="http://schemas.microsoft.com/office/powerpoint/2010/main" val="1794420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F56AAE9-ECED-41AF-A4E1-DA41E7DC0D68}" type="datetime1">
              <a:rPr kumimoji="1" lang="ja-JP" altLang="en-US" smtClean="0"/>
              <a:t>2020/11/12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104268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7EA9DE-CFC4-436B-B879-3CC0178F26C8}" type="datetime1">
              <a:rPr kumimoji="1" lang="ja-JP" altLang="en-US" smtClean="0"/>
              <a:t>2020/11/12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483047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92E5D04-17BF-40B5-88DA-CA64590F6C7F}" type="datetime1">
              <a:rPr kumimoji="1" lang="ja-JP" altLang="en-US" smtClean="0"/>
              <a:t>2020/11/12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604883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4D73E7B-91A0-4132-A714-448B5020A064}" type="datetime1">
              <a:rPr kumimoji="1" lang="ja-JP" altLang="en-US" smtClean="0"/>
              <a:t>2020/11/12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800304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0239A39-25E0-4085-A623-6E68AF955856}" type="datetime1">
              <a:rPr kumimoji="1" lang="ja-JP" altLang="en-US" smtClean="0"/>
              <a:t>2020/11/12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4176122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49A3EA5-B6B3-45D8-86B2-981183F3FAD8}" type="datetime1">
              <a:rPr kumimoji="1" lang="ja-JP" altLang="en-US" smtClean="0"/>
              <a:t>2020/11/12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291856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39150A6-A5F5-465E-918C-1961E176449B}" type="datetime1">
              <a:rPr kumimoji="1" lang="ja-JP" altLang="en-US" smtClean="0"/>
              <a:t>2020/11/12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5261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A8EED59-0E57-48F8-878F-C8F5BF1C3EB6}" type="datetime1">
              <a:rPr kumimoji="1" lang="ja-JP" altLang="en-US" smtClean="0"/>
              <a:t>2020/11/12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144313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96ED138-04E4-4F74-9358-B9C517F1FC2A}" type="datetime1">
              <a:rPr kumimoji="1" lang="ja-JP" altLang="en-US" smtClean="0"/>
              <a:t>2020/11/12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27276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56C89ED-7ACA-4DAB-825B-EE8CCD700B83}" type="datetime1">
              <a:rPr kumimoji="1" lang="ja-JP" altLang="en-US" smtClean="0"/>
              <a:t>2020/11/12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844811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ED36DC5-89FF-4EE5-B4BF-5EE07D49A2DF}" type="datetime1">
              <a:rPr kumimoji="1" lang="ja-JP" altLang="en-US" smtClean="0"/>
              <a:t>2020/11/12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072832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45872F-B11E-43C1-85CD-61B0440AF8BE}" type="datetime1">
              <a:rPr kumimoji="1" lang="ja-JP" altLang="en-US" smtClean="0"/>
              <a:t>2020/11/12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083705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57058" y="1493785"/>
            <a:ext cx="8136904" cy="1200329"/>
          </a:xfrm>
          <a:prstGeom prst="rect">
            <a:avLst/>
          </a:prstGeom>
          <a:ln w="6350">
            <a:solidFill>
              <a:schemeClr val="tx1"/>
            </a:solidFill>
          </a:ln>
        </p:spPr>
        <p:txBody>
          <a:bodyPr wrap="square">
            <a:spAutoFit/>
          </a:bodyPr>
          <a:lstStyle/>
          <a:p>
            <a:pPr algn="ct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令和２年度大阪府行政経営</a:t>
            </a:r>
            <a:r>
              <a:rPr lang="ja-JP" altLang="en-US" b="1">
                <a:latin typeface="Meiryo UI" panose="020B0604030504040204" pitchFamily="50" charset="-128"/>
                <a:ea typeface="Meiryo UI" panose="020B0604030504040204" pitchFamily="50" charset="-128"/>
                <a:cs typeface="Meiryo UI" panose="020B0604030504040204" pitchFamily="50" charset="-128"/>
              </a:rPr>
              <a:t>の取組み</a:t>
            </a:r>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＜具体的</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取組み編＞</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3"/>
          <p:cNvSpPr txBox="1">
            <a:spLocks noChangeArrowheads="1"/>
          </p:cNvSpPr>
          <p:nvPr/>
        </p:nvSpPr>
        <p:spPr>
          <a:xfrm>
            <a:off x="441140" y="3383995"/>
            <a:ext cx="8325925" cy="1323439"/>
          </a:xfrm>
          <a:prstGeom prst="rect">
            <a:avLst/>
          </a:prstGeom>
          <a:ln>
            <a:noFill/>
            <a:prstDash val="sysDash"/>
          </a:ln>
          <a:extLst>
            <a:ext uri="{909E8E84-426E-40DD-AFC4-6F175D3DCCD1}">
              <a14:hiddenFill xmlns:a14="http://schemas.microsoft.com/office/drawing/2010/main">
                <a:solidFill>
                  <a:schemeClr val="bg1"/>
                </a:solidFill>
              </a14:hiddenFill>
            </a:ext>
          </a:extLst>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defTabSz="647700">
              <a:spcBef>
                <a:spcPct val="0"/>
              </a:spcBef>
              <a:buFont typeface="Wingdings" pitchFamily="2" charset="2"/>
              <a:buNone/>
              <a:tabLst>
                <a:tab pos="8256588" algn="r"/>
              </a:tabLst>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＜目次＞</a:t>
            </a:r>
          </a:p>
          <a:p>
            <a:pPr defTabSz="647700">
              <a:spcBef>
                <a:spcPct val="0"/>
              </a:spcBef>
              <a:buFont typeface="Wingdings" pitchFamily="2" charset="2"/>
              <a:buNone/>
              <a:tabLst>
                <a:tab pos="8256588" algn="r"/>
              </a:tabLst>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　　・・・・・・・・・・・・・・・・・・・・・・・・・・・・・・・・・・・・・・・・・・・・・・・・・・・・・・・・</a:t>
            </a:r>
          </a:p>
          <a:p>
            <a:pPr defTabSz="647700">
              <a:spcBef>
                <a:spcPct val="0"/>
              </a:spcBef>
              <a:buFont typeface="Wingdings" pitchFamily="2" charset="2"/>
              <a:buNone/>
              <a:tabLst>
                <a:tab pos="8256588" algn="r"/>
              </a:tabLs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　　・・・・・・・・・・・・・・・・・・・・・・・・・・・・・・・・・・・・・・・・・・・・・・・・・・・・・・・・</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出資法人等の改革　　 ・・・・・・・・・・・・・・・・・・・・・・・・・・・・・・・・・・・・・・・・・・・・・・・・</a:t>
            </a:r>
          </a:p>
          <a:p>
            <a:pPr defTabSz="647700">
              <a:spcBef>
                <a:spcPct val="0"/>
              </a:spcBef>
              <a:buFont typeface="Wingdings" pitchFamily="2" charset="2"/>
              <a:buNone/>
              <a:tabLst>
                <a:tab pos="8256588" algn="r"/>
              </a:tabLs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公の施設の改革　　・・・・・・・・・・・・・・・・・・・・・・・・・・・・・・・・・・・・・・・・・・・・・・・・・・・</a:t>
            </a:r>
          </a:p>
        </p:txBody>
      </p:sp>
      <p:sp>
        <p:nvSpPr>
          <p:cNvPr id="10" name="Rectangle 3"/>
          <p:cNvSpPr txBox="1">
            <a:spLocks noChangeArrowheads="1"/>
          </p:cNvSpPr>
          <p:nvPr/>
        </p:nvSpPr>
        <p:spPr>
          <a:xfrm>
            <a:off x="7767355" y="3630216"/>
            <a:ext cx="683596" cy="1077218"/>
          </a:xfrm>
          <a:prstGeom prst="rect">
            <a:avLst/>
          </a:prstGeom>
          <a:ln>
            <a:noFill/>
            <a:prstDash val="sysDash"/>
          </a:ln>
          <a:extLst>
            <a:ext uri="{909E8E84-426E-40DD-AFC4-6F175D3DCCD1}">
              <a14:hiddenFill xmlns:a14="http://schemas.microsoft.com/office/drawing/2010/main">
                <a:solidFill>
                  <a:schemeClr val="bg1"/>
                </a:solidFill>
              </a14:hiddenFill>
            </a:ext>
          </a:extLst>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lgn="r" defTabSz="647700">
              <a:spcBef>
                <a:spcPct val="0"/>
              </a:spcBef>
              <a:buFont typeface="Wingdings" pitchFamily="2" charset="2"/>
              <a:buNone/>
              <a:tabLst>
                <a:tab pos="8256588" algn="r"/>
              </a:tabLst>
              <a:defRPr/>
            </a:pP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37</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defTabSz="647700">
              <a:spcBef>
                <a:spcPct val="0"/>
              </a:spcBef>
              <a:buFont typeface="Wingdings" pitchFamily="2" charset="2"/>
              <a:buNone/>
              <a:tabLst>
                <a:tab pos="8256588" algn="r"/>
              </a:tabLst>
              <a:defRPr/>
            </a:pP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42</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defTabSz="647700">
              <a:spcBef>
                <a:spcPct val="0"/>
              </a:spcBef>
              <a:buFont typeface="Wingdings" pitchFamily="2" charset="2"/>
              <a:buNone/>
              <a:tabLst>
                <a:tab pos="8256588" algn="r"/>
              </a:tabLst>
              <a:defRPr/>
            </a:pP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49</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defTabSz="647700">
              <a:spcBef>
                <a:spcPct val="0"/>
              </a:spcBef>
              <a:buFont typeface="Wingdings" pitchFamily="2" charset="2"/>
              <a:buNone/>
              <a:tabLst>
                <a:tab pos="8256588" algn="r"/>
              </a:tabLst>
              <a:defRPr/>
            </a:pP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67</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8416567" y="652950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36</a:t>
            </a:r>
            <a:endParaRPr lang="ja-JP" altLang="en-US" dirty="0">
              <a:solidFill>
                <a:prstClr val="black"/>
              </a:solidFill>
            </a:endParaRPr>
          </a:p>
        </p:txBody>
      </p:sp>
    </p:spTree>
    <p:extLst>
      <p:ext uri="{BB962C8B-B14F-4D97-AF65-F5344CB8AC3E}">
        <p14:creationId xmlns:p14="http://schemas.microsoft.com/office/powerpoint/2010/main" val="3626427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4060746293"/>
              </p:ext>
            </p:extLst>
          </p:nvPr>
        </p:nvGraphicFramePr>
        <p:xfrm>
          <a:off x="250754" y="678016"/>
          <a:ext cx="8723229" cy="5420957"/>
        </p:xfrm>
        <a:graphic>
          <a:graphicData uri="http://schemas.openxmlformats.org/drawingml/2006/table">
            <a:tbl>
              <a:tblPr firstRow="1" bandRow="1">
                <a:tableStyleId>{5940675A-B579-460E-94D1-54222C63F5DA}</a:tableStyleId>
              </a:tblPr>
              <a:tblGrid>
                <a:gridCol w="1074974">
                  <a:extLst>
                    <a:ext uri="{9D8B030D-6E8A-4147-A177-3AD203B41FA5}">
                      <a16:colId xmlns:a16="http://schemas.microsoft.com/office/drawing/2014/main" val="20000"/>
                    </a:ext>
                  </a:extLst>
                </a:gridCol>
                <a:gridCol w="2084617">
                  <a:extLst>
                    <a:ext uri="{9D8B030D-6E8A-4147-A177-3AD203B41FA5}">
                      <a16:colId xmlns:a16="http://schemas.microsoft.com/office/drawing/2014/main" val="20001"/>
                    </a:ext>
                  </a:extLst>
                </a:gridCol>
                <a:gridCol w="2918322">
                  <a:extLst>
                    <a:ext uri="{9D8B030D-6E8A-4147-A177-3AD203B41FA5}">
                      <a16:colId xmlns:a16="http://schemas.microsoft.com/office/drawing/2014/main" val="20004"/>
                    </a:ext>
                  </a:extLst>
                </a:gridCol>
                <a:gridCol w="2645316">
                  <a:extLst>
                    <a:ext uri="{9D8B030D-6E8A-4147-A177-3AD203B41FA5}">
                      <a16:colId xmlns:a16="http://schemas.microsoft.com/office/drawing/2014/main" val="1773882730"/>
                    </a:ext>
                  </a:extLst>
                </a:gridCol>
              </a:tblGrid>
              <a:tr h="455729">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令和元年度の取組み状況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88574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中小企業向け融資資金</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貸付金</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様々に頑張っている府内中小企業者に対して、事業に必要な資金を融資することにより、中小企業者の健全な事業の振興及び発展を図る。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令和元年度の総融資枠</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は</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5,000</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億円（平成</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年度と同額）</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。融資実績及び今後の見通しを踏まえ、令和</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年度の総融資枠等を見直した。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年度の総融資枠は</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4,520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億円。新たな融資メニュー（</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SDGs</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ビジネス支援資金、事業承継支援資金）を創設。</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国の制度改正に伴う融資メニューの創設や資金需要に対応するための融資枠の増減などにより、後年度の財政負担の増加が見込まれる場合は、損補割合や融資条件の見直しを行う。</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融資枠については、実績等を検証し、令和</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年度当初予算要求時までに議論する。</a:t>
                      </a:r>
                      <a:endPar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30762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狭山池博物館運営</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事業費</a:t>
                      </a:r>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狭山池の「平成の大改修」に伴う埋蔵文化財調査で発掘された土木遺産を保存、展示し、後世にわかりやすく親しみやすく紹介し、府民の文化的向上を図る。 </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にとりまとめた</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運営方針に基づいて、他機関と連携した新たな事業実施や、研究助成金の申請など</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を行って</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いる。</a:t>
                      </a:r>
                      <a:endParaRPr kumimoji="1" lang="en-US" altLang="ja-JP" sz="1200" b="0" i="0" u="none" strike="dbl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ESCO</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事業のサービスを継続するとともに、平成</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30</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年度</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にとりまとめた</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効果的・効率的な運営方針に基づいて、他機関と連携した新たな事業の実施や、研究助成金の申請などを行う。</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96109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i="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a:t>
                      </a:r>
                      <a:r>
                        <a:rPr lang="zh-TW"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流域下水道事業会計繰出金</a:t>
                      </a:r>
                      <a:endPar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下水道サービスを安定的に供給するため、地方公営企業法に定める経費の負担の原則に従い、大阪府流域下水道事業会計に対して補助・出資を行う。</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u="none"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平成</a:t>
                      </a:r>
                      <a:r>
                        <a:rPr kumimoji="1" lang="en-US" altLang="ja-JP" sz="1200" u="none"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30</a:t>
                      </a:r>
                      <a:r>
                        <a:rPr kumimoji="1" lang="ja-JP" altLang="en-US" sz="1200" u="none"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年度から地方公営企業法を適用。経営戦略に基づく取組みを進めた。</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流域下水道減価償却費等に対する利用者負担（市町村負担）設定について、令和</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7</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年度から市町村の負担を開始し、令和</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11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年度から完全負担として市町村と合意形成に向けた取組みを推進する。</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3641083"/>
                  </a:ext>
                </a:extLst>
              </a:tr>
            </a:tbl>
          </a:graphicData>
        </a:graphic>
      </p:graphicFrame>
      <p:sp>
        <p:nvSpPr>
          <p:cNvPr id="15" name="正方形/長方形 14"/>
          <p:cNvSpPr/>
          <p:nvPr/>
        </p:nvSpPr>
        <p:spPr>
          <a:xfrm>
            <a:off x="161510" y="179348"/>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 name="直線コネクタ 16"/>
          <p:cNvCxnSpPr/>
          <p:nvPr/>
        </p:nvCxnSpPr>
        <p:spPr>
          <a:xfrm>
            <a:off x="179512" y="5393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8416567"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45</a:t>
            </a:r>
            <a:endParaRPr lang="ja-JP" altLang="en-US" dirty="0">
              <a:solidFill>
                <a:prstClr val="black"/>
              </a:solidFill>
            </a:endParaRPr>
          </a:p>
        </p:txBody>
      </p:sp>
    </p:spTree>
    <p:extLst>
      <p:ext uri="{BB962C8B-B14F-4D97-AF65-F5344CB8AC3E}">
        <p14:creationId xmlns:p14="http://schemas.microsoft.com/office/powerpoint/2010/main" val="2112747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1076232282"/>
              </p:ext>
            </p:extLst>
          </p:nvPr>
        </p:nvGraphicFramePr>
        <p:xfrm>
          <a:off x="242519" y="701656"/>
          <a:ext cx="8658962" cy="5528221"/>
        </p:xfrm>
        <a:graphic>
          <a:graphicData uri="http://schemas.openxmlformats.org/drawingml/2006/table">
            <a:tbl>
              <a:tblPr firstRow="1" bandRow="1">
                <a:tableStyleId>{5940675A-B579-460E-94D1-54222C63F5DA}</a:tableStyleId>
              </a:tblPr>
              <a:tblGrid>
                <a:gridCol w="1099739">
                  <a:extLst>
                    <a:ext uri="{9D8B030D-6E8A-4147-A177-3AD203B41FA5}">
                      <a16:colId xmlns:a16="http://schemas.microsoft.com/office/drawing/2014/main" val="20000"/>
                    </a:ext>
                  </a:extLst>
                </a:gridCol>
                <a:gridCol w="1907495">
                  <a:extLst>
                    <a:ext uri="{9D8B030D-6E8A-4147-A177-3AD203B41FA5}">
                      <a16:colId xmlns:a16="http://schemas.microsoft.com/office/drawing/2014/main" val="20001"/>
                    </a:ext>
                  </a:extLst>
                </a:gridCol>
                <a:gridCol w="2825864">
                  <a:extLst>
                    <a:ext uri="{9D8B030D-6E8A-4147-A177-3AD203B41FA5}">
                      <a16:colId xmlns:a16="http://schemas.microsoft.com/office/drawing/2014/main" val="20004"/>
                    </a:ext>
                  </a:extLst>
                </a:gridCol>
                <a:gridCol w="2825864">
                  <a:extLst>
                    <a:ext uri="{9D8B030D-6E8A-4147-A177-3AD203B41FA5}">
                      <a16:colId xmlns:a16="http://schemas.microsoft.com/office/drawing/2014/main" val="894706128"/>
                    </a:ext>
                  </a:extLst>
                </a:gridCol>
              </a:tblGrid>
              <a:tr h="477094">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令和元年度の取組み状況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58468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府立高等学校再編整備</a:t>
                      </a:r>
                      <a:r>
                        <a:rPr kumimoji="1" lang="zh-TW"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事業費</a:t>
                      </a:r>
                      <a:endPar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府立高等学校の再編整備を推進する。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統合整備による多部制単位制高校の設置、工科高校の改編等のため、開校準備物品や実習用設備の調達など、必要不可欠な事業を実施した。</a:t>
                      </a:r>
                      <a:endParaRPr kumimoji="1" lang="en-US" altLang="ja-JP" sz="1200" b="0" i="0" u="none" strike="sng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TlToBr w="12700" cap="flat" cmpd="sng" algn="ctr">
                      <a:noFill/>
                      <a:prstDash val="solid"/>
                      <a:round/>
                      <a:headEnd type="none" w="med" len="med"/>
                      <a:tailEnd type="none" w="med" len="med"/>
                    </a:lnTlToB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閉校により生じる財源の範囲内で再編整備（学科の⾒直し等）に必要不可⽋な事業のみを実施する。なお、閉校により生じる財源は将来的なものであり、不確実性が存在することから、事業の実施にあたっては、⼀定の⾒込みを精査したうえで判断を⾏う。</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TlToBr w="12700" cap="flat" cmpd="sng" algn="ctr">
                      <a:noFill/>
                      <a:prstDash val="solid"/>
                      <a:round/>
                      <a:headEnd type="none" w="med" len="med"/>
                      <a:tailEnd type="none" w="med" len="med"/>
                    </a:lnTlToBr>
                    <a:noFill/>
                  </a:tcPr>
                </a:tc>
                <a:extLst>
                  <a:ext uri="{0D108BD9-81ED-4DB2-BD59-A6C34878D82A}">
                    <a16:rowId xmlns:a16="http://schemas.microsoft.com/office/drawing/2014/main" val="10001"/>
                  </a:ext>
                </a:extLst>
              </a:tr>
              <a:tr h="145917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障がいのある生徒の高校生活支援</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事業費</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障がいのある生徒の高校生活を支援するため、エキスパート支援員・学校生活支援員等を府立高等学校に配置する。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他府県の水準や国の動き等も踏まえ</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、持続</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可能な制度となるよう事業のあり方を</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見直している。</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lToBr w="12700" cap="flat" cmpd="sng" algn="ctr">
                      <a:noFill/>
                      <a:prstDash val="solid"/>
                      <a:round/>
                      <a:headEnd type="none" w="med" len="med"/>
                      <a:tailEnd type="none" w="med" len="med"/>
                    </a:lnTlToB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引き続き、他府県の水準や国の動き等も踏まえ、持続可能な制度となるよう事業のあり方を見直す。</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lToBr w="12700" cap="flat" cmpd="sng" algn="ctr">
                      <a:noFill/>
                      <a:prstDash val="solid"/>
                      <a:round/>
                      <a:headEnd type="none" w="med" len="med"/>
                      <a:tailEnd type="none" w="med" len="med"/>
                    </a:lnTlToBr>
                    <a:noFill/>
                  </a:tcPr>
                </a:tc>
                <a:extLst>
                  <a:ext uri="{0D108BD9-81ED-4DB2-BD59-A6C34878D82A}">
                    <a16:rowId xmlns:a16="http://schemas.microsoft.com/office/drawing/2014/main" val="3090394282"/>
                  </a:ext>
                </a:extLst>
              </a:tr>
              <a:tr h="200726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小中学校生徒指導体制推進</a:t>
                      </a:r>
                      <a:r>
                        <a:rPr lang="zh-TW"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事業費</a:t>
                      </a:r>
                      <a:endParaRPr lang="en-US" altLang="zh-TW"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生徒指導のノウハウを小中学校で共有することにより 、中学校区での指導体制を整え、府内における生徒指導上の課題を減少させる。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中学校</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における生徒指導機能の充実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小学校</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におけるチーム支援体制の構築</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市町村福祉部局と連携した地域ぐるみの市町村の主体的な施策展開のスキームを構築するため</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、スクールソーシャルワーカー（</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SSW</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）配置</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の補助事業化を</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開始する</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とともに</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、暴力行為等の原因分析を行い、令和</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以降は、事業主体を市町村に</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移行する</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TlToBr w="12700" cap="flat" cmpd="sng" algn="ctr">
                      <a:noFill/>
                      <a:prstDash val="solid"/>
                      <a:round/>
                      <a:headEnd type="none" w="med" len="med"/>
                      <a:tailEnd type="none" w="med" len="med"/>
                    </a:lnTlToB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lToBr w="12700" cap="flat" cmpd="sng" algn="ctr">
                      <a:noFill/>
                      <a:prstDash val="solid"/>
                      <a:round/>
                      <a:headEnd type="none" w="med" len="med"/>
                      <a:tailEnd type="none" w="med" len="med"/>
                    </a:lnTlToBr>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1990289896"/>
                  </a:ext>
                </a:extLst>
              </a:tr>
            </a:tbl>
          </a:graphicData>
        </a:graphic>
      </p:graphicFrame>
      <p:sp>
        <p:nvSpPr>
          <p:cNvPr id="9" name="正方形/長方形 8"/>
          <p:cNvSpPr/>
          <p:nvPr/>
        </p:nvSpPr>
        <p:spPr>
          <a:xfrm>
            <a:off x="161510" y="89338"/>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a:off x="179512" y="44937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8416567"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46</a:t>
            </a:r>
            <a:endParaRPr lang="ja-JP" altLang="en-US" dirty="0">
              <a:solidFill>
                <a:prstClr val="black"/>
              </a:solidFill>
            </a:endParaRPr>
          </a:p>
        </p:txBody>
      </p:sp>
    </p:spTree>
    <p:extLst>
      <p:ext uri="{BB962C8B-B14F-4D97-AF65-F5344CB8AC3E}">
        <p14:creationId xmlns:p14="http://schemas.microsoft.com/office/powerpoint/2010/main" val="1745101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61510" y="89338"/>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79512" y="44937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8416567"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47</a:t>
            </a:r>
            <a:endParaRPr lang="ja-JP" altLang="en-US" dirty="0">
              <a:solidFill>
                <a:prstClr val="black"/>
              </a:solidFill>
            </a:endParaRPr>
          </a:p>
        </p:txBody>
      </p:sp>
      <p:graphicFrame>
        <p:nvGraphicFramePr>
          <p:cNvPr id="10" name="表 9"/>
          <p:cNvGraphicFramePr>
            <a:graphicFrameLocks noGrp="1"/>
          </p:cNvGraphicFramePr>
          <p:nvPr>
            <p:extLst>
              <p:ext uri="{D42A27DB-BD31-4B8C-83A1-F6EECF244321}">
                <p14:modId xmlns:p14="http://schemas.microsoft.com/office/powerpoint/2010/main" val="2189650049"/>
              </p:ext>
            </p:extLst>
          </p:nvPr>
        </p:nvGraphicFramePr>
        <p:xfrm>
          <a:off x="199143" y="695557"/>
          <a:ext cx="8765345" cy="5583058"/>
        </p:xfrm>
        <a:graphic>
          <a:graphicData uri="http://schemas.openxmlformats.org/drawingml/2006/table">
            <a:tbl>
              <a:tblPr firstRow="1" bandRow="1">
                <a:tableStyleId>{5940675A-B579-460E-94D1-54222C63F5DA}</a:tableStyleId>
              </a:tblPr>
              <a:tblGrid>
                <a:gridCol w="1115909">
                  <a:extLst>
                    <a:ext uri="{9D8B030D-6E8A-4147-A177-3AD203B41FA5}">
                      <a16:colId xmlns:a16="http://schemas.microsoft.com/office/drawing/2014/main" val="20000"/>
                    </a:ext>
                  </a:extLst>
                </a:gridCol>
                <a:gridCol w="1881940">
                  <a:extLst>
                    <a:ext uri="{9D8B030D-6E8A-4147-A177-3AD203B41FA5}">
                      <a16:colId xmlns:a16="http://schemas.microsoft.com/office/drawing/2014/main" val="20001"/>
                    </a:ext>
                  </a:extLst>
                </a:gridCol>
                <a:gridCol w="2883748">
                  <a:extLst>
                    <a:ext uri="{9D8B030D-6E8A-4147-A177-3AD203B41FA5}">
                      <a16:colId xmlns:a16="http://schemas.microsoft.com/office/drawing/2014/main" val="20004"/>
                    </a:ext>
                  </a:extLst>
                </a:gridCol>
                <a:gridCol w="2883748">
                  <a:extLst>
                    <a:ext uri="{9D8B030D-6E8A-4147-A177-3AD203B41FA5}">
                      <a16:colId xmlns:a16="http://schemas.microsoft.com/office/drawing/2014/main" val="4010674733"/>
                    </a:ext>
                  </a:extLst>
                </a:gridCol>
              </a:tblGrid>
              <a:tr h="43818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令和元年度の取組み状況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98343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200" dirty="0">
                          <a:latin typeface="メイリオ" panose="020B0604030504040204" pitchFamily="50" charset="-128"/>
                          <a:ea typeface="メイリオ" panose="020B0604030504040204" pitchFamily="50" charset="-128"/>
                          <a:cs typeface="メイリオ" panose="020B0604030504040204" pitchFamily="50" charset="-128"/>
                        </a:rPr>
                        <a:t>私立高等学校等振興</a:t>
                      </a:r>
                      <a:r>
                        <a:rPr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助成費</a:t>
                      </a:r>
                      <a:endParaRPr lang="en-US" altLang="zh-TW"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教育条件の維持向上、保護者負担の軽減及び経営</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の健全化</a:t>
                      </a: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を図り、私立学校の健全な発展に資する。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私立学校振興助成法等に基づき助成を行った。</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また、本事業の効果や見直した場合の影響等の把握に努めた。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財政再建プログラム（案）等の方向性を踏まえ、事業効果や見直した場合の影響の把握に努めるなど、引き続き、検討を行う。</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4851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0" dirty="0">
                          <a:latin typeface="メイリオ" panose="020B0604030504040204" pitchFamily="50" charset="-128"/>
                          <a:ea typeface="メイリオ" panose="020B0604030504040204" pitchFamily="50" charset="-128"/>
                          <a:cs typeface="Meiryo UI" panose="020B0604030504040204" pitchFamily="50" charset="-128"/>
                        </a:rPr>
                        <a:t>私立幼稚園振興</a:t>
                      </a:r>
                      <a:r>
                        <a:rPr lang="zh-TW" altLang="en-US" sz="1200" b="0" dirty="0" smtClean="0">
                          <a:latin typeface="メイリオ" panose="020B0604030504040204" pitchFamily="50" charset="-128"/>
                          <a:ea typeface="メイリオ" panose="020B0604030504040204" pitchFamily="50" charset="-128"/>
                          <a:cs typeface="Meiryo UI" panose="020B0604030504040204" pitchFamily="50" charset="-128"/>
                        </a:rPr>
                        <a:t>助成費</a:t>
                      </a:r>
                      <a:endParaRPr lang="en-US" altLang="zh-TW" sz="1200" b="0" dirty="0">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教育条件の維持向上</a:t>
                      </a:r>
                      <a:r>
                        <a:rPr kumimoji="1" lang="en-US" altLang="ja-JP"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 </a:t>
                      </a: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保護者負担の軽減及び経営の健全化を図り、私立幼稚園の健全な発展に資する。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私立学校振興助成法等に基づき助成を行った。</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また、本事業の効果や見直した場合の影響等の把握に努めた。</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mn-cs"/>
                        </a:rPr>
                        <a:t>財政再建プログラム（案）等の方向性を踏まえ、事業効果や見直した場合の影響の把握に努めるなど、引き続き、検討を行う。</a:t>
                      </a:r>
                      <a:endParaRPr kumimoji="1" lang="en-US" altLang="ja-JP" sz="1200" b="0" i="0" u="sng"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預かり保育事業については、単価改定前の状況調査を踏まえ、詳細な効果検証を毎年度行う。</a:t>
                      </a:r>
                      <a:endParaRPr kumimoji="1" lang="en-US" altLang="ja-JP" sz="1200" b="0" i="0" u="none" strike="sng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33986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zh-TW"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私立専修学校等振興</a:t>
                      </a:r>
                      <a:r>
                        <a:rPr kumimoji="1" lang="zh-TW" altLang="en-US"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助成費</a:t>
                      </a:r>
                      <a:endParaRPr kumimoji="1" lang="en-US" altLang="zh-TW"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教育条件の維持向上、修学上の経済的負担の軽減及び経営の健全化を図り、私立専修学校及び私立外国人学校の健全な発達に資する。 </a:t>
                      </a:r>
                      <a:endParaRPr kumimoji="1" lang="en-US" altLang="ja-JP"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私立学校振興助成法等に基づき助成を行った。</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また、本事業の効果や見直した場合の影響等の把握に努めた。</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mn-cs"/>
                        </a:rPr>
                        <a:t>財政再建プログラム（案）等の方向性を踏まえ、事業効果や見直した場合の影響の把握に努めるなど、引き続き、検討を行う。</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33640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zh-TW"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私立</a:t>
                      </a: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学校耐震化緊急対策事業費補助</a:t>
                      </a:r>
                      <a:r>
                        <a:rPr kumimoji="1" lang="ja-JP" altLang="en-US"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金</a:t>
                      </a:r>
                      <a:endParaRPr kumimoji="1" lang="en-US" altLang="ja-JP"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私立学校施設の耐震化を促進するため補助事業を実施する。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年度までであった本事業は、大阪北部地震の被害状況や今後高い確率で発生する南海トラフ地震を勘案し、令和</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年度までの間、引き続き私立学校施設の耐震化を促進する補助事業を実施する。</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年度をもって終了する。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26475550"/>
                  </a:ext>
                </a:extLst>
              </a:tr>
            </a:tbl>
          </a:graphicData>
        </a:graphic>
      </p:graphicFrame>
    </p:spTree>
    <p:extLst>
      <p:ext uri="{BB962C8B-B14F-4D97-AF65-F5344CB8AC3E}">
        <p14:creationId xmlns:p14="http://schemas.microsoft.com/office/powerpoint/2010/main" val="1681616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1100331219"/>
              </p:ext>
            </p:extLst>
          </p:nvPr>
        </p:nvGraphicFramePr>
        <p:xfrm>
          <a:off x="193012" y="683695"/>
          <a:ext cx="8771475" cy="4033453"/>
        </p:xfrm>
        <a:graphic>
          <a:graphicData uri="http://schemas.openxmlformats.org/drawingml/2006/table">
            <a:tbl>
              <a:tblPr firstRow="1" bandRow="1">
                <a:tableStyleId>{5940675A-B579-460E-94D1-54222C63F5DA}</a:tableStyleId>
              </a:tblPr>
              <a:tblGrid>
                <a:gridCol w="983105">
                  <a:extLst>
                    <a:ext uri="{9D8B030D-6E8A-4147-A177-3AD203B41FA5}">
                      <a16:colId xmlns:a16="http://schemas.microsoft.com/office/drawing/2014/main" val="20000"/>
                    </a:ext>
                  </a:extLst>
                </a:gridCol>
                <a:gridCol w="2419528">
                  <a:extLst>
                    <a:ext uri="{9D8B030D-6E8A-4147-A177-3AD203B41FA5}">
                      <a16:colId xmlns:a16="http://schemas.microsoft.com/office/drawing/2014/main" val="20001"/>
                    </a:ext>
                  </a:extLst>
                </a:gridCol>
                <a:gridCol w="2684421">
                  <a:extLst>
                    <a:ext uri="{9D8B030D-6E8A-4147-A177-3AD203B41FA5}">
                      <a16:colId xmlns:a16="http://schemas.microsoft.com/office/drawing/2014/main" val="20004"/>
                    </a:ext>
                  </a:extLst>
                </a:gridCol>
                <a:gridCol w="2684421">
                  <a:extLst>
                    <a:ext uri="{9D8B030D-6E8A-4147-A177-3AD203B41FA5}">
                      <a16:colId xmlns:a16="http://schemas.microsoft.com/office/drawing/2014/main" val="892612947"/>
                    </a:ext>
                  </a:extLst>
                </a:gridCol>
              </a:tblGrid>
              <a:tr h="40504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令和元年度の取組み状況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48516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200" dirty="0">
                          <a:latin typeface="メイリオ" panose="020B0604030504040204" pitchFamily="50" charset="-128"/>
                          <a:ea typeface="メイリオ" panose="020B0604030504040204" pitchFamily="50" charset="-128"/>
                          <a:cs typeface="メイリオ" panose="020B0604030504040204" pitchFamily="50" charset="-128"/>
                        </a:rPr>
                        <a:t>交通安全施設等整備</a:t>
                      </a:r>
                      <a:r>
                        <a:rPr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事業費</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交通事故が多発している道路等について、信号機、道路標識、交通管制センター等の交通安全施設を計画的に整備することで、交通環境の改善を行い、交通事故の防止を図り、交通の円滑化に資する。</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交通安全施設を計画的に整備した。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ファシリティマネジメントの観点や耐用年数超過状況等を総合的に勘案しつつ、適正な事業規模を判断する。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1432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0" dirty="0">
                          <a:latin typeface="メイリオ" panose="020B0604030504040204" pitchFamily="50" charset="-128"/>
                          <a:ea typeface="メイリオ" panose="020B0604030504040204" pitchFamily="50" charset="-128"/>
                          <a:cs typeface="Meiryo UI" panose="020B0604030504040204" pitchFamily="50" charset="-128"/>
                        </a:rPr>
                        <a:t>警察職員待機宿舎整備</a:t>
                      </a:r>
                      <a:r>
                        <a:rPr lang="zh-TW" altLang="en-US" sz="1200" b="0" dirty="0" smtClean="0">
                          <a:latin typeface="メイリオ" panose="020B0604030504040204" pitchFamily="50" charset="-128"/>
                          <a:ea typeface="メイリオ" panose="020B0604030504040204" pitchFamily="50" charset="-128"/>
                          <a:cs typeface="Meiryo UI" panose="020B0604030504040204" pitchFamily="50" charset="-128"/>
                        </a:rPr>
                        <a:t>事業費</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大阪府警察職員待機宿舎は、大規模災害等の発生時において、大量の警察力を迅速に動員し、初動措置を行うための体制を確立するために、警察職員を集団的に居住させる施設であるが、大阪府警察待機宿舎整備基本計画に基づき、老朽及び狭隘化が著しい宿舎の解消と整理統廃合を実施し、効果的な整備を</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図る。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計画に基づき、老朽及び狭隘化が著しい宿舎の解消と整理統廃合を実施した。</a:t>
                      </a:r>
                      <a:endParaRPr lang="en-US" altLang="ja-JP" sz="1200" u="none"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大規模災害等の発生時における初動措置を行う体制（集団警察力）の維持に取り組み、必要に応じて計画の検証・見直しを検討する。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0" name="正方形/長方形 9"/>
          <p:cNvSpPr/>
          <p:nvPr/>
        </p:nvSpPr>
        <p:spPr>
          <a:xfrm>
            <a:off x="161510" y="89338"/>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 name="直線コネクタ 12"/>
          <p:cNvCxnSpPr/>
          <p:nvPr/>
        </p:nvCxnSpPr>
        <p:spPr>
          <a:xfrm>
            <a:off x="179512" y="44937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8416567"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48</a:t>
            </a:r>
            <a:endParaRPr lang="ja-JP" altLang="en-US" dirty="0">
              <a:solidFill>
                <a:prstClr val="black"/>
              </a:solidFill>
            </a:endParaRPr>
          </a:p>
        </p:txBody>
      </p:sp>
    </p:spTree>
    <p:extLst>
      <p:ext uri="{BB962C8B-B14F-4D97-AF65-F5344CB8AC3E}">
        <p14:creationId xmlns:p14="http://schemas.microsoft.com/office/powerpoint/2010/main" val="1749785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a:spLocks noChangeArrowheads="1"/>
          </p:cNvSpPr>
          <p:nvPr/>
        </p:nvSpPr>
        <p:spPr bwMode="auto">
          <a:xfrm>
            <a:off x="179512" y="967594"/>
            <a:ext cx="311174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今後の方向性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統 合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26495" y="44333"/>
            <a:ext cx="8136904" cy="369332"/>
          </a:xfrm>
          <a:prstGeom prst="rect">
            <a:avLst/>
          </a:prstGeom>
        </p:spPr>
        <p:txBody>
          <a:bodyPr wrap="square">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テキスト ボックス 3"/>
          <p:cNvSpPr txBox="1">
            <a:spLocks noChangeArrowheads="1"/>
          </p:cNvSpPr>
          <p:nvPr/>
        </p:nvSpPr>
        <p:spPr bwMode="auto">
          <a:xfrm>
            <a:off x="71500" y="541775"/>
            <a:ext cx="27453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指定出資法人</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latin typeface="Calibri" panose="020F0502020204030204" pitchFamily="34" charset="0"/>
                <a:cs typeface="Calibri" panose="020F0502020204030204" pitchFamily="34" charset="0"/>
              </a:rPr>
              <a:t>49</a:t>
            </a:r>
            <a:endParaRPr lang="ja-JP" altLang="en-US" dirty="0">
              <a:solidFill>
                <a:schemeClr val="tx1"/>
              </a:solidFill>
              <a:latin typeface="Calibri" panose="020F0502020204030204" pitchFamily="34" charset="0"/>
              <a:cs typeface="Calibri" panose="020F0502020204030204" pitchFamily="34" charset="0"/>
            </a:endParaRPr>
          </a:p>
        </p:txBody>
      </p:sp>
      <p:graphicFrame>
        <p:nvGraphicFramePr>
          <p:cNvPr id="11" name="表 10"/>
          <p:cNvGraphicFramePr>
            <a:graphicFrameLocks noGrp="1"/>
          </p:cNvGraphicFramePr>
          <p:nvPr>
            <p:extLst>
              <p:ext uri="{D42A27DB-BD31-4B8C-83A1-F6EECF244321}">
                <p14:modId xmlns:p14="http://schemas.microsoft.com/office/powerpoint/2010/main" val="1575880189"/>
              </p:ext>
            </p:extLst>
          </p:nvPr>
        </p:nvGraphicFramePr>
        <p:xfrm>
          <a:off x="197507" y="1325088"/>
          <a:ext cx="8795203" cy="4624191"/>
        </p:xfrm>
        <a:graphic>
          <a:graphicData uri="http://schemas.openxmlformats.org/drawingml/2006/table">
            <a:tbl>
              <a:tblPr/>
              <a:tblGrid>
                <a:gridCol w="1422403">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376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r>
                        <a:rPr kumimoji="1" lang="ja-JP" altLang="en-US"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6978" marR="5697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6978" marR="5697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6978" marR="5697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6978" marR="5697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0"/>
                  </a:ext>
                </a:extLst>
              </a:tr>
              <a:tr h="43865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一財</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大阪府タウン管理財団</a:t>
                      </a:r>
                    </a:p>
                  </a:txBody>
                  <a:tcPr marL="56978" marR="5697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defRPr/>
                      </a:pPr>
                      <a:r>
                        <a:rPr kumimoji="1" lang="ja-JP" altLang="ja-JP" sz="105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○統　合</a:t>
                      </a:r>
                      <a:endParaRPr kumimoji="1" lang="en-US" altLang="ja-JP" sz="1050" b="0" i="0" u="none" strike="sng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大阪府都市整備推進センターとの</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早期統合をめざし、</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月まで</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に「統合計画案」を策定した上で、同年中を</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目途に合併契約を締結し、公益法人認定法</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に基づく変更認定の申請手続きを行う</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・引き続き、</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地元市や関係者</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との調整を行い、</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千里</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地区</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における</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保有資産の早期処</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分や</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近隣センターの円滑な引継ぎを</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すすめる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6978" marR="5697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月に策定した</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中期経営計</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画</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に基づき、引き続　　　</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き、資産処分の取組みをすすめている</a:t>
                      </a:r>
                    </a:p>
                    <a:p>
                      <a:pPr marL="0" marR="0" lvl="0" indent="0" algn="just" defTabSz="914400" rtl="0" eaLnBrk="1" fontAlgn="base" latinLnBrk="0" hangingPunct="1">
                        <a:lnSpc>
                          <a:spcPts val="15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大阪府都市整</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備推進センターとの統合にむけ、両法人</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及び府で構成する統合協議会を発足</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○令和元年</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月、統合協議会において、</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統合計画案をとりまとめ</a:t>
                      </a:r>
                    </a:p>
                    <a:p>
                      <a:pPr marL="0" marR="0" lvl="0" indent="0" algn="just" defTabSz="914400" rtl="0" eaLnBrk="1" fontAlgn="base" latinLnBrk="0" hangingPunct="1">
                        <a:lnSpc>
                          <a:spcPts val="15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○令和元年</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月、両法人による合併契約　</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締結</a:t>
                      </a:r>
                    </a:p>
                    <a:p>
                      <a:pPr marL="0" marR="0" lvl="0" indent="0" algn="just" defTabSz="914400" rtl="0" eaLnBrk="1" fontAlgn="base" latinLnBrk="0" hangingPunct="1">
                        <a:lnSpc>
                          <a:spcPts val="15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（参考）</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○府への特定寄附の実施状況</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80</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txBody>
                  <a:tcPr marL="56978" marR="5697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defRPr/>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○統　合</a:t>
                      </a:r>
                      <a:endParaRPr kumimoji="1" lang="en-US" altLang="ja-JP" sz="1000" b="0" i="0" u="none" strike="sng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大阪府都市整備推</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進センターと統合を予定</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6978" marR="5697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983143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3409090613"/>
              </p:ext>
            </p:extLst>
          </p:nvPr>
        </p:nvGraphicFramePr>
        <p:xfrm>
          <a:off x="179512" y="1312547"/>
          <a:ext cx="8794222" cy="5086782"/>
        </p:xfrm>
        <a:graphic>
          <a:graphicData uri="http://schemas.openxmlformats.org/drawingml/2006/table">
            <a:tbl>
              <a:tblPr firstRow="1" firstCol="1" bandRow="1">
                <a:tableStyleId>{BC89EF96-8CEA-46FF-86C4-4CE0E7609802}</a:tableStyleId>
              </a:tblPr>
              <a:tblGrid>
                <a:gridCol w="1421422">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36284">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4850498">
                <a:tc>
                  <a:txBody>
                    <a:bodyPr/>
                    <a:lstStyle/>
                    <a:p>
                      <a:pPr algn="just">
                        <a:spcAft>
                          <a:spcPts val="0"/>
                        </a:spcAft>
                      </a:pPr>
                      <a:r>
                        <a:rPr lang="ja-JP" altLang="en-US" sz="10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ja-JP" altLang="en-US" sz="10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a:t>
                      </a:r>
                      <a:r>
                        <a:rPr lang="ja-JP" sz="1000"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鶴見</a:t>
                      </a:r>
                      <a:r>
                        <a:rPr lang="ja-JP" sz="10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フラワー</a:t>
                      </a:r>
                      <a:endParaRPr lang="en-US" altLang="ja-JP" sz="10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sz="10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センター</a:t>
                      </a: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500"/>
                        </a:lnSpc>
                        <a:spcAft>
                          <a:spcPts val="0"/>
                        </a:spcAft>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p>
                    <a:p>
                      <a:pPr algn="just">
                        <a:lnSpc>
                          <a:spcPts val="1500"/>
                        </a:lnSpc>
                        <a:spcAft>
                          <a:spcPts val="0"/>
                        </a:spcAft>
                      </a:pP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累積赤字解消後に府保有の株式を売却</a:t>
                      </a:r>
                    </a:p>
                    <a:p>
                      <a:pPr algn="just">
                        <a:lnSpc>
                          <a:spcPts val="1500"/>
                        </a:lnSpc>
                        <a:spcAft>
                          <a:spcPts val="0"/>
                        </a:spcAft>
                      </a:pP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・ただし、売却時期については、今後必要と</a:t>
                      </a:r>
                      <a:r>
                        <a:rPr lang="ja-JP" altLang="en-US" sz="100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る大規模修繕等を踏まえ、企業価値を見極 </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めた</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上で判断する</a:t>
                      </a: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indent="-133350" algn="just">
                        <a:lnSpc>
                          <a:spcPts val="1500"/>
                        </a:lnSpc>
                        <a:spcAft>
                          <a:spcPts val="0"/>
                        </a:spcAft>
                      </a:pPr>
                      <a:r>
                        <a:rPr 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en-US" altLang="ja-JP" sz="1000" b="1"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末に累積</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赤字</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は</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解消</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○府保有の株式の売却について検討を</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すすめている</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○令和元年</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中期経営計画</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(2019</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2023</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を策定</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・市場の活性化、施設の改修に向けた</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取組みの推進</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・単年度黒字の維持</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　題</a:t>
                      </a: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33350" indent="-133350" algn="just">
                        <a:lnSpc>
                          <a:spcPts val="1500"/>
                        </a:lnSpc>
                        <a:spcAft>
                          <a:spcPts val="0"/>
                        </a:spcAft>
                      </a:pPr>
                      <a:r>
                        <a:rPr lang="ja-JP" altLang="en-US" sz="1000" b="1"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民営化に向けた条件整備</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indent="-133350" algn="just" defTabSz="914400" rtl="0" eaLnBrk="1" fontAlgn="auto" latinLnBrk="0" hangingPunct="1">
                        <a:lnSpc>
                          <a:spcPts val="1500"/>
                        </a:lnSpc>
                        <a:spcBef>
                          <a:spcPts val="0"/>
                        </a:spcBef>
                        <a:spcAft>
                          <a:spcPts val="0"/>
                        </a:spcAft>
                        <a:buClrTx/>
                        <a:buSzTx/>
                        <a:buFontTx/>
                        <a:buNone/>
                        <a:tabLst/>
                        <a:defRPr/>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・花</a:t>
                      </a:r>
                      <a:r>
                        <a:rPr lang="ja-JP" altLang="en-US" sz="100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き</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需要及び大規模修繕、設備更新等を踏まえた会社の経営状況の見極め</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indent="-133350" algn="just" defTabSz="914400" rtl="0" eaLnBrk="1" fontAlgn="auto" latinLnBrk="0" hangingPunct="1">
                        <a:lnSpc>
                          <a:spcPts val="1500"/>
                        </a:lnSpc>
                        <a:spcBef>
                          <a:spcPts val="0"/>
                        </a:spcBef>
                        <a:spcAft>
                          <a:spcPts val="0"/>
                        </a:spcAft>
                        <a:buClrTx/>
                        <a:buSzTx/>
                        <a:buFontTx/>
                        <a:buNone/>
                        <a:tabLst/>
                        <a:defRPr/>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・市場建設時に導入した国庫補助金の返還について、国と協議が必要</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indent="-133350" algn="just" defTabSz="914400" rtl="0" eaLnBrk="1" fontAlgn="auto" latinLnBrk="0" hangingPunct="1">
                        <a:lnSpc>
                          <a:spcPts val="1500"/>
                        </a:lnSpc>
                        <a:spcBef>
                          <a:spcPts val="0"/>
                        </a:spcBef>
                        <a:spcAft>
                          <a:spcPts val="0"/>
                        </a:spcAft>
                        <a:buClrTx/>
                        <a:buSzTx/>
                        <a:buFontTx/>
                        <a:buNone/>
                        <a:tabLst/>
                        <a:defRPr/>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・市場運営を支える卸売業者や仲卸業者等の理解・協力　　など</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（参考）</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○大阪府・大阪市の出資割合</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25.5</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25.5</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500"/>
                        </a:lnSpc>
                        <a:spcAft>
                          <a:spcPts val="0"/>
                        </a:spcAft>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p>
                    <a:p>
                      <a:pPr algn="just">
                        <a:lnSpc>
                          <a:spcPts val="1500"/>
                        </a:lnSpc>
                        <a:spcAft>
                          <a:spcPts val="0"/>
                        </a:spcAft>
                      </a:pP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累積赤字解消後に府保有の株式を売却</a:t>
                      </a:r>
                    </a:p>
                    <a:p>
                      <a:pPr algn="just">
                        <a:lnSpc>
                          <a:spcPts val="1500"/>
                        </a:lnSpc>
                        <a:spcAft>
                          <a:spcPts val="0"/>
                        </a:spcAft>
                      </a:pP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・ただし、売却時期については、今後必要と</a:t>
                      </a:r>
                      <a:r>
                        <a:rPr lang="ja-JP" altLang="en-US" sz="100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る</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大規模修繕等を踏まえ、企業価値を見極 </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めた</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上で判断する</a:t>
                      </a: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5" name="正方形/長方形 4"/>
          <p:cNvSpPr>
            <a:spLocks noChangeArrowheads="1"/>
          </p:cNvSpPr>
          <p:nvPr/>
        </p:nvSpPr>
        <p:spPr bwMode="auto">
          <a:xfrm>
            <a:off x="228200" y="924308"/>
            <a:ext cx="31774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今後の方向性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民営化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6495" y="44333"/>
            <a:ext cx="8136904" cy="369332"/>
          </a:xfrm>
          <a:prstGeom prst="rect">
            <a:avLst/>
          </a:prstGeom>
        </p:spPr>
        <p:txBody>
          <a:bodyPr wrap="square">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8"/>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latin typeface="Calibri" panose="020F0502020204030204" pitchFamily="34" charset="0"/>
                <a:cs typeface="Calibri" panose="020F0502020204030204" pitchFamily="34" charset="0"/>
              </a:rPr>
              <a:t>50</a:t>
            </a:r>
            <a:endParaRPr lang="ja-JP" alt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420547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latin typeface="Calibri" panose="020F0502020204030204" pitchFamily="34" charset="0"/>
                <a:cs typeface="Calibri" panose="020F0502020204030204" pitchFamily="34" charset="0"/>
              </a:rPr>
              <a:t>51</a:t>
            </a:r>
            <a:endParaRPr lang="ja-JP" altLang="en-US" dirty="0">
              <a:solidFill>
                <a:prstClr val="black"/>
              </a:solidFill>
              <a:latin typeface="Calibri" panose="020F0502020204030204" pitchFamily="34" charset="0"/>
              <a:cs typeface="Calibri" panose="020F0502020204030204" pitchFamily="34" charset="0"/>
            </a:endParaRPr>
          </a:p>
        </p:txBody>
      </p:sp>
      <p:graphicFrame>
        <p:nvGraphicFramePr>
          <p:cNvPr id="8" name="表 7"/>
          <p:cNvGraphicFramePr>
            <a:graphicFrameLocks noGrp="1"/>
          </p:cNvGraphicFramePr>
          <p:nvPr>
            <p:extLst>
              <p:ext uri="{D42A27DB-BD31-4B8C-83A1-F6EECF244321}">
                <p14:modId xmlns:p14="http://schemas.microsoft.com/office/powerpoint/2010/main" val="2796613292"/>
              </p:ext>
            </p:extLst>
          </p:nvPr>
        </p:nvGraphicFramePr>
        <p:xfrm>
          <a:off x="166091" y="1268760"/>
          <a:ext cx="8794800" cy="4036698"/>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20149">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3934" marR="539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533400" marR="0" lvl="0" indent="-53340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934" marR="539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3934" marR="539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p>
                  </a:txBody>
                  <a:tcPr marL="53934" marR="539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3816549">
                <a:tc>
                  <a:txBody>
                    <a:bodyPr/>
                    <a:lstStyle/>
                    <a:p>
                      <a:pPr algn="just">
                        <a:spcAft>
                          <a:spcPts val="0"/>
                        </a:spcAft>
                      </a:pPr>
                      <a:r>
                        <a:rPr lang="ja-JP" altLang="en-US" sz="1000" kern="100" spc="-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大阪外環状鉄道（株）</a:t>
                      </a:r>
                      <a:endParaRPr lang="ja-JP"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934" marR="539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en-US" altLang="ja-JP" sz="1000" b="1"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・残事業完了後、株式の一部売却により資本</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en-US" altLang="ja-JP" sz="1000" b="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的関与を見直すとともに、府派遣職員につい</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en-US" altLang="ja-JP" sz="1000" b="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ても</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その時点で引き揚げる</a:t>
                      </a: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・残事業完了後の法人の関与のあり方につい</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て検討を</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すすめる</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934" marR="539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01320" indent="-401320" algn="just">
                        <a:lnSpc>
                          <a:spcPts val="1500"/>
                        </a:lnSpc>
                        <a:spcAft>
                          <a:spcPts val="0"/>
                        </a:spcAft>
                      </a:pP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401320" indent="-401320"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事業計画に基づき、平成</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年度末に全</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線開業</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○開業後、令和</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年度末まで家屋補償及</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び</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環境アセス対応等の残事業を実施</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府の補助金等財政支出は令和元年度</a:t>
                      </a:r>
                      <a:r>
                        <a:rPr lang="ja-JP" altLang="en-US" sz="100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で</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53934" marR="539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en-US" altLang="ja-JP" sz="1000" b="1"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・残事業完了後、株式の一部売却により資本</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en-US" altLang="ja-JP" sz="1000" b="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的関与を見直すとともに、府派遣職員につい</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en-US" altLang="ja-JP" sz="1000" b="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ても</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その時点で引き揚げる</a:t>
                      </a: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・残事業完了後の法人の関与のあり方につい</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て検討をすすめる</a:t>
                      </a:r>
                    </a:p>
                  </a:txBody>
                  <a:tcPr marL="53934" marR="539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310755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nvPr>
        </p:nvGraphicFramePr>
        <p:xfrm>
          <a:off x="2843808" y="3429000"/>
          <a:ext cx="208280" cy="365760"/>
        </p:xfrm>
        <a:graphic>
          <a:graphicData uri="http://schemas.openxmlformats.org/drawingml/2006/table">
            <a:tbl>
              <a:tblPr/>
              <a:tblGrid>
                <a:gridCol w="208280">
                  <a:extLst>
                    <a:ext uri="{9D8B030D-6E8A-4147-A177-3AD203B41FA5}">
                      <a16:colId xmlns:a16="http://schemas.microsoft.com/office/drawing/2014/main" val="20000"/>
                    </a:ext>
                  </a:extLst>
                </a:gridCol>
              </a:tblGrid>
              <a:tr h="0">
                <a:tc>
                  <a:txBody>
                    <a:bodyPr/>
                    <a:lstStyle/>
                    <a:p>
                      <a:endParaRPr kumimoji="1" lang="ja-JP" altLang="en-US" dirty="0"/>
                    </a:p>
                  </a:txBody>
                  <a:tcPr>
                    <a:lnL w="12700" cmpd="sng">
                      <a:noFill/>
                      <a:prstDash val="solid"/>
                    </a:lnL>
                    <a:lnR w="12700" cmpd="sng">
                      <a:noFill/>
                      <a:prstDash val="solid"/>
                    </a:lnR>
                    <a:lnT w="12700" cmpd="sng">
                      <a:noFill/>
                      <a:prstDash val="solid"/>
                    </a:lnT>
                    <a:lnB w="12700" cmpd="sng">
                      <a:noFill/>
                      <a:prstDash val="solid"/>
                    </a:lnB>
                  </a:tcPr>
                </a:tc>
                <a:extLst>
                  <a:ext uri="{0D108BD9-81ED-4DB2-BD59-A6C34878D82A}">
                    <a16:rowId xmlns:a16="http://schemas.microsoft.com/office/drawing/2014/main" val="10000"/>
                  </a:ext>
                </a:extLst>
              </a:tr>
            </a:tbl>
          </a:graphicData>
        </a:graphic>
      </p:graphicFrame>
      <p:sp>
        <p:nvSpPr>
          <p:cNvPr id="7" name="正方形/長方形 4"/>
          <p:cNvSpPr>
            <a:spLocks noChangeArrowheads="1"/>
          </p:cNvSpPr>
          <p:nvPr/>
        </p:nvSpPr>
        <p:spPr bwMode="auto">
          <a:xfrm>
            <a:off x="218939" y="730522"/>
            <a:ext cx="381065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今後の方向性　</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抜本的見直し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661285976"/>
              </p:ext>
            </p:extLst>
          </p:nvPr>
        </p:nvGraphicFramePr>
        <p:xfrm>
          <a:off x="218939" y="1109372"/>
          <a:ext cx="8792853" cy="4816434"/>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77">
                  <a:extLst>
                    <a:ext uri="{9D8B030D-6E8A-4147-A177-3AD203B41FA5}">
                      <a16:colId xmlns:a16="http://schemas.microsoft.com/office/drawing/2014/main" val="20001"/>
                    </a:ext>
                  </a:extLst>
                </a:gridCol>
                <a:gridCol w="2696381">
                  <a:extLst>
                    <a:ext uri="{9D8B030D-6E8A-4147-A177-3AD203B41FA5}">
                      <a16:colId xmlns:a16="http://schemas.microsoft.com/office/drawing/2014/main" val="20002"/>
                    </a:ext>
                  </a:extLst>
                </a:gridCol>
                <a:gridCol w="2165195">
                  <a:extLst>
                    <a:ext uri="{9D8B030D-6E8A-4147-A177-3AD203B41FA5}">
                      <a16:colId xmlns:a16="http://schemas.microsoft.com/office/drawing/2014/main" val="20003"/>
                    </a:ext>
                  </a:extLst>
                </a:gridCol>
              </a:tblGrid>
              <a:tr h="168969">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841" marR="528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841" marR="528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841" marR="528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p>
                  </a:txBody>
                  <a:tcPr marL="52841" marR="528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462593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（株）大阪国際会議場</a:t>
                      </a:r>
                    </a:p>
                  </a:txBody>
                  <a:tcPr marL="52141" marR="5214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・府の法人に対する関与のあり方については、</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今後の施設のあり方とあわせ、その具体的な</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方向性を検討</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41" marR="5214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月、府立国際会議場の次期指</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定管理者に、公募により法人を指定</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＜指定期間＞令和元年度～令和</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○指定管理者公募時の提案内容   </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・府納付金</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7.5</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億円、維持修繕</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億円、設備</a:t>
                      </a: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等の機能向上</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億円を毎年度支出</a:t>
                      </a: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・国際会議誘致目標については、令和</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年度に</a:t>
                      </a: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70</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endPar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○経営状況等　　</a:t>
                      </a: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年度の決算において、営業利益、経常</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利益及び最終利益とも</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年連続で黒字</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課　題</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○府立国際会議場の今後のあり方については、</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継続協議とし、</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の開業や万博終了後の利用</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状況等を見極めて判断することとしており、施設</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のあり方についての検討結果が法人運営及び法</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人に対する関与のあり方にも影響を及ぼす</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52141" marR="5214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・府の法人に対する関与のあり方につい</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ては、今後の施設のあり方とあわせ、</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その具体的な方向性を検討する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41" marR="5214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8" name="正方形/長方形 7"/>
          <p:cNvSpPr/>
          <p:nvPr/>
        </p:nvSpPr>
        <p:spPr>
          <a:xfrm>
            <a:off x="26495" y="44333"/>
            <a:ext cx="8136904" cy="369332"/>
          </a:xfrm>
          <a:prstGeom prst="rect">
            <a:avLst/>
          </a:prstGeom>
        </p:spPr>
        <p:txBody>
          <a:bodyPr wrap="square">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0" name="直線コネクタ 9"/>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latin typeface="Calibri" panose="020F0502020204030204" pitchFamily="34" charset="0"/>
                <a:cs typeface="Calibri" panose="020F0502020204030204" pitchFamily="34" charset="0"/>
              </a:rPr>
              <a:t>52</a:t>
            </a:r>
            <a:endParaRPr lang="ja-JP" alt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598459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76038354"/>
              </p:ext>
            </p:extLst>
          </p:nvPr>
        </p:nvGraphicFramePr>
        <p:xfrm>
          <a:off x="225527" y="773996"/>
          <a:ext cx="8852400" cy="5175576"/>
        </p:xfrm>
        <a:graphic>
          <a:graphicData uri="http://schemas.openxmlformats.org/drawingml/2006/table">
            <a:tbl>
              <a:tblPr/>
              <a:tblGrid>
                <a:gridCol w="1422000">
                  <a:extLst>
                    <a:ext uri="{9D8B030D-6E8A-4147-A177-3AD203B41FA5}">
                      <a16:colId xmlns:a16="http://schemas.microsoft.com/office/drawing/2014/main" val="20000"/>
                    </a:ext>
                  </a:extLst>
                </a:gridCol>
                <a:gridCol w="25668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1938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48404" marR="4840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8404" marR="4840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48404" marR="4840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48404" marR="4840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0"/>
                  </a:ext>
                </a:extLst>
              </a:tr>
              <a:tr h="495619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（公財）大阪府保健医療財団</a:t>
                      </a:r>
                    </a:p>
                  </a:txBody>
                  <a:tcPr marL="52119" marR="5211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期中期経営計画期間中にがん予防検</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診事業における収支バランスの均衡を図り、</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自立化を</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すすめる</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19" marR="5211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月から、中河内救命救急セ</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ンターの指定管理運営は、当該法人から</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地独</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市立東大阪医療センターへ変更</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500"/>
                        </a:lnSpc>
                        <a:spcBef>
                          <a:spcPct val="0"/>
                        </a:spcBef>
                        <a:spcAft>
                          <a:spcPct val="0"/>
                        </a:spcAft>
                        <a:buClrTx/>
                        <a:buSzTx/>
                        <a:buFontTx/>
                        <a:buNone/>
                        <a:tabLst/>
                      </a:pP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○また、府補助事業</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車検診事業</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も平成</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年度末で終了</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5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年度がん予防検診事業の状況</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月に策定した</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期中期　</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経営計画</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に基づき、</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がん予防検診事業の収支改善の取組み</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をすすめた結果、正味財産増減額は</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百万円となり、目標を</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百万円上</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回った</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・一方、がん予防事業収益は、同計画の</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目標値に届いていない</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5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○同計画との乖離や計画していなかった健 </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診システムの更新に伴う費用の増加に対</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応するため、令和元年</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月に第</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期中期</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経営計画の中間見直しを実施　 </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題</a:t>
                      </a: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期中期経営計画の進捗状況を把握</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し、今後、計画との乖離が見られる場合は</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速やかに改善に取り組むことが必要</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19" marR="5211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期中期経営計画期間中にがん予防検</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診事業における収支バランスの均衡を図り、</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自立化をすすめる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19" marR="5211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正方形/長方形 7"/>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latin typeface="Calibri" panose="020F0502020204030204" pitchFamily="34" charset="0"/>
                <a:cs typeface="Calibri" panose="020F0502020204030204" pitchFamily="34" charset="0"/>
              </a:rPr>
              <a:t>53</a:t>
            </a:r>
            <a:endParaRPr lang="ja-JP" alt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719234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2685390944"/>
              </p:ext>
            </p:extLst>
          </p:nvPr>
        </p:nvGraphicFramePr>
        <p:xfrm>
          <a:off x="179512" y="519865"/>
          <a:ext cx="8851857" cy="6215786"/>
        </p:xfrm>
        <a:graphic>
          <a:graphicData uri="http://schemas.openxmlformats.org/drawingml/2006/table">
            <a:tbl>
              <a:tblPr/>
              <a:tblGrid>
                <a:gridCol w="1431183">
                  <a:extLst>
                    <a:ext uri="{9D8B030D-6E8A-4147-A177-3AD203B41FA5}">
                      <a16:colId xmlns:a16="http://schemas.microsoft.com/office/drawing/2014/main" val="20000"/>
                    </a:ext>
                  </a:extLst>
                </a:gridCol>
                <a:gridCol w="2500302">
                  <a:extLst>
                    <a:ext uri="{9D8B030D-6E8A-4147-A177-3AD203B41FA5}">
                      <a16:colId xmlns:a16="http://schemas.microsoft.com/office/drawing/2014/main" val="20001"/>
                    </a:ext>
                  </a:extLst>
                </a:gridCol>
                <a:gridCol w="2427577">
                  <a:extLst>
                    <a:ext uri="{9D8B030D-6E8A-4147-A177-3AD203B41FA5}">
                      <a16:colId xmlns:a16="http://schemas.microsoft.com/office/drawing/2014/main" val="20002"/>
                    </a:ext>
                  </a:extLst>
                </a:gridCol>
                <a:gridCol w="2492795">
                  <a:extLst>
                    <a:ext uri="{9D8B030D-6E8A-4147-A177-3AD203B41FA5}">
                      <a16:colId xmlns:a16="http://schemas.microsoft.com/office/drawing/2014/main" val="20003"/>
                    </a:ext>
                  </a:extLst>
                </a:gridCol>
              </a:tblGrid>
              <a:tr h="2225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r>
                        <a:rPr kumimoji="1" lang="en-US" alt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4554" marR="5455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4554" marR="5455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4554" marR="5455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kumimoji="1" 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4554" marR="5455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0"/>
                  </a:ext>
                </a:extLst>
              </a:tr>
              <a:tr h="599322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大阪府道路公社</a:t>
                      </a:r>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・引き続き、利用促進、経費節減による収支</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改善に</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取組む</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など、借入金の償還財源の</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確保に努める</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・利用者の視点に立った近畿圏高速道路の料</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金体系一元化を実現するため、箕面有料道</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路の高速道路会社への早期移管をめざすと</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ともに、路線移管後の公社のあり方について </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検討を</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すすめる</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kumimoji="1" lang="ja-JP"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収支改善の取組み</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を推進</a:t>
                      </a:r>
                      <a:endParaRPr kumimoji="1" 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公社経営改善方針</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年度策定</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に基づき、維持管理</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費</a:t>
                      </a:r>
                      <a:r>
                        <a:rPr kumimoji="1" 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の縮減を図るなど</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kumimoji="1" 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収支改善に取</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り</a:t>
                      </a:r>
                      <a:r>
                        <a:rPr kumimoji="1" 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組ん</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で</a:t>
                      </a:r>
                      <a:r>
                        <a:rPr kumimoji="1" 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いる</a:t>
                      </a: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kumimoji="1" 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年度に経営改善</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に関する新たな取組みをとりまとめ</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鳥飼仁和寺大橋</a:t>
                      </a:r>
                      <a:r>
                        <a:rPr kumimoji="1" 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の料金徴収期間</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 </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延長</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月→令和</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○近畿圏高速道路の料金体系一元化及び堺泉北、南阪奈、第二阪奈有料道路の路線移管に関する方針が決定</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・堺泉北、南阪奈は平成</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日に、   　　</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第二阪奈は平成</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日に</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NEXCO</a:t>
                      </a: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西日本へ移管</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・当該路線の料金体系一元化は移管時に</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実施</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路線移管による移管額の受入れにより、令和元年度当初に借入金が実質ゼロとなり、今後は建設費を計画的に償還</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箕面有料道路の路線</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移管の調整</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状況</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・接続する新名神との連続利用が想定</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ほど　</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伸びず</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、密接関連性が低いことから、国と</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合意</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に至っていない</a:t>
                      </a: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一方、箕面有料道路と接続する</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新御堂</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筋</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は、慢性的な渋滞の発生に加え、</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高速</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道路</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をつなぐ南北軸の強化等の観点から</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抜本的</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機能強化が</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必要で</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あると</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、府と国で</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の</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協議の中で共通認識を得ている</a:t>
                      </a: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・新御堂筋を機能強化することが</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新名神</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と</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箕面有料道路の連続利用の促進に</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もつ</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ながる</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ものと考えられる</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ため、新御堂筋の機</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能強化について府と関係者が検討</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すすめ</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て</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いる</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r>
                        <a:rPr kumimoji="1" lang="ja-JP" altLang="en-US"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題】</a:t>
                      </a: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建設費の計画的な償還</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○路線移管の推進</a:t>
                      </a:r>
                      <a:endParaRPr kumimoji="1" 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・引き続き、利用促進、経費節減による収支</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改善に</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取組む</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など、建設費の計画的な償還　</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に努める</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・利用者の視点に立った近畿圏高速道路の料</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金体系一元化の実現に向け、検討がすすめ</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られる新御堂筋の機能強化</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の内容も踏まえ、</a:t>
                      </a:r>
                      <a:r>
                        <a:rPr kumimoji="1" lang="ja-JP" altLang="en-US" sz="10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箕面</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有料道路の高速</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道路会社へ</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早期移</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管</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めざす</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・また</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、路線</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移管後の公社のあり方について、　</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検討</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をすすめる</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正方形/長方形 7"/>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54</a:t>
            </a:r>
            <a:endParaRPr lang="ja-JP" altLang="en-US" dirty="0">
              <a:solidFill>
                <a:schemeClr val="tx1"/>
              </a:solidFill>
            </a:endParaRPr>
          </a:p>
        </p:txBody>
      </p:sp>
    </p:spTree>
    <p:extLst>
      <p:ext uri="{BB962C8B-B14F-4D97-AF65-F5344CB8AC3E}">
        <p14:creationId xmlns:p14="http://schemas.microsoft.com/office/powerpoint/2010/main" val="2903350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1510" y="174410"/>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 name="直線コネクタ 3"/>
          <p:cNvCxnSpPr/>
          <p:nvPr/>
        </p:nvCxnSpPr>
        <p:spPr>
          <a:xfrm>
            <a:off x="179512" y="50367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テキスト ボックス 4"/>
          <p:cNvSpPr txBox="1"/>
          <p:nvPr/>
        </p:nvSpPr>
        <p:spPr>
          <a:xfrm>
            <a:off x="161510" y="579596"/>
            <a:ext cx="2944228" cy="338554"/>
          </a:xfrm>
          <a:prstGeom prst="rect">
            <a:avLst/>
          </a:prstGeom>
          <a:noFill/>
        </p:spPr>
        <p:txBody>
          <a:bodyPr wrap="square" rtlCol="0">
            <a:spAutoFit/>
          </a:bodyPr>
          <a:lstStyle/>
          <a:p>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府税収入の確保</a:t>
            </a:r>
          </a:p>
        </p:txBody>
      </p:sp>
      <p:graphicFrame>
        <p:nvGraphicFramePr>
          <p:cNvPr id="6" name="表 5"/>
          <p:cNvGraphicFramePr>
            <a:graphicFrameLocks noGrp="1"/>
          </p:cNvGraphicFramePr>
          <p:nvPr>
            <p:extLst>
              <p:ext uri="{D42A27DB-BD31-4B8C-83A1-F6EECF244321}">
                <p14:modId xmlns:p14="http://schemas.microsoft.com/office/powerpoint/2010/main" val="185744207"/>
              </p:ext>
            </p:extLst>
          </p:nvPr>
        </p:nvGraphicFramePr>
        <p:xfrm>
          <a:off x="246146" y="954005"/>
          <a:ext cx="8601329" cy="4860260"/>
        </p:xfrm>
        <a:graphic>
          <a:graphicData uri="http://schemas.openxmlformats.org/drawingml/2006/table">
            <a:tbl>
              <a:tblPr firstRow="1" bandRow="1">
                <a:tableStyleId>{5940675A-B579-460E-94D1-54222C63F5DA}</a:tableStyleId>
              </a:tblPr>
              <a:tblGrid>
                <a:gridCol w="590439">
                  <a:extLst>
                    <a:ext uri="{9D8B030D-6E8A-4147-A177-3AD203B41FA5}">
                      <a16:colId xmlns:a16="http://schemas.microsoft.com/office/drawing/2014/main" val="20000"/>
                    </a:ext>
                  </a:extLst>
                </a:gridCol>
                <a:gridCol w="990110">
                  <a:extLst>
                    <a:ext uri="{9D8B030D-6E8A-4147-A177-3AD203B41FA5}">
                      <a16:colId xmlns:a16="http://schemas.microsoft.com/office/drawing/2014/main" val="20001"/>
                    </a:ext>
                  </a:extLst>
                </a:gridCol>
                <a:gridCol w="3285365">
                  <a:extLst>
                    <a:ext uri="{9D8B030D-6E8A-4147-A177-3AD203B41FA5}">
                      <a16:colId xmlns:a16="http://schemas.microsoft.com/office/drawing/2014/main" val="20004"/>
                    </a:ext>
                  </a:extLst>
                </a:gridCol>
                <a:gridCol w="3735415">
                  <a:extLst>
                    <a:ext uri="{9D8B030D-6E8A-4147-A177-3AD203B41FA5}">
                      <a16:colId xmlns:a16="http://schemas.microsoft.com/office/drawing/2014/main" val="1737220151"/>
                    </a:ext>
                  </a:extLst>
                </a:gridCol>
              </a:tblGrid>
              <a:tr h="579139">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取組み</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対　象</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令和元年度の取組み状況</a:t>
                      </a:r>
                      <a:endParaRPr kumimoji="1" lang="en-US" altLang="ja-JP" sz="9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内は、</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R1</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最終予算</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における効果額</a:t>
                      </a: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の取組み</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内は、</a:t>
                      </a: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R2</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当初予算における効果額</a:t>
                      </a: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nchor="ctr">
                    <a:solidFill>
                      <a:srgbClr val="0070C0"/>
                    </a:solidFill>
                  </a:tcPr>
                </a:tc>
                <a:extLst>
                  <a:ext uri="{0D108BD9-81ED-4DB2-BD59-A6C34878D82A}">
                    <a16:rowId xmlns:a16="http://schemas.microsoft.com/office/drawing/2014/main" val="10000"/>
                  </a:ext>
                </a:extLst>
              </a:tr>
              <a:tr h="927253">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メイリオ" panose="020B0604030504040204" pitchFamily="50" charset="-128"/>
                          <a:ea typeface="メイリオ" panose="020B0604030504040204" pitchFamily="50" charset="-128"/>
                          <a:cs typeface="Meiryo UI" panose="020B0604030504040204" pitchFamily="50" charset="-128"/>
                        </a:rPr>
                        <a:t>課税自主権の活用</a:t>
                      </a:r>
                      <a:endParaRPr kumimoji="1" lang="ja-JP" altLang="en-US" sz="1200" b="0" dirty="0">
                        <a:latin typeface="メイリオ" panose="020B0604030504040204" pitchFamily="50" charset="-128"/>
                        <a:ea typeface="メイリオ" panose="020B0604030504040204" pitchFamily="50" charset="-128"/>
                        <a:cs typeface="Meiryo UI" panose="020B0604030504040204" pitchFamily="50" charset="-128"/>
                      </a:endParaRPr>
                    </a:p>
                  </a:txBody>
                  <a:tcPr vert="eaVert" anchor="ctr">
                    <a:lnR w="12700" cap="flat" cmpd="sng" algn="ctr">
                      <a:solidFill>
                        <a:schemeClr val="tx1"/>
                      </a:solidFill>
                      <a:prstDash val="solid"/>
                      <a:round/>
                      <a:headEnd type="none" w="med" len="med"/>
                      <a:tailEnd type="none" w="med" len="med"/>
                    </a:ln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森林環境税</a:t>
                      </a: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森林の有する公益的機能を維持する環境整備のため、森林環境税を徴収。</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令和元年度最終予算</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12.2</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森林及び都市の緑の有する公益的機能を維持増進する環境整備のため、森林環境税を徴収。</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年度当初予算</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12.3</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oFill/>
                  </a:tcPr>
                </a:tc>
                <a:extLst>
                  <a:ext uri="{0D108BD9-81ED-4DB2-BD59-A6C34878D82A}">
                    <a16:rowId xmlns:a16="http://schemas.microsoft.com/office/drawing/2014/main" val="10001"/>
                  </a:ext>
                </a:extLst>
              </a:tr>
              <a:tr h="1120773">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宿泊</a:t>
                      </a:r>
                      <a:r>
                        <a:rPr kumimoji="1" lang="ja-JP" altLang="en-US" sz="1200" b="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税</a:t>
                      </a: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観光客の受入環境整備をはじめとする大阪の観光振興の取組みを推進するため、宿泊税を徴収。</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令和元年度最終予算：</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13.0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観光客の受入環境整備をはじめとする大阪の観光振興の取組みを推進するため、宿泊税を徴収。</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年度当初予算</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14.7</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oFill/>
                  </a:tcPr>
                </a:tc>
                <a:extLst>
                  <a:ext uri="{0D108BD9-81ED-4DB2-BD59-A6C34878D82A}">
                    <a16:rowId xmlns:a16="http://schemas.microsoft.com/office/drawing/2014/main" val="10002"/>
                  </a:ext>
                </a:extLst>
              </a:tr>
              <a:tr h="2233095">
                <a:tc vMerge="1">
                  <a:txBody>
                    <a:bodyPr/>
                    <a:lstStyle/>
                    <a:p>
                      <a:endParaRPr kumimoji="1" lang="ja-JP" altLang="en-US"/>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法人二税の超過</a:t>
                      </a:r>
                      <a:r>
                        <a:rPr kumimoji="1" lang="ja-JP" altLang="en-US" sz="1200" b="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課税</a:t>
                      </a: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・道路網などの都市基盤整備や防災対策の充実といった大都市圏特有の緊急かつ膨大な財政需要に対処するため、法人府民税法人税割及び法人事業税の超過課税を引き続き実施。</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令和元年度最終予算：</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394</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・大阪経済の成長に向けた施策を推進するため、法人府民税均等割の超過課税を引き続き実施。</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令和元年度最終予算：</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54</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・道路網などの都市基盤整備や防災対策の充実といった大都市圏特有の緊急かつ膨大な財政需要に対処するため、法人府民税法人税割及び法人事業税の超過課税を引き続き実施。</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当初予算</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379</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・大阪経済の成長に向けた施策を推進するため、法人府民税均等割の超過課税を引き続き実施。</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年度当初予算：</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54</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oFill/>
                  </a:tcPr>
                </a:tc>
                <a:extLst>
                  <a:ext uri="{0D108BD9-81ED-4DB2-BD59-A6C34878D82A}">
                    <a16:rowId xmlns:a16="http://schemas.microsoft.com/office/drawing/2014/main" val="10003"/>
                  </a:ext>
                </a:extLst>
              </a:tr>
            </a:tbl>
          </a:graphicData>
        </a:graphic>
      </p:graphicFrame>
      <p:sp>
        <p:nvSpPr>
          <p:cNvPr id="8" name="正方形/長方形 7"/>
          <p:cNvSpPr/>
          <p:nvPr/>
        </p:nvSpPr>
        <p:spPr>
          <a:xfrm>
            <a:off x="8416567"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37</a:t>
            </a:r>
            <a:endParaRPr lang="ja-JP" altLang="en-US" dirty="0">
              <a:solidFill>
                <a:prstClr val="black"/>
              </a:solidFill>
            </a:endParaRPr>
          </a:p>
        </p:txBody>
      </p:sp>
    </p:spTree>
    <p:extLst>
      <p:ext uri="{BB962C8B-B14F-4D97-AF65-F5344CB8AC3E}">
        <p14:creationId xmlns:p14="http://schemas.microsoft.com/office/powerpoint/2010/main" val="20699667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1531063608"/>
              </p:ext>
            </p:extLst>
          </p:nvPr>
        </p:nvGraphicFramePr>
        <p:xfrm>
          <a:off x="198191" y="593685"/>
          <a:ext cx="8794800" cy="6249519"/>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435045">
                  <a:extLst>
                    <a:ext uri="{9D8B030D-6E8A-4147-A177-3AD203B41FA5}">
                      <a16:colId xmlns:a16="http://schemas.microsoft.com/office/drawing/2014/main" val="20002"/>
                    </a:ext>
                  </a:extLst>
                </a:gridCol>
                <a:gridCol w="2428555">
                  <a:extLst>
                    <a:ext uri="{9D8B030D-6E8A-4147-A177-3AD203B41FA5}">
                      <a16:colId xmlns:a16="http://schemas.microsoft.com/office/drawing/2014/main" val="20003"/>
                    </a:ext>
                  </a:extLst>
                </a:gridCol>
              </a:tblGrid>
              <a:tr h="242581">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6006938">
                <a:tc>
                  <a:txBody>
                    <a:bodyPr/>
                    <a:lstStyle/>
                    <a:p>
                      <a:pPr algn="just">
                        <a:spcAft>
                          <a:spcPts val="0"/>
                        </a:spcAft>
                      </a:pP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堺泉北埠頭（株）</a:t>
                      </a: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500"/>
                        </a:lnSpc>
                        <a:spcAft>
                          <a:spcPts val="0"/>
                        </a:spcAft>
                      </a:pPr>
                      <a:r>
                        <a:rPr lang="ja-JP"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en-US" altLang="ja-JP" sz="1000" b="0" u="non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阪神国際港湾</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合</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ざす</a:t>
                      </a:r>
                    </a:p>
                    <a:p>
                      <a:pPr marL="0" indent="-252000" algn="l">
                        <a:lnSpc>
                          <a:spcPts val="1500"/>
                        </a:lnSpc>
                        <a:spcAft>
                          <a:spcPts val="0"/>
                        </a:spcAft>
                      </a:pPr>
                      <a:r>
                        <a:rPr lang="ja-JP" altLang="en-US" sz="1000" u="non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経営統合を見据え</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、法人として収益性の</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252000" algn="l">
                        <a:lnSpc>
                          <a:spcPts val="1500"/>
                        </a:lnSpc>
                        <a:spcAft>
                          <a:spcPts val="0"/>
                        </a:spcAft>
                      </a:pPr>
                      <a:r>
                        <a:rPr lang="ja-JP" altLang="en-US" sz="1000" u="non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向上、安定的な経営の維持や事業展開</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252000" algn="l">
                        <a:lnSpc>
                          <a:spcPts val="15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985" indent="-133985" algn="just">
                        <a:lnSpc>
                          <a:spcPts val="1500"/>
                        </a:lnSpc>
                        <a:spcAft>
                          <a:spcPts val="0"/>
                        </a:spcAft>
                      </a:pPr>
                      <a:r>
                        <a:rPr 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985" indent="-133985" algn="just">
                        <a:lnSpc>
                          <a:spcPts val="1500"/>
                        </a:lnSpc>
                        <a:spcAft>
                          <a:spcPts val="0"/>
                        </a:spcAft>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に府市統合本部</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会議</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985" indent="-133985"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戦略</a:t>
                      </a: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本部会議で基本的方向性を</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決定</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985" indent="-133985"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府市港湾事業の統合</a:t>
                      </a:r>
                    </a:p>
                    <a:p>
                      <a:pPr marL="0" indent="-46800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・大阪港埠頭</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a:t>
                      </a: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神戸港</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埠頭</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00" kern="100" spc="-15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の経</a:t>
                      </a:r>
                      <a:endParaRPr lang="en-US" altLang="ja-JP" sz="1000" kern="100" spc="-15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468000" algn="just">
                        <a:lnSpc>
                          <a:spcPts val="1500"/>
                        </a:lnSpc>
                        <a:spcAft>
                          <a:spcPts val="0"/>
                        </a:spcAft>
                      </a:pPr>
                      <a:r>
                        <a:rPr lang="en-US" altLang="ja-JP" sz="1000" kern="100" spc="-15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kern="100" spc="-15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営</a:t>
                      </a:r>
                      <a:r>
                        <a:rPr lang="ja-JP" altLang="en-US" sz="1000" kern="100" spc="-15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統合後</a:t>
                      </a:r>
                      <a:r>
                        <a:rPr lang="ja-JP" sz="1000" kern="100" spc="-15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altLang="en-US" sz="1000" kern="100" spc="-15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堺</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泉北埠頭</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a:t>
                      </a: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の経営</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統合</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468000" algn="just">
                        <a:lnSpc>
                          <a:spcPts val="1500"/>
                        </a:lnSpc>
                        <a:spcAft>
                          <a:spcPts val="0"/>
                        </a:spcAft>
                      </a:pP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をめ</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ざ</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在来</a:t>
                      </a: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埠頭を含め府直営部分に</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ついて、</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可能なところ</a:t>
                      </a: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から管理運営を委ねる</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ことで、</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港湾運営会社</a:t>
                      </a: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指定に向け、</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運営</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ノウ</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ハ</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ウ</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の蓄積を図る</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40005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月、大阪港埠頭</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と神戸</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400050" algn="just">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港埠頭</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の経営統合により、阪神国際</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400050" algn="just">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港湾</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設立</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400050" algn="just">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月、府から港湾運営会社の</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400050" algn="just">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指定を受け、</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月より助松地区及び汐見地区のｺﾝﾃﾅ、ﾌｪﾘｰ、</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RORO</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埠頭において港湾運営を開始</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ja-JP" altLang="en-US" sz="10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altLang="en-US" sz="10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a:t>
                      </a:r>
                      <a:r>
                        <a:rPr lang="ja-JP" altLang="en-US" sz="10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月、府市が大阪港湾連携</a:t>
                      </a:r>
                      <a:endParaRPr lang="en-US" altLang="ja-JP" sz="10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ja-JP" altLang="en-US" sz="10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会議を設置し、港湾管理の一元化に関す</a:t>
                      </a:r>
                      <a:endParaRPr lang="en-US" altLang="ja-JP" sz="10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ja-JP" altLang="en-US" sz="10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strike="noStrike"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る</a:t>
                      </a:r>
                      <a:r>
                        <a:rPr lang="ja-JP" altLang="en-US" sz="10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検討を深めている</a:t>
                      </a:r>
                      <a:endParaRPr lang="en-US" altLang="ja-JP" sz="10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月より、府から一部の府営上</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屋について事業移管を受け、既存の自社</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上屋と併せ上屋の一元管理を実施</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○令和元年</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月、副首都推進本部会議に</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おいて、府市港湾管理の一元化については、</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月の業務開始をめざすことを確</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認</a:t>
                      </a:r>
                    </a:p>
                    <a:p>
                      <a:pPr marL="401320" indent="-401320" algn="just">
                        <a:lnSpc>
                          <a:spcPts val="1500"/>
                        </a:lnSpc>
                        <a:spcAft>
                          <a:spcPts val="0"/>
                        </a:spcAft>
                      </a:pPr>
                      <a:r>
                        <a:rPr 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題】</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安定的な利益の確保</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○老朽化した施設等の計画的な更新・修繕</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500"/>
                        </a:lnSpc>
                        <a:spcAft>
                          <a:spcPts val="0"/>
                        </a:spcAft>
                      </a:pPr>
                      <a:r>
                        <a:rPr lang="ja-JP"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en-US" altLang="ja-JP" sz="1000" b="0" u="non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阪神国際港湾</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合</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ざす</a:t>
                      </a:r>
                    </a:p>
                    <a:p>
                      <a:pPr marL="0" indent="-252000" algn="l">
                        <a:lnSpc>
                          <a:spcPts val="1500"/>
                        </a:lnSpc>
                        <a:spcAft>
                          <a:spcPts val="0"/>
                        </a:spcAft>
                      </a:pPr>
                      <a:r>
                        <a:rPr lang="ja-JP" altLang="en-US" sz="1000" u="non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経営統合を見据え</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、法人として収益性の</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252000" algn="l">
                        <a:lnSpc>
                          <a:spcPts val="1500"/>
                        </a:lnSpc>
                        <a:spcAft>
                          <a:spcPts val="0"/>
                        </a:spcAft>
                      </a:pPr>
                      <a:r>
                        <a:rPr lang="ja-JP" altLang="en-US" sz="1000" u="non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向上、安定的な経営の維持や事業展開</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252000" algn="l">
                        <a:lnSpc>
                          <a:spcPts val="15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引き続き行</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a:t>
                      </a:r>
                      <a:endPar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endPar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正方形/長方形 6"/>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55</a:t>
            </a:r>
            <a:endParaRPr lang="ja-JP" altLang="en-US" dirty="0">
              <a:solidFill>
                <a:schemeClr val="tx1"/>
              </a:solidFill>
            </a:endParaRPr>
          </a:p>
        </p:txBody>
      </p:sp>
    </p:spTree>
    <p:extLst>
      <p:ext uri="{BB962C8B-B14F-4D97-AF65-F5344CB8AC3E}">
        <p14:creationId xmlns:p14="http://schemas.microsoft.com/office/powerpoint/2010/main" val="28147813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nvPr>
        </p:nvGraphicFramePr>
        <p:xfrm>
          <a:off x="2843808" y="3543984"/>
          <a:ext cx="208280" cy="365760"/>
        </p:xfrm>
        <a:graphic>
          <a:graphicData uri="http://schemas.openxmlformats.org/drawingml/2006/table">
            <a:tbl>
              <a:tblPr/>
              <a:tblGrid>
                <a:gridCol w="208280">
                  <a:extLst>
                    <a:ext uri="{9D8B030D-6E8A-4147-A177-3AD203B41FA5}">
                      <a16:colId xmlns:a16="http://schemas.microsoft.com/office/drawing/2014/main" val="20000"/>
                    </a:ext>
                  </a:extLst>
                </a:gridCol>
              </a:tblGrid>
              <a:tr h="0">
                <a:tc>
                  <a:txBody>
                    <a:bodyPr/>
                    <a:lstStyle/>
                    <a:p>
                      <a:endParaRPr kumimoji="1" lang="ja-JP" altLang="en-US" dirty="0"/>
                    </a:p>
                  </a:txBody>
                  <a:tcPr>
                    <a:lnL w="12700" cmpd="sng">
                      <a:noFill/>
                      <a:prstDash val="solid"/>
                    </a:lnL>
                    <a:lnR w="12700" cmpd="sng">
                      <a:noFill/>
                      <a:prstDash val="solid"/>
                    </a:lnR>
                    <a:lnT w="12700" cmpd="sng">
                      <a:noFill/>
                      <a:prstDash val="solid"/>
                    </a:lnT>
                    <a:lnB w="12700" cmpd="sng">
                      <a:noFill/>
                      <a:prstDash val="solid"/>
                    </a:lnB>
                  </a:tcPr>
                </a:tc>
                <a:extLst>
                  <a:ext uri="{0D108BD9-81ED-4DB2-BD59-A6C34878D82A}">
                    <a16:rowId xmlns:a16="http://schemas.microsoft.com/office/drawing/2014/main" val="10000"/>
                  </a:ext>
                </a:extLst>
              </a:tr>
            </a:tbl>
          </a:graphicData>
        </a:graphic>
      </p:graphicFrame>
      <p:sp>
        <p:nvSpPr>
          <p:cNvPr id="5" name="正方形/長方形 4"/>
          <p:cNvSpPr>
            <a:spLocks noChangeArrowheads="1"/>
          </p:cNvSpPr>
          <p:nvPr/>
        </p:nvSpPr>
        <p:spPr bwMode="auto">
          <a:xfrm>
            <a:off x="179512" y="921206"/>
            <a:ext cx="303961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の方向性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存　続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490000509"/>
              </p:ext>
            </p:extLst>
          </p:nvPr>
        </p:nvGraphicFramePr>
        <p:xfrm>
          <a:off x="179512" y="1268760"/>
          <a:ext cx="8794800" cy="3833303"/>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16000">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361730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a:t>
                      </a: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府国際交流財団</a:t>
                      </a:r>
                      <a:endPar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新中期経営計画</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H34</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基づき、重点化する事業と推進体制の強化、</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収入の確保に努める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2022</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PDCA</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による再検証を</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実施</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kumimoji="1" lang="ja-JP" alt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年度に公益財団法人に移行し</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た際の定款で、存続期間を令和</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末と規定</a:t>
                      </a:r>
                    </a:p>
                    <a:p>
                      <a:pPr marL="0" marR="0" lvl="0" indent="0" algn="just" defTabSz="914400" rtl="0" eaLnBrk="1" fontAlgn="base" latinLnBrk="0" hangingPunct="1">
                        <a:lnSpc>
                          <a:spcPts val="1400"/>
                        </a:lnSpc>
                        <a:spcBef>
                          <a:spcPct val="0"/>
                        </a:spcBef>
                        <a:spcAft>
                          <a:spcPct val="0"/>
                        </a:spcAft>
                        <a:buClrTx/>
                        <a:buSzTx/>
                        <a:buFontTx/>
                        <a:buNone/>
                        <a:tabLst/>
                        <a:defRPr/>
                      </a:pP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○来阪外客数の急増等による府の国際化</a:t>
                      </a: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施策を取り巻く環境の変化に対応できるよ</a:t>
                      </a: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財団を存続させることを決定</a:t>
                      </a: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・事業について、よりきめ細かな外国人相</a:t>
                      </a: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談や的確な災害時の支援、さらに語学ボ</a:t>
                      </a: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ランティア確保などに向けた重点化を図る</a:t>
                      </a: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月に定款を変更し、存続</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期間の規定を削除</a:t>
                      </a:r>
                    </a:p>
                    <a:p>
                      <a:pPr marL="0" marR="0" lvl="0" indent="0" algn="just" defTabSz="914400" rtl="0" eaLnBrk="1" fontAlgn="base" latinLnBrk="0" hangingPunct="1">
                        <a:lnSpc>
                          <a:spcPts val="1400"/>
                        </a:lnSpc>
                        <a:spcBef>
                          <a:spcPct val="0"/>
                        </a:spcBef>
                        <a:spcAft>
                          <a:spcPct val="0"/>
                        </a:spcAft>
                        <a:buClrTx/>
                        <a:buSzTx/>
                        <a:buFontTx/>
                        <a:buNone/>
                        <a:tabLst/>
                        <a:defRPr/>
                      </a:pP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月及び</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月に法人より特</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定資産の一部</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5.64</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を府に寄附</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endPar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・新中期経営計画に基づき、重点化する事業</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と推進体制の強化、収入の確保に努める</a:t>
                      </a: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PDCA</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による再検証を実施</a:t>
                      </a:r>
                    </a:p>
                    <a:p>
                      <a:pPr marL="133350" marR="0" lvl="0" indent="-133350" algn="just" defTabSz="914400" rtl="0" eaLnBrk="1" fontAlgn="base" latinLnBrk="0" hangingPunct="1">
                        <a:lnSpc>
                          <a:spcPts val="14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2" name="正方形/長方形 11"/>
          <p:cNvSpPr/>
          <p:nvPr/>
        </p:nvSpPr>
        <p:spPr>
          <a:xfrm>
            <a:off x="26495" y="44333"/>
            <a:ext cx="8136904" cy="369332"/>
          </a:xfrm>
          <a:prstGeom prst="rect">
            <a:avLst/>
          </a:prstGeom>
        </p:spPr>
        <p:txBody>
          <a:bodyPr wrap="square">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 name="直線コネクタ 12"/>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正方形/長方形 7"/>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56</a:t>
            </a:r>
            <a:endParaRPr lang="ja-JP" altLang="en-US" dirty="0">
              <a:solidFill>
                <a:schemeClr val="tx1"/>
              </a:solidFill>
            </a:endParaRPr>
          </a:p>
        </p:txBody>
      </p:sp>
    </p:spTree>
    <p:extLst>
      <p:ext uri="{BB962C8B-B14F-4D97-AF65-F5344CB8AC3E}">
        <p14:creationId xmlns:p14="http://schemas.microsoft.com/office/powerpoint/2010/main" val="14501080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2289680579"/>
              </p:ext>
            </p:extLst>
          </p:nvPr>
        </p:nvGraphicFramePr>
        <p:xfrm>
          <a:off x="230978" y="1116335"/>
          <a:ext cx="8794800" cy="5550000"/>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16000">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3369726">
                <a:tc>
                  <a:txBody>
                    <a:bodyPr/>
                    <a:lstStyle/>
                    <a:p>
                      <a:pPr algn="just">
                        <a:spcAft>
                          <a:spcPts val="0"/>
                        </a:spcAft>
                      </a:pPr>
                      <a:r>
                        <a:rPr lang="ja-JP" altLang="en-US" sz="1000" kern="100" spc="-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大阪高速鉄道（株）</a:t>
                      </a:r>
                      <a:endParaRPr lang="ja-JP"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indent="-266700" algn="just">
                        <a:lnSpc>
                          <a:spcPts val="1500"/>
                        </a:lnSpc>
                        <a:spcAft>
                          <a:spcPts val="0"/>
                        </a:spcAft>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r>
                        <a:rPr lang="ja-JP" altLang="en-US" sz="1000" b="1"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中期経営計画</a:t>
                      </a:r>
                      <a:r>
                        <a:rPr kumimoji="1" lang="en-US" altLang="ja-JP" sz="10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に基</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r>
                        <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づき、引き続き安定した需要確保、経営基盤</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r>
                        <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の強化に努める</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b="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・車庫用地の購入</a:t>
                      </a:r>
                      <a:r>
                        <a:rPr lang="ja-JP" altLang="en-US" sz="1000" b="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時期や方法等</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b="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引き続き</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府と協議をすすめる</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01320" indent="-401320" algn="just">
                        <a:lnSpc>
                          <a:spcPts val="1500"/>
                        </a:lnSpc>
                        <a:spcAft>
                          <a:spcPts val="0"/>
                        </a:spcAft>
                      </a:pP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　府が門真市駅以南の延</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伸について事業化を決定</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事業スケジュール</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予定</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401320" indent="-401320" algn="just">
                        <a:lnSpc>
                          <a:spcPts val="1500"/>
                        </a:lnSpc>
                        <a:spcAft>
                          <a:spcPts val="0"/>
                        </a:spcAft>
                      </a:pPr>
                      <a:r>
                        <a:rPr kumimoji="1" lang="ja-JP" altLang="ja-JP" sz="1000"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n-cs"/>
                        </a:rPr>
                        <a:t>・平成</a:t>
                      </a:r>
                      <a:r>
                        <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n-cs"/>
                        </a:rPr>
                        <a:t>30</a:t>
                      </a:r>
                      <a:r>
                        <a:rPr kumimoji="1" lang="ja-JP" altLang="ja-JP" sz="1000" kern="1200" dirty="0" smtClean="0">
                          <a:solidFill>
                            <a:schemeClr val="tx1"/>
                          </a:solidFill>
                          <a:effectLst/>
                          <a:latin typeface="Meiryo UI" panose="020B0604030504040204" pitchFamily="50" charset="-128"/>
                          <a:ea typeface="Meiryo UI" panose="020B0604030504040204" pitchFamily="50" charset="-128"/>
                          <a:cs typeface="+mn-cs"/>
                        </a:rPr>
                        <a:t>年</a:t>
                      </a: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n-cs"/>
                        </a:rPr>
                        <a:t>度</a:t>
                      </a:r>
                      <a:endPar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n-cs"/>
                      </a:endParaRPr>
                    </a:p>
                    <a:p>
                      <a:pPr marL="401320" indent="-401320" algn="just">
                        <a:lnSpc>
                          <a:spcPts val="1500"/>
                        </a:lnSpc>
                        <a:spcAft>
                          <a:spcPts val="0"/>
                        </a:spcAft>
                      </a:pP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n-cs"/>
                        </a:rPr>
                        <a:t>　　　　都市計画決定、軌道法</a:t>
                      </a:r>
                      <a:r>
                        <a:rPr kumimoji="1" lang="ja-JP" altLang="ja-JP" sz="1000" kern="1200" dirty="0" smtClean="0">
                          <a:solidFill>
                            <a:schemeClr val="tx1"/>
                          </a:solidFill>
                          <a:effectLst/>
                          <a:latin typeface="Meiryo UI" panose="020B0604030504040204" pitchFamily="50" charset="-128"/>
                          <a:ea typeface="Meiryo UI" panose="020B0604030504040204" pitchFamily="50" charset="-128"/>
                          <a:cs typeface="+mn-cs"/>
                        </a:rPr>
                        <a:t>特許</a:t>
                      </a:r>
                      <a:r>
                        <a:rPr kumimoji="1" lang="ja-JP" altLang="en-US" sz="1000" b="0" u="none" kern="1200" dirty="0" smtClean="0">
                          <a:solidFill>
                            <a:schemeClr val="tx1"/>
                          </a:solidFill>
                          <a:effectLst/>
                          <a:latin typeface="Meiryo UI" panose="020B0604030504040204" pitchFamily="50" charset="-128"/>
                          <a:ea typeface="Meiryo UI" panose="020B0604030504040204" pitchFamily="50" charset="-128"/>
                          <a:cs typeface="+mn-cs"/>
                        </a:rPr>
                        <a:t>取得</a:t>
                      </a:r>
                      <a:endParaRPr kumimoji="1" lang="ja-JP" altLang="ja-JP" sz="1000" b="0" u="none" kern="1200" dirty="0" smtClean="0">
                        <a:solidFill>
                          <a:schemeClr val="tx1"/>
                        </a:solidFill>
                        <a:effectLst/>
                        <a:latin typeface="Meiryo UI" panose="020B0604030504040204" pitchFamily="50" charset="-128"/>
                        <a:ea typeface="Meiryo UI" panose="020B0604030504040204" pitchFamily="50" charset="-128"/>
                        <a:cs typeface="+mn-cs"/>
                      </a:endParaRPr>
                    </a:p>
                    <a:p>
                      <a:pPr>
                        <a:lnSpc>
                          <a:spcPts val="1500"/>
                        </a:lnSpc>
                      </a:pPr>
                      <a:r>
                        <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ja-JP" sz="1000"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n-cs"/>
                        </a:rPr>
                        <a:t>・令和元</a:t>
                      </a:r>
                      <a:r>
                        <a:rPr kumimoji="1" lang="ja-JP" altLang="ja-JP" sz="1000" kern="1200" dirty="0" smtClean="0">
                          <a:solidFill>
                            <a:schemeClr val="tx1"/>
                          </a:solidFill>
                          <a:effectLst/>
                          <a:latin typeface="Meiryo UI" panose="020B0604030504040204" pitchFamily="50" charset="-128"/>
                          <a:ea typeface="Meiryo UI" panose="020B0604030504040204" pitchFamily="50" charset="-128"/>
                          <a:cs typeface="+mn-cs"/>
                        </a:rPr>
                        <a:t>年</a:t>
                      </a: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n-cs"/>
                        </a:rPr>
                        <a:t>度～</a:t>
                      </a:r>
                      <a:endPar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n-cs"/>
                      </a:endParaRPr>
                    </a:p>
                    <a:p>
                      <a:pPr>
                        <a:lnSpc>
                          <a:spcPts val="1500"/>
                        </a:lnSpc>
                      </a:pP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ja-JP" sz="1000" strike="noStrike" kern="1200" dirty="0" smtClean="0">
                          <a:solidFill>
                            <a:schemeClr val="tx1"/>
                          </a:solidFill>
                          <a:effectLst/>
                          <a:latin typeface="Meiryo UI" panose="020B0604030504040204" pitchFamily="50" charset="-128"/>
                          <a:ea typeface="Meiryo UI" panose="020B0604030504040204" pitchFamily="50" charset="-128"/>
                          <a:cs typeface="+mn-cs"/>
                        </a:rPr>
                        <a:t>都市計画事業認可、工事施行認可</a:t>
                      </a:r>
                    </a:p>
                    <a:p>
                      <a:pPr>
                        <a:lnSpc>
                          <a:spcPts val="1500"/>
                        </a:lnSpc>
                      </a:pPr>
                      <a:r>
                        <a:rPr kumimoji="1" lang="ja-JP" altLang="ja-JP" sz="1000"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n-cs"/>
                        </a:rPr>
                        <a:t>・令和</a:t>
                      </a:r>
                      <a:r>
                        <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n-cs"/>
                        </a:rPr>
                        <a:t>11</a:t>
                      </a:r>
                      <a:r>
                        <a:rPr kumimoji="1" lang="ja-JP" altLang="ja-JP" sz="1000" kern="1200" dirty="0" smtClean="0">
                          <a:solidFill>
                            <a:schemeClr val="tx1"/>
                          </a:solidFill>
                          <a:effectLst/>
                          <a:latin typeface="Meiryo UI" panose="020B0604030504040204" pitchFamily="50" charset="-128"/>
                          <a:ea typeface="Meiryo UI" panose="020B0604030504040204" pitchFamily="50" charset="-128"/>
                          <a:cs typeface="+mn-cs"/>
                        </a:rPr>
                        <a:t>年</a:t>
                      </a:r>
                      <a:endPar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n-cs"/>
                      </a:endParaRPr>
                    </a:p>
                    <a:p>
                      <a:pPr>
                        <a:lnSpc>
                          <a:spcPts val="1500"/>
                        </a:lnSpc>
                      </a:pP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ja-JP" sz="1000" kern="1200" dirty="0" smtClean="0">
                          <a:solidFill>
                            <a:schemeClr val="tx1"/>
                          </a:solidFill>
                          <a:effectLst/>
                          <a:latin typeface="Meiryo UI" panose="020B0604030504040204" pitchFamily="50" charset="-128"/>
                          <a:ea typeface="Meiryo UI" panose="020B0604030504040204" pitchFamily="50" charset="-128"/>
                          <a:cs typeface="+mn-cs"/>
                        </a:rPr>
                        <a:t>　開業</a:t>
                      </a:r>
                      <a:r>
                        <a:rPr kumimoji="1" lang="ja-JP" altLang="en-US" sz="1000" strike="noStrike" kern="1200" dirty="0" smtClean="0">
                          <a:solidFill>
                            <a:schemeClr val="tx1"/>
                          </a:solidFill>
                          <a:effectLst/>
                          <a:latin typeface="Meiryo UI" panose="020B0604030504040204" pitchFamily="50" charset="-128"/>
                          <a:ea typeface="Meiryo UI" panose="020B0604030504040204" pitchFamily="50" charset="-128"/>
                          <a:cs typeface="+mn-cs"/>
                        </a:rPr>
                        <a:t>目標</a:t>
                      </a:r>
                      <a:endParaRPr kumimoji="1" lang="ja-JP" altLang="ja-JP" sz="1000" strike="noStrike" kern="1200" dirty="0" smtClean="0">
                        <a:solidFill>
                          <a:schemeClr val="tx1"/>
                        </a:solidFill>
                        <a:effectLst/>
                        <a:latin typeface="Meiryo UI" panose="020B0604030504040204" pitchFamily="50" charset="-128"/>
                        <a:ea typeface="Meiryo UI" panose="020B0604030504040204" pitchFamily="50" charset="-128"/>
                        <a:cs typeface="+mn-cs"/>
                      </a:endParaRPr>
                    </a:p>
                    <a:p>
                      <a:pPr marL="401320" indent="-40132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500"/>
                        </a:lnSpc>
                        <a:spcBef>
                          <a:spcPts val="0"/>
                        </a:spcBef>
                        <a:spcAft>
                          <a:spcPts val="0"/>
                        </a:spcAft>
                        <a:buClrTx/>
                        <a:buSzTx/>
                        <a:buFontTx/>
                        <a:buNone/>
                        <a:tabLst/>
                        <a:defRPr/>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○開業から</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年が経過し、施設・設備が</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500"/>
                        </a:lnSpc>
                        <a:spcBef>
                          <a:spcPts val="0"/>
                        </a:spcBef>
                        <a:spcAft>
                          <a:spcPts val="0"/>
                        </a:spcAft>
                        <a:buClrTx/>
                        <a:buSzTx/>
                        <a:buFontTx/>
                        <a:buNone/>
                        <a:tabLst/>
                        <a:defRPr/>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老朽化</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500"/>
                        </a:lnSpc>
                        <a:spcBef>
                          <a:spcPts val="0"/>
                        </a:spcBef>
                        <a:spcAft>
                          <a:spcPts val="0"/>
                        </a:spcAft>
                        <a:buClrTx/>
                        <a:buSzTx/>
                        <a:buFontTx/>
                        <a:buNone/>
                        <a:tabLst/>
                        <a:defRPr/>
                      </a:pP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500"/>
                        </a:lnSpc>
                        <a:spcBef>
                          <a:spcPts val="0"/>
                        </a:spcBef>
                        <a:spcAft>
                          <a:spcPts val="0"/>
                        </a:spcAft>
                        <a:buClrTx/>
                        <a:buSzTx/>
                        <a:buFontTx/>
                        <a:buNone/>
                        <a:tabLst/>
                        <a:defRPr/>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○大阪府北部地震大阪モノレール被災検</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500"/>
                        </a:lnSpc>
                        <a:spcBef>
                          <a:spcPts val="0"/>
                        </a:spcBef>
                        <a:spcAft>
                          <a:spcPts val="0"/>
                        </a:spcAft>
                        <a:buClrTx/>
                        <a:buSzTx/>
                        <a:buFontTx/>
                        <a:buNone/>
                        <a:tabLst/>
                        <a:defRPr/>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証委員会における検証結果を踏まえた計</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500"/>
                        </a:lnSpc>
                        <a:spcBef>
                          <a:spcPts val="0"/>
                        </a:spcBef>
                        <a:spcAft>
                          <a:spcPts val="0"/>
                        </a:spcAft>
                        <a:buClrTx/>
                        <a:buSzTx/>
                        <a:buFontTx/>
                        <a:buNone/>
                        <a:tabLst/>
                        <a:defRPr/>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画的な設備投資・修繕の実施や、沿線</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500"/>
                        </a:lnSpc>
                        <a:spcBef>
                          <a:spcPts val="0"/>
                        </a:spcBef>
                        <a:spcAft>
                          <a:spcPts val="0"/>
                        </a:spcAft>
                        <a:buClrTx/>
                        <a:buSzTx/>
                        <a:buFontTx/>
                        <a:buNone/>
                        <a:tabLst/>
                        <a:defRPr/>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開発等による利用客の増加等に対応する</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500"/>
                        </a:lnSpc>
                        <a:spcBef>
                          <a:spcPts val="0"/>
                        </a:spcBef>
                        <a:spcAft>
                          <a:spcPts val="0"/>
                        </a:spcAft>
                        <a:buClrTx/>
                        <a:buSzTx/>
                        <a:buFontTx/>
                        <a:buNone/>
                        <a:tabLst/>
                        <a:defRPr/>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ため、現中期経営計画の見直しを令和元</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500"/>
                        </a:lnSpc>
                        <a:spcBef>
                          <a:spcPts val="0"/>
                        </a:spcBef>
                        <a:spcAft>
                          <a:spcPts val="0"/>
                        </a:spcAft>
                        <a:buClrTx/>
                        <a:buSzTx/>
                        <a:buFontTx/>
                        <a:buNone/>
                        <a:tabLst/>
                        <a:defRPr/>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年度中に実施予定</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500"/>
                        </a:lnSpc>
                        <a:spcBef>
                          <a:spcPts val="0"/>
                        </a:spcBef>
                        <a:spcAft>
                          <a:spcPts val="0"/>
                        </a:spcAft>
                        <a:buClrTx/>
                        <a:buSzTx/>
                        <a:buFontTx/>
                        <a:buNone/>
                        <a:tabLst/>
                        <a:defRPr/>
                      </a:pP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500"/>
                        </a:lnSpc>
                        <a:spcBef>
                          <a:spcPts val="0"/>
                        </a:spcBef>
                        <a:spcAft>
                          <a:spcPts val="0"/>
                        </a:spcAft>
                        <a:buClrTx/>
                        <a:buSzTx/>
                        <a:buFontTx/>
                        <a:buNone/>
                        <a:tabLst/>
                        <a:defRPr/>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○車庫用地については、令和元年度中に</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500"/>
                        </a:lnSpc>
                        <a:spcBef>
                          <a:spcPts val="0"/>
                        </a:spcBef>
                        <a:spcAft>
                          <a:spcPts val="0"/>
                        </a:spcAft>
                        <a:buClrTx/>
                        <a:buSzTx/>
                        <a:buFontTx/>
                        <a:buNone/>
                        <a:tabLst/>
                        <a:defRPr/>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購入予定</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　題</a:t>
                      </a: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○延伸事業の着実な推進</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○計画的な設備投資の実施　</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indent="-266700" algn="just">
                        <a:lnSpc>
                          <a:spcPts val="1500"/>
                        </a:lnSpc>
                        <a:spcAft>
                          <a:spcPts val="0"/>
                        </a:spcAft>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r>
                        <a:rPr lang="ja-JP" altLang="en-US" sz="1000" b="1"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・新たに策定予定の中期経営計画に基づき、</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引き続き「安全・安定輸送の確保」を第一に、</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安定した需要確保、経営基盤の強化に努め</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る</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r>
                        <a:rPr lang="ja-JP" altLang="en-US" sz="1000" b="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年の延伸区間開業に向け、府と緊</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密に連携して事業をすすめる</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8"/>
          <p:cNvSpPr/>
          <p:nvPr/>
        </p:nvSpPr>
        <p:spPr>
          <a:xfrm>
            <a:off x="8455771" y="6525507"/>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57</a:t>
            </a:r>
            <a:endParaRPr lang="ja-JP" altLang="en-US" dirty="0">
              <a:solidFill>
                <a:schemeClr val="tx1"/>
              </a:solidFill>
            </a:endParaRPr>
          </a:p>
        </p:txBody>
      </p:sp>
    </p:spTree>
    <p:extLst>
      <p:ext uri="{BB962C8B-B14F-4D97-AF65-F5344CB8AC3E}">
        <p14:creationId xmlns:p14="http://schemas.microsoft.com/office/powerpoint/2010/main" val="27104927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3749493386"/>
              </p:ext>
            </p:extLst>
          </p:nvPr>
        </p:nvGraphicFramePr>
        <p:xfrm>
          <a:off x="230980" y="1116335"/>
          <a:ext cx="8794800" cy="5409009"/>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435045">
                  <a:extLst>
                    <a:ext uri="{9D8B030D-6E8A-4147-A177-3AD203B41FA5}">
                      <a16:colId xmlns:a16="http://schemas.microsoft.com/office/drawing/2014/main" val="20002"/>
                    </a:ext>
                  </a:extLst>
                </a:gridCol>
                <a:gridCol w="2428555">
                  <a:extLst>
                    <a:ext uri="{9D8B030D-6E8A-4147-A177-3AD203B41FA5}">
                      <a16:colId xmlns:a16="http://schemas.microsoft.com/office/drawing/2014/main" val="20003"/>
                    </a:ext>
                  </a:extLst>
                </a:gridCol>
              </a:tblGrid>
              <a:tr h="204346">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5204663">
                <a:tc>
                  <a:txBody>
                    <a:bodyPr/>
                    <a:lstStyle/>
                    <a:p>
                      <a:pPr algn="just">
                        <a:spcAft>
                          <a:spcPts val="0"/>
                        </a:spcAft>
                      </a:pPr>
                      <a:r>
                        <a:rPr lang="ja-JP" altLang="en-US" sz="1000" kern="100" spc="-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大阪府土地開発公社</a:t>
                      </a:r>
                      <a:endParaRPr lang="ja-JP"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indent="-266700" algn="just">
                        <a:lnSpc>
                          <a:spcPts val="1500"/>
                        </a:lnSpc>
                        <a:spcAft>
                          <a:spcPts val="0"/>
                        </a:spcAft>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・長期保有資産については、</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2020</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年度末に</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解消する見込みであり、引き続き早期の解</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消に努める</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marR="0" lvl="0" indent="-533400" algn="just" defTabSz="914400" rtl="0" eaLnBrk="1" fontAlgn="auto" latinLnBrk="0" hangingPunct="1">
                        <a:lnSpc>
                          <a:spcPts val="1500"/>
                        </a:lnSpc>
                        <a:spcBef>
                          <a:spcPts val="0"/>
                        </a:spcBef>
                        <a:spcAft>
                          <a:spcPts val="0"/>
                        </a:spcAft>
                        <a:buClrTx/>
                        <a:buSzTx/>
                        <a:buFontTx/>
                        <a:buNone/>
                        <a:tabLst/>
                        <a:defRPr/>
                      </a:pPr>
                      <a:r>
                        <a:rPr lang="ja-JP" altLang="en-US" sz="1000" u="non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府の用地取得規模が一定程度縮小する</a:t>
                      </a: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533400" marR="0" lvl="0" indent="-533400" algn="just" defTabSz="914400" rtl="0" eaLnBrk="1" fontAlgn="auto" latinLnBrk="0" hangingPunct="1">
                        <a:lnSpc>
                          <a:spcPts val="1500"/>
                        </a:lnSpc>
                        <a:spcBef>
                          <a:spcPts val="0"/>
                        </a:spcBef>
                        <a:spcAft>
                          <a:spcPts val="0"/>
                        </a:spcAft>
                        <a:buClrTx/>
                        <a:buSzTx/>
                        <a:buFontTx/>
                        <a:buNone/>
                        <a:tabLst/>
                        <a:defRPr/>
                      </a:pP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公社を活用せず府の用地取得体制のみで</a:t>
                      </a: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533400" marR="0" lvl="0" indent="-533400" algn="just" defTabSz="914400" rtl="0" eaLnBrk="1" fontAlgn="auto" latinLnBrk="0" hangingPunct="1">
                        <a:lnSpc>
                          <a:spcPts val="1500"/>
                        </a:lnSpc>
                        <a:spcBef>
                          <a:spcPts val="0"/>
                        </a:spcBef>
                        <a:spcAft>
                          <a:spcPts val="0"/>
                        </a:spcAft>
                        <a:buClrTx/>
                        <a:buSzTx/>
                        <a:buFontTx/>
                        <a:buNone/>
                        <a:tabLst/>
                        <a:defRPr/>
                      </a:pP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実施できる規模</a:t>
                      </a: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までは、公社を活用した</a:t>
                      </a: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533400" marR="0" lvl="0" indent="-533400" algn="just" defTabSz="914400" rtl="0" eaLnBrk="1" fontAlgn="auto" latinLnBrk="0" hangingPunct="1">
                        <a:lnSpc>
                          <a:spcPts val="1500"/>
                        </a:lnSpc>
                        <a:spcBef>
                          <a:spcPts val="0"/>
                        </a:spcBef>
                        <a:spcAft>
                          <a:spcPts val="0"/>
                        </a:spcAft>
                        <a:buClrTx/>
                        <a:buSzTx/>
                        <a:buFontTx/>
                        <a:buNone/>
                        <a:tabLst/>
                        <a:defRPr/>
                      </a:pP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用地取得体制を維持する</a:t>
                      </a: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01320" indent="-401320" algn="just">
                        <a:lnSpc>
                          <a:spcPts val="1500"/>
                        </a:lnSpc>
                        <a:spcAft>
                          <a:spcPts val="0"/>
                        </a:spcAft>
                      </a:pP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年度、府が「長期保有資産解消</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計画」を策定</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629</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計画策定時</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の長期保有資</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産を令和</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年度までに解消</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○計画に基づき長期保有資産を縮減</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実績</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22</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500"/>
                        </a:lnSpc>
                        <a:spcBef>
                          <a:spcPts val="0"/>
                        </a:spcBef>
                        <a:spcAft>
                          <a:spcPts val="0"/>
                        </a:spcAft>
                        <a:buClrTx/>
                        <a:buSzTx/>
                        <a:buFontTx/>
                        <a:buNone/>
                        <a:tabLst/>
                        <a:defRPr/>
                      </a:pPr>
                      <a:r>
                        <a:rPr lang="ja-JP" altLang="en-US" sz="10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strike="noStrik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u="none"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u="none"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年度末の解消に努めてきたが、</a:t>
                      </a:r>
                      <a:endParaRPr lang="en-US" altLang="ja-JP" sz="1000" u="none"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500"/>
                        </a:lnSpc>
                        <a:spcBef>
                          <a:spcPts val="0"/>
                        </a:spcBef>
                        <a:spcAft>
                          <a:spcPts val="0"/>
                        </a:spcAft>
                        <a:buClrTx/>
                        <a:buSzTx/>
                        <a:buFontTx/>
                        <a:buNone/>
                        <a:tabLst/>
                        <a:defRPr/>
                      </a:pPr>
                      <a:r>
                        <a:rPr lang="ja-JP" altLang="en-US" sz="1000" u="none"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事業進捗や関係機関との調整状況を踏</a:t>
                      </a:r>
                      <a:endParaRPr lang="en-US" altLang="ja-JP" sz="1000" u="none"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500"/>
                        </a:lnSpc>
                        <a:spcBef>
                          <a:spcPts val="0"/>
                        </a:spcBef>
                        <a:spcAft>
                          <a:spcPts val="0"/>
                        </a:spcAft>
                        <a:buClrTx/>
                        <a:buSzTx/>
                        <a:buFontTx/>
                        <a:buNone/>
                        <a:tabLst/>
                        <a:defRPr/>
                      </a:pPr>
                      <a:r>
                        <a:rPr lang="ja-JP" altLang="en-US" sz="1000" u="none"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strike="noStrik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まえ、改めて精査。当初計画</a:t>
                      </a:r>
                      <a:r>
                        <a:rPr lang="en-US" altLang="ja-JP" sz="1000" u="none"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(H15)</a:t>
                      </a:r>
                      <a:r>
                        <a:rPr lang="ja-JP" altLang="en-US" sz="1000" u="none"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どおり、</a:t>
                      </a:r>
                      <a:endParaRPr lang="en-US" altLang="ja-JP" sz="1000" u="none"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500"/>
                        </a:lnSpc>
                        <a:spcBef>
                          <a:spcPts val="0"/>
                        </a:spcBef>
                        <a:spcAft>
                          <a:spcPts val="0"/>
                        </a:spcAft>
                        <a:buClrTx/>
                        <a:buSzTx/>
                        <a:buFontTx/>
                        <a:buNone/>
                        <a:tabLst/>
                        <a:defRPr/>
                      </a:pPr>
                      <a:r>
                        <a:rPr lang="en-US" altLang="ja-JP" sz="1000" u="none"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u="none"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000" u="none"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年度末に解消見込み</a:t>
                      </a:r>
                      <a:endParaRPr lang="en-US" altLang="ja-JP" sz="1000" u="none"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500"/>
                        </a:lnSpc>
                        <a:spcBef>
                          <a:spcPts val="0"/>
                        </a:spcBef>
                        <a:spcAft>
                          <a:spcPts val="0"/>
                        </a:spcAft>
                        <a:buClrTx/>
                        <a:buSzTx/>
                        <a:buFontTx/>
                        <a:buNone/>
                        <a:tabLst/>
                        <a:defRPr/>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月に、公社のあり方について、</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府の用地取得規模が一定程度縮小する</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公社を活用せず府の用地取得体制のみ</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で実施できる規模</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までは、公社を活用した</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用地取得体制を維持するとし、</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次期大阪</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府都市整備中期計画</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が策定</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年度末予定</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さ</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れた段階で、事業量に</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対応した公社の組織規模及び存続期間を</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判断することとした</a:t>
                      </a:r>
                    </a:p>
                    <a:p>
                      <a:pPr marL="533400" indent="-53340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3400" marR="0" lvl="0" indent="-533400" algn="just" defTabSz="914400" rtl="0" eaLnBrk="1" fontAlgn="auto" latinLnBrk="0" hangingPunct="1">
                        <a:lnSpc>
                          <a:spcPts val="1500"/>
                        </a:lnSpc>
                        <a:spcBef>
                          <a:spcPts val="0"/>
                        </a:spcBef>
                        <a:spcAft>
                          <a:spcPts val="0"/>
                        </a:spcAft>
                        <a:buClrTx/>
                        <a:buSzTx/>
                        <a:buFontTx/>
                        <a:buNone/>
                        <a:tabLst/>
                        <a:defRPr/>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・長期保有資産については、令和</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に解消する見込みであり、計画的な解消に</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努める</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u="non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府の用地取得規模が一定程度縮小する</a:t>
                      </a: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533400" marR="0" lvl="0" indent="-533400" algn="just" defTabSz="914400" rtl="0" eaLnBrk="1" fontAlgn="auto" latinLnBrk="0" hangingPunct="1">
                        <a:lnSpc>
                          <a:spcPts val="1500"/>
                        </a:lnSpc>
                        <a:spcBef>
                          <a:spcPts val="0"/>
                        </a:spcBef>
                        <a:spcAft>
                          <a:spcPts val="0"/>
                        </a:spcAft>
                        <a:buClrTx/>
                        <a:buSzTx/>
                        <a:buFontTx/>
                        <a:buNone/>
                        <a:tabLst/>
                        <a:defRPr/>
                      </a:pP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公社を活用せず府の用地取得体制のみで</a:t>
                      </a: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533400" marR="0" lvl="0" indent="-533400" algn="just" defTabSz="914400" rtl="0" eaLnBrk="1" fontAlgn="auto" latinLnBrk="0" hangingPunct="1">
                        <a:lnSpc>
                          <a:spcPts val="1500"/>
                        </a:lnSpc>
                        <a:spcBef>
                          <a:spcPts val="0"/>
                        </a:spcBef>
                        <a:spcAft>
                          <a:spcPts val="0"/>
                        </a:spcAft>
                        <a:buClrTx/>
                        <a:buSzTx/>
                        <a:buFontTx/>
                        <a:buNone/>
                        <a:tabLst/>
                        <a:defRPr/>
                      </a:pP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実施できる規模</a:t>
                      </a: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までは、公社を活用した</a:t>
                      </a: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533400" marR="0" lvl="0" indent="-533400" algn="just" defTabSz="914400" rtl="0" eaLnBrk="1" fontAlgn="auto" latinLnBrk="0" hangingPunct="1">
                        <a:lnSpc>
                          <a:spcPts val="1500"/>
                        </a:lnSpc>
                        <a:spcBef>
                          <a:spcPts val="0"/>
                        </a:spcBef>
                        <a:spcAft>
                          <a:spcPts val="0"/>
                        </a:spcAft>
                        <a:buClrTx/>
                        <a:buSzTx/>
                        <a:buFontTx/>
                        <a:buNone/>
                        <a:tabLst/>
                        <a:defRPr/>
                      </a:pP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用地取得体制を維持する</a:t>
                      </a: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8"/>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58</a:t>
            </a:r>
            <a:endParaRPr lang="ja-JP" altLang="en-US" dirty="0">
              <a:solidFill>
                <a:schemeClr val="tx1"/>
              </a:solidFill>
            </a:endParaRPr>
          </a:p>
        </p:txBody>
      </p:sp>
    </p:spTree>
    <p:extLst>
      <p:ext uri="{BB962C8B-B14F-4D97-AF65-F5344CB8AC3E}">
        <p14:creationId xmlns:p14="http://schemas.microsoft.com/office/powerpoint/2010/main" val="32468907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nvPr>
        </p:nvGraphicFramePr>
        <p:xfrm>
          <a:off x="2843808" y="3429000"/>
          <a:ext cx="208280" cy="365760"/>
        </p:xfrm>
        <a:graphic>
          <a:graphicData uri="http://schemas.openxmlformats.org/drawingml/2006/table">
            <a:tbl>
              <a:tblPr/>
              <a:tblGrid>
                <a:gridCol w="208280">
                  <a:extLst>
                    <a:ext uri="{9D8B030D-6E8A-4147-A177-3AD203B41FA5}">
                      <a16:colId xmlns:a16="http://schemas.microsoft.com/office/drawing/2014/main" val="20000"/>
                    </a:ext>
                  </a:extLst>
                </a:gridCol>
              </a:tblGrid>
              <a:tr h="0">
                <a:tc>
                  <a:txBody>
                    <a:bodyPr/>
                    <a:lstStyle/>
                    <a:p>
                      <a:endParaRPr kumimoji="1" lang="ja-JP" altLang="en-US" dirty="0"/>
                    </a:p>
                  </a:txBody>
                  <a:tcPr>
                    <a:lnL w="12700" cmpd="sng">
                      <a:noFill/>
                      <a:prstDash val="solid"/>
                    </a:lnL>
                    <a:lnR w="12700" cmpd="sng">
                      <a:noFill/>
                      <a:prstDash val="solid"/>
                    </a:lnR>
                    <a:lnT w="12700" cmpd="sng">
                      <a:noFill/>
                      <a:prstDash val="solid"/>
                    </a:lnT>
                    <a:lnB w="12700" cmpd="sng">
                      <a:noFill/>
                      <a:prstDash val="solid"/>
                    </a:lnB>
                  </a:tcPr>
                </a:tc>
                <a:extLst>
                  <a:ext uri="{0D108BD9-81ED-4DB2-BD59-A6C34878D82A}">
                    <a16:rowId xmlns:a16="http://schemas.microsoft.com/office/drawing/2014/main" val="10000"/>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482518669"/>
              </p:ext>
            </p:extLst>
          </p:nvPr>
        </p:nvGraphicFramePr>
        <p:xfrm>
          <a:off x="230981" y="908720"/>
          <a:ext cx="8794800" cy="3944706"/>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16260">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3728446">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（公財）大阪府文化財センター</a:t>
                      </a:r>
                      <a:endPar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・大阪市の動向を注視しつつ、大阪府の文化</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施設の合流手法について引き続き検討</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kumimoji="1" lang="ja-JP" alt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日、大阪市が</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地独</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大阪市博物館機構（大阪歴史博物館・　　</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東洋陶磁美術館・市立美術館・自然史</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博物館・市立科学館の</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館）を設立</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○府立弥生文化博物館、府立近</a:t>
                      </a:r>
                      <a:r>
                        <a:rPr kumimoji="1" lang="ja-JP" altLang="en-US" sz="10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つ</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飛鳥</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博物館及び日本民家集落博物館の</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独</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大阪市博物館機構への合流について、</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大阪市と協議</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・大阪府の文化施設の合流について、大阪市</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と協議をすすめる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7" name="正方形/長方形 6"/>
          <p:cNvSpPr/>
          <p:nvPr/>
        </p:nvSpPr>
        <p:spPr>
          <a:xfrm>
            <a:off x="26495" y="44333"/>
            <a:ext cx="8136904" cy="369332"/>
          </a:xfrm>
          <a:prstGeom prst="rect">
            <a:avLst/>
          </a:prstGeom>
        </p:spPr>
        <p:txBody>
          <a:bodyPr wrap="square">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 name="直線コネクタ 7"/>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0" name="正方形/長方形 9"/>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59</a:t>
            </a:r>
            <a:endParaRPr lang="ja-JP" altLang="en-US" dirty="0">
              <a:solidFill>
                <a:schemeClr val="tx1"/>
              </a:solidFill>
            </a:endParaRPr>
          </a:p>
        </p:txBody>
      </p:sp>
    </p:spTree>
    <p:extLst>
      <p:ext uri="{BB962C8B-B14F-4D97-AF65-F5344CB8AC3E}">
        <p14:creationId xmlns:p14="http://schemas.microsoft.com/office/powerpoint/2010/main" val="29702419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036435630"/>
              </p:ext>
            </p:extLst>
          </p:nvPr>
        </p:nvGraphicFramePr>
        <p:xfrm>
          <a:off x="179511" y="795082"/>
          <a:ext cx="8834400" cy="4337344"/>
        </p:xfrm>
        <a:graphic>
          <a:graphicData uri="http://schemas.openxmlformats.org/drawingml/2006/table">
            <a:tbl>
              <a:tblPr/>
              <a:tblGrid>
                <a:gridCol w="1332149">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2465571">
                  <a:extLst>
                    <a:ext uri="{9D8B030D-6E8A-4147-A177-3AD203B41FA5}">
                      <a16:colId xmlns:a16="http://schemas.microsoft.com/office/drawing/2014/main" val="20002"/>
                    </a:ext>
                  </a:extLst>
                </a:gridCol>
                <a:gridCol w="2516400">
                  <a:extLst>
                    <a:ext uri="{9D8B030D-6E8A-4147-A177-3AD203B41FA5}">
                      <a16:colId xmlns:a16="http://schemas.microsoft.com/office/drawing/2014/main" val="20003"/>
                    </a:ext>
                  </a:extLst>
                </a:gridCol>
              </a:tblGrid>
              <a:tr h="1736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48776" marR="4877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8776" marR="4877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48776" marR="4877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48776" marR="4877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0"/>
                  </a:ext>
                </a:extLst>
              </a:tr>
              <a:tr h="414684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spc="-10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（公財）大阪</a:t>
                      </a:r>
                      <a:r>
                        <a:rPr kumimoji="1" lang="ja-JP" altLang="en-US" sz="1000" b="1" i="0" u="none" strike="noStrike" cap="none" spc="-10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産業局</a:t>
                      </a:r>
                      <a:endParaRPr kumimoji="1" lang="en-US" altLang="ja-JP" sz="1000" b="1" i="0" u="none" strike="noStrike" cap="none" spc="-10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520" marR="525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大阪市都市型産</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業振興センターとの統合を</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予定</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520" marR="525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大阪市都市型産</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業振興センターと統合</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○統合を機に、相談機能のワンストップ化や</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府事業の一部移管等を実施</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課題</a:t>
                      </a: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年度からの本格的な中小企業支援　</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機能の強化に向け、引き続き、オール大阪</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の中小企業支援機関として、機能・体制の</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強化を図る必要がある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・既存事業の再編や府市からの事業移管を</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引き続き推進</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・財政的・人的関与のあり方について検討を</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すすめ、新たな交付金の創設、モニタリング</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手法、府職員の派遣などについて関係部</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局等と協議</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2520" marR="525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年度に向け、中小企業支援機能の強</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化を図る取組みについて検討をすすめる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520" marR="525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 name="正方形/長方形 3"/>
          <p:cNvSpPr/>
          <p:nvPr/>
        </p:nvSpPr>
        <p:spPr>
          <a:xfrm>
            <a:off x="164669" y="5274205"/>
            <a:ext cx="6327704" cy="13784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lIns="36000" rIns="0" rtlCol="0" anchor="ctr"/>
          <a:lstStyle/>
          <a:p>
            <a:r>
              <a:rPr kumimoji="1" lang="en-US" altLang="ja-JP" sz="900"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900"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平成</a:t>
            </a:r>
            <a:r>
              <a:rPr lang="en-US" altLang="ja-JP" sz="900"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31</a:t>
            </a:r>
            <a:r>
              <a:rPr lang="ja-JP" altLang="en-US" sz="900"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年度大阪府行政経営の取組みでの方向性は、（公財）大阪産業振興機構の方向性。</a:t>
            </a:r>
            <a:endParaRPr kumimoji="1" lang="ja-JP" altLang="en-US" sz="900"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5" name="正方形/長方形 4"/>
          <p:cNvSpPr/>
          <p:nvPr/>
        </p:nvSpPr>
        <p:spPr>
          <a:xfrm>
            <a:off x="26495" y="44333"/>
            <a:ext cx="8136904" cy="369332"/>
          </a:xfrm>
          <a:prstGeom prst="rect">
            <a:avLst/>
          </a:prstGeom>
        </p:spPr>
        <p:txBody>
          <a:bodyPr wrap="square">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直線コネクタ 5"/>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正方形/長方形 6"/>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60</a:t>
            </a:r>
            <a:endParaRPr lang="ja-JP" altLang="en-US" dirty="0">
              <a:solidFill>
                <a:schemeClr val="tx1"/>
              </a:solidFill>
            </a:endParaRPr>
          </a:p>
        </p:txBody>
      </p:sp>
    </p:spTree>
    <p:extLst>
      <p:ext uri="{BB962C8B-B14F-4D97-AF65-F5344CB8AC3E}">
        <p14:creationId xmlns:p14="http://schemas.microsoft.com/office/powerpoint/2010/main" val="29650858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1975783874"/>
              </p:ext>
            </p:extLst>
          </p:nvPr>
        </p:nvGraphicFramePr>
        <p:xfrm>
          <a:off x="179512" y="930613"/>
          <a:ext cx="8794222" cy="5086782"/>
        </p:xfrm>
        <a:graphic>
          <a:graphicData uri="http://schemas.openxmlformats.org/drawingml/2006/table">
            <a:tbl>
              <a:tblPr firstRow="1" firstCol="1" bandRow="1">
                <a:tableStyleId>{BC89EF96-8CEA-46FF-86C4-4CE0E7609802}</a:tableStyleId>
              </a:tblPr>
              <a:tblGrid>
                <a:gridCol w="1421422">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36284">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財政再建プログラム（案）での方向性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4850498">
                <a:tc>
                  <a:txBody>
                    <a:bodyPr/>
                    <a:lstStyle/>
                    <a:p>
                      <a:pPr algn="just">
                        <a:spcAft>
                          <a:spcPts val="0"/>
                        </a:spcAft>
                      </a:pPr>
                      <a:r>
                        <a:rPr lang="ja-JP" altLang="en-US" sz="1000" b="1"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（一財）</a:t>
                      </a:r>
                      <a:r>
                        <a:rPr lang="ja-JP" sz="1000" b="1"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a:t>
                      </a:r>
                      <a:r>
                        <a:rPr lang="ja-JP" altLang="en-US" sz="1000" b="1"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府みどり公社</a:t>
                      </a:r>
                      <a:endParaRPr 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500"/>
                        </a:lnSpc>
                        <a:spcAft>
                          <a:spcPts val="0"/>
                        </a:spcAft>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p>
                    <a:p>
                      <a:pPr algn="just">
                        <a:lnSpc>
                          <a:spcPts val="1500"/>
                        </a:lnSpc>
                        <a:spcAft>
                          <a:spcPts val="0"/>
                        </a:spcAft>
                      </a:pPr>
                      <a:r>
                        <a:rPr lang="ja-JP" altLang="en-US" sz="1000" b="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・農地保有合理化法人として条例に基づく事</a:t>
                      </a:r>
                      <a:endParaRPr lang="en-US" altLang="ja-JP" sz="1000" b="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000" b="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業を実施</a:t>
                      </a:r>
                      <a:endParaRPr kumimoji="1" lang="en-US" altLang="ja-JP" sz="1000" b="0"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kumimoji="1" lang="en-US" altLang="ja-JP" sz="1000" b="0"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kern="100"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・府派遣職員の見直し</a:t>
                      </a:r>
                      <a:endParaRPr kumimoji="1" lang="en-US" altLang="ja-JP" sz="1000" b="0"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indent="-133350" algn="just">
                        <a:lnSpc>
                          <a:spcPts val="1500"/>
                        </a:lnSpc>
                        <a:spcAft>
                          <a:spcPts val="0"/>
                        </a:spcAft>
                      </a:pPr>
                      <a:r>
                        <a:rPr 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en-US" altLang="ja-JP" sz="1000" b="1"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年度、国の制度改革に伴い農</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地保有合理化法人を廃止</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月、府から農地中間管理　　 </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機構として指定を受け、農地の借受・貸</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付の促進に関する事業を開始</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○ほりご園地を除く府民の森</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園地の指定　</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管理者として管理運営を実施</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（指定管理期間：平成</a:t>
                      </a:r>
                      <a:r>
                        <a:rPr lang="en-US" alt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altLang="en-US"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年度～令和</a:t>
                      </a:r>
                      <a:r>
                        <a:rPr lang="en-US" alt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月、府の要請を受け、森林</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整備・木材利用促進センターを設置し、　</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市町村の森林整備及び木材利用の円滑　</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かつ確実な実施に向けた支援を開始</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○法人の自立性を高める観点から、府職員　</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の派遣を見直し、必要性を精査</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en-US" alt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H20</a:t>
                      </a:r>
                      <a:r>
                        <a:rPr lang="ja-JP" altLang="en-US"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a:t>
                      </a:r>
                      <a:r>
                        <a:rPr lang="ja-JP" altLang="en-US"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　⇒ </a:t>
                      </a:r>
                      <a:r>
                        <a:rPr lang="en-US" alt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R1</a:t>
                      </a:r>
                      <a:r>
                        <a:rPr lang="ja-JP" altLang="en-US"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8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a:t>
                      </a:r>
                      <a:endParaRPr lang="en-US" alt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500"/>
                        </a:lnSpc>
                        <a:spcAft>
                          <a:spcPts val="0"/>
                        </a:spcAft>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p>
                    <a:p>
                      <a:pPr algn="just">
                        <a:lnSpc>
                          <a:spcPts val="1500"/>
                        </a:lnSpc>
                        <a:spcAft>
                          <a:spcPts val="0"/>
                        </a:spcAft>
                      </a:pP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・農地中間管理機構として、法令に基づく事</a:t>
                      </a:r>
                      <a:endPar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業を実施</a:t>
                      </a:r>
                      <a:endPar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7" name="正方形/長方形 6"/>
          <p:cNvSpPr/>
          <p:nvPr/>
        </p:nvSpPr>
        <p:spPr>
          <a:xfrm>
            <a:off x="26495" y="44333"/>
            <a:ext cx="8136904" cy="369332"/>
          </a:xfrm>
          <a:prstGeom prst="rect">
            <a:avLst/>
          </a:prstGeom>
        </p:spPr>
        <p:txBody>
          <a:bodyPr wrap="square">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8"/>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latin typeface="Calibri" panose="020F0502020204030204" pitchFamily="34" charset="0"/>
                <a:cs typeface="Calibri" panose="020F0502020204030204" pitchFamily="34" charset="0"/>
              </a:rPr>
              <a:t>61</a:t>
            </a:r>
            <a:endParaRPr lang="ja-JP" alt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860432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1768896758"/>
              </p:ext>
            </p:extLst>
          </p:nvPr>
        </p:nvGraphicFramePr>
        <p:xfrm>
          <a:off x="179512" y="787279"/>
          <a:ext cx="8794800" cy="5037364"/>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74864">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財政再建プログラム（案）での方向性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4288051">
                <a:tc>
                  <a:txBody>
                    <a:bodyPr/>
                    <a:lstStyle/>
                    <a:p>
                      <a:pPr algn="just">
                        <a:spcAft>
                          <a:spcPts val="0"/>
                        </a:spcAft>
                      </a:pPr>
                      <a:r>
                        <a:rPr lang="ja-JP" altLang="en-US" sz="1000" kern="100" spc="-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（公財）大阪府都市整備推進センター</a:t>
                      </a:r>
                      <a:endParaRPr lang="ja-JP"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indent="-266700" algn="just">
                        <a:lnSpc>
                          <a:spcPts val="1500"/>
                        </a:lnSpc>
                        <a:spcAft>
                          <a:spcPts val="0"/>
                        </a:spcAft>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r>
                        <a:rPr lang="ja-JP" altLang="en-US" sz="1000" b="1"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・運営補助金の廃止</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r>
                        <a:rPr lang="en-US" altLang="ja-JP" sz="1000" b="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・駐車場事業の民間開放を踏まえた業務運営</a:t>
                      </a:r>
                      <a:endParaRPr lang="en-US" altLang="ja-JP" sz="1000" b="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r>
                        <a:rPr lang="en-US" altLang="ja-JP" sz="1000" b="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b="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一財</a:t>
                      </a:r>
                      <a:r>
                        <a:rPr lang="en-US" altLang="ja-JP" sz="1000" b="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大阪府タウン管理財団との統合</a:t>
                      </a:r>
                      <a:endParaRPr lang="en-US" altLang="ja-JP" sz="1000" b="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01320" indent="-401320" algn="just">
                        <a:lnSpc>
                          <a:spcPts val="1500"/>
                        </a:lnSpc>
                        <a:spcAft>
                          <a:spcPts val="0"/>
                        </a:spcAft>
                      </a:pP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運営補助金については、平成</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年度か</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ら廃止</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○駐車場運営事業については、民間開放</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に伴う入札へ積極的に参加し、収益の確</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保に努めている</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　</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290,802</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　</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311,735</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　</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333,926</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一財</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大阪府タウン管</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理財団との統合にむけ、両法人及び府で</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構成する統合協議会を発足</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○令和元年</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月、統合協議会において、</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統合計画案をとりまとめ</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○令和元年</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月、両法人による合併契約</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締結</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月の統合をめざし、公益法</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人認定法に基づく変更認定の申請手続</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をすすめている</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indent="-266700" algn="just">
                        <a:lnSpc>
                          <a:spcPts val="1500"/>
                        </a:lnSpc>
                        <a:spcAft>
                          <a:spcPts val="0"/>
                        </a:spcAft>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en-US" altLang="ja-JP" sz="1000" b="1"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1"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一財</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大阪府タウン管理</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財団と統合を予定</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8"/>
          <p:cNvSpPr/>
          <p:nvPr/>
        </p:nvSpPr>
        <p:spPr>
          <a:xfrm>
            <a:off x="8455771" y="6525507"/>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62</a:t>
            </a:r>
            <a:endParaRPr lang="ja-JP" altLang="en-US" dirty="0">
              <a:solidFill>
                <a:schemeClr val="tx1"/>
              </a:solidFill>
            </a:endParaRPr>
          </a:p>
        </p:txBody>
      </p:sp>
    </p:spTree>
    <p:extLst>
      <p:ext uri="{BB962C8B-B14F-4D97-AF65-F5344CB8AC3E}">
        <p14:creationId xmlns:p14="http://schemas.microsoft.com/office/powerpoint/2010/main" val="28432503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nvPr>
        </p:nvGraphicFramePr>
        <p:xfrm>
          <a:off x="2843808" y="3543984"/>
          <a:ext cx="208280" cy="365760"/>
        </p:xfrm>
        <a:graphic>
          <a:graphicData uri="http://schemas.openxmlformats.org/drawingml/2006/table">
            <a:tbl>
              <a:tblPr/>
              <a:tblGrid>
                <a:gridCol w="208280">
                  <a:extLst>
                    <a:ext uri="{9D8B030D-6E8A-4147-A177-3AD203B41FA5}">
                      <a16:colId xmlns:a16="http://schemas.microsoft.com/office/drawing/2014/main" val="20000"/>
                    </a:ext>
                  </a:extLst>
                </a:gridCol>
              </a:tblGrid>
              <a:tr h="0">
                <a:tc>
                  <a:txBody>
                    <a:bodyPr/>
                    <a:lstStyle/>
                    <a:p>
                      <a:endParaRPr kumimoji="1" lang="ja-JP" altLang="en-US" dirty="0"/>
                    </a:p>
                  </a:txBody>
                  <a:tcPr>
                    <a:lnL w="12700" cmpd="sng">
                      <a:noFill/>
                      <a:prstDash val="solid"/>
                    </a:lnL>
                    <a:lnR w="12700" cmpd="sng">
                      <a:noFill/>
                      <a:prstDash val="solid"/>
                    </a:lnR>
                    <a:lnT w="12700" cmpd="sng">
                      <a:noFill/>
                      <a:prstDash val="solid"/>
                    </a:lnT>
                    <a:lnB w="12700" cmpd="sng">
                      <a:noFill/>
                      <a:prstDash val="solid"/>
                    </a:lnB>
                  </a:tcPr>
                </a:tc>
                <a:extLst>
                  <a:ext uri="{0D108BD9-81ED-4DB2-BD59-A6C34878D82A}">
                    <a16:rowId xmlns:a16="http://schemas.microsoft.com/office/drawing/2014/main" val="10000"/>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568766415"/>
              </p:ext>
            </p:extLst>
          </p:nvPr>
        </p:nvGraphicFramePr>
        <p:xfrm>
          <a:off x="162067" y="690004"/>
          <a:ext cx="8794800" cy="5550000"/>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16000">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大阪府財政構造改革プラン（案）での方向性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3617303">
                <a:tc>
                  <a:txBody>
                    <a:bodyPr/>
                    <a:lstStyle/>
                    <a:p>
                      <a:pPr algn="just">
                        <a:spcAft>
                          <a:spcPts val="0"/>
                        </a:spcAft>
                      </a:pPr>
                      <a:r>
                        <a:rPr lang="ja-JP" altLang="en-US" sz="1000" kern="100" spc="-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大阪府住宅供給公社</a:t>
                      </a:r>
                      <a:endParaRPr lang="ja-JP" altLang="ja-JP"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indent="-266700" algn="just">
                        <a:lnSpc>
                          <a:spcPts val="1500"/>
                        </a:lnSpc>
                        <a:spcAft>
                          <a:spcPts val="0"/>
                        </a:spcAft>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 家賃収入、建替事業に伴う再生地処分益の確保などの経営改善を引続き推進します。また、公社債の発行など安定的かつ低利な資金調達にも取り組み、さらなる収支改善に努めます。</a:t>
                      </a:r>
                    </a:p>
                    <a:p>
                      <a:r>
                        <a:rPr kumimoji="1" lang="ja-JP" altLang="en-US" sz="10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今後とも、入居率の変動や社会経済情勢の変化に伴う借入金利の動向などを注視しつつ、安定的な運営に取り組んでいく必要があります。</a:t>
                      </a:r>
                      <a:endParaRPr kumimoji="1" lang="en-US" altLang="ja-JP" sz="1000" b="0" i="0" u="none" strike="noStrike" kern="1200" baseline="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0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「主要事業の「将来リスク」の点検」より抜粋</a:t>
                      </a:r>
                      <a:r>
                        <a:rPr kumimoji="1" lang="en-US" altLang="ja-JP" sz="10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a:t>
                      </a: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base" latinLnBrk="0" hangingPunct="1">
                        <a:lnSpc>
                          <a:spcPts val="1400"/>
                        </a:lnSpc>
                        <a:spcBef>
                          <a:spcPct val="0"/>
                        </a:spcBef>
                        <a:spcAft>
                          <a:spcPct val="0"/>
                        </a:spcAft>
                        <a:buClrTx/>
                        <a:buSzTx/>
                        <a:buFontTx/>
                        <a:buNone/>
                        <a:tabLst/>
                      </a:pPr>
                      <a:r>
                        <a:rPr kumimoji="1" lang="en-US" alt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kumimoji="1" lang="en-US" alt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○家賃収入については、賃貸住宅事業に</a:t>
                      </a:r>
                      <a:r>
                        <a:rPr kumimoji="1" lang="ja-JP" altLang="en-US" sz="1000" b="0" i="0" u="none" strike="noStrike" cap="none" spc="0"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お</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ける入居促進策の展開により確保に努め</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ている</a:t>
                      </a: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年度に建替事業に伴う再生地</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処分は終了</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年度から</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年度まで休止して</a:t>
                      </a:r>
                      <a:r>
                        <a:rPr kumimoji="1" lang="ja-JP" altLang="en-US" sz="1000" b="0" i="0" u="none" strike="noStrike" cap="none" spc="0"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い</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た建</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替事業については、</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年度から事業</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を再開し、需要予測や採算性等を見極</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め計画的に実施</a:t>
                      </a:r>
                    </a:p>
                    <a:p>
                      <a:pPr marL="0" marR="0" lvl="0" indent="0" algn="just" defTabSz="914400" rtl="0" eaLnBrk="1" fontAlgn="base" latinLnBrk="0" hangingPunct="1">
                        <a:lnSpc>
                          <a:spcPts val="1400"/>
                        </a:lnSpc>
                        <a:spcBef>
                          <a:spcPct val="0"/>
                        </a:spcBef>
                        <a:spcAft>
                          <a:spcPct val="0"/>
                        </a:spcAft>
                        <a:buClrTx/>
                        <a:buSzTx/>
                        <a:buFontTx/>
                        <a:buNone/>
                        <a:tabLst/>
                      </a:pPr>
                      <a:endPar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○借入金残高の縮減については、大阪府</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財政構造改革プラン</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における目標値</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年度末に</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1,500</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億円以下</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を前</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倒しで達成</a:t>
                      </a: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実績</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1,477</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実績</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1,417</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実績</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1,367</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p>
                      <a:pPr marL="0" marR="0" lvl="0" indent="0" algn="just" defTabSz="914400" rtl="0" eaLnBrk="1" fontAlgn="base" latinLnBrk="0" hangingPunct="1">
                        <a:lnSpc>
                          <a:spcPts val="1400"/>
                        </a:lnSpc>
                        <a:spcBef>
                          <a:spcPct val="0"/>
                        </a:spcBef>
                        <a:spcAft>
                          <a:spcPct val="0"/>
                        </a:spcAft>
                        <a:buClrTx/>
                        <a:buSzTx/>
                        <a:buFontTx/>
                        <a:buNone/>
                        <a:tabLst/>
                      </a:pPr>
                      <a:endPar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月、公社債の発行を開始</a:t>
                      </a: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・格付投資情報センター</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(R&amp;I)</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による</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信用格付</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発行体格付</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＋から</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AA-</a:t>
                      </a:r>
                      <a:r>
                        <a:rPr kumimoji="1" lang="ja-JP" altLang="en-US" sz="1000" b="0" i="0" u="none" strike="noStrike" cap="none" spc="0"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に引</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上</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げ</a:t>
                      </a:r>
                    </a:p>
                    <a:p>
                      <a:pPr marL="0" marR="0" lvl="0" indent="0" algn="just" defTabSz="914400" rtl="0" eaLnBrk="1" fontAlgn="base" latinLnBrk="0" hangingPunct="1">
                        <a:lnSpc>
                          <a:spcPts val="1400"/>
                        </a:lnSpc>
                        <a:spcBef>
                          <a:spcPct val="0"/>
                        </a:spcBef>
                        <a:spcAft>
                          <a:spcPct val="0"/>
                        </a:spcAft>
                        <a:buClrTx/>
                        <a:buSzTx/>
                        <a:buFontTx/>
                        <a:buNone/>
                        <a:tabLst/>
                      </a:pPr>
                      <a:endPar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en-US" alt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　題</a:t>
                      </a:r>
                      <a:r>
                        <a:rPr kumimoji="1" lang="en-US" alt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○計画的な借入金残高の縮減</a:t>
                      </a: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・賃貸住宅事業の収益向上をめざすとともに、</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r>
                        <a:rPr lang="ja-JP" altLang="en-US" sz="1000" b="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公社債の発行など安定的かつ低利な資金調</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達による収支改善に努め、引き続き借入金</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r>
                        <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残高の縮減をすすめる</a:t>
                      </a:r>
                    </a:p>
                    <a:p>
                      <a:pPr marL="133350" marR="0" lvl="0" indent="-133350" algn="just" defTabSz="914400" rtl="0" eaLnBrk="1" fontAlgn="base" latinLnBrk="0" hangingPunct="1">
                        <a:lnSpc>
                          <a:spcPts val="14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8" name="正方形/長方形 7"/>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63</a:t>
            </a:r>
            <a:endParaRPr lang="ja-JP" altLang="en-US" dirty="0">
              <a:solidFill>
                <a:schemeClr val="tx1"/>
              </a:solidFill>
            </a:endParaRPr>
          </a:p>
        </p:txBody>
      </p:sp>
      <p:sp>
        <p:nvSpPr>
          <p:cNvPr id="10" name="正方形/長方形 9"/>
          <p:cNvSpPr/>
          <p:nvPr/>
        </p:nvSpPr>
        <p:spPr>
          <a:xfrm>
            <a:off x="26495" y="44333"/>
            <a:ext cx="8136904" cy="369332"/>
          </a:xfrm>
          <a:prstGeom prst="rect">
            <a:avLst/>
          </a:prstGeom>
        </p:spPr>
        <p:txBody>
          <a:bodyPr wrap="square">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 name="直線コネクタ 10"/>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141923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右矢印 20"/>
          <p:cNvSpPr/>
          <p:nvPr/>
        </p:nvSpPr>
        <p:spPr>
          <a:xfrm>
            <a:off x="3991988" y="4077072"/>
            <a:ext cx="296132" cy="15121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22569" name="テキスト ボックス 3"/>
          <p:cNvSpPr txBox="1">
            <a:spLocks noChangeArrowheads="1"/>
          </p:cNvSpPr>
          <p:nvPr/>
        </p:nvSpPr>
        <p:spPr bwMode="auto">
          <a:xfrm>
            <a:off x="111819" y="721447"/>
            <a:ext cx="62658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出資法人が出資等をする法人（いわゆる孫法人</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597" name="テキスト ボックス 7"/>
          <p:cNvSpPr txBox="1">
            <a:spLocks noChangeArrowheads="1"/>
          </p:cNvSpPr>
          <p:nvPr/>
        </p:nvSpPr>
        <p:spPr bwMode="auto">
          <a:xfrm>
            <a:off x="335353" y="6444648"/>
            <a:ext cx="581182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solidFill>
                  <a:prstClr val="black"/>
                </a:solidFill>
                <a:latin typeface="ＭＳ Ｐゴシック"/>
                <a:ea typeface="ＭＳ Ｐゴシック"/>
                <a:cs typeface="Meiryo UI" panose="020B0604030504040204" pitchFamily="50" charset="-128"/>
              </a:rPr>
              <a:t>平成</a:t>
            </a:r>
            <a:r>
              <a:rPr lang="en-US" altLang="ja-JP" sz="800" dirty="0">
                <a:solidFill>
                  <a:prstClr val="black"/>
                </a:solidFill>
                <a:latin typeface="ＭＳ Ｐゴシック"/>
                <a:ea typeface="ＭＳ Ｐゴシック"/>
                <a:cs typeface="Meiryo UI" pitchFamily="50" charset="-128"/>
              </a:rPr>
              <a:t>22</a:t>
            </a:r>
            <a:r>
              <a:rPr lang="ja-JP" altLang="en-US" sz="800" dirty="0">
                <a:solidFill>
                  <a:prstClr val="black"/>
                </a:solidFill>
                <a:latin typeface="ＭＳ Ｐゴシック"/>
                <a:ea typeface="ＭＳ Ｐゴシック"/>
                <a:cs typeface="Meiryo UI" pitchFamily="50" charset="-128"/>
              </a:rPr>
              <a:t>年度から、</a:t>
            </a:r>
            <a:r>
              <a:rPr lang="ja-JP" altLang="en-US" sz="800" dirty="0" smtClean="0">
                <a:solidFill>
                  <a:prstClr val="black"/>
                </a:solidFill>
                <a:latin typeface="ＭＳ Ｐゴシック"/>
                <a:ea typeface="ＭＳ Ｐゴシック"/>
                <a:cs typeface="Meiryo UI" panose="020B0604030504040204" pitchFamily="50" charset="-128"/>
              </a:rPr>
              <a:t>出資法人</a:t>
            </a:r>
            <a:r>
              <a:rPr lang="ja-JP" altLang="en-US" sz="800" dirty="0">
                <a:solidFill>
                  <a:prstClr val="black"/>
                </a:solidFill>
                <a:latin typeface="ＭＳ Ｐゴシック"/>
                <a:ea typeface="ＭＳ Ｐゴシック"/>
                <a:cs typeface="Meiryo UI" panose="020B0604030504040204" pitchFamily="50" charset="-128"/>
              </a:rPr>
              <a:t>による孫</a:t>
            </a:r>
            <a:r>
              <a:rPr lang="ja-JP" altLang="en-US" sz="800" dirty="0" smtClean="0">
                <a:solidFill>
                  <a:prstClr val="black"/>
                </a:solidFill>
                <a:latin typeface="ＭＳ Ｐゴシック"/>
                <a:ea typeface="ＭＳ Ｐゴシック"/>
                <a:cs typeface="Meiryo UI" panose="020B0604030504040204" pitchFamily="50" charset="-128"/>
              </a:rPr>
              <a:t>法人への委託など孫</a:t>
            </a:r>
            <a:r>
              <a:rPr lang="ja-JP" altLang="en-US" sz="800" dirty="0">
                <a:solidFill>
                  <a:prstClr val="black"/>
                </a:solidFill>
                <a:latin typeface="ＭＳ Ｐゴシック"/>
                <a:ea typeface="ＭＳ Ｐゴシック"/>
                <a:cs typeface="Meiryo UI" panose="020B0604030504040204" pitchFamily="50" charset="-128"/>
              </a:rPr>
              <a:t>法人の状況について点検</a:t>
            </a:r>
            <a:r>
              <a:rPr lang="ja-JP" altLang="en-US" sz="800" dirty="0" smtClean="0">
                <a:solidFill>
                  <a:prstClr val="black"/>
                </a:solidFill>
                <a:latin typeface="ＭＳ Ｐゴシック"/>
                <a:ea typeface="ＭＳ Ｐゴシック"/>
                <a:cs typeface="Meiryo UI" panose="020B0604030504040204" pitchFamily="50" charset="-128"/>
              </a:rPr>
              <a:t>を実施</a:t>
            </a:r>
            <a:r>
              <a:rPr lang="ja-JP" altLang="en-US" sz="800" dirty="0">
                <a:solidFill>
                  <a:prstClr val="black"/>
                </a:solidFill>
                <a:latin typeface="ＭＳ Ｐゴシック"/>
                <a:ea typeface="ＭＳ Ｐゴシック"/>
                <a:cs typeface="Meiryo UI" panose="020B0604030504040204" pitchFamily="50" charset="-128"/>
              </a:rPr>
              <a:t>し</a:t>
            </a:r>
            <a:r>
              <a:rPr lang="ja-JP" altLang="en-US" sz="800" dirty="0" smtClean="0">
                <a:solidFill>
                  <a:prstClr val="black"/>
                </a:solidFill>
                <a:latin typeface="ＭＳ Ｐゴシック"/>
                <a:ea typeface="ＭＳ Ｐゴシック"/>
                <a:cs typeface="Meiryo UI" panose="020B0604030504040204" pitchFamily="50" charset="-128"/>
              </a:rPr>
              <a:t>、府</a:t>
            </a:r>
            <a:r>
              <a:rPr lang="en-US" altLang="ja-JP" sz="800" dirty="0">
                <a:solidFill>
                  <a:prstClr val="black"/>
                </a:solidFill>
                <a:latin typeface="ＭＳ Ｐゴシック"/>
                <a:ea typeface="ＭＳ Ｐゴシック"/>
                <a:cs typeface="Meiryo UI" pitchFamily="50" charset="-128"/>
              </a:rPr>
              <a:t>HP</a:t>
            </a:r>
            <a:r>
              <a:rPr lang="ja-JP" altLang="en-US" sz="800" dirty="0">
                <a:solidFill>
                  <a:prstClr val="black"/>
                </a:solidFill>
                <a:latin typeface="ＭＳ Ｐゴシック"/>
                <a:ea typeface="ＭＳ Ｐゴシック"/>
                <a:cs typeface="Meiryo UI" panose="020B0604030504040204" pitchFamily="50" charset="-128"/>
              </a:rPr>
              <a:t>に公表</a:t>
            </a:r>
            <a:endParaRPr lang="en-US" altLang="ja-JP" sz="800" dirty="0">
              <a:solidFill>
                <a:prstClr val="black"/>
              </a:solidFill>
              <a:latin typeface="ＭＳ Ｐゴシック"/>
              <a:ea typeface="ＭＳ Ｐゴシック"/>
              <a:cs typeface="Meiryo UI" panose="020B0604030504040204" pitchFamily="50" charset="-128"/>
            </a:endParaRPr>
          </a:p>
        </p:txBody>
      </p:sp>
      <p:sp>
        <p:nvSpPr>
          <p:cNvPr id="22599" name="角丸四角形 4"/>
          <p:cNvSpPr>
            <a:spLocks noChangeArrowheads="1"/>
          </p:cNvSpPr>
          <p:nvPr/>
        </p:nvSpPr>
        <p:spPr bwMode="auto">
          <a:xfrm>
            <a:off x="251521" y="2903446"/>
            <a:ext cx="3687616" cy="310409"/>
          </a:xfrm>
          <a:prstGeom prst="roundRect">
            <a:avLst>
              <a:gd name="adj" fmla="val 16667"/>
            </a:avLst>
          </a:prstGeom>
          <a:solidFill>
            <a:srgbClr val="0070C0"/>
          </a:solidFill>
          <a:ln w="19050" algn="ctr">
            <a:solidFill>
              <a:srgbClr val="002060"/>
            </a:solidFill>
            <a:round/>
            <a:headEnd/>
            <a:tailEnd/>
          </a:ln>
        </p:spPr>
        <p:txBody>
          <a:bodyPr wrap="none" lIns="0" tIns="36000" rIns="0" bIns="36000" anchor="ctr"/>
          <a:lstStyle/>
          <a:p>
            <a:pPr algn="ctr"/>
            <a:r>
              <a:rPr lang="en-US" altLang="ja-JP" sz="1000" b="1" dirty="0" smtClean="0">
                <a:solidFill>
                  <a:prstClr val="white"/>
                </a:solidFill>
                <a:latin typeface="ＭＳ Ｐゴシック" charset="-128"/>
                <a:ea typeface="Meiryo UI" pitchFamily="50" charset="-128"/>
                <a:cs typeface="Meiryo UI" pitchFamily="50" charset="-128"/>
              </a:rPr>
              <a:t>『</a:t>
            </a:r>
            <a:r>
              <a:rPr lang="ja-JP" altLang="en-US" sz="1000" b="1" dirty="0" smtClean="0">
                <a:solidFill>
                  <a:prstClr val="white"/>
                </a:solidFill>
                <a:latin typeface="Meiryo UI" panose="020B0604030504040204" pitchFamily="50" charset="-128"/>
                <a:ea typeface="Meiryo UI" panose="020B0604030504040204" pitchFamily="50" charset="-128"/>
                <a:cs typeface="Meiryo UI" pitchFamily="50" charset="-128"/>
              </a:rPr>
              <a:t>平成</a:t>
            </a:r>
            <a:r>
              <a:rPr lang="en-US" altLang="ja-JP" sz="1000" b="1" dirty="0" smtClean="0">
                <a:solidFill>
                  <a:prstClr val="white"/>
                </a:solidFill>
                <a:latin typeface="Meiryo UI" panose="020B0604030504040204" pitchFamily="50" charset="-128"/>
                <a:ea typeface="Meiryo UI" panose="020B0604030504040204" pitchFamily="50" charset="-128"/>
                <a:cs typeface="Meiryo UI" pitchFamily="50" charset="-128"/>
              </a:rPr>
              <a:t>26</a:t>
            </a:r>
            <a:r>
              <a:rPr lang="ja-JP" altLang="en-US" sz="1000" b="1" dirty="0" smtClean="0">
                <a:solidFill>
                  <a:prstClr val="white"/>
                </a:solidFill>
                <a:latin typeface="Meiryo UI" panose="020B0604030504040204" pitchFamily="50" charset="-128"/>
                <a:ea typeface="Meiryo UI" panose="020B0604030504040204" pitchFamily="50" charset="-128"/>
                <a:cs typeface="Meiryo UI" pitchFamily="50" charset="-128"/>
              </a:rPr>
              <a:t>年度行財政</a:t>
            </a:r>
            <a:r>
              <a:rPr lang="ja-JP" altLang="en-US" sz="1000" b="1" dirty="0" smtClean="0">
                <a:solidFill>
                  <a:prstClr val="white"/>
                </a:solidFill>
                <a:latin typeface="ＭＳ Ｐゴシック" charset="-128"/>
                <a:ea typeface="Meiryo UI" pitchFamily="50" charset="-128"/>
                <a:cs typeface="Meiryo UI" pitchFamily="50" charset="-128"/>
              </a:rPr>
              <a:t>改革の取組み</a:t>
            </a:r>
            <a:r>
              <a:rPr lang="en-US" altLang="ja-JP" sz="1000" b="1" dirty="0" smtClean="0">
                <a:solidFill>
                  <a:prstClr val="white"/>
                </a:solidFill>
                <a:latin typeface="ＭＳ Ｐゴシック" charset="-128"/>
                <a:ea typeface="Meiryo UI" pitchFamily="50" charset="-128"/>
                <a:cs typeface="Meiryo UI" pitchFamily="50" charset="-128"/>
              </a:rPr>
              <a:t>』</a:t>
            </a:r>
            <a:r>
              <a:rPr lang="ja-JP" altLang="en-US" sz="1000" b="1" dirty="0" smtClean="0">
                <a:solidFill>
                  <a:prstClr val="white"/>
                </a:solidFill>
                <a:latin typeface="ＭＳ Ｐゴシック" charset="-128"/>
                <a:ea typeface="Meiryo UI" pitchFamily="50" charset="-128"/>
                <a:cs typeface="Meiryo UI" pitchFamily="50" charset="-128"/>
              </a:rPr>
              <a:t>策定時点の孫法人の状況</a:t>
            </a:r>
            <a:endParaRPr lang="en-US" altLang="ja-JP" sz="1000" b="1" dirty="0">
              <a:solidFill>
                <a:prstClr val="white"/>
              </a:solidFill>
              <a:latin typeface="ＭＳ Ｐゴシック" charset="-128"/>
              <a:ea typeface="Meiryo UI" pitchFamily="50" charset="-128"/>
              <a:cs typeface="Meiryo UI" pitchFamily="50" charset="-128"/>
            </a:endParaRPr>
          </a:p>
        </p:txBody>
      </p:sp>
      <p:sp>
        <p:nvSpPr>
          <p:cNvPr id="23" name="角丸四角形 4"/>
          <p:cNvSpPr>
            <a:spLocks noChangeArrowheads="1"/>
          </p:cNvSpPr>
          <p:nvPr/>
        </p:nvSpPr>
        <p:spPr bwMode="auto">
          <a:xfrm>
            <a:off x="4364076" y="2905519"/>
            <a:ext cx="2304256" cy="401738"/>
          </a:xfrm>
          <a:prstGeom prst="roundRect">
            <a:avLst>
              <a:gd name="adj" fmla="val 16667"/>
            </a:avLst>
          </a:prstGeom>
          <a:solidFill>
            <a:srgbClr val="0070C0"/>
          </a:solidFill>
          <a:ln w="19050" algn="ctr">
            <a:solidFill>
              <a:srgbClr val="002060"/>
            </a:solidFill>
            <a:round/>
            <a:headEnd/>
            <a:tailEnd/>
          </a:ln>
        </p:spPr>
        <p:txBody>
          <a:bodyPr wrap="none" lIns="0" tIns="36000" rIns="0" bIns="36000" anchor="ctr"/>
          <a:lstStyle/>
          <a:p>
            <a:pPr algn="ctr"/>
            <a:r>
              <a:rPr lang="en-US" altLang="ja-JP" sz="1000" b="1" dirty="0">
                <a:solidFill>
                  <a:prstClr val="white"/>
                </a:solidFill>
                <a:latin typeface="ＭＳ Ｐゴシック" charset="-128"/>
                <a:ea typeface="Meiryo UI" pitchFamily="50" charset="-128"/>
                <a:cs typeface="Meiryo UI" pitchFamily="50" charset="-128"/>
              </a:rPr>
              <a:t>『</a:t>
            </a:r>
            <a:r>
              <a:rPr lang="ja-JP" altLang="en-US" sz="1000" b="1" dirty="0" smtClean="0">
                <a:solidFill>
                  <a:prstClr val="white"/>
                </a:solidFill>
                <a:latin typeface="ＭＳ Ｐゴシック" charset="-128"/>
                <a:ea typeface="Meiryo UI" pitchFamily="50" charset="-128"/>
                <a:cs typeface="Meiryo UI" pitchFamily="50" charset="-128"/>
              </a:rPr>
              <a:t>行財政改革推進プラン</a:t>
            </a:r>
            <a:r>
              <a:rPr lang="en-US" altLang="ja-JP" sz="1000" b="1" dirty="0" smtClean="0">
                <a:solidFill>
                  <a:prstClr val="white"/>
                </a:solidFill>
                <a:latin typeface="ＭＳ Ｐゴシック" charset="-128"/>
                <a:ea typeface="Meiryo UI" pitchFamily="50" charset="-128"/>
                <a:cs typeface="Meiryo UI" pitchFamily="50" charset="-128"/>
              </a:rPr>
              <a:t>(</a:t>
            </a:r>
            <a:r>
              <a:rPr lang="ja-JP" altLang="en-US" sz="1000" b="1" dirty="0" smtClean="0">
                <a:solidFill>
                  <a:prstClr val="white"/>
                </a:solidFill>
                <a:latin typeface="ＭＳ Ｐゴシック" charset="-128"/>
                <a:ea typeface="Meiryo UI" pitchFamily="50" charset="-128"/>
                <a:cs typeface="Meiryo UI" pitchFamily="50" charset="-128"/>
              </a:rPr>
              <a:t>案</a:t>
            </a:r>
            <a:r>
              <a:rPr lang="en-US" altLang="ja-JP" sz="1000" b="1" dirty="0">
                <a:solidFill>
                  <a:prstClr val="white"/>
                </a:solidFill>
                <a:latin typeface="ＭＳ Ｐゴシック" charset="-128"/>
                <a:ea typeface="Meiryo UI" pitchFamily="50" charset="-128"/>
                <a:cs typeface="Meiryo UI" pitchFamily="50" charset="-128"/>
              </a:rPr>
              <a:t>)</a:t>
            </a:r>
            <a:r>
              <a:rPr lang="en-US" altLang="ja-JP" sz="1000" b="1" dirty="0" smtClean="0">
                <a:solidFill>
                  <a:prstClr val="white"/>
                </a:solidFill>
                <a:latin typeface="ＭＳ Ｐゴシック" charset="-128"/>
                <a:ea typeface="Meiryo UI" pitchFamily="50" charset="-128"/>
                <a:cs typeface="Meiryo UI" pitchFamily="50" charset="-128"/>
              </a:rPr>
              <a:t>』</a:t>
            </a:r>
          </a:p>
          <a:p>
            <a:pPr algn="ctr"/>
            <a:r>
              <a:rPr lang="ja-JP" altLang="en-US" sz="1000" b="1" dirty="0" smtClean="0">
                <a:solidFill>
                  <a:prstClr val="white"/>
                </a:solidFill>
                <a:latin typeface="ＭＳ Ｐゴシック" charset="-128"/>
                <a:ea typeface="Meiryo UI" pitchFamily="50" charset="-128"/>
                <a:cs typeface="Meiryo UI" pitchFamily="50" charset="-128"/>
              </a:rPr>
              <a:t>策定時点の孫法人の状況</a:t>
            </a:r>
            <a:endParaRPr lang="en-US" altLang="ja-JP" sz="1000" b="1" dirty="0" smtClean="0">
              <a:solidFill>
                <a:prstClr val="white"/>
              </a:solidFill>
              <a:latin typeface="ＭＳ Ｐゴシック" charset="-128"/>
              <a:ea typeface="Meiryo UI" pitchFamily="50" charset="-128"/>
              <a:cs typeface="Meiryo UI" pitchFamily="50" charset="-128"/>
            </a:endParaRPr>
          </a:p>
        </p:txBody>
      </p:sp>
      <p:graphicFrame>
        <p:nvGraphicFramePr>
          <p:cNvPr id="18" name="Group 83"/>
          <p:cNvGraphicFramePr>
            <a:graphicFrameLocks noGrp="1"/>
          </p:cNvGraphicFramePr>
          <p:nvPr>
            <p:extLst>
              <p:ext uri="{D42A27DB-BD31-4B8C-83A1-F6EECF244321}">
                <p14:modId xmlns:p14="http://schemas.microsoft.com/office/powerpoint/2010/main" val="287867443"/>
              </p:ext>
            </p:extLst>
          </p:nvPr>
        </p:nvGraphicFramePr>
        <p:xfrm>
          <a:off x="4354216" y="3406238"/>
          <a:ext cx="2376264" cy="3038410"/>
        </p:xfrm>
        <a:graphic>
          <a:graphicData uri="http://schemas.openxmlformats.org/drawingml/2006/table">
            <a:tbl>
              <a:tblPr/>
              <a:tblGrid>
                <a:gridCol w="2376264">
                  <a:extLst>
                    <a:ext uri="{9D8B030D-6E8A-4147-A177-3AD203B41FA5}">
                      <a16:colId xmlns:a16="http://schemas.microsoft.com/office/drawing/2014/main" val="20000"/>
                    </a:ext>
                  </a:extLst>
                </a:gridCol>
              </a:tblGrid>
              <a:tr h="343376">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出資元法人の民営化により</a:t>
                      </a:r>
                      <a:endPar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孫法人でなくなった法人</a:t>
                      </a: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3</a:t>
                      </a: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法人</a:t>
                      </a: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0"/>
                  </a:ext>
                </a:extLst>
              </a:tr>
              <a:tr h="32166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ja-JP" altLang="en-US"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泉北鉄道サービス㈱</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7595">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ja-JP" altLang="en-US"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泉鉄産業㈱</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8032">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ja-JP" altLang="en-US"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㈱パンジョ</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2486">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出資元法人の株式譲渡により　　　　</a:t>
                      </a:r>
                      <a:endPar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　　       孫法人でなくなった法人</a:t>
                      </a: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:1</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法人</a:t>
                      </a: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a:t>
                      </a:r>
                      <a:endPar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4"/>
                  </a:ext>
                </a:extLst>
              </a:tr>
              <a:tr h="310433">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ja-JP" altLang="en-US"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㈱北部冷蔵サービスセンター</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H26.6</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351712">
                <a:tc>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引き続き点検を実施する孫法人</a:t>
                      </a: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法人</a:t>
                      </a: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endPar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6"/>
                  </a:ext>
                </a:extLst>
              </a:tr>
              <a:tr h="310433">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ja-JP" altLang="en-US"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大阪モノレールサービス㈱</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337639">
                <a:tc>
                  <a:txBody>
                    <a:bodyPr/>
                    <a:lstStyle/>
                    <a:p>
                      <a:pPr marL="0" marR="0" lvl="0" indent="0" algn="l"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ja-JP" altLang="en-US" sz="1000" b="0" i="0" u="none" strike="noStrike" kern="1200" cap="none" spc="0" normalizeH="0" baseline="0" noProof="0" dirty="0" smtClean="0">
                          <a:ln>
                            <a:noFill/>
                          </a:ln>
                          <a:solidFill>
                            <a:prstClr val="black"/>
                          </a:solidFill>
                          <a:effectLst/>
                          <a:uLnTx/>
                          <a:uFillTx/>
                          <a:latin typeface="ＭＳ Ｐゴシック" charset="-128"/>
                          <a:ea typeface="Meiryo UI" pitchFamily="50" charset="-128"/>
                          <a:cs typeface="Meiryo UI" pitchFamily="50" charset="-128"/>
                        </a:rPr>
                        <a:t>千里北センター㈱</a:t>
                      </a:r>
                      <a:endParaRPr kumimoji="1" lang="en-US" altLang="ja-JP" sz="1000" b="0" i="0" u="none" strike="noStrike" kern="1200" cap="none" spc="0" normalizeH="0" baseline="0" noProof="0" dirty="0" smtClean="0">
                        <a:ln>
                          <a:noFill/>
                        </a:ln>
                        <a:solidFill>
                          <a:prstClr val="black"/>
                        </a:solidFill>
                        <a:effectLst/>
                        <a:uLnTx/>
                        <a:uFillTx/>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bl>
          </a:graphicData>
        </a:graphic>
      </p:graphicFrame>
      <p:graphicFrame>
        <p:nvGraphicFramePr>
          <p:cNvPr id="17" name="Group 83"/>
          <p:cNvGraphicFramePr>
            <a:graphicFrameLocks noGrp="1"/>
          </p:cNvGraphicFramePr>
          <p:nvPr>
            <p:extLst>
              <p:ext uri="{D42A27DB-BD31-4B8C-83A1-F6EECF244321}">
                <p14:modId xmlns:p14="http://schemas.microsoft.com/office/powerpoint/2010/main" val="3818799568"/>
              </p:ext>
            </p:extLst>
          </p:nvPr>
        </p:nvGraphicFramePr>
        <p:xfrm>
          <a:off x="282949" y="3295312"/>
          <a:ext cx="3627403" cy="3107565"/>
        </p:xfrm>
        <a:graphic>
          <a:graphicData uri="http://schemas.openxmlformats.org/drawingml/2006/table">
            <a:tbl>
              <a:tblPr/>
              <a:tblGrid>
                <a:gridCol w="1599385">
                  <a:extLst>
                    <a:ext uri="{9D8B030D-6E8A-4147-A177-3AD203B41FA5}">
                      <a16:colId xmlns:a16="http://schemas.microsoft.com/office/drawing/2014/main" val="20000"/>
                    </a:ext>
                  </a:extLst>
                </a:gridCol>
                <a:gridCol w="2028018">
                  <a:extLst>
                    <a:ext uri="{9D8B030D-6E8A-4147-A177-3AD203B41FA5}">
                      <a16:colId xmlns:a16="http://schemas.microsoft.com/office/drawing/2014/main" val="20001"/>
                    </a:ext>
                  </a:extLst>
                </a:gridCol>
              </a:tblGrid>
              <a:tr h="230157">
                <a:tc gridSpan="2">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解散した孫法人：</a:t>
                      </a: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3</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法人</a:t>
                      </a: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243658">
                <a:tc>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出資元法人名</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孫法人名</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1"/>
                  </a:ext>
                </a:extLst>
              </a:tr>
              <a:tr h="24365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zh-TW"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大阪府都市開発㈱</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大阪りんくうホテル（</a:t>
                      </a:r>
                      <a:r>
                        <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H23.11</a:t>
                      </a: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216024">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大阪府都市開発㈱</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りんくう国際物流㈱ （</a:t>
                      </a:r>
                      <a:r>
                        <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H24.2</a:t>
                      </a: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201276">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大阪府住宅供給公社</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㈱大阪住宅公社サービス （</a:t>
                      </a:r>
                      <a:r>
                        <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H24.3</a:t>
                      </a: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250228">
                <a:tc gridSpan="2">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存続する孫法人：</a:t>
                      </a: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6</a:t>
                      </a: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法人</a:t>
                      </a: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endPar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5"/>
                  </a:ext>
                </a:extLst>
              </a:tr>
              <a:tr h="212425">
                <a:tc>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出資元法人名</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孫法人名</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6"/>
                  </a:ext>
                </a:extLst>
              </a:tr>
              <a:tr h="25516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㈱大阪府食品流通センター</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㈱北部冷蔵サービスセンター</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216024">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大阪高速鉄道㈱</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大阪モノレールサービス㈱</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196177">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大阪府都市開発㈱</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泉北鉄道サービス㈱</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253437">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zh-TW"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大阪府都市開発㈱</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泉鉄産業㈱</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r h="216024">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zh-TW"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大阪府都市開発㈱</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㈱パンジョ</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1"/>
                  </a:ext>
                </a:extLst>
              </a:tr>
              <a:tr h="193388">
                <a:tc>
                  <a:txBody>
                    <a:bodyPr/>
                    <a:lstStyle/>
                    <a:p>
                      <a:pPr marL="0" marR="0" lvl="0" indent="0" algn="l"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en-US" altLang="ja-JP" sz="8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一財</a:t>
                      </a:r>
                      <a:r>
                        <a:rPr kumimoji="1" lang="en-US" altLang="ja-JP" sz="8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cap="none" spc="0" normalizeH="0" baseline="0" dirty="0" smtClean="0">
                          <a:ln>
                            <a:noFill/>
                          </a:ln>
                          <a:solidFill>
                            <a:schemeClr val="tx1"/>
                          </a:solidFill>
                          <a:effectLst/>
                          <a:latin typeface="ＭＳ Ｐゴシック" charset="-128"/>
                          <a:ea typeface="Meiryo UI" pitchFamily="50" charset="-128"/>
                          <a:cs typeface="Meiryo UI" pitchFamily="50" charset="-128"/>
                        </a:rPr>
                        <a:t>大阪府タウン管理財団</a:t>
                      </a:r>
                      <a:endParaRPr kumimoji="1" lang="en-US" altLang="ja-JP" sz="900" b="0" i="0" u="none" strike="noStrike" cap="none" spc="0"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ja-JP" altLang="en-US" sz="900" b="0" i="0" u="none" strike="noStrike" kern="1200" cap="none" spc="0" normalizeH="0" baseline="0" noProof="0" dirty="0" smtClean="0">
                          <a:ln>
                            <a:noFill/>
                          </a:ln>
                          <a:solidFill>
                            <a:prstClr val="black"/>
                          </a:solidFill>
                          <a:effectLst/>
                          <a:uLnTx/>
                          <a:uFillTx/>
                          <a:latin typeface="ＭＳ Ｐゴシック" charset="-128"/>
                          <a:ea typeface="Meiryo UI" pitchFamily="50" charset="-128"/>
                          <a:cs typeface="Meiryo UI" pitchFamily="50" charset="-128"/>
                        </a:rPr>
                        <a:t>千里北センター㈱</a:t>
                      </a:r>
                      <a:endParaRPr kumimoji="1" lang="en-US" altLang="ja-JP" sz="900" b="0" i="0" u="none" strike="noStrike" kern="1200" cap="none" spc="0" normalizeH="0" baseline="0" noProof="0" dirty="0" smtClean="0">
                        <a:ln>
                          <a:noFill/>
                        </a:ln>
                        <a:solidFill>
                          <a:prstClr val="black"/>
                        </a:solidFill>
                        <a:effectLst/>
                        <a:uLnTx/>
                        <a:uFillTx/>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2"/>
                  </a:ext>
                </a:extLst>
              </a:tr>
            </a:tbl>
          </a:graphicData>
        </a:graphic>
      </p:graphicFrame>
      <p:grpSp>
        <p:nvGrpSpPr>
          <p:cNvPr id="2" name="グループ化 1"/>
          <p:cNvGrpSpPr/>
          <p:nvPr/>
        </p:nvGrpSpPr>
        <p:grpSpPr>
          <a:xfrm>
            <a:off x="251521" y="1362041"/>
            <a:ext cx="8661693" cy="1150820"/>
            <a:chOff x="251521" y="332656"/>
            <a:chExt cx="8661693" cy="1670234"/>
          </a:xfrm>
        </p:grpSpPr>
        <p:sp>
          <p:nvSpPr>
            <p:cNvPr id="22530" name="正方形/長方形 6"/>
            <p:cNvSpPr>
              <a:spLocks noChangeArrowheads="1"/>
            </p:cNvSpPr>
            <p:nvPr/>
          </p:nvSpPr>
          <p:spPr bwMode="auto">
            <a:xfrm>
              <a:off x="323528" y="404666"/>
              <a:ext cx="8589686" cy="1539250"/>
            </a:xfrm>
            <a:prstGeom prst="rect">
              <a:avLst/>
            </a:prstGeom>
            <a:noFill/>
            <a:ln w="1905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72000" rIns="0" bIns="72000" anchor="ctr"/>
            <a:lstStyle/>
            <a:p>
              <a:r>
                <a:rPr lang="en-US" altLang="ja-JP" sz="1200">
                  <a:solidFill>
                    <a:prstClr val="black"/>
                  </a:solidFill>
                  <a:latin typeface="Meiryo UI" pitchFamily="50" charset="-128"/>
                  <a:ea typeface="Meiryo UI" pitchFamily="50" charset="-128"/>
                  <a:cs typeface="Meiryo UI" pitchFamily="50" charset="-128"/>
                </a:rPr>
                <a:t>  </a:t>
              </a:r>
            </a:p>
            <a:p>
              <a:r>
                <a:rPr lang="ja-JP" altLang="en-US" sz="1200">
                  <a:solidFill>
                    <a:prstClr val="black"/>
                  </a:solidFill>
                  <a:latin typeface="Meiryo UI" pitchFamily="50" charset="-128"/>
                  <a:ea typeface="Meiryo UI" pitchFamily="50" charset="-128"/>
                  <a:cs typeface="Meiryo UI" pitchFamily="50" charset="-128"/>
                </a:rPr>
                <a:t> </a:t>
              </a:r>
              <a:r>
                <a:rPr lang="en-US" altLang="ja-JP" sz="1200">
                  <a:solidFill>
                    <a:prstClr val="black"/>
                  </a:solidFill>
                  <a:latin typeface="ＭＳ Ｐゴシック" charset="-128"/>
                  <a:ea typeface="Meiryo UI" pitchFamily="50" charset="-128"/>
                  <a:cs typeface="Meiryo UI" pitchFamily="50" charset="-128"/>
                </a:rPr>
                <a:t> </a:t>
              </a:r>
            </a:p>
            <a:p>
              <a:endParaRPr lang="ja-JP" altLang="en-US" sz="1200">
                <a:solidFill>
                  <a:prstClr val="black"/>
                </a:solidFill>
                <a:latin typeface="ＭＳ Ｐゴシック" charset="-128"/>
                <a:ea typeface="Meiryo UI" pitchFamily="50" charset="-128"/>
                <a:cs typeface="Meiryo UI" pitchFamily="50" charset="-128"/>
              </a:endParaRPr>
            </a:p>
            <a:p>
              <a:r>
                <a:rPr lang="ja-JP" altLang="en-US" sz="1200">
                  <a:solidFill>
                    <a:prstClr val="black"/>
                  </a:solidFill>
                  <a:latin typeface="ＭＳ Ｐゴシック" charset="-128"/>
                  <a:ea typeface="Meiryo UI" pitchFamily="50" charset="-128"/>
                  <a:cs typeface="Meiryo UI" pitchFamily="50" charset="-128"/>
                </a:rPr>
                <a:t>  　</a:t>
              </a:r>
              <a:endParaRPr lang="ja-JP" altLang="en-US" sz="1100">
                <a:solidFill>
                  <a:prstClr val="black"/>
                </a:solidFill>
                <a:latin typeface="ＭＳ Ｐゴシック" charset="-128"/>
                <a:ea typeface="Meiryo UI" pitchFamily="50" charset="-128"/>
                <a:cs typeface="Meiryo UI" pitchFamily="50" charset="-128"/>
              </a:endParaRPr>
            </a:p>
          </p:txBody>
        </p:sp>
        <p:sp>
          <p:nvSpPr>
            <p:cNvPr id="22598" name="テキスト ボックス 16"/>
            <p:cNvSpPr txBox="1">
              <a:spLocks noChangeArrowheads="1"/>
            </p:cNvSpPr>
            <p:nvPr/>
          </p:nvSpPr>
          <p:spPr bwMode="auto">
            <a:xfrm>
              <a:off x="382673" y="685157"/>
              <a:ext cx="8517926" cy="1317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○「大阪府財政構造改革プラン</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（案</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）」以降、孫法人については、出資元法人の関与の状況等を確認・点検</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しており、平成</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27</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日に設立された保証協会コンピュータサービス（株）</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出資元：大阪信用保証協会</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を含め、引き続き点検を実施する法人は</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法人です。</a:t>
              </a:r>
              <a:endParaRPr lang="en-US" altLang="ja-JP" sz="1050" strike="sngStrik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今後も存続する孫法人については、</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引き続き、平成</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年度大阪府行政</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経営の取組みでの</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方</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向性を踏襲し、</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その必要性などに</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ついて定期的に</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点検</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していきます。</a:t>
              </a:r>
              <a:endPar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600" name="角丸四角形 4"/>
            <p:cNvSpPr>
              <a:spLocks noChangeArrowheads="1"/>
            </p:cNvSpPr>
            <p:nvPr/>
          </p:nvSpPr>
          <p:spPr bwMode="auto">
            <a:xfrm>
              <a:off x="251521" y="332656"/>
              <a:ext cx="2016224" cy="307975"/>
            </a:xfrm>
            <a:prstGeom prst="roundRect">
              <a:avLst>
                <a:gd name="adj" fmla="val 16667"/>
              </a:avLst>
            </a:prstGeom>
            <a:solidFill>
              <a:srgbClr val="0070C0"/>
            </a:solidFill>
            <a:ln w="19050" algn="ctr">
              <a:solidFill>
                <a:srgbClr val="002060"/>
              </a:solidFill>
              <a:round/>
              <a:headEnd/>
              <a:tailEnd/>
            </a:ln>
          </p:spPr>
          <p:txBody>
            <a:bodyPr wrap="none" lIns="0" tIns="72000" rIns="0" bIns="72000" anchor="ctr"/>
            <a:lstStyle/>
            <a:p>
              <a:pPr algn="ctr"/>
              <a:r>
                <a:rPr lang="ja-JP" altLang="en-US" sz="1100" b="1" dirty="0">
                  <a:solidFill>
                    <a:prstClr val="white"/>
                  </a:solidFill>
                  <a:latin typeface="ＭＳ Ｐゴシック" charset="-128"/>
                  <a:ea typeface="Meiryo UI" pitchFamily="50" charset="-128"/>
                  <a:cs typeface="Meiryo UI" pitchFamily="50" charset="-128"/>
                </a:rPr>
                <a:t>点検結果・今後の取組み</a:t>
              </a:r>
              <a:endParaRPr lang="en-US" altLang="ja-JP" sz="1100" b="1" dirty="0">
                <a:solidFill>
                  <a:prstClr val="white"/>
                </a:solidFill>
                <a:latin typeface="ＭＳ Ｐゴシック" charset="-128"/>
                <a:ea typeface="Meiryo UI" pitchFamily="50" charset="-128"/>
                <a:cs typeface="Meiryo UI" pitchFamily="50" charset="-128"/>
              </a:endParaRPr>
            </a:p>
          </p:txBody>
        </p:sp>
      </p:grpSp>
      <p:sp>
        <p:nvSpPr>
          <p:cNvPr id="22" name="角丸四角形 4"/>
          <p:cNvSpPr>
            <a:spLocks noChangeArrowheads="1"/>
          </p:cNvSpPr>
          <p:nvPr/>
        </p:nvSpPr>
        <p:spPr bwMode="auto">
          <a:xfrm>
            <a:off x="6916854" y="2933146"/>
            <a:ext cx="2163746" cy="401738"/>
          </a:xfrm>
          <a:prstGeom prst="roundRect">
            <a:avLst>
              <a:gd name="adj" fmla="val 16667"/>
            </a:avLst>
          </a:prstGeom>
          <a:solidFill>
            <a:srgbClr val="0070C0"/>
          </a:solidFill>
          <a:ln w="19050" algn="ctr">
            <a:solidFill>
              <a:srgbClr val="002060"/>
            </a:solidFill>
            <a:round/>
            <a:headEnd/>
            <a:tailEnd/>
          </a:ln>
        </p:spPr>
        <p:txBody>
          <a:bodyPr wrap="none" lIns="0" tIns="36000" rIns="0" bIns="36000" anchor="ctr"/>
          <a:lstStyle/>
          <a:p>
            <a:pPr algn="ctr"/>
            <a:r>
              <a:rPr lang="en-US" altLang="ja-JP" sz="1000" b="1" dirty="0" smtClean="0">
                <a:solidFill>
                  <a:prstClr val="white"/>
                </a:solidFill>
                <a:latin typeface="ＭＳ Ｐゴシック" charset="-128"/>
                <a:ea typeface="Meiryo UI" pitchFamily="50" charset="-128"/>
                <a:cs typeface="Meiryo UI" pitchFamily="50" charset="-128"/>
              </a:rPr>
              <a:t>『</a:t>
            </a:r>
            <a:r>
              <a:rPr lang="ja-JP" altLang="en-US" sz="1000" b="1" dirty="0" smtClean="0">
                <a:solidFill>
                  <a:prstClr val="white"/>
                </a:solidFill>
                <a:latin typeface="Meiryo UI" panose="020B0604030504040204" pitchFamily="50" charset="-128"/>
                <a:ea typeface="Meiryo UI" panose="020B0604030504040204" pitchFamily="50" charset="-128"/>
                <a:cs typeface="Meiryo UI" pitchFamily="50" charset="-128"/>
              </a:rPr>
              <a:t>令和２年</a:t>
            </a:r>
            <a:r>
              <a:rPr lang="ja-JP" altLang="en-US" sz="1000" b="1" dirty="0" smtClean="0">
                <a:solidFill>
                  <a:prstClr val="white"/>
                </a:solidFill>
                <a:latin typeface="ＭＳ Ｐゴシック" charset="-128"/>
                <a:ea typeface="Meiryo UI" pitchFamily="50" charset="-128"/>
                <a:cs typeface="Meiryo UI" pitchFamily="50" charset="-128"/>
              </a:rPr>
              <a:t>度</a:t>
            </a:r>
            <a:r>
              <a:rPr lang="ja-JP" altLang="en-US" sz="1000" b="1" dirty="0">
                <a:solidFill>
                  <a:prstClr val="white"/>
                </a:solidFill>
                <a:latin typeface="ＭＳ Ｐゴシック" charset="-128"/>
                <a:ea typeface="Meiryo UI" pitchFamily="50" charset="-128"/>
                <a:cs typeface="Meiryo UI" pitchFamily="50" charset="-128"/>
              </a:rPr>
              <a:t>行政経営の</a:t>
            </a:r>
            <a:r>
              <a:rPr lang="ja-JP" altLang="en-US" sz="1000" b="1" dirty="0" smtClean="0">
                <a:solidFill>
                  <a:prstClr val="white"/>
                </a:solidFill>
                <a:latin typeface="ＭＳ Ｐゴシック" charset="-128"/>
                <a:ea typeface="Meiryo UI" pitchFamily="50" charset="-128"/>
                <a:cs typeface="Meiryo UI" pitchFamily="50" charset="-128"/>
              </a:rPr>
              <a:t>取組み</a:t>
            </a:r>
            <a:r>
              <a:rPr lang="en-US" altLang="ja-JP" sz="1000" b="1" dirty="0" smtClean="0">
                <a:solidFill>
                  <a:prstClr val="white"/>
                </a:solidFill>
                <a:latin typeface="ＭＳ Ｐゴシック" charset="-128"/>
                <a:ea typeface="Meiryo UI" pitchFamily="50" charset="-128"/>
                <a:cs typeface="Meiryo UI" pitchFamily="50" charset="-128"/>
              </a:rPr>
              <a:t>』</a:t>
            </a:r>
            <a:endParaRPr lang="ja-JP" altLang="en-US" sz="1000" b="1" dirty="0">
              <a:solidFill>
                <a:prstClr val="white"/>
              </a:solidFill>
              <a:latin typeface="ＭＳ Ｐゴシック" charset="-128"/>
              <a:ea typeface="Meiryo UI" pitchFamily="50" charset="-128"/>
              <a:cs typeface="Meiryo UI" pitchFamily="50" charset="-128"/>
            </a:endParaRPr>
          </a:p>
          <a:p>
            <a:pPr algn="ctr"/>
            <a:r>
              <a:rPr lang="ja-JP" altLang="en-US" sz="1000" b="1" dirty="0">
                <a:solidFill>
                  <a:prstClr val="white"/>
                </a:solidFill>
                <a:latin typeface="ＭＳ Ｐゴシック" charset="-128"/>
                <a:ea typeface="Meiryo UI" pitchFamily="50" charset="-128"/>
                <a:cs typeface="Meiryo UI" pitchFamily="50" charset="-128"/>
              </a:rPr>
              <a:t>に</a:t>
            </a:r>
            <a:r>
              <a:rPr lang="ja-JP" altLang="en-US" sz="1000" b="1" dirty="0" smtClean="0">
                <a:solidFill>
                  <a:prstClr val="white"/>
                </a:solidFill>
                <a:latin typeface="ＭＳ Ｐゴシック" charset="-128"/>
                <a:ea typeface="Meiryo UI" pitchFamily="50" charset="-128"/>
                <a:cs typeface="Meiryo UI" pitchFamily="50" charset="-128"/>
              </a:rPr>
              <a:t>おける孫法人の状況</a:t>
            </a:r>
            <a:endParaRPr lang="en-US" altLang="ja-JP" sz="1000" b="1" dirty="0" smtClean="0">
              <a:solidFill>
                <a:prstClr val="white"/>
              </a:solidFill>
              <a:latin typeface="ＭＳ Ｐゴシック" charset="-128"/>
              <a:ea typeface="Meiryo UI" pitchFamily="50" charset="-128"/>
              <a:cs typeface="Meiryo UI"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795085617"/>
              </p:ext>
            </p:extLst>
          </p:nvPr>
        </p:nvGraphicFramePr>
        <p:xfrm>
          <a:off x="7200403" y="3429000"/>
          <a:ext cx="1764086" cy="1250346"/>
        </p:xfrm>
        <a:graphic>
          <a:graphicData uri="http://schemas.openxmlformats.org/drawingml/2006/table">
            <a:tbl>
              <a:tblPr/>
              <a:tblGrid>
                <a:gridCol w="1764086">
                  <a:extLst>
                    <a:ext uri="{9D8B030D-6E8A-4147-A177-3AD203B41FA5}">
                      <a16:colId xmlns:a16="http://schemas.microsoft.com/office/drawing/2014/main" val="20000"/>
                    </a:ext>
                  </a:extLst>
                </a:gridCol>
              </a:tblGrid>
              <a:tr h="303979">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引き続き点検を実施する</a:t>
                      </a:r>
                      <a:endPar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孫法人</a:t>
                      </a: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法人</a:t>
                      </a: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endPar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0"/>
                  </a:ext>
                </a:extLst>
              </a:tr>
              <a:tr h="268302">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1000" b="0" i="0" u="none" strike="noStrike" kern="1200" cap="none" spc="0" normalizeH="0" baseline="0" noProof="0" dirty="0" smtClean="0">
                          <a:ln>
                            <a:noFill/>
                          </a:ln>
                          <a:solidFill>
                            <a:prstClr val="black"/>
                          </a:solidFill>
                          <a:effectLst/>
                          <a:uLnTx/>
                          <a:uFillTx/>
                          <a:latin typeface="ＭＳ Ｐゴシック" charset="-128"/>
                          <a:ea typeface="Meiryo UI" pitchFamily="50" charset="-128"/>
                          <a:cs typeface="Meiryo UI" pitchFamily="50" charset="-128"/>
                        </a:rPr>
                        <a:t>保証協会コンピュータサービス</a:t>
                      </a:r>
                      <a:r>
                        <a:rPr kumimoji="1" lang="ja-JP" altLang="en-US"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91816">
                <a:tc>
                  <a:txBody>
                    <a:bodyPr/>
                    <a:lstStyle/>
                    <a:p>
                      <a:pPr marL="0" marR="0" lvl="0" indent="0" algn="l"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ja-JP" altLang="en-US"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大阪モノレールサービス㈱</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291816">
                <a:tc>
                  <a:txBody>
                    <a:bodyPr/>
                    <a:lstStyle/>
                    <a:p>
                      <a:pPr marL="0" marR="0" lvl="0" indent="0" algn="l"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ja-JP" altLang="en-US" sz="1000" b="0" i="0" u="none" strike="noStrike" kern="1200" cap="none" spc="0" normalizeH="0" baseline="0" noProof="0" dirty="0" smtClean="0">
                          <a:ln>
                            <a:noFill/>
                          </a:ln>
                          <a:solidFill>
                            <a:prstClr val="black"/>
                          </a:solidFill>
                          <a:effectLst/>
                          <a:uLnTx/>
                          <a:uFillTx/>
                          <a:latin typeface="ＭＳ Ｐゴシック" charset="-128"/>
                          <a:ea typeface="Meiryo UI" pitchFamily="50" charset="-128"/>
                          <a:cs typeface="Meiryo UI" pitchFamily="50" charset="-128"/>
                        </a:rPr>
                        <a:t>千里北センター㈱</a:t>
                      </a:r>
                      <a:endParaRPr kumimoji="1" lang="en-US" altLang="ja-JP" sz="1000" b="0" i="0" u="none" strike="noStrike" kern="1200" cap="none" spc="0" normalizeH="0" baseline="0" noProof="0" dirty="0" smtClean="0">
                        <a:ln>
                          <a:noFill/>
                        </a:ln>
                        <a:solidFill>
                          <a:prstClr val="black"/>
                        </a:solidFill>
                        <a:effectLst/>
                        <a:uLnTx/>
                        <a:uFillTx/>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
        <p:nvSpPr>
          <p:cNvPr id="26" name="右矢印 25"/>
          <p:cNvSpPr/>
          <p:nvPr/>
        </p:nvSpPr>
        <p:spPr>
          <a:xfrm>
            <a:off x="6800743" y="4077072"/>
            <a:ext cx="296132" cy="15121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25" name="正方形/長方形 24"/>
          <p:cNvSpPr/>
          <p:nvPr/>
        </p:nvSpPr>
        <p:spPr>
          <a:xfrm>
            <a:off x="26495" y="44333"/>
            <a:ext cx="8136904" cy="369332"/>
          </a:xfrm>
          <a:prstGeom prst="rect">
            <a:avLst/>
          </a:prstGeom>
        </p:spPr>
        <p:txBody>
          <a:bodyPr wrap="square">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9" name="直線コネクタ 28"/>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28" name="正方形/長方形 27"/>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64</a:t>
            </a:r>
            <a:endParaRPr lang="ja-JP" altLang="en-US" dirty="0">
              <a:solidFill>
                <a:schemeClr val="tx1"/>
              </a:solidFill>
            </a:endParaRPr>
          </a:p>
        </p:txBody>
      </p:sp>
    </p:spTree>
    <p:extLst>
      <p:ext uri="{BB962C8B-B14F-4D97-AF65-F5344CB8AC3E}">
        <p14:creationId xmlns:p14="http://schemas.microsoft.com/office/powerpoint/2010/main" val="25894960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891407528"/>
              </p:ext>
            </p:extLst>
          </p:nvPr>
        </p:nvGraphicFramePr>
        <p:xfrm>
          <a:off x="246145" y="954004"/>
          <a:ext cx="8601330" cy="4500221"/>
        </p:xfrm>
        <a:graphic>
          <a:graphicData uri="http://schemas.openxmlformats.org/drawingml/2006/table">
            <a:tbl>
              <a:tblPr firstRow="1" bandRow="1">
                <a:tableStyleId>{5940675A-B579-460E-94D1-54222C63F5DA}</a:tableStyleId>
              </a:tblPr>
              <a:tblGrid>
                <a:gridCol w="635445">
                  <a:extLst>
                    <a:ext uri="{9D8B030D-6E8A-4147-A177-3AD203B41FA5}">
                      <a16:colId xmlns:a16="http://schemas.microsoft.com/office/drawing/2014/main" val="20000"/>
                    </a:ext>
                  </a:extLst>
                </a:gridCol>
                <a:gridCol w="1350150">
                  <a:extLst>
                    <a:ext uri="{9D8B030D-6E8A-4147-A177-3AD203B41FA5}">
                      <a16:colId xmlns:a16="http://schemas.microsoft.com/office/drawing/2014/main" val="20001"/>
                    </a:ext>
                  </a:extLst>
                </a:gridCol>
                <a:gridCol w="3330370">
                  <a:extLst>
                    <a:ext uri="{9D8B030D-6E8A-4147-A177-3AD203B41FA5}">
                      <a16:colId xmlns:a16="http://schemas.microsoft.com/office/drawing/2014/main" val="20004"/>
                    </a:ext>
                  </a:extLst>
                </a:gridCol>
                <a:gridCol w="3285365">
                  <a:extLst>
                    <a:ext uri="{9D8B030D-6E8A-4147-A177-3AD203B41FA5}">
                      <a16:colId xmlns:a16="http://schemas.microsoft.com/office/drawing/2014/main" val="2053537550"/>
                    </a:ext>
                  </a:extLst>
                </a:gridCol>
              </a:tblGrid>
              <a:tr h="51919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取組み</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対　象</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令和元年度の取組み状況</a:t>
                      </a:r>
                      <a:endParaRPr kumimoji="1" lang="en-US" altLang="ja-JP" sz="9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内は、</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R1</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最終予算</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における効果額</a:t>
                      </a: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内は、</a:t>
                      </a: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R2</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当初予算における効果額</a:t>
                      </a: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nchor="ctr">
                    <a:solidFill>
                      <a:srgbClr val="0070C0"/>
                    </a:solidFill>
                  </a:tcPr>
                </a:tc>
                <a:extLst>
                  <a:ext uri="{0D108BD9-81ED-4DB2-BD59-A6C34878D82A}">
                    <a16:rowId xmlns:a16="http://schemas.microsoft.com/office/drawing/2014/main" val="10000"/>
                  </a:ext>
                </a:extLst>
              </a:tr>
              <a:tr h="1865789">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200" b="0" dirty="0">
                          <a:latin typeface="メイリオ" panose="020B0604030504040204" pitchFamily="50" charset="-128"/>
                          <a:ea typeface="メイリオ" panose="020B0604030504040204" pitchFamily="50" charset="-128"/>
                          <a:cs typeface="Meiryo UI" panose="020B0604030504040204" pitchFamily="50" charset="-128"/>
                        </a:rPr>
                        <a:t>徴収向上方策</a:t>
                      </a:r>
                      <a:endParaRPr kumimoji="1" lang="ja-JP" altLang="en-US" sz="1200" b="0" dirty="0">
                        <a:latin typeface="メイリオ" panose="020B0604030504040204" pitchFamily="50" charset="-128"/>
                        <a:ea typeface="メイリオ" panose="020B0604030504040204" pitchFamily="50" charset="-128"/>
                        <a:cs typeface="Meiryo UI" panose="020B0604030504040204" pitchFamily="50" charset="-128"/>
                      </a:endParaRPr>
                    </a:p>
                  </a:txBody>
                  <a:tcPr vert="eaVert" anchor="ct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府が自ら徴収する税目の徴収率の</a:t>
                      </a:r>
                      <a:r>
                        <a:rPr kumimoji="1" lang="ja-JP" altLang="en-US" sz="1200" b="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向上</a:t>
                      </a: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府が自ら徴収する税目について、</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に全国</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上位</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分の</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団体が達成している徴収率を達成するため、</a:t>
                      </a:r>
                      <a:r>
                        <a:rPr kumimoji="1" lang="ja-JP" altLang="en-US" sz="1200" b="0" i="1"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課税客体の早期かつ完全な捕捉に努めるとともに、納期内の自主納税の促進及び滞納整理を強力に推進する</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ことで徴収率を引き上げる。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効果額</a:t>
                      </a:r>
                      <a:r>
                        <a:rPr kumimoji="1" lang="zh-TW"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21.1</a:t>
                      </a:r>
                      <a:r>
                        <a:rPr kumimoji="1" lang="zh-TW"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府が自ら徴収する税目について、令和２年度に全国</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上位</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分の</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団体が達成している徴収率を達成するため、</a:t>
                      </a:r>
                      <a:r>
                        <a:rPr kumimoji="1" lang="ja-JP" altLang="en-US" sz="1200" b="0" i="1"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課税客体の早期かつ完全な捕捉に努めるとともに、納期内の自主納税の促進及び滞納整理を強力に推進する</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ことで徴収率を引き上げる。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効果額</a:t>
                      </a:r>
                      <a:r>
                        <a:rPr kumimoji="1" lang="zh-TW"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6.6</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zh-TW"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oFill/>
                  </a:tcPr>
                </a:tc>
                <a:extLst>
                  <a:ext uri="{0D108BD9-81ED-4DB2-BD59-A6C34878D82A}">
                    <a16:rowId xmlns:a16="http://schemas.microsoft.com/office/drawing/2014/main" val="10001"/>
                  </a:ext>
                </a:extLst>
              </a:tr>
              <a:tr h="1305145">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個人住民税</a:t>
                      </a:r>
                      <a:r>
                        <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府民税及び市町村民税</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の大阪府域地方税徴収機構における共同</a:t>
                      </a:r>
                      <a:r>
                        <a:rPr kumimoji="1" lang="ja-JP" altLang="en-US" sz="1200" b="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徴収</a:t>
                      </a: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大阪府域地方税徴収機構において、令和元年度は府内</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35</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市町と共同徴収を実施。</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効果額：</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億円（個人府民税）</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個人住民税をはじめとした地方税の税収確保を図るため、府と参加団体との間で引き続き共同徴収を推進。</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効果額</a:t>
                      </a:r>
                      <a:r>
                        <a:rPr kumimoji="1" lang="zh-TW"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億円（個人府民税）</a:t>
                      </a:r>
                      <a:r>
                        <a:rPr kumimoji="1" lang="en-US" altLang="zh-TW"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810090">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課税調査の</a:t>
                      </a:r>
                      <a:r>
                        <a:rPr kumimoji="1" lang="ja-JP" altLang="en-US" sz="1200" b="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推進</a:t>
                      </a: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府が自ら徴収する税目について、厳正な課税調査を推進。</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効果額</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11.4</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府が自ら徴収する税目について、厳正な課税調査を推進。</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効果額</a:t>
                      </a:r>
                      <a:r>
                        <a:rPr kumimoji="1" lang="zh-TW"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10.2</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zh-TW"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598599096"/>
                  </a:ext>
                </a:extLst>
              </a:tr>
            </a:tbl>
          </a:graphicData>
        </a:graphic>
      </p:graphicFrame>
      <p:sp>
        <p:nvSpPr>
          <p:cNvPr id="17" name="正方形/長方形 16"/>
          <p:cNvSpPr/>
          <p:nvPr/>
        </p:nvSpPr>
        <p:spPr>
          <a:xfrm>
            <a:off x="161510" y="174411"/>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8" name="直線コネクタ 17"/>
          <p:cNvCxnSpPr/>
          <p:nvPr/>
        </p:nvCxnSpPr>
        <p:spPr>
          <a:xfrm>
            <a:off x="179512"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9" name="テキスト ボックス 18"/>
          <p:cNvSpPr txBox="1"/>
          <p:nvPr/>
        </p:nvSpPr>
        <p:spPr>
          <a:xfrm>
            <a:off x="161510" y="579597"/>
            <a:ext cx="2944228" cy="338554"/>
          </a:xfrm>
          <a:prstGeom prst="rect">
            <a:avLst/>
          </a:prstGeom>
          <a:noFill/>
        </p:spPr>
        <p:txBody>
          <a:bodyPr wrap="square" rtlCol="0">
            <a:spAutoFit/>
          </a:bodyPr>
          <a:lstStyle/>
          <a:p>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府税収入の確保</a:t>
            </a:r>
          </a:p>
        </p:txBody>
      </p:sp>
      <p:sp>
        <p:nvSpPr>
          <p:cNvPr id="9" name="正方形/長方形 8"/>
          <p:cNvSpPr/>
          <p:nvPr/>
        </p:nvSpPr>
        <p:spPr>
          <a:xfrm>
            <a:off x="8416567"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38</a:t>
            </a:r>
            <a:endParaRPr lang="ja-JP" altLang="en-US" dirty="0">
              <a:solidFill>
                <a:prstClr val="black"/>
              </a:solidFill>
            </a:endParaRPr>
          </a:p>
        </p:txBody>
      </p:sp>
    </p:spTree>
    <p:extLst>
      <p:ext uri="{BB962C8B-B14F-4D97-AF65-F5344CB8AC3E}">
        <p14:creationId xmlns:p14="http://schemas.microsoft.com/office/powerpoint/2010/main" val="6417944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nvPr>
        </p:nvGraphicFramePr>
        <p:xfrm>
          <a:off x="2843808" y="3429000"/>
          <a:ext cx="208280" cy="365760"/>
        </p:xfrm>
        <a:graphic>
          <a:graphicData uri="http://schemas.openxmlformats.org/drawingml/2006/table">
            <a:tbl>
              <a:tblPr/>
              <a:tblGrid>
                <a:gridCol w="208280">
                  <a:extLst>
                    <a:ext uri="{9D8B030D-6E8A-4147-A177-3AD203B41FA5}">
                      <a16:colId xmlns:a16="http://schemas.microsoft.com/office/drawing/2014/main" val="20000"/>
                    </a:ext>
                  </a:extLst>
                </a:gridCol>
              </a:tblGrid>
              <a:tr h="0">
                <a:tc>
                  <a:txBody>
                    <a:bodyPr/>
                    <a:lstStyle/>
                    <a:p>
                      <a:endParaRPr kumimoji="1" lang="ja-JP" altLang="en-US" dirty="0"/>
                    </a:p>
                  </a:txBody>
                  <a:tcPr>
                    <a:lnL w="12700" cmpd="sng">
                      <a:noFill/>
                      <a:prstDash val="solid"/>
                    </a:lnL>
                    <a:lnR w="12700" cmpd="sng">
                      <a:noFill/>
                      <a:prstDash val="solid"/>
                    </a:lnR>
                    <a:lnT w="12700" cmpd="sng">
                      <a:noFill/>
                      <a:prstDash val="solid"/>
                    </a:lnT>
                    <a:lnB w="12700" cmpd="sng">
                      <a:noFill/>
                      <a:prstDash val="solid"/>
                    </a:lnB>
                  </a:tcPr>
                </a:tc>
                <a:extLst>
                  <a:ext uri="{0D108BD9-81ED-4DB2-BD59-A6C34878D82A}">
                    <a16:rowId xmlns:a16="http://schemas.microsoft.com/office/drawing/2014/main" val="10000"/>
                  </a:ext>
                </a:extLst>
              </a:tr>
            </a:tbl>
          </a:graphicData>
        </a:graphic>
      </p:graphicFrame>
      <p:sp>
        <p:nvSpPr>
          <p:cNvPr id="7" name="正方形/長方形 6"/>
          <p:cNvSpPr/>
          <p:nvPr/>
        </p:nvSpPr>
        <p:spPr>
          <a:xfrm>
            <a:off x="26495" y="44333"/>
            <a:ext cx="8136904" cy="369332"/>
          </a:xfrm>
          <a:prstGeom prst="rect">
            <a:avLst/>
          </a:prstGeom>
        </p:spPr>
        <p:txBody>
          <a:bodyPr wrap="square">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 name="直線コネクタ 7"/>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0" name="正方形/長方形 9"/>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65</a:t>
            </a:r>
            <a:endParaRPr lang="ja-JP" altLang="en-US" dirty="0">
              <a:solidFill>
                <a:schemeClr val="tx1"/>
              </a:solidFill>
            </a:endParaRPr>
          </a:p>
        </p:txBody>
      </p:sp>
      <p:sp>
        <p:nvSpPr>
          <p:cNvPr id="11" name="テキスト ボックス 3"/>
          <p:cNvSpPr txBox="1">
            <a:spLocks noChangeArrowheads="1"/>
          </p:cNvSpPr>
          <p:nvPr/>
        </p:nvSpPr>
        <p:spPr bwMode="auto">
          <a:xfrm>
            <a:off x="179512" y="541775"/>
            <a:ext cx="27453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孫</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a:t>
            </a:r>
          </a:p>
        </p:txBody>
      </p:sp>
      <p:graphicFrame>
        <p:nvGraphicFramePr>
          <p:cNvPr id="2" name="表 1"/>
          <p:cNvGraphicFramePr>
            <a:graphicFrameLocks noGrp="1"/>
          </p:cNvGraphicFramePr>
          <p:nvPr>
            <p:extLst>
              <p:ext uri="{D42A27DB-BD31-4B8C-83A1-F6EECF244321}">
                <p14:modId xmlns:p14="http://schemas.microsoft.com/office/powerpoint/2010/main" val="1298185860"/>
              </p:ext>
            </p:extLst>
          </p:nvPr>
        </p:nvGraphicFramePr>
        <p:xfrm>
          <a:off x="221490" y="880329"/>
          <a:ext cx="8742997" cy="4831496"/>
        </p:xfrm>
        <a:graphic>
          <a:graphicData uri="http://schemas.openxmlformats.org/drawingml/2006/table">
            <a:tbl>
              <a:tblPr firstRow="1" firstCol="1" bandRow="1"/>
              <a:tblGrid>
                <a:gridCol w="2010250">
                  <a:extLst>
                    <a:ext uri="{9D8B030D-6E8A-4147-A177-3AD203B41FA5}">
                      <a16:colId xmlns:a16="http://schemas.microsoft.com/office/drawing/2014/main" val="1762916636"/>
                    </a:ext>
                  </a:extLst>
                </a:gridCol>
                <a:gridCol w="2358952">
                  <a:extLst>
                    <a:ext uri="{9D8B030D-6E8A-4147-A177-3AD203B41FA5}">
                      <a16:colId xmlns:a16="http://schemas.microsoft.com/office/drawing/2014/main" val="320924773"/>
                    </a:ext>
                  </a:extLst>
                </a:gridCol>
                <a:gridCol w="2321568">
                  <a:extLst>
                    <a:ext uri="{9D8B030D-6E8A-4147-A177-3AD203B41FA5}">
                      <a16:colId xmlns:a16="http://schemas.microsoft.com/office/drawing/2014/main" val="2651241529"/>
                    </a:ext>
                  </a:extLst>
                </a:gridCol>
                <a:gridCol w="2052227">
                  <a:extLst>
                    <a:ext uri="{9D8B030D-6E8A-4147-A177-3AD203B41FA5}">
                      <a16:colId xmlns:a16="http://schemas.microsoft.com/office/drawing/2014/main" val="2653710639"/>
                    </a:ext>
                  </a:extLst>
                </a:gridCol>
              </a:tblGrid>
              <a:tr h="395336">
                <a:tc>
                  <a:txBody>
                    <a:bodyPr/>
                    <a:lstStyle/>
                    <a:p>
                      <a:pPr algn="ctr">
                        <a:spcAft>
                          <a:spcPts val="0"/>
                        </a:spcAft>
                      </a:pPr>
                      <a:r>
                        <a:rPr lang="ja-JP" sz="1050" b="1" kern="100">
                          <a:effectLst/>
                          <a:latin typeface="游明朝" panose="02020400000000000000" pitchFamily="18" charset="-128"/>
                          <a:ea typeface="Meiryo UI" panose="020B0604030504040204" pitchFamily="50" charset="-128"/>
                          <a:cs typeface="Times New Roman" panose="02020603050405020304" pitchFamily="18" charset="0"/>
                        </a:rPr>
                        <a:t>法人名</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p>
                      <a:pPr algn="ctr">
                        <a:spcAft>
                          <a:spcPts val="0"/>
                        </a:spcAft>
                      </a:pPr>
                      <a:r>
                        <a:rPr lang="en-US" sz="1000" b="1" kern="100">
                          <a:effectLst/>
                          <a:latin typeface="Meiryo UI" panose="020B0604030504040204" pitchFamily="50" charset="-128"/>
                          <a:ea typeface="游明朝" panose="02020400000000000000" pitchFamily="18" charset="-128"/>
                          <a:cs typeface="Times New Roman" panose="02020603050405020304" pitchFamily="18" charset="0"/>
                        </a:rPr>
                        <a:t>(</a:t>
                      </a:r>
                      <a:r>
                        <a:rPr lang="ja-JP" sz="1000" b="1" kern="100">
                          <a:effectLst/>
                          <a:latin typeface="游明朝" panose="02020400000000000000" pitchFamily="18" charset="-128"/>
                          <a:ea typeface="Meiryo UI" panose="020B0604030504040204" pitchFamily="50" charset="-128"/>
                          <a:cs typeface="Times New Roman" panose="02020603050405020304" pitchFamily="18" charset="0"/>
                        </a:rPr>
                        <a:t>出資元法人名</a:t>
                      </a:r>
                      <a:r>
                        <a:rPr lang="en-US" sz="1000" b="1" kern="100">
                          <a:effectLst/>
                          <a:latin typeface="游明朝" panose="02020400000000000000" pitchFamily="18" charset="-128"/>
                          <a:ea typeface="Meiryo UI" panose="020B0604030504040204" pitchFamily="50" charset="-128"/>
                          <a:cs typeface="Times New Roman" panose="02020603050405020304" pitchFamily="18" charset="0"/>
                        </a:rPr>
                        <a:t>)</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spcAft>
                          <a:spcPts val="0"/>
                        </a:spcAft>
                      </a:pPr>
                      <a:r>
                        <a:rPr lang="ja-JP" sz="1050" b="1" kern="100" dirty="0">
                          <a:effectLst/>
                          <a:latin typeface="游明朝" panose="02020400000000000000" pitchFamily="18" charset="-128"/>
                          <a:ea typeface="Meiryo UI" panose="020B0604030504040204" pitchFamily="50" charset="-128"/>
                          <a:cs typeface="Times New Roman" panose="02020603050405020304" pitchFamily="18" charset="0"/>
                        </a:rPr>
                        <a:t>設立目的</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spcAft>
                          <a:spcPts val="0"/>
                        </a:spcAft>
                      </a:pPr>
                      <a:r>
                        <a:rPr lang="ja-JP" sz="1050" b="1" kern="100" dirty="0">
                          <a:effectLst/>
                          <a:latin typeface="游明朝" panose="02020400000000000000" pitchFamily="18" charset="-128"/>
                          <a:ea typeface="Meiryo UI" panose="020B0604030504040204" pitchFamily="50" charset="-128"/>
                          <a:cs typeface="Times New Roman" panose="02020603050405020304" pitchFamily="18" charset="0"/>
                        </a:rPr>
                        <a:t>主要事業</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spcAft>
                          <a:spcPts val="0"/>
                        </a:spcAft>
                      </a:pPr>
                      <a:r>
                        <a:rPr lang="ja-JP" altLang="en-US" sz="1050" b="1" kern="100" dirty="0" smtClean="0">
                          <a:solidFill>
                            <a:schemeClr val="tx1"/>
                          </a:solidFill>
                          <a:effectLst/>
                          <a:latin typeface="游明朝" panose="02020400000000000000" pitchFamily="18" charset="-128"/>
                          <a:ea typeface="Meiryo UI" panose="020B0604030504040204" pitchFamily="50" charset="-128"/>
                          <a:cs typeface="Times New Roman" panose="02020603050405020304" pitchFamily="18" charset="0"/>
                        </a:rPr>
                        <a:t>点検内容等</a:t>
                      </a:r>
                      <a:endParaRPr lang="ja-JP" sz="105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spcAft>
                          <a:spcPts val="0"/>
                        </a:spcAft>
                      </a:pPr>
                      <a:r>
                        <a:rPr lang="ja-JP" sz="1050" b="1" kern="100" dirty="0">
                          <a:solidFill>
                            <a:schemeClr val="tx1"/>
                          </a:solidFill>
                          <a:effectLst/>
                          <a:latin typeface="游明朝" panose="02020400000000000000" pitchFamily="18" charset="-128"/>
                          <a:ea typeface="Meiryo UI" panose="020B0604030504040204" pitchFamily="50" charset="-128"/>
                          <a:cs typeface="Times New Roman" panose="02020603050405020304" pitchFamily="18" charset="0"/>
                        </a:rPr>
                        <a:t>今後の方向性</a:t>
                      </a:r>
                      <a:endParaRPr lang="ja-JP" sz="105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3019437060"/>
                  </a:ext>
                </a:extLst>
              </a:tr>
              <a:tr h="1478720">
                <a:tc>
                  <a:txBody>
                    <a:bodyPr/>
                    <a:lstStyle/>
                    <a:p>
                      <a:pPr algn="just">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保証</a:t>
                      </a:r>
                      <a:r>
                        <a:rPr 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協会</a:t>
                      </a:r>
                      <a:r>
                        <a:rPr lang="ja-JP" altLang="en-US"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コンピュータサービス</a:t>
                      </a:r>
                      <a:r>
                        <a:rPr lang="en-US" alt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株</a:t>
                      </a:r>
                      <a:r>
                        <a:rPr lang="en-US" alt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大阪信用保証協会</a:t>
                      </a: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〔設立目的〕</a:t>
                      </a:r>
                    </a:p>
                    <a:p>
                      <a:pPr algn="just">
                        <a:spcAft>
                          <a:spcPts val="0"/>
                        </a:spcAft>
                      </a:pPr>
                      <a:r>
                        <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複数の信用保証協会で情報処理システムを共同利用するにあたり、業務の効率性の観点から一元的に保守管理等を目的に</a:t>
                      </a:r>
                      <a:r>
                        <a:rPr 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設立</a:t>
                      </a:r>
                      <a:endParaRPr lang="en-US"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〔主要事業〕</a:t>
                      </a:r>
                    </a:p>
                    <a:p>
                      <a:pPr algn="just">
                        <a:spcAft>
                          <a:spcPts val="0"/>
                        </a:spcAft>
                      </a:pPr>
                      <a:r>
                        <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情報処理システムに係る企画・開発・運用・保守業務</a:t>
                      </a: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○令和元年度末時点で</a:t>
                      </a:r>
                      <a:r>
                        <a:rPr lang="en-US" altLang="ja-JP"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8</a:t>
                      </a:r>
                      <a:r>
                        <a:rPr lang="ja-JP" altLang="en-US"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信用保証協会が共同利用</a:t>
                      </a:r>
                      <a:endParaRPr lang="en-US" altLang="ja-JP"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＜共同利用状況＞</a:t>
                      </a:r>
                      <a:endParaRPr lang="en-US" altLang="ja-JP"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27</a:t>
                      </a:r>
                      <a:r>
                        <a:rPr lang="ja-JP" altLang="en-US"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年度末：</a:t>
                      </a:r>
                      <a:r>
                        <a:rPr lang="en-US" altLang="ja-JP"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5</a:t>
                      </a:r>
                      <a:r>
                        <a:rPr lang="ja-JP" altLang="en-US"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信用保証協会</a:t>
                      </a:r>
                      <a:endParaRPr lang="en-US" altLang="ja-JP"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28</a:t>
                      </a:r>
                      <a:r>
                        <a:rPr lang="ja-JP" altLang="en-US"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年度末：</a:t>
                      </a:r>
                      <a:r>
                        <a:rPr lang="en-US" altLang="ja-JP"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7</a:t>
                      </a:r>
                      <a:r>
                        <a:rPr lang="ja-JP" altLang="en-US"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信用保証協会</a:t>
                      </a:r>
                      <a:endParaRPr lang="en-US" altLang="ja-JP"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29</a:t>
                      </a:r>
                      <a:r>
                        <a:rPr lang="ja-JP" altLang="en-US"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年度末：</a:t>
                      </a:r>
                      <a:r>
                        <a:rPr lang="en-US" altLang="ja-JP"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7</a:t>
                      </a:r>
                      <a:r>
                        <a:rPr lang="ja-JP" altLang="en-US"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信用保証協会</a:t>
                      </a:r>
                      <a:endParaRPr lang="en-US" altLang="ja-JP"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30</a:t>
                      </a:r>
                      <a:r>
                        <a:rPr lang="ja-JP" altLang="en-US"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年度末：</a:t>
                      </a:r>
                      <a:r>
                        <a:rPr lang="en-US" altLang="ja-JP"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8</a:t>
                      </a:r>
                      <a:r>
                        <a:rPr lang="ja-JP" altLang="en-US"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信用保証協会</a:t>
                      </a:r>
                      <a:endParaRPr lang="en-US" altLang="ja-JP"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ja-JP" alt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大阪信用保証協会の効率的な運営の観点から、情報処理システムの共同利用の状況について点検を行っていく</a:t>
                      </a: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165059"/>
                  </a:ext>
                </a:extLst>
              </a:tr>
              <a:tr h="1293880">
                <a:tc>
                  <a:txBody>
                    <a:bodyPr/>
                    <a:lstStyle/>
                    <a:p>
                      <a:pPr algn="just">
                        <a:spcAft>
                          <a:spcPts val="0"/>
                        </a:spcAft>
                      </a:pPr>
                      <a:r>
                        <a:rPr 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大阪</a:t>
                      </a:r>
                      <a:r>
                        <a:rPr lang="ja-JP" altLang="en-US"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モノレールサービス</a:t>
                      </a:r>
                      <a:r>
                        <a:rPr lang="en-US" alt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株</a:t>
                      </a:r>
                      <a:r>
                        <a:rPr lang="en-US" alt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p>
                    <a:p>
                      <a:pPr algn="just">
                        <a:spcAft>
                          <a:spcPts val="0"/>
                        </a:spcAft>
                      </a:pPr>
                      <a:r>
                        <a:rPr lang="en-US"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大阪高速鉄道</a:t>
                      </a: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株</a:t>
                      </a: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〔設立目的〕</a:t>
                      </a:r>
                    </a:p>
                    <a:p>
                      <a:pPr algn="just">
                        <a:spcAft>
                          <a:spcPts val="0"/>
                        </a:spcAft>
                      </a:pPr>
                      <a:r>
                        <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大阪モノレールの経営の効率化・サービス向上を目的に</a:t>
                      </a:r>
                      <a:r>
                        <a:rPr 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設立</a:t>
                      </a:r>
                      <a:endParaRPr lang="en-US"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〔主要事業〕</a:t>
                      </a:r>
                    </a:p>
                    <a:p>
                      <a:pPr algn="just">
                        <a:spcAft>
                          <a:spcPts val="0"/>
                        </a:spcAft>
                      </a:pPr>
                      <a:r>
                        <a:rPr lang="ja-JP" altLang="en-US"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モノレール設備の保守、広告の販売、ビル管理、モノレール駅業務及びコンビ二エンスストア等の運営等</a:t>
                      </a:r>
                      <a:endParaRPr lang="ja-JP" alt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○モノレール設備の保守、広告の販売及び大阪モノレール千里中央ビル管理業務等を実施</a:t>
                      </a:r>
                      <a:endPar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大阪高速鉄道</a:t>
                      </a:r>
                      <a:r>
                        <a:rPr lang="en-US"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株</a:t>
                      </a:r>
                      <a:r>
                        <a:rPr lang="en-US"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の効率的な運営の観点から、本法人の業務の点検を行っていく</a:t>
                      </a: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4176474"/>
                  </a:ext>
                </a:extLst>
              </a:tr>
              <a:tr h="1663560">
                <a:tc>
                  <a:txBody>
                    <a:bodyPr/>
                    <a:lstStyle/>
                    <a:p>
                      <a:pPr algn="just">
                        <a:spcAft>
                          <a:spcPts val="0"/>
                        </a:spcAft>
                      </a:pPr>
                      <a:r>
                        <a:rPr 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千里北</a:t>
                      </a:r>
                      <a:r>
                        <a:rPr lang="ja-JP" altLang="en-US"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センター</a:t>
                      </a:r>
                      <a:r>
                        <a:rPr lang="en-US" alt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株</a:t>
                      </a:r>
                      <a:r>
                        <a:rPr lang="en-US" alt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一財</a:t>
                      </a:r>
                      <a:r>
                        <a:rPr lang="en-US"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大阪府</a:t>
                      </a:r>
                      <a:r>
                        <a:rPr 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タウン</a:t>
                      </a: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管理財団</a:t>
                      </a: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〔設立目的〕</a:t>
                      </a:r>
                    </a:p>
                    <a:p>
                      <a:pPr algn="just">
                        <a:spcAft>
                          <a:spcPts val="0"/>
                        </a:spcAft>
                      </a:pPr>
                      <a:r>
                        <a:rPr lang="ja-JP" altLang="en-US"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千里北地区センター再整備事業において、民間の活力を積極的に導入する観点から設立</a:t>
                      </a:r>
                      <a:endParaRPr lang="ja-JP"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〔主要事業〕</a:t>
                      </a:r>
                    </a:p>
                    <a:p>
                      <a:pPr algn="just">
                        <a:spcAft>
                          <a:spcPts val="0"/>
                        </a:spcAft>
                      </a:pPr>
                      <a:r>
                        <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千里北地区専門店街の商業</a:t>
                      </a:r>
                      <a:r>
                        <a:rPr 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施設及び</a:t>
                      </a:r>
                      <a:r>
                        <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駐車場等の管理運営</a:t>
                      </a: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一財</a:t>
                      </a:r>
                      <a:r>
                        <a:rPr lang="en-US"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大阪府</a:t>
                      </a:r>
                      <a:r>
                        <a:rPr lang="ja-JP"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タウン管理財団が所有する千里北センタービルと法人が所有する建物は一体的な商業施設であり、その効率性の観点から一元的に施設管理等を実施</a:t>
                      </a:r>
                      <a:endParaRPr lang="en-US"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○地元市において、千里北地区における再整備手法の検討を進めるという方針に基づき、市街地再開発事業の実現性にかかる調査を実施</a:t>
                      </a:r>
                      <a:endParaRPr lang="en-US"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令和</a:t>
                      </a:r>
                      <a:r>
                        <a:rPr lang="en-US"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4</a:t>
                      </a:r>
                      <a:r>
                        <a:rPr lang="ja-JP" altLang="en-US"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月に</a:t>
                      </a:r>
                      <a:r>
                        <a:rPr lang="en-US"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一財</a:t>
                      </a:r>
                      <a:r>
                        <a:rPr lang="en-US"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大阪府タウン管理財団が統合予定であることや、千里北地区の再開発に向けた状況を踏まえ、法人のあり方について検討を行っていく</a:t>
                      </a:r>
                      <a:endParaRPr lang="en-US"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ja-JP" alt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2084295"/>
                  </a:ext>
                </a:extLst>
              </a:tr>
            </a:tbl>
          </a:graphicData>
        </a:graphic>
      </p:graphicFrame>
    </p:spTree>
    <p:extLst>
      <p:ext uri="{BB962C8B-B14F-4D97-AF65-F5344CB8AC3E}">
        <p14:creationId xmlns:p14="http://schemas.microsoft.com/office/powerpoint/2010/main" val="34339324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2843808" y="3429000"/>
          <a:ext cx="208280" cy="365760"/>
        </p:xfrm>
        <a:graphic>
          <a:graphicData uri="http://schemas.openxmlformats.org/drawingml/2006/table">
            <a:tbl>
              <a:tblPr/>
              <a:tblGrid>
                <a:gridCol w="208280">
                  <a:extLst>
                    <a:ext uri="{9D8B030D-6E8A-4147-A177-3AD203B41FA5}">
                      <a16:colId xmlns:a16="http://schemas.microsoft.com/office/drawing/2014/main" val="20000"/>
                    </a:ext>
                  </a:extLst>
                </a:gridCol>
              </a:tblGrid>
              <a:tr h="0">
                <a:tc>
                  <a:txBody>
                    <a:bodyPr/>
                    <a:lstStyle/>
                    <a:p>
                      <a:endParaRPr kumimoji="1" lang="ja-JP" altLang="en-US" dirty="0"/>
                    </a:p>
                  </a:txBody>
                  <a:tcPr>
                    <a:lnL w="12700" cmpd="sng">
                      <a:noFill/>
                      <a:prstDash val="solid"/>
                    </a:lnL>
                    <a:lnR w="12700" cmpd="sng">
                      <a:noFill/>
                      <a:prstDash val="solid"/>
                    </a:lnR>
                    <a:lnT w="12700" cmpd="sng">
                      <a:noFill/>
                      <a:prstDash val="solid"/>
                    </a:lnT>
                    <a:lnB w="12700" cmpd="sng">
                      <a:noFill/>
                      <a:prstDash val="solid"/>
                    </a:lnB>
                  </a:tcPr>
                </a:tc>
                <a:extLst>
                  <a:ext uri="{0D108BD9-81ED-4DB2-BD59-A6C34878D82A}">
                    <a16:rowId xmlns:a16="http://schemas.microsoft.com/office/drawing/2014/main" val="10000"/>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649305229"/>
              </p:ext>
            </p:extLst>
          </p:nvPr>
        </p:nvGraphicFramePr>
        <p:xfrm>
          <a:off x="296525" y="1126188"/>
          <a:ext cx="8685966" cy="4068609"/>
        </p:xfrm>
        <a:graphic>
          <a:graphicData uri="http://schemas.openxmlformats.org/drawingml/2006/table">
            <a:tbl>
              <a:tblPr firstRow="1" firstCol="1" bandRow="1">
                <a:tableStyleId>{BC89EF96-8CEA-46FF-86C4-4CE0E7609802}</a:tableStyleId>
              </a:tblPr>
              <a:tblGrid>
                <a:gridCol w="1890211">
                  <a:extLst>
                    <a:ext uri="{9D8B030D-6E8A-4147-A177-3AD203B41FA5}">
                      <a16:colId xmlns:a16="http://schemas.microsoft.com/office/drawing/2014/main" val="20000"/>
                    </a:ext>
                  </a:extLst>
                </a:gridCol>
                <a:gridCol w="1800199">
                  <a:extLst>
                    <a:ext uri="{9D8B030D-6E8A-4147-A177-3AD203B41FA5}">
                      <a16:colId xmlns:a16="http://schemas.microsoft.com/office/drawing/2014/main" val="20001"/>
                    </a:ext>
                  </a:extLst>
                </a:gridCol>
                <a:gridCol w="2430270">
                  <a:extLst>
                    <a:ext uri="{9D8B030D-6E8A-4147-A177-3AD203B41FA5}">
                      <a16:colId xmlns:a16="http://schemas.microsoft.com/office/drawing/2014/main" val="20005"/>
                    </a:ext>
                  </a:extLst>
                </a:gridCol>
                <a:gridCol w="2565286">
                  <a:extLst>
                    <a:ext uri="{9D8B030D-6E8A-4147-A177-3AD203B41FA5}">
                      <a16:colId xmlns:a16="http://schemas.microsoft.com/office/drawing/2014/main" val="3039365058"/>
                    </a:ext>
                  </a:extLst>
                </a:gridCol>
              </a:tblGrid>
              <a:tr h="412602">
                <a:tc>
                  <a:txBody>
                    <a:bodyPr/>
                    <a:lstStyle/>
                    <a:p>
                      <a:pPr algn="ctr">
                        <a:spcAft>
                          <a:spcPts val="0"/>
                        </a:spcAft>
                      </a:pPr>
                      <a:r>
                        <a:rPr lang="ja-JP" sz="11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100" b="1" kern="100" spc="-5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en-US" altLang="ja-JP" sz="1100" b="1" kern="100" spc="-5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令和元年度</a:t>
                      </a:r>
                      <a:r>
                        <a:rPr kumimoji="1" lang="ja-JP" altLang="en-US"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の取組み状況</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1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1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a:t>
                      </a:r>
                      <a:r>
                        <a:rPr kumimoji="1" lang="ja-JP" altLang="en-US"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の取組み</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452268">
                <a:tc>
                  <a:txBody>
                    <a:bodyPr/>
                    <a:lstStyle/>
                    <a:p>
                      <a:r>
                        <a:rPr kumimoji="1" lang="zh-TW"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a:t>
                      </a:r>
                      <a:endParaRPr kumimoji="1" lang="en-US" altLang="zh-TW"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大阪府立病院機構</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府立病院機構、</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市民病院機構の法人統合</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5250" marR="0" lvl="0" indent="-95250" algn="just"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及び府市法人と連携を図り、法人統合に向けて引き続き検討</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を進めた。</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5250" marR="0" lvl="0" indent="-95250" algn="just"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引き続き、市及び府市法人と連携を図り、法人</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統合に</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向けて検討を進める。</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203739">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文化施設（対象施設）</a:t>
                      </a:r>
                    </a:p>
                    <a:p>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府：弥生文化博物館、</a:t>
                      </a:r>
                      <a:endPar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近</a:t>
                      </a:r>
                      <a:r>
                        <a:rPr kumimoji="1" lang="ja-JP" altLang="en-US" sz="1100" b="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つ</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飛鳥博物館、</a:t>
                      </a:r>
                    </a:p>
                    <a:p>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日本民家集落博物館</a:t>
                      </a:r>
                    </a:p>
                    <a:p>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市：大阪歴史博物館、</a:t>
                      </a:r>
                      <a:endPar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東洋陶磁美術館、</a:t>
                      </a:r>
                    </a:p>
                    <a:p>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自然史博物館、</a:t>
                      </a:r>
                      <a:endPar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美術館、科学館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市単独による地方独立行政法人を設立したのち、府施設を合流し、府市の文化施設</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施設（博物館等）を一体運営</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5250" marR="0" lvl="0" indent="-9525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大阪市が平成</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月に設立した地方独立行政法人大阪市博物館機構への合流について大阪市と協議した。</a:t>
                      </a: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引き続き、大阪市博物館機構への合流に</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ついて、大阪市と協議を進める。</a:t>
                      </a: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cxnSp>
        <p:nvCxnSpPr>
          <p:cNvPr id="8" name="直線コネクタ 7"/>
          <p:cNvCxnSpPr/>
          <p:nvPr/>
        </p:nvCxnSpPr>
        <p:spPr>
          <a:xfrm>
            <a:off x="179512"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0" name="正方形/長方形 9"/>
          <p:cNvSpPr/>
          <p:nvPr/>
        </p:nvSpPr>
        <p:spPr>
          <a:xfrm>
            <a:off x="251520" y="98630"/>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出資法人等の改革</a:t>
            </a:r>
          </a:p>
        </p:txBody>
      </p:sp>
      <p:sp>
        <p:nvSpPr>
          <p:cNvPr id="12" name="正方形/長方形 4"/>
          <p:cNvSpPr>
            <a:spLocks noChangeArrowheads="1"/>
          </p:cNvSpPr>
          <p:nvPr/>
        </p:nvSpPr>
        <p:spPr bwMode="auto">
          <a:xfrm>
            <a:off x="251520" y="785282"/>
            <a:ext cx="216758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地方独立行政法人</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66</a:t>
            </a:r>
            <a:endParaRPr lang="ja-JP" altLang="en-US" dirty="0">
              <a:solidFill>
                <a:schemeClr val="tx1"/>
              </a:solidFill>
            </a:endParaRPr>
          </a:p>
        </p:txBody>
      </p:sp>
    </p:spTree>
    <p:extLst>
      <p:ext uri="{BB962C8B-B14F-4D97-AF65-F5344CB8AC3E}">
        <p14:creationId xmlns:p14="http://schemas.microsoft.com/office/powerpoint/2010/main" val="32038724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70511" y="127567"/>
            <a:ext cx="8136904" cy="369332"/>
          </a:xfrm>
          <a:prstGeom prst="rect">
            <a:avLst/>
          </a:prstGeom>
        </p:spPr>
        <p:txBody>
          <a:bodyPr wrap="square">
            <a:spAutoFit/>
          </a:bodyPr>
          <a:lstStyle/>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Ⅳ</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公の施設の改革</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0511" y="503675"/>
            <a:ext cx="8784976"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2" name="表 1"/>
          <p:cNvGraphicFramePr>
            <a:graphicFrameLocks noGrp="1"/>
          </p:cNvGraphicFramePr>
          <p:nvPr>
            <p:extLst>
              <p:ext uri="{D42A27DB-BD31-4B8C-83A1-F6EECF244321}">
                <p14:modId xmlns:p14="http://schemas.microsoft.com/office/powerpoint/2010/main" val="1877061596"/>
              </p:ext>
            </p:extLst>
          </p:nvPr>
        </p:nvGraphicFramePr>
        <p:xfrm>
          <a:off x="429988" y="936126"/>
          <a:ext cx="8284023" cy="5169213"/>
        </p:xfrm>
        <a:graphic>
          <a:graphicData uri="http://schemas.openxmlformats.org/drawingml/2006/table">
            <a:tbl>
              <a:tblPr firstRow="1" bandRow="1">
                <a:tableStyleId>{5940675A-B579-460E-94D1-54222C63F5DA}</a:tableStyleId>
              </a:tblPr>
              <a:tblGrid>
                <a:gridCol w="1739218">
                  <a:extLst>
                    <a:ext uri="{9D8B030D-6E8A-4147-A177-3AD203B41FA5}">
                      <a16:colId xmlns:a16="http://schemas.microsoft.com/office/drawing/2014/main" val="20000"/>
                    </a:ext>
                  </a:extLst>
                </a:gridCol>
                <a:gridCol w="2224325">
                  <a:extLst>
                    <a:ext uri="{9D8B030D-6E8A-4147-A177-3AD203B41FA5}">
                      <a16:colId xmlns:a16="http://schemas.microsoft.com/office/drawing/2014/main" val="20001"/>
                    </a:ext>
                  </a:extLst>
                </a:gridCol>
                <a:gridCol w="2205245">
                  <a:extLst>
                    <a:ext uri="{9D8B030D-6E8A-4147-A177-3AD203B41FA5}">
                      <a16:colId xmlns:a16="http://schemas.microsoft.com/office/drawing/2014/main" val="20002"/>
                    </a:ext>
                  </a:extLst>
                </a:gridCol>
                <a:gridCol w="2115235">
                  <a:extLst>
                    <a:ext uri="{9D8B030D-6E8A-4147-A177-3AD203B41FA5}">
                      <a16:colId xmlns:a16="http://schemas.microsoft.com/office/drawing/2014/main" val="20003"/>
                    </a:ext>
                  </a:extLst>
                </a:gridCol>
              </a:tblGrid>
              <a:tr h="377639">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施設名</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令和元年度の取組み状況</a:t>
                      </a:r>
                      <a:endParaRPr kumimoji="1" lang="en-US" altLang="ja-JP" sz="12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535615">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青少年海洋センター</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noFill/>
                  </a:tcPr>
                </a:tc>
                <a:tc rowSpan="2">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青少年に自然と親しむ健康で文化的なレクリエーション活動の場を提供し、もって青少年の健全な育成を図る。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10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PFI</a:t>
                      </a:r>
                      <a:r>
                        <a:rPr lang="ja-JP" altLang="en-US" sz="110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手法を活用した施設の改修やサービスの向上など、施設のあり方を検討するため</a:t>
                      </a:r>
                      <a:r>
                        <a:rPr lang="ja-JP" altLang="en-US" sz="110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サウンディング型市場調査を行った。</a:t>
                      </a:r>
                      <a:endParaRPr lang="en-US" altLang="ja-JP" sz="110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令和元年度に行った</a:t>
                      </a:r>
                      <a:r>
                        <a:rPr lang="ja-JP" altLang="en-US" sz="110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サウンディング型市場調査の</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結果に基づき、</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PFI</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事業の導入可能性調査を行う。</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また、次期指定管理者の選定手続きを行う。</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6743389"/>
                  </a:ext>
                </a:extLst>
              </a:tr>
              <a:tr h="585065">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青少年海洋センター</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・ファミリー棟</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883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稲スポーツセンター</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100" u="none"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a:t>
                      </a:r>
                      <a:r>
                        <a:rPr lang="ja-JP" altLang="en-US" sz="110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者のスポーツ及びレクリエーションの活動を支援し、もって障がい者</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の社会参加の促進に資する。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ja-JP" altLang="en-US" sz="110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施設の利用環境の継続性の確保ができるよう指定管理者の公募内容を決定し、次期指定管理者を選定した。</a:t>
                      </a:r>
                      <a:endParaRPr lang="ja-JP" altLang="en-US" sz="1100" i="0" u="sng" strike="sng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施設運営に関し、引き続き、施設の利用環境の継続性の確保と広域拠点性の確保を図っていく。</a:t>
                      </a:r>
                      <a:endParaRPr lang="ja-JP" altLang="en-US" sz="1100" u="none" strike="sng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extLst>
                  <a:ext uri="{0D108BD9-81ED-4DB2-BD59-A6C34878D82A}">
                    <a16:rowId xmlns:a16="http://schemas.microsoft.com/office/drawing/2014/main" val="2614840993"/>
                  </a:ext>
                </a:extLst>
              </a:tr>
              <a:tr h="1903054">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女性自立支援センター</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（あゆみ寮・のぞみ寮）</a:t>
                      </a:r>
                    </a:p>
                    <a:p>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家庭環境の破綻や生活の困窮など、様々な事情により社会生活を営むうえで困難な問題を抱えている女性を保護する。</a:t>
                      </a:r>
                    </a:p>
                    <a:p>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利用実績を踏まえ、施設定員を見直した。</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に公表された国の「困難な問題を抱える女性への支援のあり方に関する検討会」で示された中間まとめ記載の「婦人保護事業の運用面における見直し」を受け、「一時保護解除後のフォローアップ体制等の拡充」等の取組みを行った。</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施設の定員見直しにより生じた余剰スペースの有効活用を図る。</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また、引き続き「婦人保護事業の運用面における見直し」の実現に向けた取組みを行う。</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extLst>
                  <a:ext uri="{0D108BD9-81ED-4DB2-BD59-A6C34878D82A}">
                    <a16:rowId xmlns:a16="http://schemas.microsoft.com/office/drawing/2014/main" val="567545529"/>
                  </a:ext>
                </a:extLst>
              </a:tr>
              <a:tr h="883920">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中河内救命救急センター</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救急患者に対し救命医療を行い、府民の生命及び健康の保持に資する。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運営形態のあり方について、東大阪市・市立東大阪医療センターと検討会議に向け準備を行った。</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引き続き、運営形態のあり方について、東大阪市・市立東大阪医療センターと協議を継続する。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extLst>
                  <a:ext uri="{0D108BD9-81ED-4DB2-BD59-A6C34878D82A}">
                    <a16:rowId xmlns:a16="http://schemas.microsoft.com/office/drawing/2014/main" val="169744937"/>
                  </a:ext>
                </a:extLst>
              </a:tr>
            </a:tbl>
          </a:graphicData>
        </a:graphic>
      </p:graphicFrame>
      <p:sp>
        <p:nvSpPr>
          <p:cNvPr id="6" name="正方形/長方形 5"/>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67</a:t>
            </a:r>
            <a:endParaRPr lang="ja-JP" altLang="en-US" dirty="0">
              <a:solidFill>
                <a:schemeClr val="tx1"/>
              </a:solidFill>
            </a:endParaRPr>
          </a:p>
        </p:txBody>
      </p:sp>
      <p:sp>
        <p:nvSpPr>
          <p:cNvPr id="3" name="テキスト ボックス 2"/>
          <p:cNvSpPr txBox="1"/>
          <p:nvPr/>
        </p:nvSpPr>
        <p:spPr>
          <a:xfrm>
            <a:off x="296525" y="575136"/>
            <a:ext cx="7290810" cy="307777"/>
          </a:xfrm>
          <a:prstGeom prst="rect">
            <a:avLst/>
          </a:prstGeom>
          <a:noFill/>
        </p:spPr>
        <p:txBody>
          <a:bodyPr wrap="square" rtlCol="0">
            <a:spAutoFit/>
          </a:bodyPr>
          <a:lstStyle/>
          <a:p>
            <a:r>
              <a:rPr kumimoji="1" lang="ja-JP" altLang="en-US" sz="1400" dirty="0" smtClean="0">
                <a:latin typeface="+mj-ea"/>
                <a:ea typeface="+mj-ea"/>
                <a:cs typeface="メイリオ" panose="020B0604030504040204" pitchFamily="50" charset="-128"/>
              </a:rPr>
              <a:t>「平成</a:t>
            </a:r>
            <a:r>
              <a:rPr kumimoji="1" lang="en-US" altLang="ja-JP" sz="1400" dirty="0" smtClean="0">
                <a:latin typeface="+mj-ea"/>
                <a:ea typeface="+mj-ea"/>
                <a:cs typeface="メイリオ" panose="020B0604030504040204" pitchFamily="50" charset="-128"/>
              </a:rPr>
              <a:t>31</a:t>
            </a:r>
            <a:r>
              <a:rPr kumimoji="1" lang="ja-JP" altLang="en-US" sz="1400" dirty="0" smtClean="0">
                <a:latin typeface="+mj-ea"/>
                <a:ea typeface="+mj-ea"/>
                <a:cs typeface="メイリオ" panose="020B0604030504040204" pitchFamily="50" charset="-128"/>
              </a:rPr>
              <a:t>年度大阪府行政経営の取組み」掲載項目の取組み状況及び令和</a:t>
            </a:r>
            <a:r>
              <a:rPr kumimoji="1" lang="en-US" altLang="ja-JP" sz="1400" dirty="0" smtClean="0">
                <a:latin typeface="+mj-ea"/>
                <a:ea typeface="+mj-ea"/>
                <a:cs typeface="メイリオ" panose="020B0604030504040204" pitchFamily="50" charset="-128"/>
              </a:rPr>
              <a:t>2</a:t>
            </a:r>
            <a:r>
              <a:rPr kumimoji="1" lang="ja-JP" altLang="en-US" sz="1400" dirty="0" smtClean="0">
                <a:latin typeface="+mj-ea"/>
                <a:ea typeface="+mj-ea"/>
                <a:cs typeface="メイリオ" panose="020B0604030504040204" pitchFamily="50" charset="-128"/>
              </a:rPr>
              <a:t>年度の取組み</a:t>
            </a:r>
          </a:p>
        </p:txBody>
      </p:sp>
    </p:spTree>
    <p:extLst>
      <p:ext uri="{BB962C8B-B14F-4D97-AF65-F5344CB8AC3E}">
        <p14:creationId xmlns:p14="http://schemas.microsoft.com/office/powerpoint/2010/main" val="6896408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71891" y="148869"/>
            <a:ext cx="8136904" cy="369332"/>
          </a:xfrm>
          <a:prstGeom prst="rect">
            <a:avLst/>
          </a:prstGeom>
        </p:spPr>
        <p:txBody>
          <a:bodyPr wrap="square">
            <a:spAutoFit/>
          </a:bodyPr>
          <a:lstStyle/>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Ⅳ</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公の施設の改革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9512"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68</a:t>
            </a:r>
            <a:endParaRPr lang="ja-JP" altLang="en-US" dirty="0">
              <a:solidFill>
                <a:schemeClr val="tx1"/>
              </a:solidFill>
            </a:endParaRPr>
          </a:p>
        </p:txBody>
      </p:sp>
      <p:graphicFrame>
        <p:nvGraphicFramePr>
          <p:cNvPr id="3" name="表 2"/>
          <p:cNvGraphicFramePr>
            <a:graphicFrameLocks noGrp="1"/>
          </p:cNvGraphicFramePr>
          <p:nvPr>
            <p:extLst>
              <p:ext uri="{D42A27DB-BD31-4B8C-83A1-F6EECF244321}">
                <p14:modId xmlns:p14="http://schemas.microsoft.com/office/powerpoint/2010/main" val="1583167262"/>
              </p:ext>
            </p:extLst>
          </p:nvPr>
        </p:nvGraphicFramePr>
        <p:xfrm>
          <a:off x="356142" y="888160"/>
          <a:ext cx="8431716" cy="5252700"/>
        </p:xfrm>
        <a:graphic>
          <a:graphicData uri="http://schemas.openxmlformats.org/drawingml/2006/table">
            <a:tbl>
              <a:tblPr firstRow="1" bandRow="1">
                <a:tableStyleId>{5940675A-B579-460E-94D1-54222C63F5DA}</a:tableStyleId>
              </a:tblPr>
              <a:tblGrid>
                <a:gridCol w="1651443">
                  <a:extLst>
                    <a:ext uri="{9D8B030D-6E8A-4147-A177-3AD203B41FA5}">
                      <a16:colId xmlns:a16="http://schemas.microsoft.com/office/drawing/2014/main" val="722862019"/>
                    </a:ext>
                  </a:extLst>
                </a:gridCol>
                <a:gridCol w="2451632">
                  <a:extLst>
                    <a:ext uri="{9D8B030D-6E8A-4147-A177-3AD203B41FA5}">
                      <a16:colId xmlns:a16="http://schemas.microsoft.com/office/drawing/2014/main" val="2328954444"/>
                    </a:ext>
                  </a:extLst>
                </a:gridCol>
                <a:gridCol w="2213406">
                  <a:extLst>
                    <a:ext uri="{9D8B030D-6E8A-4147-A177-3AD203B41FA5}">
                      <a16:colId xmlns:a16="http://schemas.microsoft.com/office/drawing/2014/main" val="2798291691"/>
                    </a:ext>
                  </a:extLst>
                </a:gridCol>
                <a:gridCol w="2115235">
                  <a:extLst>
                    <a:ext uri="{9D8B030D-6E8A-4147-A177-3AD203B41FA5}">
                      <a16:colId xmlns:a16="http://schemas.microsoft.com/office/drawing/2014/main" val="203187343"/>
                    </a:ext>
                  </a:extLst>
                </a:gridCol>
              </a:tblGrid>
              <a:tr h="414924">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施設名</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令和元年度の取組み状況</a:t>
                      </a:r>
                      <a:endParaRPr kumimoji="1" lang="en-US" altLang="ja-JP" sz="12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2380445311"/>
                  </a:ext>
                </a:extLst>
              </a:tr>
              <a:tr h="950186">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労働センター</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労働組合の健全な発展並びに労働者の教養の向上及び福祉の増進に資する集会、催物等の場を提供する。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strike="noStrike"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南館を含む施設全体のあり方を検討するにあたり、施設の状況・過去の経緯等の確認を行い、課題抽出に取り組んだ。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引き続き、指定期間</a:t>
                      </a:r>
                      <a:r>
                        <a:rPr kumimoji="1" lang="ja-JP" altLang="en-US" sz="1100" kern="1200" dirty="0" smtClean="0">
                          <a:solidFill>
                            <a:schemeClr val="tx1"/>
                          </a:solidFill>
                          <a:effectLst/>
                          <a:latin typeface="メイリオ" panose="020B0604030504040204" pitchFamily="50" charset="-128"/>
                          <a:ea typeface="メイリオ" panose="020B0604030504040204" pitchFamily="50" charset="-128"/>
                          <a:cs typeface="+mn-cs"/>
                        </a:rPr>
                        <a:t>（令和元</a:t>
                      </a:r>
                      <a:r>
                        <a:rPr kumimoji="1" lang="en-US" altLang="ja-JP" sz="1100" kern="1200" dirty="0" smtClean="0">
                          <a:solidFill>
                            <a:schemeClr val="tx1"/>
                          </a:solidFill>
                          <a:effectLst/>
                          <a:latin typeface="メイリオ" panose="020B0604030504040204" pitchFamily="50" charset="-128"/>
                          <a:ea typeface="メイリオ" panose="020B0604030504040204" pitchFamily="50" charset="-128"/>
                          <a:cs typeface="+mn-cs"/>
                        </a:rPr>
                        <a:t>-5</a:t>
                      </a:r>
                      <a:r>
                        <a:rPr kumimoji="1" lang="ja-JP" altLang="en-US" sz="1100" kern="1200" dirty="0" smtClean="0">
                          <a:solidFill>
                            <a:schemeClr val="tx1"/>
                          </a:solidFill>
                          <a:effectLst/>
                          <a:latin typeface="メイリオ" panose="020B0604030504040204" pitchFamily="50" charset="-128"/>
                          <a:ea typeface="メイリオ" panose="020B0604030504040204" pitchFamily="50" charset="-128"/>
                          <a:cs typeface="+mn-cs"/>
                        </a:rPr>
                        <a:t>）</a:t>
                      </a:r>
                      <a:r>
                        <a:rPr lang="ja-JP" altLang="en-US" sz="110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終了までに、</a:t>
                      </a:r>
                      <a:r>
                        <a:rPr lang="ja-JP" altLang="en-US" sz="110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南館を含む施設全体のあり方を検討する。</a:t>
                      </a:r>
                      <a:endPar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extLst>
                  <a:ext uri="{0D108BD9-81ED-4DB2-BD59-A6C34878D82A}">
                    <a16:rowId xmlns:a16="http://schemas.microsoft.com/office/drawing/2014/main" val="1053045079"/>
                  </a:ext>
                </a:extLst>
              </a:tr>
              <a:tr h="1575175">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堺泉北港の緑地</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港湾施設労働者の福利厚生、地域住民等の交流の促進、地域の魅力の増進に資する。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1100" kern="1200" dirty="0" smtClean="0">
                          <a:solidFill>
                            <a:schemeClr val="tx1"/>
                          </a:solidFill>
                          <a:effectLst/>
                          <a:latin typeface="メイリオ" panose="020B0604030504040204" pitchFamily="50" charset="-128"/>
                          <a:ea typeface="メイリオ" panose="020B0604030504040204" pitchFamily="50" charset="-128"/>
                          <a:cs typeface="+mn-cs"/>
                        </a:rPr>
                        <a:t>泉大津市と協働し、市所有のスポーツ施設と一括して指定管理を行う新たなスキームを構築し、泉大津市において令和</a:t>
                      </a:r>
                      <a:r>
                        <a:rPr kumimoji="1" lang="en-US" altLang="ja-JP" sz="1100" kern="1200" dirty="0" smtClean="0">
                          <a:solidFill>
                            <a:schemeClr val="tx1"/>
                          </a:solidFill>
                          <a:effectLst/>
                          <a:latin typeface="メイリオ" panose="020B0604030504040204" pitchFamily="50" charset="-128"/>
                          <a:ea typeface="メイリオ" panose="020B0604030504040204" pitchFamily="50" charset="-128"/>
                          <a:cs typeface="+mn-cs"/>
                        </a:rPr>
                        <a:t>2</a:t>
                      </a:r>
                      <a:r>
                        <a:rPr kumimoji="1" lang="ja-JP" altLang="en-US" sz="1100" kern="1200" dirty="0" smtClean="0">
                          <a:solidFill>
                            <a:schemeClr val="tx1"/>
                          </a:solidFill>
                          <a:effectLst/>
                          <a:latin typeface="メイリオ" panose="020B0604030504040204" pitchFamily="50" charset="-128"/>
                          <a:ea typeface="メイリオ" panose="020B0604030504040204" pitchFamily="50" charset="-128"/>
                          <a:cs typeface="+mn-cs"/>
                        </a:rPr>
                        <a:t>年度からの指定管理者を公募し、決定した。</a:t>
                      </a:r>
                      <a:endParaRPr kumimoji="1" lang="en-US" altLang="ja-JP" sz="1100" kern="1200" dirty="0" smtClean="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100" kern="1200" dirty="0" smtClean="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100" kern="1200" dirty="0" smtClean="0">
                          <a:solidFill>
                            <a:schemeClr val="tx1"/>
                          </a:solidFill>
                          <a:effectLst/>
                          <a:latin typeface="メイリオ" panose="020B0604030504040204" pitchFamily="50" charset="-128"/>
                          <a:ea typeface="メイリオ" panose="020B0604030504040204" pitchFamily="50" charset="-128"/>
                          <a:cs typeface="+mn-cs"/>
                        </a:rPr>
                        <a:t>新たな行政経営の取組み</a:t>
                      </a:r>
                      <a:r>
                        <a:rPr kumimoji="1" lang="en-US" altLang="ja-JP" sz="1100" kern="1200" smtClean="0">
                          <a:solidFill>
                            <a:schemeClr val="tx1"/>
                          </a:solidFill>
                          <a:effectLst/>
                          <a:latin typeface="メイリオ" panose="020B0604030504040204" pitchFamily="50" charset="-128"/>
                          <a:ea typeface="メイリオ" panose="020B0604030504040204" pitchFamily="50" charset="-128"/>
                          <a:cs typeface="+mn-cs"/>
                        </a:rPr>
                        <a:t>24</a:t>
                      </a:r>
                      <a:r>
                        <a:rPr kumimoji="1" lang="ja-JP" altLang="en-US" sz="1100" kern="1200" smtClean="0">
                          <a:solidFill>
                            <a:schemeClr val="tx1"/>
                          </a:solidFill>
                          <a:effectLst/>
                          <a:latin typeface="メイリオ" panose="020B0604030504040204" pitchFamily="50" charset="-128"/>
                          <a:ea typeface="メイリオ" panose="020B0604030504040204" pitchFamily="50" charset="-128"/>
                          <a:cs typeface="+mn-cs"/>
                        </a:rPr>
                        <a:t>頁 </a:t>
                      </a:r>
                      <a:endParaRPr kumimoji="1" lang="en-US" altLang="ja-JP" sz="1100" kern="1200" dirty="0" smtClean="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100" kern="1200" dirty="0" smtClean="0">
                          <a:solidFill>
                            <a:schemeClr val="tx1"/>
                          </a:solidFill>
                          <a:effectLst/>
                          <a:latin typeface="メイリオ" panose="020B0604030504040204" pitchFamily="50" charset="-128"/>
                          <a:ea typeface="メイリオ" panose="020B0604030504040204" pitchFamily="50" charset="-128"/>
                          <a:cs typeface="+mn-cs"/>
                        </a:rPr>
                        <a:t>   </a:t>
                      </a:r>
                      <a:r>
                        <a:rPr kumimoji="1" lang="ja-JP" altLang="en-US" sz="1100" kern="1200" dirty="0" smtClean="0">
                          <a:solidFill>
                            <a:schemeClr val="tx1"/>
                          </a:solidFill>
                          <a:effectLst/>
                          <a:latin typeface="メイリオ" panose="020B0604030504040204" pitchFamily="50" charset="-128"/>
                          <a:ea typeface="メイリオ" panose="020B0604030504040204" pitchFamily="50" charset="-128"/>
                          <a:cs typeface="+mn-cs"/>
                        </a:rPr>
                        <a:t>参照</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endParaRPr kumimoji="1" lang="ja-JP" altLang="en-US" sz="110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solidFill>
                        <a:schemeClr val="tx1"/>
                      </a:solidFill>
                      <a:prstDash val="solid"/>
                      <a:round/>
                      <a:headEnd type="none" w="med" len="med"/>
                      <a:tailEnd type="none" w="med" len="med"/>
                    </a:lnBlToTr>
                    <a:solidFill>
                      <a:schemeClr val="bg1"/>
                    </a:solidFill>
                  </a:tcPr>
                </a:tc>
                <a:extLst>
                  <a:ext uri="{0D108BD9-81ED-4DB2-BD59-A6C34878D82A}">
                    <a16:rowId xmlns:a16="http://schemas.microsoft.com/office/drawing/2014/main" val="2003836822"/>
                  </a:ext>
                </a:extLst>
              </a:tr>
              <a:tr h="630070">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府民の森　ちはや園地</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府民に自然の風景地と親しむ場を提供し、もって府民の健康で文化的な生活の確保に資する。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rowSpan="2">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府民の森ちはや園地と金剛登山道駐車場の一体公募等、地域の活性化について検討するとともに、ちはや園地についてサウンディング型市場調査を実施した。</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令和元年度に実施したサウンディング型市場調査の結果等を踏まえ、多様な府民ニーズへの対応や魅力創出を図るための方針を検討のうえ、次期指定管理者の選定を行う。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extLst>
                  <a:ext uri="{0D108BD9-81ED-4DB2-BD59-A6C34878D82A}">
                    <a16:rowId xmlns:a16="http://schemas.microsoft.com/office/drawing/2014/main" val="3560375987"/>
                  </a:ext>
                </a:extLst>
              </a:tr>
              <a:tr h="585065">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金剛登山道駐車場</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金剛生駒紀泉国定公園の利用の増進を図る。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extLst>
                  <a:ext uri="{0D108BD9-81ED-4DB2-BD59-A6C34878D82A}">
                    <a16:rowId xmlns:a16="http://schemas.microsoft.com/office/drawing/2014/main" val="3429533112"/>
                  </a:ext>
                </a:extLst>
              </a:tr>
              <a:tr h="1021022">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門真スポーツセンター</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体育、スポーツ及びレクリエーションの振興を図り、併せて文化的な集会及び催物の場を提供する。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サウンディング型市場調査の結果を踏まえ、令和</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年度からの指定期間を</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年とした上で、施設の活性化に向けた投資を求める内容で、指定管理者を公募、選定した。</a:t>
                      </a:r>
                      <a:endParaRPr lang="ja-JP" altLang="en-US" sz="1100" b="0" i="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TlToBr w="12700" cap="flat" cmpd="sng" algn="ctr">
                      <a:noFill/>
                      <a:prstDash val="solid"/>
                      <a:round/>
                      <a:headEnd type="none" w="med" len="med"/>
                      <a:tailEnd type="none" w="med" len="med"/>
                    </a:lnTlToBr>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4122832362"/>
                  </a:ext>
                </a:extLst>
              </a:tr>
            </a:tbl>
          </a:graphicData>
        </a:graphic>
      </p:graphicFrame>
    </p:spTree>
    <p:extLst>
      <p:ext uri="{BB962C8B-B14F-4D97-AF65-F5344CB8AC3E}">
        <p14:creationId xmlns:p14="http://schemas.microsoft.com/office/powerpoint/2010/main" val="40856576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79512" y="176397"/>
            <a:ext cx="8136904" cy="369332"/>
          </a:xfrm>
          <a:prstGeom prst="rect">
            <a:avLst/>
          </a:prstGeom>
        </p:spPr>
        <p:txBody>
          <a:bodyPr wrap="square">
            <a:spAutoFit/>
          </a:bodyPr>
          <a:lstStyle/>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Ⅳ</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公の施設の改革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9512" y="548680"/>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69</a:t>
            </a:r>
            <a:endParaRPr lang="ja-JP" altLang="en-US" dirty="0">
              <a:solidFill>
                <a:schemeClr val="tx1"/>
              </a:solidFill>
            </a:endParaRPr>
          </a:p>
        </p:txBody>
      </p:sp>
      <p:graphicFrame>
        <p:nvGraphicFramePr>
          <p:cNvPr id="3" name="表 2"/>
          <p:cNvGraphicFramePr>
            <a:graphicFrameLocks noGrp="1"/>
          </p:cNvGraphicFramePr>
          <p:nvPr>
            <p:extLst>
              <p:ext uri="{D42A27DB-BD31-4B8C-83A1-F6EECF244321}">
                <p14:modId xmlns:p14="http://schemas.microsoft.com/office/powerpoint/2010/main" val="121825873"/>
              </p:ext>
            </p:extLst>
          </p:nvPr>
        </p:nvGraphicFramePr>
        <p:xfrm>
          <a:off x="415759" y="824614"/>
          <a:ext cx="8312482" cy="2973986"/>
        </p:xfrm>
        <a:graphic>
          <a:graphicData uri="http://schemas.openxmlformats.org/drawingml/2006/table">
            <a:tbl>
              <a:tblPr firstRow="1" bandRow="1">
                <a:tableStyleId>{5940675A-B579-460E-94D1-54222C63F5DA}</a:tableStyleId>
              </a:tblPr>
              <a:tblGrid>
                <a:gridCol w="1651443">
                  <a:extLst>
                    <a:ext uri="{9D8B030D-6E8A-4147-A177-3AD203B41FA5}">
                      <a16:colId xmlns:a16="http://schemas.microsoft.com/office/drawing/2014/main" val="722862019"/>
                    </a:ext>
                  </a:extLst>
                </a:gridCol>
                <a:gridCol w="2451632">
                  <a:extLst>
                    <a:ext uri="{9D8B030D-6E8A-4147-A177-3AD203B41FA5}">
                      <a16:colId xmlns:a16="http://schemas.microsoft.com/office/drawing/2014/main" val="2328954444"/>
                    </a:ext>
                  </a:extLst>
                </a:gridCol>
                <a:gridCol w="2094172">
                  <a:extLst>
                    <a:ext uri="{9D8B030D-6E8A-4147-A177-3AD203B41FA5}">
                      <a16:colId xmlns:a16="http://schemas.microsoft.com/office/drawing/2014/main" val="2798291691"/>
                    </a:ext>
                  </a:extLst>
                </a:gridCol>
                <a:gridCol w="2115235">
                  <a:extLst>
                    <a:ext uri="{9D8B030D-6E8A-4147-A177-3AD203B41FA5}">
                      <a16:colId xmlns:a16="http://schemas.microsoft.com/office/drawing/2014/main" val="203187343"/>
                    </a:ext>
                  </a:extLst>
                </a:gridCol>
              </a:tblGrid>
              <a:tr h="44414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施設名</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令和元年度の取組み状況</a:t>
                      </a:r>
                      <a:endParaRPr kumimoji="1" lang="en-US" altLang="ja-JP" sz="12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2380445311"/>
                  </a:ext>
                </a:extLst>
              </a:tr>
              <a:tr h="504056">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弥生文化博物館</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2">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歴史、民俗等に関する資料を収集し、保管し、及び展示して府民の利用に供し、もって府民の文化的向上に資する。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指定期間を</a:t>
                      </a:r>
                      <a:r>
                        <a:rPr lang="en-US" altLang="ja-JP" sz="11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1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年とする次期指定管理者を選定した。</a:t>
                      </a:r>
                    </a:p>
                    <a:p>
                      <a:r>
                        <a:rPr lang="ja-JP" altLang="en-US" sz="11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大阪市が平成</a:t>
                      </a:r>
                      <a:r>
                        <a:rPr lang="en-US" altLang="ja-JP" sz="11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1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1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1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月に設立した地方独立行政法人</a:t>
                      </a:r>
                      <a:r>
                        <a:rPr lang="zh-TW" altLang="en-US" sz="11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大阪市博物館機構</a:t>
                      </a:r>
                      <a:r>
                        <a:rPr lang="ja-JP" altLang="en-US" sz="1100" strike="noStrike"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への</a:t>
                      </a:r>
                      <a:r>
                        <a:rPr lang="ja-JP" altLang="en-US" sz="11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合流について大阪市と協議した。</a:t>
                      </a:r>
                      <a:endParaRPr lang="en-US" altLang="ja-JP" sz="11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引き続き、大阪市博物館機構への合流について、大阪市と協議を進める。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0525393"/>
                  </a:ext>
                </a:extLst>
              </a:tr>
              <a:tr h="396044">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近</a:t>
                      </a:r>
                      <a:r>
                        <a:rPr lang="ja-JP" altLang="en-US" sz="11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つ</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飛鳥博物館</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2482625"/>
                  </a:ext>
                </a:extLst>
              </a:tr>
              <a:tr h="729081">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近</a:t>
                      </a:r>
                      <a:r>
                        <a:rPr lang="ja-JP" altLang="en-US" sz="11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つ</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飛鳥風土記の丘</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一須賀古墳群を保存するとともに府民にこれと親しむ場を提供し、もって府民の文化的向上に資する。</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指定期間を</a:t>
                      </a:r>
                      <a:r>
                        <a:rPr lang="en-US" altLang="ja-JP" sz="11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1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年とする次期指定管理者を選定した。</a:t>
                      </a:r>
                      <a:endParaRPr lang="en-US" altLang="ja-JP" sz="11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大阪市が平成</a:t>
                      </a:r>
                      <a:r>
                        <a:rPr lang="en-US" altLang="ja-JP" sz="11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1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1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1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月に設立した地方独立行政法人</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大阪市博物館機構</a:t>
                      </a:r>
                      <a:r>
                        <a:rPr lang="ja-JP" altLang="en-US" sz="11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への合流について、上記</a:t>
                      </a:r>
                      <a:r>
                        <a:rPr lang="en-US" altLang="ja-JP" sz="11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1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博物館と併せて大阪市と協議するともに、合流方法について検討した。</a:t>
                      </a:r>
                      <a:endParaRPr lang="en-US" altLang="ja-JP" sz="11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引き続き、大阪市博物館機構への合流について、大阪市と協議を進める。</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756268"/>
                  </a:ext>
                </a:extLst>
              </a:tr>
            </a:tbl>
          </a:graphicData>
        </a:graphic>
      </p:graphicFrame>
    </p:spTree>
    <p:extLst>
      <p:ext uri="{BB962C8B-B14F-4D97-AF65-F5344CB8AC3E}">
        <p14:creationId xmlns:p14="http://schemas.microsoft.com/office/powerpoint/2010/main" val="30971393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61510" y="107920"/>
            <a:ext cx="8136904" cy="369332"/>
          </a:xfrm>
          <a:prstGeom prst="rect">
            <a:avLst/>
          </a:prstGeom>
        </p:spPr>
        <p:txBody>
          <a:bodyPr wrap="square">
            <a:spAutoFit/>
          </a:bodyPr>
          <a:lstStyle/>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Ⅳ</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公の施設の改革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9512" y="47725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8424428" y="651509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70</a:t>
            </a:r>
            <a:endParaRPr lang="ja-JP" altLang="en-US" dirty="0">
              <a:solidFill>
                <a:schemeClr val="tx1"/>
              </a:solidFill>
            </a:endParaRPr>
          </a:p>
        </p:txBody>
      </p:sp>
      <p:sp>
        <p:nvSpPr>
          <p:cNvPr id="7" name="テキスト ボックス 6"/>
          <p:cNvSpPr txBox="1"/>
          <p:nvPr/>
        </p:nvSpPr>
        <p:spPr>
          <a:xfrm>
            <a:off x="341530" y="629937"/>
            <a:ext cx="7290810" cy="307777"/>
          </a:xfrm>
          <a:prstGeom prst="rect">
            <a:avLst/>
          </a:prstGeom>
          <a:noFill/>
        </p:spPr>
        <p:txBody>
          <a:bodyPr wrap="square" rtlCol="0">
            <a:spAutoFit/>
          </a:bodyPr>
          <a:lstStyle/>
          <a:p>
            <a:r>
              <a:rPr kumimoji="1" lang="ja-JP" altLang="en-US" sz="1400" dirty="0" smtClean="0">
                <a:latin typeface="+mj-ea"/>
                <a:ea typeface="+mj-ea"/>
                <a:cs typeface="メイリオ" panose="020B0604030504040204" pitchFamily="50" charset="-128"/>
              </a:rPr>
              <a:t>令和</a:t>
            </a:r>
            <a:r>
              <a:rPr kumimoji="1" lang="en-US" altLang="ja-JP" sz="1400" dirty="0" smtClean="0">
                <a:latin typeface="+mj-ea"/>
                <a:ea typeface="+mj-ea"/>
                <a:cs typeface="メイリオ" panose="020B0604030504040204" pitchFamily="50" charset="-128"/>
              </a:rPr>
              <a:t>2</a:t>
            </a:r>
            <a:r>
              <a:rPr kumimoji="1" lang="ja-JP" altLang="en-US" sz="1400" dirty="0" smtClean="0">
                <a:latin typeface="+mj-ea"/>
                <a:ea typeface="+mj-ea"/>
                <a:cs typeface="メイリオ" panose="020B0604030504040204" pitchFamily="50" charset="-128"/>
              </a:rPr>
              <a:t>年度に新たに重点的な取組みを行う施設</a:t>
            </a:r>
          </a:p>
        </p:txBody>
      </p:sp>
      <p:graphicFrame>
        <p:nvGraphicFramePr>
          <p:cNvPr id="8" name="表 7"/>
          <p:cNvGraphicFramePr>
            <a:graphicFrameLocks noGrp="1"/>
          </p:cNvGraphicFramePr>
          <p:nvPr>
            <p:extLst>
              <p:ext uri="{D42A27DB-BD31-4B8C-83A1-F6EECF244321}">
                <p14:modId xmlns:p14="http://schemas.microsoft.com/office/powerpoint/2010/main" val="2312616082"/>
              </p:ext>
            </p:extLst>
          </p:nvPr>
        </p:nvGraphicFramePr>
        <p:xfrm>
          <a:off x="364032" y="937714"/>
          <a:ext cx="8415935" cy="5001668"/>
        </p:xfrm>
        <a:graphic>
          <a:graphicData uri="http://schemas.openxmlformats.org/drawingml/2006/table">
            <a:tbl>
              <a:tblPr firstRow="1" bandRow="1">
                <a:tableStyleId>{5940675A-B579-460E-94D1-54222C63F5DA}</a:tableStyleId>
              </a:tblPr>
              <a:tblGrid>
                <a:gridCol w="1800200">
                  <a:extLst>
                    <a:ext uri="{9D8B030D-6E8A-4147-A177-3AD203B41FA5}">
                      <a16:colId xmlns:a16="http://schemas.microsoft.com/office/drawing/2014/main" val="20000"/>
                    </a:ext>
                  </a:extLst>
                </a:gridCol>
                <a:gridCol w="3015335">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tblGrid>
              <a:tr h="42105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施設名</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年度の取組み</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extLst>
                  <a:ext uri="{0D108BD9-81ED-4DB2-BD59-A6C34878D82A}">
                    <a16:rowId xmlns:a16="http://schemas.microsoft.com/office/drawing/2014/main" val="10000"/>
                  </a:ext>
                </a:extLst>
              </a:tr>
              <a:tr h="916111">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大型児童館ビッグバン</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児童に健全な遊びを与えて、その健康を増進し、または情操をゆたかにするため、児童福祉法第</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条に定める児童厚生施設を設置することにより、府民の福祉の向上に資する。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月の堺市への移管に向けて、堺市と協議等を進める。</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98756418"/>
                  </a:ext>
                </a:extLst>
              </a:tr>
              <a:tr h="723165">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花の文化園</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花</a:t>
                      </a:r>
                      <a:r>
                        <a:rPr lang="ja-JP" altLang="en-US" sz="11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きを</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学び、花きに憩う場を府民に提供し、もって府民の花きに関する理解に資する。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令和元年度に実施したサウンディング型市場調査の結果を踏まえ、施設の大規模補修も見据えた今後の方針を検討</a:t>
                      </a:r>
                      <a:r>
                        <a:rPr lang="ja-JP" altLang="en-US" sz="11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のうえ、次期指定管理者の選定を行う。</a:t>
                      </a:r>
                      <a:endParaRPr lang="en-US" altLang="ja-JP" sz="11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8520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府民の森（ちはや園地及びほりご園地を除く</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園地）</a:t>
                      </a:r>
                    </a:p>
                    <a:p>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府民に自然の風景地と親しむ場を提供し、もって府民の健康で文化的な生活の確保に資する。</a:t>
                      </a:r>
                    </a:p>
                    <a:p>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令和元年度に実施した</a:t>
                      </a:r>
                      <a:r>
                        <a:rPr kumimoji="1" lang="ja-JP" altLang="ja-JP" sz="11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サウンディング型市場調査</a:t>
                      </a:r>
                      <a:r>
                        <a:rPr kumimoji="1" lang="ja-JP" altLang="en-US" sz="11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の結果を踏まえ、</a:t>
                      </a:r>
                      <a:r>
                        <a:rPr kumimoji="1" lang="ja-JP" altLang="ja-JP" sz="11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多様な府民ニーズへの対応や魅力創出を図るための</a:t>
                      </a:r>
                      <a:r>
                        <a:rPr kumimoji="1" lang="ja-JP" altLang="en-US" sz="11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方針を</a:t>
                      </a:r>
                      <a:r>
                        <a:rPr kumimoji="1" lang="ja-JP" altLang="ja-JP" sz="11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検討</a:t>
                      </a:r>
                      <a:r>
                        <a:rPr kumimoji="1" lang="ja-JP" altLang="en-US" sz="11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のうえ</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、次期指定管理者の公募を行う。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81716682"/>
                  </a:ext>
                </a:extLst>
              </a:tr>
              <a:tr h="1035115">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府営駐車場</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（江坂、新石切、茨木）</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違法路上駐車の解消を目的とする施設</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元年度に実施したサウンディング型市場調査等の結果、駐車場を含むさらなる有効活用の可能性があった江坂立体駐車場と新石切立体駐車場について、今後の方向性を検討のうえ、事業者の決定に向けた公募を行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054211">
                <a:tc>
                  <a:txBody>
                    <a:bodyPr/>
                    <a:lstStyle/>
                    <a:p>
                      <a:r>
                        <a:rPr lang="ja-JP" altLang="en-US" sz="11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府営公園（</a:t>
                      </a:r>
                      <a:r>
                        <a:rPr lang="en-US" altLang="ja-JP" sz="11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11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公園）</a:t>
                      </a:r>
                      <a:endParaRPr lang="ja-JP" altLang="en-US"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b="0" dirty="0" smtClean="0">
                          <a:solidFill>
                            <a:schemeClr val="tx1"/>
                          </a:solidFill>
                          <a:latin typeface="メイリオ" panose="020B0604030504040204" pitchFamily="50" charset="-128"/>
                          <a:ea typeface="メイリオ" panose="020B0604030504040204" pitchFamily="50" charset="-128"/>
                        </a:rPr>
                        <a:t>憩いの場の提供、みどり空間の確保、災害時の避難場所などさまざまな役割を果たす施設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effectLst/>
                          <a:latin typeface="メイリオ" panose="020B0604030504040204" pitchFamily="50" charset="-128"/>
                          <a:ea typeface="メイリオ" panose="020B0604030504040204" pitchFamily="50" charset="-128"/>
                        </a:rPr>
                        <a:t>民間活力の積極的導入により各公園のさらなる魅力向上及び賑わい促進をめざすため、令和元年度に実施した事前事業提案の結果を踏まえ、新たな管理運営制度の検討を行う。</a:t>
                      </a:r>
                      <a:endParaRPr lang="en-US" altLang="ja-JP" sz="1100" dirty="0" smtClean="0">
                        <a:solidFill>
                          <a:schemeClr val="tx1"/>
                        </a:solidFill>
                        <a:effectLst/>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kern="1200" dirty="0" smtClean="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100" kern="1200" dirty="0" smtClean="0">
                          <a:solidFill>
                            <a:schemeClr val="tx1"/>
                          </a:solidFill>
                          <a:effectLst/>
                          <a:latin typeface="メイリオ" panose="020B0604030504040204" pitchFamily="50" charset="-128"/>
                          <a:ea typeface="メイリオ" panose="020B0604030504040204" pitchFamily="50" charset="-128"/>
                          <a:cs typeface="+mn-cs"/>
                        </a:rPr>
                        <a:t>新たな行政経営の取組み</a:t>
                      </a:r>
                      <a:r>
                        <a:rPr kumimoji="1" lang="en-US" altLang="ja-JP" sz="1100" kern="1200" dirty="0" smtClean="0">
                          <a:solidFill>
                            <a:schemeClr val="tx1"/>
                          </a:solidFill>
                          <a:effectLst/>
                          <a:latin typeface="メイリオ" panose="020B0604030504040204" pitchFamily="50" charset="-128"/>
                          <a:ea typeface="メイリオ" panose="020B0604030504040204" pitchFamily="50" charset="-128"/>
                          <a:cs typeface="+mn-cs"/>
                        </a:rPr>
                        <a:t>23</a:t>
                      </a:r>
                      <a:r>
                        <a:rPr kumimoji="1" lang="ja-JP" altLang="en-US" sz="1100" kern="1200" dirty="0" smtClean="0">
                          <a:solidFill>
                            <a:schemeClr val="tx1"/>
                          </a:solidFill>
                          <a:effectLst/>
                          <a:latin typeface="メイリオ" panose="020B0604030504040204" pitchFamily="50" charset="-128"/>
                          <a:ea typeface="メイリオ" panose="020B0604030504040204" pitchFamily="50" charset="-128"/>
                          <a:cs typeface="+mn-cs"/>
                        </a:rPr>
                        <a:t>頁参照</a:t>
                      </a:r>
                      <a:endPar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3215542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1424184254"/>
              </p:ext>
            </p:extLst>
          </p:nvPr>
        </p:nvGraphicFramePr>
        <p:xfrm>
          <a:off x="262478" y="982755"/>
          <a:ext cx="8702010" cy="5478856"/>
        </p:xfrm>
        <a:graphic>
          <a:graphicData uri="http://schemas.openxmlformats.org/drawingml/2006/table">
            <a:tbl>
              <a:tblPr firstRow="1" bandRow="1">
                <a:tableStyleId>{5940675A-B579-460E-94D1-54222C63F5DA}</a:tableStyleId>
              </a:tblPr>
              <a:tblGrid>
                <a:gridCol w="619112">
                  <a:extLst>
                    <a:ext uri="{9D8B030D-6E8A-4147-A177-3AD203B41FA5}">
                      <a16:colId xmlns:a16="http://schemas.microsoft.com/office/drawing/2014/main" val="20000"/>
                    </a:ext>
                  </a:extLst>
                </a:gridCol>
                <a:gridCol w="1530170">
                  <a:extLst>
                    <a:ext uri="{9D8B030D-6E8A-4147-A177-3AD203B41FA5}">
                      <a16:colId xmlns:a16="http://schemas.microsoft.com/office/drawing/2014/main" val="20001"/>
                    </a:ext>
                  </a:extLst>
                </a:gridCol>
                <a:gridCol w="3375375">
                  <a:extLst>
                    <a:ext uri="{9D8B030D-6E8A-4147-A177-3AD203B41FA5}">
                      <a16:colId xmlns:a16="http://schemas.microsoft.com/office/drawing/2014/main" val="20004"/>
                    </a:ext>
                  </a:extLst>
                </a:gridCol>
                <a:gridCol w="3177353">
                  <a:extLst>
                    <a:ext uri="{9D8B030D-6E8A-4147-A177-3AD203B41FA5}">
                      <a16:colId xmlns:a16="http://schemas.microsoft.com/office/drawing/2014/main" val="343836115"/>
                    </a:ext>
                  </a:extLst>
                </a:gridCol>
              </a:tblGrid>
              <a:tr h="51103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取組み</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対　象</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令和元年度の取組み状況</a:t>
                      </a:r>
                      <a:endParaRPr kumimoji="1" lang="en-US" altLang="ja-JP" sz="9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内は、</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R1</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最終予算</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における効果額</a:t>
                      </a: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内は、</a:t>
                      </a: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R2</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当初予算における効果額</a:t>
                      </a: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696703">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メイリオ" panose="020B0604030504040204" pitchFamily="50" charset="-128"/>
                          <a:ea typeface="メイリオ" panose="020B0604030504040204" pitchFamily="50" charset="-128"/>
                          <a:cs typeface="Meiryo UI" panose="020B0604030504040204" pitchFamily="50" charset="-128"/>
                        </a:rPr>
                        <a:t>府有財産の活用・売却</a:t>
                      </a:r>
                    </a:p>
                  </a:txBody>
                  <a:tcPr vert="eaVert"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200" dirty="0" smtClean="0">
                          <a:solidFill>
                            <a:schemeClr val="tx1"/>
                          </a:solidFill>
                          <a:latin typeface="メイリオ" panose="020B0604030504040204" pitchFamily="50" charset="-128"/>
                          <a:ea typeface="メイリオ" panose="020B0604030504040204" pitchFamily="50" charset="-128"/>
                        </a:rPr>
                        <a:t>ビッグバン後背地</a:t>
                      </a:r>
                      <a:endParaRPr lang="en-US" altLang="ja-JP" sz="1200" dirty="0" smtClean="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200" dirty="0" smtClean="0">
                          <a:solidFill>
                            <a:schemeClr val="tx1"/>
                          </a:solidFill>
                          <a:latin typeface="メイリオ" panose="020B0604030504040204" pitchFamily="50" charset="-128"/>
                          <a:ea typeface="メイリオ" panose="020B0604030504040204" pitchFamily="50" charset="-128"/>
                        </a:rPr>
                        <a:t>堺市へ有償譲渡する方針</a:t>
                      </a:r>
                      <a:r>
                        <a:rPr lang="ja-JP" altLang="en-US" sz="1200" strike="noStrike" baseline="0" dirty="0" smtClean="0">
                          <a:solidFill>
                            <a:schemeClr val="tx1"/>
                          </a:solidFill>
                          <a:latin typeface="メイリオ" panose="020B0604030504040204" pitchFamily="50" charset="-128"/>
                          <a:ea typeface="メイリオ" panose="020B0604030504040204" pitchFamily="50" charset="-128"/>
                        </a:rPr>
                        <a:t>だ</a:t>
                      </a:r>
                      <a:r>
                        <a:rPr lang="ja-JP" altLang="en-US" sz="1200" dirty="0" smtClean="0">
                          <a:solidFill>
                            <a:schemeClr val="tx1"/>
                          </a:solidFill>
                          <a:latin typeface="メイリオ" panose="020B0604030504040204" pitchFamily="50" charset="-128"/>
                          <a:ea typeface="メイリオ" panose="020B0604030504040204" pitchFamily="50" charset="-128"/>
                        </a:rPr>
                        <a:t>ったが、同市から、ビッグバン施設や周辺公園等を含めた新たなまちづくりについて協議したい旨の申し出があったため、ビッグバン及びその後背地について、令和３年</a:t>
                      </a:r>
                      <a:r>
                        <a:rPr lang="en-US" altLang="ja-JP" sz="1200" dirty="0" smtClean="0">
                          <a:solidFill>
                            <a:schemeClr val="tx1"/>
                          </a:solidFill>
                          <a:latin typeface="メイリオ" panose="020B0604030504040204" pitchFamily="50" charset="-128"/>
                          <a:ea typeface="メイリオ" panose="020B0604030504040204" pitchFamily="50" charset="-128"/>
                        </a:rPr>
                        <a:t>4</a:t>
                      </a:r>
                      <a:r>
                        <a:rPr lang="ja-JP" altLang="en-US" sz="1200" dirty="0" smtClean="0">
                          <a:solidFill>
                            <a:schemeClr val="tx1"/>
                          </a:solidFill>
                          <a:latin typeface="メイリオ" panose="020B0604030504040204" pitchFamily="50" charset="-128"/>
                          <a:ea typeface="メイリオ" panose="020B0604030504040204" pitchFamily="50" charset="-128"/>
                        </a:rPr>
                        <a:t>月を目途に同市に無償譲渡等する方向で協議を</a:t>
                      </a:r>
                      <a:r>
                        <a:rPr lang="ja-JP" altLang="en-US" sz="1200" strike="noStrike" baseline="0" dirty="0" smtClean="0">
                          <a:solidFill>
                            <a:schemeClr val="tx1"/>
                          </a:solidFill>
                          <a:latin typeface="メイリオ" panose="020B0604030504040204" pitchFamily="50" charset="-128"/>
                          <a:ea typeface="メイリオ" panose="020B0604030504040204" pitchFamily="50" charset="-128"/>
                        </a:rPr>
                        <a:t>し</a:t>
                      </a:r>
                      <a:r>
                        <a:rPr lang="ja-JP" altLang="en-US" sz="1200" dirty="0" smtClean="0">
                          <a:solidFill>
                            <a:schemeClr val="tx1"/>
                          </a:solidFill>
                          <a:latin typeface="メイリオ" panose="020B0604030504040204" pitchFamily="50" charset="-128"/>
                          <a:ea typeface="メイリオ" panose="020B0604030504040204" pitchFamily="50" charset="-128"/>
                        </a:rPr>
                        <a:t>ている。</a:t>
                      </a:r>
                      <a:endParaRPr lang="en-US" altLang="ja-JP" sz="1200" dirty="0" smtClean="0">
                        <a:solidFill>
                          <a:schemeClr val="tx1"/>
                        </a:solidFill>
                        <a:latin typeface="メイリオ" panose="020B0604030504040204" pitchFamily="50" charset="-128"/>
                        <a:ea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rPr>
                        <a:t>なお、それまでの間、後背地の一部を同市の公園用地として無償貸付を行っている。</a:t>
                      </a:r>
                      <a:endParaRPr lang="ja-JP" altLang="en-US" sz="12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ja-JP" altLang="en-US" sz="1200" dirty="0">
                        <a:solidFill>
                          <a:schemeClr val="tx1"/>
                        </a:solidFill>
                        <a:latin typeface="メイリオ" panose="020B0604030504040204" pitchFamily="50" charset="-128"/>
                        <a:ea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chemeClr val="bg1"/>
                    </a:solidFill>
                  </a:tcPr>
                </a:tc>
                <a:extLst>
                  <a:ext uri="{0D108BD9-81ED-4DB2-BD59-A6C34878D82A}">
                    <a16:rowId xmlns:a16="http://schemas.microsoft.com/office/drawing/2014/main" val="10001"/>
                  </a:ext>
                </a:extLst>
              </a:tr>
              <a:tr h="1350150">
                <a:tc vMerge="1">
                  <a:txBody>
                    <a:bodyPr/>
                    <a:lstStyle/>
                    <a:p>
                      <a:endParaRPr kumimoji="1" lang="ja-JP" altLang="en-US"/>
                    </a:p>
                  </a:txBody>
                  <a:tcPr/>
                </a:tc>
                <a:tc>
                  <a:txBody>
                    <a:bodyPr/>
                    <a:lstStyle/>
                    <a:p>
                      <a:pPr algn="l"/>
                      <a:r>
                        <a:rPr lang="ja-JP" altLang="en-US" sz="12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者社会参加促進センター</a:t>
                      </a:r>
                    </a:p>
                    <a:p>
                      <a:pPr algn="l"/>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谷町福祉センター</a:t>
                      </a:r>
                    </a:p>
                    <a:p>
                      <a:pPr algn="l"/>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盲人福祉センター</a:t>
                      </a:r>
                    </a:p>
                    <a:p>
                      <a:pPr algn="l"/>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IT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ステーション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左記</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施設について、「福祉情報コミュニケーションセンター」及び「母子・父子福祉センター」として、森之宮に新施設（令和</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月オープン予定）を整備中。なお、</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IT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ステーションの一部機能は令和元年</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月に夕陽丘高等職業技術専門校内に移転済。</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左記４施設の跡地の売却</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取り組む。</a:t>
                      </a:r>
                      <a:endParaRPr kumimoji="1" lang="en-US" altLang="zh-TW" sz="1200" b="0" i="0" u="none" strike="dbl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6742605"/>
                  </a:ext>
                </a:extLst>
              </a:tr>
              <a:tr h="1106065">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マイドーム</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おおさか</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月に</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公財</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大阪産業振興機構と</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公財</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大阪市都市型産業振興センターを統合</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して</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公財</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産業局が設立。中小企業支援機能の強化を図る観点から、売却も含めた最良の</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方法について検討</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を進めている。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中小企業支援機能の強化を図る観点から、売却も含めた最良の方法を検討していく。</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14908">
                <a:tc vMerge="1">
                  <a:txBody>
                    <a:bodyPr/>
                    <a:lstStyle/>
                    <a:p>
                      <a:endParaRPr lang="ja-JP"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堺泉北埠頭</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上屋</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残りの上屋</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棟については、順次民間に有償譲渡等ができるよう、現在の上屋利用者と協議を</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進めた。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残りの上屋</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棟については、順次民間に有償譲渡等ができるよう、現在の上屋利用者と協議を進める。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10" name="テキスト ボックス 9"/>
          <p:cNvSpPr txBox="1"/>
          <p:nvPr/>
        </p:nvSpPr>
        <p:spPr>
          <a:xfrm>
            <a:off x="161510" y="565348"/>
            <a:ext cx="2944228" cy="338554"/>
          </a:xfrm>
          <a:prstGeom prst="rect">
            <a:avLst/>
          </a:prstGeom>
          <a:noFill/>
        </p:spPr>
        <p:txBody>
          <a:bodyPr wrap="square" rtlCol="0">
            <a:spAutoFit/>
          </a:bodyPr>
          <a:lstStyle/>
          <a:p>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府有財産の活用・売却など</a:t>
            </a:r>
          </a:p>
        </p:txBody>
      </p:sp>
      <p:sp>
        <p:nvSpPr>
          <p:cNvPr id="11" name="正方形/長方形 10"/>
          <p:cNvSpPr/>
          <p:nvPr/>
        </p:nvSpPr>
        <p:spPr>
          <a:xfrm>
            <a:off x="161510" y="16959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a:off x="179512" y="498857"/>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正方形/長方形 6"/>
          <p:cNvSpPr/>
          <p:nvPr/>
        </p:nvSpPr>
        <p:spPr>
          <a:xfrm>
            <a:off x="8416567"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39</a:t>
            </a:r>
            <a:endParaRPr lang="ja-JP" altLang="en-US" dirty="0">
              <a:solidFill>
                <a:prstClr val="black"/>
              </a:solidFill>
            </a:endParaRPr>
          </a:p>
        </p:txBody>
      </p:sp>
    </p:spTree>
    <p:extLst>
      <p:ext uri="{BB962C8B-B14F-4D97-AF65-F5344CB8AC3E}">
        <p14:creationId xmlns:p14="http://schemas.microsoft.com/office/powerpoint/2010/main" val="2162996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4030987276"/>
              </p:ext>
            </p:extLst>
          </p:nvPr>
        </p:nvGraphicFramePr>
        <p:xfrm>
          <a:off x="310687" y="1013504"/>
          <a:ext cx="8716808" cy="4433429"/>
        </p:xfrm>
        <a:graphic>
          <a:graphicData uri="http://schemas.openxmlformats.org/drawingml/2006/table">
            <a:tbl>
              <a:tblPr firstRow="1" bandRow="1">
                <a:tableStyleId>{5940675A-B579-460E-94D1-54222C63F5DA}</a:tableStyleId>
              </a:tblPr>
              <a:tblGrid>
                <a:gridCol w="585258">
                  <a:extLst>
                    <a:ext uri="{9D8B030D-6E8A-4147-A177-3AD203B41FA5}">
                      <a16:colId xmlns:a16="http://schemas.microsoft.com/office/drawing/2014/main" val="20000"/>
                    </a:ext>
                  </a:extLst>
                </a:gridCol>
                <a:gridCol w="1920860">
                  <a:extLst>
                    <a:ext uri="{9D8B030D-6E8A-4147-A177-3AD203B41FA5}">
                      <a16:colId xmlns:a16="http://schemas.microsoft.com/office/drawing/2014/main" val="20001"/>
                    </a:ext>
                  </a:extLst>
                </a:gridCol>
                <a:gridCol w="3240360">
                  <a:extLst>
                    <a:ext uri="{9D8B030D-6E8A-4147-A177-3AD203B41FA5}">
                      <a16:colId xmlns:a16="http://schemas.microsoft.com/office/drawing/2014/main" val="20004"/>
                    </a:ext>
                  </a:extLst>
                </a:gridCol>
                <a:gridCol w="2970330">
                  <a:extLst>
                    <a:ext uri="{9D8B030D-6E8A-4147-A177-3AD203B41FA5}">
                      <a16:colId xmlns:a16="http://schemas.microsoft.com/office/drawing/2014/main" val="3039791570"/>
                    </a:ext>
                  </a:extLst>
                </a:gridCol>
              </a:tblGrid>
              <a:tr h="58254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取組み</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対　象</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令和元年度の取組み状況</a:t>
                      </a:r>
                      <a:endParaRPr kumimoji="1" lang="en-US" altLang="ja-JP" sz="9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内は、</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R1</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最終予算</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における効果額</a:t>
                      </a: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内は、</a:t>
                      </a: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R2</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当初予算における効果額</a:t>
                      </a: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877953">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Meiryo UI" panose="020B0604030504040204" pitchFamily="50" charset="-128"/>
                          <a:ea typeface="Meiryo UI" panose="020B0604030504040204" pitchFamily="50" charset="-128"/>
                          <a:cs typeface="Meiryo UI" panose="020B0604030504040204" pitchFamily="50" charset="-128"/>
                        </a:rPr>
                        <a:t>府有財産の活用・売却</a:t>
                      </a:r>
                    </a:p>
                  </a:txBody>
                  <a:tcPr vert="eaVert"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府警待機宿舎　 吹田①</a:t>
                      </a:r>
                      <a:endPar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池田</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城東③</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阪南①</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淀川廃川堤敷</a:t>
                      </a:r>
                      <a:endPar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元皮革試験所</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元吹田市有地（交換地）</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一般競争入札により落札　</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効果額：</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17.17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効果額：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2.98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効果額：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2.52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R2.3</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契約予定）</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効果額：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0.38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R2.3</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契約予定）</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効果額：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0.46</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効果額：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0.84</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効果額：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3.14</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R2.3</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契約予定）</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zh-TW"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10001"/>
                  </a:ext>
                </a:extLst>
              </a:tr>
              <a:tr h="659799">
                <a:tc vMerge="1">
                  <a:txBody>
                    <a:bodyPr/>
                    <a:lstStyle/>
                    <a:p>
                      <a:endParaRPr kumimoji="1" lang="ja-JP" altLang="en-US"/>
                    </a:p>
                  </a:txBody>
                  <a:tcPr/>
                </a:tc>
                <a:tc>
                  <a:txBody>
                    <a:bodyPr/>
                    <a:lstStyle/>
                    <a:p>
                      <a:r>
                        <a:rPr lang="ja-JP" altLang="en-US" sz="1200" dirty="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元泉大津公共職業安定所</a:t>
                      </a:r>
                      <a:r>
                        <a:rPr lang="ja-JP" altLang="en-US" sz="1200" dirty="0" smtClean="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敷地</a:t>
                      </a:r>
                      <a:endParaRPr lang="en-US" altLang="ja-JP" sz="1200" dirty="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建物撤去完了後、国より財産の返還を受け、売却に向けた手続きを進める。</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手続きを進め</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年度中に売却</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する</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extLst>
                  <a:ext uri="{0D108BD9-81ED-4DB2-BD59-A6C34878D82A}">
                    <a16:rowId xmlns:a16="http://schemas.microsoft.com/office/drawing/2014/main" val="527959842"/>
                  </a:ext>
                </a:extLst>
              </a:tr>
              <a:tr h="675075">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元ひらおか山荘</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跡</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建物撤去完了後、東大阪市より財産の返還を受ける。</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手続きを進め、</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年度中</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に売却する</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extLst>
                  <a:ext uri="{0D108BD9-81ED-4DB2-BD59-A6C34878D82A}">
                    <a16:rowId xmlns:a16="http://schemas.microsoft.com/office/drawing/2014/main" val="437251006"/>
                  </a:ext>
                </a:extLst>
              </a:tr>
              <a:tr h="638054">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府警待機宿舎　住之江①</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　　　　　　　　　　堺①</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売却に向け、手続きを進める。</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手続きを進め、</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年度中</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に売却する</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extLst>
                  <a:ext uri="{0D108BD9-81ED-4DB2-BD59-A6C34878D82A}">
                    <a16:rowId xmlns:a16="http://schemas.microsoft.com/office/drawing/2014/main" val="1195006043"/>
                  </a:ext>
                </a:extLst>
              </a:tr>
            </a:tbl>
          </a:graphicData>
        </a:graphic>
      </p:graphicFrame>
      <p:sp>
        <p:nvSpPr>
          <p:cNvPr id="10" name="テキスト ボックス 9"/>
          <p:cNvSpPr txBox="1"/>
          <p:nvPr/>
        </p:nvSpPr>
        <p:spPr>
          <a:xfrm>
            <a:off x="161510" y="570166"/>
            <a:ext cx="2944228" cy="338554"/>
          </a:xfrm>
          <a:prstGeom prst="rect">
            <a:avLst/>
          </a:prstGeom>
          <a:noFill/>
        </p:spPr>
        <p:txBody>
          <a:bodyPr wrap="square" rtlCol="0">
            <a:spAutoFit/>
          </a:bodyPr>
          <a:lstStyle/>
          <a:p>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府有財産の活用・売却など</a:t>
            </a:r>
          </a:p>
        </p:txBody>
      </p:sp>
      <p:sp>
        <p:nvSpPr>
          <p:cNvPr id="18" name="正方形/長方形 17"/>
          <p:cNvSpPr/>
          <p:nvPr/>
        </p:nvSpPr>
        <p:spPr>
          <a:xfrm>
            <a:off x="161510" y="174411"/>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9" name="直線コネクタ 18"/>
          <p:cNvCxnSpPr/>
          <p:nvPr/>
        </p:nvCxnSpPr>
        <p:spPr>
          <a:xfrm>
            <a:off x="179512"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正方形/長方形 7"/>
          <p:cNvSpPr/>
          <p:nvPr/>
        </p:nvSpPr>
        <p:spPr>
          <a:xfrm>
            <a:off x="8416567"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40</a:t>
            </a:r>
            <a:endParaRPr lang="ja-JP" altLang="en-US" dirty="0">
              <a:solidFill>
                <a:prstClr val="black"/>
              </a:solidFill>
            </a:endParaRPr>
          </a:p>
        </p:txBody>
      </p:sp>
    </p:spTree>
    <p:extLst>
      <p:ext uri="{BB962C8B-B14F-4D97-AF65-F5344CB8AC3E}">
        <p14:creationId xmlns:p14="http://schemas.microsoft.com/office/powerpoint/2010/main" val="2260198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37638050"/>
              </p:ext>
            </p:extLst>
          </p:nvPr>
        </p:nvGraphicFramePr>
        <p:xfrm>
          <a:off x="250399" y="956784"/>
          <a:ext cx="8597076" cy="4331650"/>
        </p:xfrm>
        <a:graphic>
          <a:graphicData uri="http://schemas.openxmlformats.org/drawingml/2006/table">
            <a:tbl>
              <a:tblPr firstRow="1" bandRow="1">
                <a:tableStyleId>{5940675A-B579-460E-94D1-54222C63F5DA}</a:tableStyleId>
              </a:tblPr>
              <a:tblGrid>
                <a:gridCol w="1100615">
                  <a:extLst>
                    <a:ext uri="{9D8B030D-6E8A-4147-A177-3AD203B41FA5}">
                      <a16:colId xmlns:a16="http://schemas.microsoft.com/office/drawing/2014/main" val="20000"/>
                    </a:ext>
                  </a:extLst>
                </a:gridCol>
                <a:gridCol w="1665411">
                  <a:extLst>
                    <a:ext uri="{9D8B030D-6E8A-4147-A177-3AD203B41FA5}">
                      <a16:colId xmlns:a16="http://schemas.microsoft.com/office/drawing/2014/main" val="20001"/>
                    </a:ext>
                  </a:extLst>
                </a:gridCol>
                <a:gridCol w="2915525">
                  <a:extLst>
                    <a:ext uri="{9D8B030D-6E8A-4147-A177-3AD203B41FA5}">
                      <a16:colId xmlns:a16="http://schemas.microsoft.com/office/drawing/2014/main" val="20004"/>
                    </a:ext>
                  </a:extLst>
                </a:gridCol>
                <a:gridCol w="2915525">
                  <a:extLst>
                    <a:ext uri="{9D8B030D-6E8A-4147-A177-3AD203B41FA5}">
                      <a16:colId xmlns:a16="http://schemas.microsoft.com/office/drawing/2014/main" val="928825073"/>
                    </a:ext>
                  </a:extLst>
                </a:gridCol>
              </a:tblGrid>
              <a:tr h="56356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対　象</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令和元年度の取組み状況</a:t>
                      </a:r>
                      <a:endParaRPr kumimoji="1" lang="en-US" altLang="ja-JP" sz="9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内は、</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R1</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最終予算</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における効果額</a:t>
                      </a: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内は、</a:t>
                      </a: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R2</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当初予算における効果額</a:t>
                      </a: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nchor="ctr">
                    <a:solidFill>
                      <a:srgbClr val="0070C0"/>
                    </a:solidFill>
                  </a:tcPr>
                </a:tc>
                <a:extLst>
                  <a:ext uri="{0D108BD9-81ED-4DB2-BD59-A6C34878D82A}">
                    <a16:rowId xmlns:a16="http://schemas.microsoft.com/office/drawing/2014/main" val="10000"/>
                  </a:ext>
                </a:extLst>
              </a:tr>
              <a:tr h="1113689">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strike="noStrike"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府</a:t>
                      </a:r>
                      <a:r>
                        <a:rPr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が有する債権、出資による権利、株式等の有効活用</a:t>
                      </a:r>
                      <a:endPar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社会福祉法人大阪府障害者福祉</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事業団</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月の民営化を踏まえ、出捐金全額返還について、事業団と返還方法等について調整している。</a:t>
                      </a:r>
                      <a:endParaRPr kumimoji="1" lang="en-US" altLang="ja-JP" sz="1200" b="0" i="0" u="none" strike="dbl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の民営化を踏まえ、出捐金全額返還について、引き続き事業団と調整する</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extLst>
                  <a:ext uri="{0D108BD9-81ED-4DB2-BD59-A6C34878D82A}">
                    <a16:rowId xmlns:a16="http://schemas.microsoft.com/office/drawing/2014/main" val="10001"/>
                  </a:ext>
                </a:extLst>
              </a:tr>
              <a:tr h="1383085">
                <a:tc vMerge="1">
                  <a:txBody>
                    <a:bodyPr/>
                    <a:lstStyle/>
                    <a:p>
                      <a:endParaRPr lang="ja-JP"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一般財団法人大阪府タウン管理財団</a:t>
                      </a:r>
                      <a:endParaRPr lang="en-US" altLang="ja-JP" sz="12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月に公益財団法人大阪府都市整備推進センターとの統合を予定。</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事業及びそれに伴う財産は統合後の新法人に引き継ぐ。</a:t>
                      </a:r>
                      <a:endParaRPr kumimoji="1" lang="en-US" altLang="ja-JP" sz="1200" b="0" i="0" u="none" strike="sng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10003"/>
                  </a:ext>
                </a:extLst>
              </a:tr>
              <a:tr h="12713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株式売却又は配当</a:t>
                      </a:r>
                      <a:endPar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株式会社大阪</a:t>
                      </a:r>
                      <a:r>
                        <a:rPr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鶴見フラワーセンターの株式</a:t>
                      </a:r>
                      <a:r>
                        <a:rPr lang="ja-JP" altLang="en-US" sz="1200" b="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売却</a:t>
                      </a:r>
                      <a:endParaRPr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令和元年</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9</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月に今後</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年間の短期修繕計画を策定した。</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株式</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売却について、引き続き</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検討中。なお、売却</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時期に</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ついては、</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今後必要となる大規模修繕等を踏まえ、企業価値を見極めた上で判断</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株式売却について、引き続き検討する。ただし、売却時期については、今後必要となる大規模修繕等を踏まえ、企業価値を見極めた上で判断する</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extLst>
                  <a:ext uri="{0D108BD9-81ED-4DB2-BD59-A6C34878D82A}">
                    <a16:rowId xmlns:a16="http://schemas.microsoft.com/office/drawing/2014/main" val="10004"/>
                  </a:ext>
                </a:extLst>
              </a:tr>
            </a:tbl>
          </a:graphicData>
        </a:graphic>
      </p:graphicFrame>
      <p:sp>
        <p:nvSpPr>
          <p:cNvPr id="18" name="テキスト ボックス 17"/>
          <p:cNvSpPr txBox="1"/>
          <p:nvPr/>
        </p:nvSpPr>
        <p:spPr>
          <a:xfrm>
            <a:off x="161509" y="539390"/>
            <a:ext cx="3150351" cy="338554"/>
          </a:xfrm>
          <a:prstGeom prst="rect">
            <a:avLst/>
          </a:prstGeom>
          <a:noFill/>
        </p:spPr>
        <p:txBody>
          <a:bodyPr wrap="square" rtlCol="0">
            <a:spAutoFit/>
          </a:bodyPr>
          <a:lstStyle/>
          <a:p>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府有財産の活用・売却など</a:t>
            </a:r>
          </a:p>
        </p:txBody>
      </p:sp>
      <p:sp>
        <p:nvSpPr>
          <p:cNvPr id="19" name="正方形/長方形 18"/>
          <p:cNvSpPr/>
          <p:nvPr/>
        </p:nvSpPr>
        <p:spPr>
          <a:xfrm>
            <a:off x="161510" y="143635"/>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0" name="直線コネクタ 19"/>
          <p:cNvCxnSpPr/>
          <p:nvPr/>
        </p:nvCxnSpPr>
        <p:spPr>
          <a:xfrm>
            <a:off x="179512" y="472899"/>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正方形/長方形 6"/>
          <p:cNvSpPr/>
          <p:nvPr/>
        </p:nvSpPr>
        <p:spPr>
          <a:xfrm>
            <a:off x="8416567"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41</a:t>
            </a:r>
            <a:endParaRPr lang="ja-JP" altLang="en-US" dirty="0">
              <a:solidFill>
                <a:prstClr val="black"/>
              </a:solidFill>
            </a:endParaRPr>
          </a:p>
        </p:txBody>
      </p:sp>
    </p:spTree>
    <p:extLst>
      <p:ext uri="{BB962C8B-B14F-4D97-AF65-F5344CB8AC3E}">
        <p14:creationId xmlns:p14="http://schemas.microsoft.com/office/powerpoint/2010/main" val="1159930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61510" y="13434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50730491"/>
              </p:ext>
            </p:extLst>
          </p:nvPr>
        </p:nvGraphicFramePr>
        <p:xfrm>
          <a:off x="179512" y="729090"/>
          <a:ext cx="8784976" cy="5431282"/>
        </p:xfrm>
        <a:graphic>
          <a:graphicData uri="http://schemas.openxmlformats.org/drawingml/2006/table">
            <a:tbl>
              <a:tblPr firstRow="1" bandRow="1">
                <a:tableStyleId>{5940675A-B579-460E-94D1-54222C63F5DA}</a:tableStyleId>
              </a:tblPr>
              <a:tblGrid>
                <a:gridCol w="1156282">
                  <a:extLst>
                    <a:ext uri="{9D8B030D-6E8A-4147-A177-3AD203B41FA5}">
                      <a16:colId xmlns:a16="http://schemas.microsoft.com/office/drawing/2014/main" val="20000"/>
                    </a:ext>
                  </a:extLst>
                </a:gridCol>
                <a:gridCol w="2097870">
                  <a:extLst>
                    <a:ext uri="{9D8B030D-6E8A-4147-A177-3AD203B41FA5}">
                      <a16:colId xmlns:a16="http://schemas.microsoft.com/office/drawing/2014/main" val="20001"/>
                    </a:ext>
                  </a:extLst>
                </a:gridCol>
                <a:gridCol w="3046548">
                  <a:extLst>
                    <a:ext uri="{9D8B030D-6E8A-4147-A177-3AD203B41FA5}">
                      <a16:colId xmlns:a16="http://schemas.microsoft.com/office/drawing/2014/main" val="20004"/>
                    </a:ext>
                  </a:extLst>
                </a:gridCol>
                <a:gridCol w="2484276">
                  <a:extLst>
                    <a:ext uri="{9D8B030D-6E8A-4147-A177-3AD203B41FA5}">
                      <a16:colId xmlns:a16="http://schemas.microsoft.com/office/drawing/2014/main" val="142398630"/>
                    </a:ext>
                  </a:extLst>
                </a:gridCol>
              </a:tblGrid>
              <a:tr h="44966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令和元年度の取組み状況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extLst>
                  <a:ext uri="{0D108BD9-81ED-4DB2-BD59-A6C34878D82A}">
                    <a16:rowId xmlns:a16="http://schemas.microsoft.com/office/drawing/2014/main" val="10000"/>
                  </a:ext>
                </a:extLst>
              </a:tr>
              <a:tr h="24078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市町村振興補助</a:t>
                      </a:r>
                      <a:r>
                        <a:rPr lang="ja-JP" altLang="en-US" sz="1200" b="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金</a:t>
                      </a:r>
                      <a:endParaRPr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市町村が将来に向けて自律していくことを府として後押しするため、府内市町村の中核市移行や広域連携などの自律化に向けた体制整備及び行財政基盤を強化する取組みを支援する。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市町村の分権改革の取組みを支援する制度として運用し、新たな権限移譲及び広域連携体制の整備、並びに分権改革を支える行財政改革</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を進めた。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市町村における広域連携体制の整備、行財政基盤の強化等の取組みを後押しする制度としての役割を果たしているか、引き続き効果を検証していく。</a:t>
                      </a:r>
                      <a:endParaRPr kumimoji="1" lang="en-US" altLang="ja-JP" sz="1200" u="none"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3850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地域福祉</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・高齢者福祉交付</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金</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地域福祉、高齢者福祉の各分野を対象に、市町村が創意工夫を凝らし、地域の実情に沿った施策の立案、推進を行うことで、府民サービスの向上に資することを目的に</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交付する。 </a:t>
                      </a:r>
                      <a:endPar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市町村の活用状況を踏まえ、主な事業に係る具体的な評価指標や配分基準の設定について、市町村の意見を聴くなど検討を実施した。</a:t>
                      </a:r>
                      <a:endParaRPr kumimoji="1" lang="en-US" altLang="ja-JP" sz="1200" b="0" i="0" u="none" strike="dbl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主な事業に係る評価指標・配分基準に基づく事業評価や交付金の配分について、令和</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年度から円滑に実施できるよう、市町村との調整を進める。</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11532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新子育て支援交付</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金</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乳幼児医療費助成制度の再構築に伴い、市町村における医療費助成をはじめとした子育て支援施策の充実を支援するため、交付金を交付する。 </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市町村活用状況を踏まえ、新たな課題等に対応したメニューの設定について検討するとともに、より効果的な運用となるよう交付金の配分方法等について試算を実施した。</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市町村の活用状況を勘案するとともに、その効果検証を踏まえ、より効果的な運用について令和</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年度当初予算要求時までに検討する。</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6148484"/>
                  </a:ext>
                </a:extLst>
              </a:tr>
            </a:tbl>
          </a:graphicData>
        </a:graphic>
      </p:graphicFrame>
      <p:cxnSp>
        <p:nvCxnSpPr>
          <p:cNvPr id="10" name="直線コネクタ 9"/>
          <p:cNvCxnSpPr/>
          <p:nvPr/>
        </p:nvCxnSpPr>
        <p:spPr>
          <a:xfrm>
            <a:off x="179512" y="494383"/>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大かっこ 2">
            <a:extLst>
              <a:ext uri="{FF2B5EF4-FFF2-40B4-BE49-F238E27FC236}">
                <a16:creationId xmlns:a16="http://schemas.microsoft.com/office/drawing/2014/main" id="{F8269C35-84A7-4D71-ABD1-DB4DE7BAF55A}"/>
              </a:ext>
            </a:extLst>
          </p:cNvPr>
          <p:cNvSpPr/>
          <p:nvPr/>
        </p:nvSpPr>
        <p:spPr>
          <a:xfrm>
            <a:off x="3491881" y="2169134"/>
            <a:ext cx="2880320" cy="1305145"/>
          </a:xfrm>
          <a:prstGeom prst="bracketPair">
            <a:avLst>
              <a:gd name="adj" fmla="val 5103"/>
            </a:avLst>
          </a:prstGeom>
          <a:ln w="12700"/>
        </p:spPr>
        <p:style>
          <a:lnRef idx="1">
            <a:schemeClr val="dk1"/>
          </a:lnRef>
          <a:fillRef idx="0">
            <a:schemeClr val="dk1"/>
          </a:fillRef>
          <a:effectRef idx="0">
            <a:schemeClr val="dk1"/>
          </a:effectRef>
          <a:fontRef idx="minor">
            <a:schemeClr val="tx1"/>
          </a:fontRef>
        </p:style>
        <p:txBody>
          <a:bodyPr lIns="0" tIns="36000" rIns="0" bIns="36000" rtlCol="0" anchor="ctr"/>
          <a:lstStyle/>
          <a:p>
            <a:pPr>
              <a:defRPr/>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実施見込み</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pP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・市町村への権限移譲の推進</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・広域連携体制の整備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（ごみ</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処理の広域化に向けた連携協約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締結</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・行財政改革の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推進（小学校</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統廃合 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等</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8416567"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42</a:t>
            </a:r>
            <a:endParaRPr lang="ja-JP" altLang="en-US" dirty="0">
              <a:solidFill>
                <a:prstClr val="black"/>
              </a:solidFill>
            </a:endParaRPr>
          </a:p>
        </p:txBody>
      </p:sp>
    </p:spTree>
    <p:extLst>
      <p:ext uri="{BB962C8B-B14F-4D97-AF65-F5344CB8AC3E}">
        <p14:creationId xmlns:p14="http://schemas.microsoft.com/office/powerpoint/2010/main" val="388803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189626772"/>
              </p:ext>
            </p:extLst>
          </p:nvPr>
        </p:nvGraphicFramePr>
        <p:xfrm>
          <a:off x="179512" y="690934"/>
          <a:ext cx="8666752" cy="5850289"/>
        </p:xfrm>
        <a:graphic>
          <a:graphicData uri="http://schemas.openxmlformats.org/drawingml/2006/table">
            <a:tbl>
              <a:tblPr firstRow="1" bandRow="1">
                <a:tableStyleId>{5940675A-B579-460E-94D1-54222C63F5DA}</a:tableStyleId>
              </a:tblPr>
              <a:tblGrid>
                <a:gridCol w="1110386">
                  <a:extLst>
                    <a:ext uri="{9D8B030D-6E8A-4147-A177-3AD203B41FA5}">
                      <a16:colId xmlns:a16="http://schemas.microsoft.com/office/drawing/2014/main" val="20000"/>
                    </a:ext>
                  </a:extLst>
                </a:gridCol>
                <a:gridCol w="2201982">
                  <a:extLst>
                    <a:ext uri="{9D8B030D-6E8A-4147-A177-3AD203B41FA5}">
                      <a16:colId xmlns:a16="http://schemas.microsoft.com/office/drawing/2014/main" val="20001"/>
                    </a:ext>
                  </a:extLst>
                </a:gridCol>
                <a:gridCol w="2757335">
                  <a:extLst>
                    <a:ext uri="{9D8B030D-6E8A-4147-A177-3AD203B41FA5}">
                      <a16:colId xmlns:a16="http://schemas.microsoft.com/office/drawing/2014/main" val="20004"/>
                    </a:ext>
                  </a:extLst>
                </a:gridCol>
                <a:gridCol w="2597049">
                  <a:extLst>
                    <a:ext uri="{9D8B030D-6E8A-4147-A177-3AD203B41FA5}">
                      <a16:colId xmlns:a16="http://schemas.microsoft.com/office/drawing/2014/main" val="1786328602"/>
                    </a:ext>
                  </a:extLst>
                </a:gridCol>
              </a:tblGrid>
              <a:tr h="44281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令和元年度の取組み状況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extLst>
                  <a:ext uri="{0D108BD9-81ED-4DB2-BD59-A6C34878D82A}">
                    <a16:rowId xmlns:a16="http://schemas.microsoft.com/office/drawing/2014/main" val="10000"/>
                  </a:ext>
                </a:extLst>
              </a:tr>
              <a:tr h="138411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重度障がい</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者在宅生活応援制度</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事業費</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err="1">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障がい</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者の自立と社会参加に向け、重度障がい者と介護する方々への在宅生活の推進とさらなる応援を目的として、重度障がい者と同居している介護者へ給付金を支給する。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本事業については、令和</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年度を目途に事業効果やニーズの変化等を検証することとしていることから、当事者を取り巻く状況の変化等の把握に努めるとともに、今後の制度のあり方について検討をすすめた。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事業効果やニーズの変化、当事者を取り巻く状況の変化等を踏まえ、今後の制度のあり方について令和</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年度を目途に引き続き検討をすすめる。</a:t>
                      </a:r>
                      <a:endParaRPr kumimoji="1" lang="en-US" altLang="ja-JP" sz="1200" b="0" i="0" u="none" strike="dbl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10001"/>
                  </a:ext>
                </a:extLst>
              </a:tr>
              <a:tr h="1485165">
                <a:tc>
                  <a:txBody>
                    <a:bodyPr/>
                    <a:lstStyle/>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IT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ステーション事業費</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err="1">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障がい</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者の特性に応じた就労相談を行うとともに、障がい者の</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IT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を活用した就労支援を包括的に行い、</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200" b="0" i="0" u="none" strike="noStrike" kern="1200" cap="none" spc="0" normalizeH="0" baseline="0" noProof="0" dirty="0" err="1">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障がい</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者の雇用・就労支援拠点</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として展開する。 また、専門員を配置し相談から定着までの支援体制を強化する。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施設の有効活用の観点から、令和元年</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日に</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IT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ステーションを夕陽丘高等職業技術専門校内に移転した。</a:t>
                      </a:r>
                      <a:endParaRPr kumimoji="1" lang="ja-JP" altLang="en-US" sz="1200" b="0" i="0" u="none" strike="dbl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ja-JP" altLang="en-US" sz="1200" b="0" i="0" u="none" strike="dbl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1777259554"/>
                  </a:ext>
                </a:extLst>
              </a:tr>
              <a:tr h="211523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総合労働事務所等</a:t>
                      </a:r>
                      <a:r>
                        <a:rPr kumimoji="1" lang="zh-TW"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運営費</a:t>
                      </a:r>
                      <a:endPar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労働行政を効率的・効果的に推進するため、総合事務所等の管理運営を行う。また、府民のセーフティネットとして使用者及び労働者からの労働に関する相談を受けるとともに、府内の労働組合に関する調査等を行い、労働問題をめぐるトラブルや労使紛争の未然防止、早期解決の促進を図り、労使関係の安定と働きやすい職場環境づくりを推進す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市町村の主体的な取組みを促すため、労働相談に関する研修の実施やマニュアル作成を行うとともに、地域労働ネットワーク事業を通じた連携事業の実施により、市町村の労働施策支援に努めた。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事務所体制のあり方については、労政課と総合労働事務所（南大阪センターを含む）を統合することにより機能強化を図るとともに、働き方改革等の新たな政策課題に迅速に対応できる組織体制を検討中。</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労政課と総合労働事務所（南大阪センターを含む）を統合した「（仮称）労働環境課」において、双方の事業を継続するとともに、中小企業の働き方改革やワーク・ライフ・バランスを促進する取組みを強化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また、市町村との連携を深め、主体的な取組みを促していく。</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31204551"/>
                  </a:ext>
                </a:extLst>
              </a:tr>
            </a:tbl>
          </a:graphicData>
        </a:graphic>
      </p:graphicFrame>
      <p:sp>
        <p:nvSpPr>
          <p:cNvPr id="8" name="正方形/長方形 7"/>
          <p:cNvSpPr/>
          <p:nvPr/>
        </p:nvSpPr>
        <p:spPr>
          <a:xfrm>
            <a:off x="161510" y="13434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0" name="直線コネクタ 9"/>
          <p:cNvCxnSpPr/>
          <p:nvPr/>
        </p:nvCxnSpPr>
        <p:spPr>
          <a:xfrm>
            <a:off x="179512" y="494383"/>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8416567"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43</a:t>
            </a:r>
            <a:endParaRPr lang="ja-JP" altLang="en-US" dirty="0">
              <a:solidFill>
                <a:prstClr val="black"/>
              </a:solidFill>
            </a:endParaRPr>
          </a:p>
        </p:txBody>
      </p:sp>
    </p:spTree>
    <p:extLst>
      <p:ext uri="{BB962C8B-B14F-4D97-AF65-F5344CB8AC3E}">
        <p14:creationId xmlns:p14="http://schemas.microsoft.com/office/powerpoint/2010/main" val="1800374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500165012"/>
              </p:ext>
            </p:extLst>
          </p:nvPr>
        </p:nvGraphicFramePr>
        <p:xfrm>
          <a:off x="179513" y="638690"/>
          <a:ext cx="8784975" cy="6071527"/>
        </p:xfrm>
        <a:graphic>
          <a:graphicData uri="http://schemas.openxmlformats.org/drawingml/2006/table">
            <a:tbl>
              <a:tblPr firstRow="1" bandRow="1">
                <a:tableStyleId>{5940675A-B579-460E-94D1-54222C63F5DA}</a:tableStyleId>
              </a:tblPr>
              <a:tblGrid>
                <a:gridCol w="1114601">
                  <a:extLst>
                    <a:ext uri="{9D8B030D-6E8A-4147-A177-3AD203B41FA5}">
                      <a16:colId xmlns:a16="http://schemas.microsoft.com/office/drawing/2014/main" val="20000"/>
                    </a:ext>
                  </a:extLst>
                </a:gridCol>
                <a:gridCol w="2197766">
                  <a:extLst>
                    <a:ext uri="{9D8B030D-6E8A-4147-A177-3AD203B41FA5}">
                      <a16:colId xmlns:a16="http://schemas.microsoft.com/office/drawing/2014/main" val="20001"/>
                    </a:ext>
                  </a:extLst>
                </a:gridCol>
                <a:gridCol w="2745305">
                  <a:extLst>
                    <a:ext uri="{9D8B030D-6E8A-4147-A177-3AD203B41FA5}">
                      <a16:colId xmlns:a16="http://schemas.microsoft.com/office/drawing/2014/main" val="20004"/>
                    </a:ext>
                  </a:extLst>
                </a:gridCol>
                <a:gridCol w="2727303">
                  <a:extLst>
                    <a:ext uri="{9D8B030D-6E8A-4147-A177-3AD203B41FA5}">
                      <a16:colId xmlns:a16="http://schemas.microsoft.com/office/drawing/2014/main" val="1346563556"/>
                    </a:ext>
                  </a:extLst>
                </a:gridCol>
              </a:tblGrid>
              <a:tr h="49505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令和元年度の取組み状況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88606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高等職業技術専門校</a:t>
                      </a:r>
                      <a:r>
                        <a:rPr lang="zh-TW"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運営費</a:t>
                      </a:r>
                      <a:endParaRPr lang="en-US" altLang="zh-TW"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新規学校卒業者及び中高年齢者等に対し基礎的な技能訓練を実施し、就職の促進を図り、産業界の要求する技能労働者の養成を図る。また、職業訓練指導員の技術指導、生活・職業指導の両面での資質向上を図るため、計画的・効率的な指導員研修を実施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就職氷河期世代の安定就労促進の観点から、年齢制限の緩和を実施した。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北大阪校・東大阪校・南大阪校においては、企業ニーズや商工会・商工会議所等の意見聴取を反映し、地域の産業人材育成拠点としての機能強化を図っている。</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大阪府人材育成計画に基づく技術専門校の機能の充実強化を図る取組みについて、具体的な成果指標を設定し、事業効果の検証を行う。</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訓練科目の見直し過程においては、企業ニーズや商工会・商工会議所等の意見聴取を反映し、地域の産業人材育成拠点としての機能強化を図る。　</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5119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0" strike="noStrike"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中小企業取引振興</a:t>
                      </a:r>
                      <a:r>
                        <a:rPr lang="zh-TW" altLang="en-US" sz="1200" b="0" strike="noStrike"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事業費</a:t>
                      </a:r>
                      <a:endParaRPr lang="en-US" altLang="zh-TW" sz="1200" b="0" strike="noStrike"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下請中小企業のセーフティネットである下請取引適正化や取引あっせん事業等の「下請取引振興事業」及び、ビジネスマッチング支援事業を実施</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する</a:t>
                      </a:r>
                      <a:r>
                        <a:rPr kumimoji="1" lang="zh-TW"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公益財団法人大阪産業局</a:t>
                      </a:r>
                      <a:r>
                        <a:rPr kumimoji="1" lang="ja-JP" altLang="en-US" sz="1200" b="0" i="0" u="none" strike="noStrike" kern="1200" cap="none" spc="0" normalizeH="0" baseline="0" noProof="0" dirty="0" err="1"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へ</a:t>
                      </a:r>
                      <a:r>
                        <a:rPr kumimoji="1" lang="ja-JP" altLang="en-US" sz="1200" b="0" i="0" u="none" strike="noStrike" kern="1200" cap="none" spc="0" normalizeH="0" baseline="0" noProof="0" dirty="0" err="1">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の</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補助を行う。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0"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ja-JP" altLang="en-US" sz="1200" b="0" i="0" u="none" strike="noStrike" kern="1200" cap="none" spc="0" normalizeH="0" baseline="0" noProof="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に公益財団法人大阪</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産業振興</a:t>
                      </a:r>
                      <a:r>
                        <a:rPr kumimoji="1" lang="ja-JP" altLang="en-US" sz="1200" b="0"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機構</a:t>
                      </a:r>
                      <a:r>
                        <a:rPr kumimoji="1" lang="ja-JP" altLang="en-US" sz="1200" b="0" i="0" u="none" strike="noStrike" kern="1200" cap="none" spc="0" normalizeH="0" baseline="0" noProof="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と公益財団法人大阪市</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都市型産業振興センターを統合して大阪産業局が設立。同法人に</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対し事業</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内容・組織体制の精査について働きかけを行い、歳出</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予算を圧縮した。</a:t>
                      </a:r>
                      <a:endPar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10002"/>
                  </a:ext>
                </a:extLst>
              </a:tr>
              <a:tr h="217849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大阪府ものづくり支援</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拠点</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大阪府内のものづくり中小企業の技術革新や活性化のため、イノベーションの創出、産学官ネットワークの構築</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、受発注の推進、人材育成などものづくり総合支援拠点であるものづくり</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ビジネスセンター大阪</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MOBIO</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の事業運営を</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行う</a:t>
                      </a:r>
                      <a:r>
                        <a:rPr kumimoji="1" lang="zh-TW"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公益財団法人大阪産業局</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及び</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常設展示場等運営事業者に補助を行う。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16</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回副首都推進本部会議</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H30.12</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）において、</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MOBIO</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は当面現行のブランドを維持することとして整理。上記の方針を踏まえ、政策立案をはじめとする企画機能は大阪府、ものづくり中小企業を対象とする支援機能は大阪産業局を主体とする役割分担を整理。当該役割分担のもと、平成</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月から支援機能を大阪産業局へ移管。</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からの完全事業移管に向けて、事業移管を計画通り進めていくとともに、大阪産業局が今後策定する</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中期経営計画</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の中で、本格的な中小企業支援機能のあり方について検討していく。</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0279573"/>
                  </a:ext>
                </a:extLst>
              </a:tr>
            </a:tbl>
          </a:graphicData>
        </a:graphic>
      </p:graphicFrame>
      <p:sp>
        <p:nvSpPr>
          <p:cNvPr id="15" name="正方形/長方形 14"/>
          <p:cNvSpPr/>
          <p:nvPr/>
        </p:nvSpPr>
        <p:spPr>
          <a:xfrm>
            <a:off x="161510" y="13434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 name="直線コネクタ 16"/>
          <p:cNvCxnSpPr/>
          <p:nvPr/>
        </p:nvCxnSpPr>
        <p:spPr>
          <a:xfrm>
            <a:off x="179512" y="494383"/>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8416567"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44</a:t>
            </a:r>
            <a:endParaRPr lang="ja-JP" altLang="en-US" dirty="0">
              <a:solidFill>
                <a:prstClr val="black"/>
              </a:solidFill>
            </a:endParaRPr>
          </a:p>
        </p:txBody>
      </p:sp>
    </p:spTree>
    <p:extLst>
      <p:ext uri="{BB962C8B-B14F-4D97-AF65-F5344CB8AC3E}">
        <p14:creationId xmlns:p14="http://schemas.microsoft.com/office/powerpoint/2010/main" val="181519447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a:spPr>
      <a:bodyPr lIns="36000" rIns="0" rtlCol="0" anchor="ctr"/>
      <a:lstStyle>
        <a:defPPr algn="ctr">
          <a:defRPr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solidFill>
          <a:schemeClr val="bg1">
            <a:lumMod val="85000"/>
          </a:schemeClr>
        </a:solidFill>
        <a:ln>
          <a:solidFill>
            <a:schemeClr val="tx1"/>
          </a:solidFill>
        </a:ln>
      </a:spPr>
      <a:bodyPr wrap="square" rtlCol="0">
        <a:noAutofit/>
      </a:bodyPr>
      <a:lstStyle>
        <a:defPPr>
          <a:defRPr sz="2800" dirty="0" smtClean="0">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5BBD448640CB147A5528A90D7A752E6" ma:contentTypeVersion="0" ma:contentTypeDescription="新しいドキュメントを作成します。" ma:contentTypeScope="" ma:versionID="870bfd10208a075ddad328603fb1e3f2">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568595-2E1A-481F-9D26-4F8C6BF77D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532240C-9678-49BC-876E-9028F5F0CBF7}">
  <ds:schemaRefs>
    <ds:schemaRef ds:uri="http://schemas.openxmlformats.org/package/2006/metadata/core-properties"/>
    <ds:schemaRef ds:uri="http://schemas.microsoft.com/office/infopath/2007/PartnerControls"/>
    <ds:schemaRef ds:uri="http://purl.org/dc/elements/1.1/"/>
    <ds:schemaRef ds:uri="http://schemas.microsoft.com/office/2006/documentManagement/types"/>
    <ds:schemaRef ds:uri="http://schemas.microsoft.com/office/2006/metadata/properties"/>
    <ds:schemaRef ds:uri="http://www.w3.org/XML/1998/namespace"/>
    <ds:schemaRef ds:uri="http://purl.org/dc/terms/"/>
    <ds:schemaRef ds:uri="http://purl.org/dc/dcmitype/"/>
  </ds:schemaRefs>
</ds:datastoreItem>
</file>

<file path=customXml/itemProps3.xml><?xml version="1.0" encoding="utf-8"?>
<ds:datastoreItem xmlns:ds="http://schemas.openxmlformats.org/officeDocument/2006/customXml" ds:itemID="{FD13421D-47B8-4EE1-AFD8-43F894A84F8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31443</TotalTime>
  <Words>12376</Words>
  <Application>Microsoft Office PowerPoint</Application>
  <PresentationFormat>画面に合わせる (4:3)</PresentationFormat>
  <Paragraphs>1104</Paragraphs>
  <Slides>35</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35</vt:i4>
      </vt:variant>
    </vt:vector>
  </HeadingPairs>
  <TitlesOfParts>
    <vt:vector size="44" baseType="lpstr">
      <vt:lpstr>Meiryo UI</vt:lpstr>
      <vt:lpstr>ＭＳ Ｐゴシック</vt:lpstr>
      <vt:lpstr>メイリオ</vt:lpstr>
      <vt:lpstr>游明朝</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山本　芳生</cp:lastModifiedBy>
  <cp:revision>3505</cp:revision>
  <cp:lastPrinted>2020-03-19T00:50:13Z</cp:lastPrinted>
  <dcterms:created xsi:type="dcterms:W3CDTF">2014-06-17T12:02:58Z</dcterms:created>
  <dcterms:modified xsi:type="dcterms:W3CDTF">2020-11-12T00:12:38Z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0x01010085BBD448640CB147A5528A90D7A752E6</vt:lpwstr>
  </property>
</Properties>
</file>