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96" r:id="rId4"/>
    <p:sldMasterId id="2147483708" r:id="rId5"/>
    <p:sldMasterId id="2147483720" r:id="rId6"/>
    <p:sldMasterId id="2147483732" r:id="rId7"/>
  </p:sldMasterIdLst>
  <p:notesMasterIdLst>
    <p:notesMasterId r:id="rId67"/>
  </p:notesMasterIdLst>
  <p:sldIdLst>
    <p:sldId id="1640" r:id="rId8"/>
    <p:sldId id="1641" r:id="rId9"/>
    <p:sldId id="1642" r:id="rId10"/>
    <p:sldId id="1725" r:id="rId11"/>
    <p:sldId id="1726" r:id="rId12"/>
    <p:sldId id="1645" r:id="rId13"/>
    <p:sldId id="1661" r:id="rId14"/>
    <p:sldId id="1691" r:id="rId15"/>
    <p:sldId id="1404" r:id="rId16"/>
    <p:sldId id="1658" r:id="rId17"/>
    <p:sldId id="1665" r:id="rId18"/>
    <p:sldId id="1666" r:id="rId19"/>
    <p:sldId id="1652" r:id="rId20"/>
    <p:sldId id="1732" r:id="rId21"/>
    <p:sldId id="1728" r:id="rId22"/>
    <p:sldId id="1729" r:id="rId23"/>
    <p:sldId id="1708" r:id="rId24"/>
    <p:sldId id="1731" r:id="rId25"/>
    <p:sldId id="1706" r:id="rId26"/>
    <p:sldId id="1727" r:id="rId27"/>
    <p:sldId id="1693" r:id="rId28"/>
    <p:sldId id="1667" r:id="rId29"/>
    <p:sldId id="1684" r:id="rId30"/>
    <p:sldId id="1685" r:id="rId31"/>
    <p:sldId id="1416" r:id="rId32"/>
    <p:sldId id="1709" r:id="rId33"/>
    <p:sldId id="1710" r:id="rId34"/>
    <p:sldId id="1711" r:id="rId35"/>
    <p:sldId id="1668" r:id="rId36"/>
    <p:sldId id="1660" r:id="rId37"/>
    <p:sldId id="1715" r:id="rId38"/>
    <p:sldId id="1699" r:id="rId39"/>
    <p:sldId id="1713" r:id="rId40"/>
    <p:sldId id="1720" r:id="rId41"/>
    <p:sldId id="1680" r:id="rId42"/>
    <p:sldId id="1681" r:id="rId43"/>
    <p:sldId id="1719" r:id="rId44"/>
    <p:sldId id="1568" r:id="rId45"/>
    <p:sldId id="1718" r:id="rId46"/>
    <p:sldId id="1576" r:id="rId47"/>
    <p:sldId id="1663" r:id="rId48"/>
    <p:sldId id="1674" r:id="rId49"/>
    <p:sldId id="1675" r:id="rId50"/>
    <p:sldId id="1714" r:id="rId51"/>
    <p:sldId id="1655" r:id="rId52"/>
    <p:sldId id="1733" r:id="rId53"/>
    <p:sldId id="1669" r:id="rId54"/>
    <p:sldId id="1730" r:id="rId55"/>
    <p:sldId id="1659" r:id="rId56"/>
    <p:sldId id="1705" r:id="rId57"/>
    <p:sldId id="1672" r:id="rId58"/>
    <p:sldId id="1734" r:id="rId59"/>
    <p:sldId id="1695" r:id="rId60"/>
    <p:sldId id="1696" r:id="rId61"/>
    <p:sldId id="1697" r:id="rId62"/>
    <p:sldId id="1698" r:id="rId63"/>
    <p:sldId id="1682" r:id="rId64"/>
    <p:sldId id="1646" r:id="rId65"/>
    <p:sldId id="1700" r:id="rId6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D8EECE"/>
    <a:srgbClr val="EDF7E9"/>
    <a:srgbClr val="6699FF"/>
    <a:srgbClr val="9999FF"/>
    <a:srgbClr val="99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74" autoAdjust="0"/>
    <p:restoredTop sz="97527" autoAdjust="0"/>
  </p:normalViewPr>
  <p:slideViewPr>
    <p:cSldViewPr>
      <p:cViewPr>
        <p:scale>
          <a:sx n="80" d="100"/>
          <a:sy n="80" d="100"/>
        </p:scale>
        <p:origin x="-768" y="3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63" Type="http://schemas.openxmlformats.org/officeDocument/2006/relationships/slide" Target="slides/slide56.xml"/><Relationship Id="rId68" Type="http://schemas.openxmlformats.org/officeDocument/2006/relationships/presProps" Target="presProps.xml"/><Relationship Id="rId7" Type="http://schemas.openxmlformats.org/officeDocument/2006/relationships/slideMaster" Target="slideMasters/slideMaster4.xml"/><Relationship Id="rId71"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66" Type="http://schemas.openxmlformats.org/officeDocument/2006/relationships/slide" Target="slides/slide59.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61" Type="http://schemas.openxmlformats.org/officeDocument/2006/relationships/slide" Target="slides/slide54.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65" Type="http://schemas.openxmlformats.org/officeDocument/2006/relationships/slide" Target="slides/slide58.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slide" Target="slides/slide57.xml"/><Relationship Id="rId69" Type="http://schemas.openxmlformats.org/officeDocument/2006/relationships/viewProps" Target="viewProps.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 Id="rId67" Type="http://schemas.openxmlformats.org/officeDocument/2006/relationships/notesMaster" Target="notesMasters/notesMaster1.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slide" Target="slides/slide55.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2018/2/15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875A66-8240-4C7B-8F63-ACC40D2513BA}" type="slidenum">
              <a:rPr lang="ja-JP" altLang="en-US">
                <a:solidFill>
                  <a:prstClr val="black"/>
                </a:solidFill>
              </a:rPr>
              <a:pPr/>
              <a:t>1</a:t>
            </a:fld>
            <a:endParaRPr lang="ja-JP" altLang="en-US" dirty="0">
              <a:solidFill>
                <a:prstClr val="black"/>
              </a:solidFill>
            </a:endParaRPr>
          </a:p>
        </p:txBody>
      </p:sp>
    </p:spTree>
    <p:extLst>
      <p:ext uri="{BB962C8B-B14F-4D97-AF65-F5344CB8AC3E}">
        <p14:creationId xmlns:p14="http://schemas.microsoft.com/office/powerpoint/2010/main" val="137939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E28D5F-C604-409D-8FBA-5B98EC288095}"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3641236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E28D5F-C604-409D-8FBA-5B98EC288095}"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3641236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37968BE-A1B1-47AA-9A8B-BF9103CFFD0C}" type="slidenum">
              <a:rPr lang="ja-JP" altLang="en-US" smtClean="0">
                <a:solidFill>
                  <a:prstClr val="black"/>
                </a:solidFill>
              </a:rPr>
              <a:pPr/>
              <a:t>28</a:t>
            </a:fld>
            <a:endParaRPr lang="ja-JP" altLang="en-US">
              <a:solidFill>
                <a:prstClr val="black"/>
              </a:solidFill>
            </a:endParaRPr>
          </a:p>
        </p:txBody>
      </p:sp>
    </p:spTree>
    <p:extLst>
      <p:ext uri="{BB962C8B-B14F-4D97-AF65-F5344CB8AC3E}">
        <p14:creationId xmlns:p14="http://schemas.microsoft.com/office/powerpoint/2010/main" val="291778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37968BE-A1B1-47AA-9A8B-BF9103CFFD0C}" type="slidenum">
              <a:rPr lang="ja-JP" altLang="en-US" smtClean="0">
                <a:solidFill>
                  <a:prstClr val="black"/>
                </a:solidFill>
              </a:rPr>
              <a:pPr/>
              <a:t>29</a:t>
            </a:fld>
            <a:endParaRPr lang="ja-JP" altLang="en-US">
              <a:solidFill>
                <a:prstClr val="black"/>
              </a:solidFill>
            </a:endParaRPr>
          </a:p>
        </p:txBody>
      </p:sp>
    </p:spTree>
    <p:extLst>
      <p:ext uri="{BB962C8B-B14F-4D97-AF65-F5344CB8AC3E}">
        <p14:creationId xmlns:p14="http://schemas.microsoft.com/office/powerpoint/2010/main" val="291778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875A66-8240-4C7B-8F63-ACC40D2513BA}" type="slidenum">
              <a:rPr lang="ja-JP" altLang="en-US" smtClean="0">
                <a:solidFill>
                  <a:prstClr val="black"/>
                </a:solidFill>
              </a:rPr>
              <a:pPr/>
              <a:t>47</a:t>
            </a:fld>
            <a:endParaRPr lang="ja-JP" altLang="en-US">
              <a:solidFill>
                <a:prstClr val="black"/>
              </a:solidFill>
            </a:endParaRPr>
          </a:p>
        </p:txBody>
      </p:sp>
    </p:spTree>
    <p:extLst>
      <p:ext uri="{BB962C8B-B14F-4D97-AF65-F5344CB8AC3E}">
        <p14:creationId xmlns:p14="http://schemas.microsoft.com/office/powerpoint/2010/main" val="142115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3141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80443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73175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9204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777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2181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4460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6414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0015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11589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7887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934441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442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64414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28041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488961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266953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852710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595875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829580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551082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01886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5962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0535429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327470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152223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8033895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335946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274300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626309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1194964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855311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33961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6568674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869140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599490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0203127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3524635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12869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5728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8327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16633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7586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3114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8852624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76368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51E5E-691E-48DE-A204-CB25103CED8D}"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3785117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2949552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944588" y="2132856"/>
            <a:ext cx="7272808" cy="461665"/>
          </a:xfrm>
          <a:prstGeom prst="rect">
            <a:avLst/>
          </a:prstGeom>
          <a:noFill/>
        </p:spPr>
        <p:txBody>
          <a:bodyPr wrap="square" rtlCol="0">
            <a:spAutoFit/>
          </a:bodyPr>
          <a:lstStyle/>
          <a:p>
            <a:pPr algn="ct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行財政改革推進プラン（案）取組み実績</a:t>
            </a:r>
            <a:endParaRPr lang="en-US" altLang="ja-JP"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オブジェクト 4"/>
          <p:cNvGraphicFramePr>
            <a:graphicFrameLocks noChangeAspect="1"/>
          </p:cNvGraphicFramePr>
          <p:nvPr/>
        </p:nvGraphicFramePr>
        <p:xfrm>
          <a:off x="161925" y="285750"/>
          <a:ext cx="428625" cy="361950"/>
        </p:xfrm>
        <a:graphic>
          <a:graphicData uri="http://schemas.openxmlformats.org/presentationml/2006/ole">
            <mc:AlternateContent xmlns:mc="http://schemas.openxmlformats.org/markup-compatibility/2006">
              <mc:Choice xmlns:v="urn:schemas-microsoft-com:vml" Requires="v">
                <p:oleObj spid="_x0000_s2500" r:id="rId3" imgW="914286" imgH="666667" progId="">
                  <p:embed/>
                </p:oleObj>
              </mc:Choice>
              <mc:Fallback>
                <p:oleObj r:id="rId3" imgW="914286" imgH="666667"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 y="285750"/>
                        <a:ext cx="428625" cy="361950"/>
                      </a:xfrm>
                      <a:prstGeom prst="rect">
                        <a:avLst/>
                      </a:prstGeom>
                      <a:noFill/>
                    </p:spPr>
                  </p:pic>
                </p:oleObj>
              </mc:Fallback>
            </mc:AlternateContent>
          </a:graphicData>
        </a:graphic>
      </p:graphicFrame>
      <p:sp>
        <p:nvSpPr>
          <p:cNvPr id="16" name="Text Box 4"/>
          <p:cNvSpPr txBox="1">
            <a:spLocks noChangeArrowheads="1"/>
          </p:cNvSpPr>
          <p:nvPr/>
        </p:nvSpPr>
        <p:spPr bwMode="auto">
          <a:xfrm>
            <a:off x="686015" y="332656"/>
            <a:ext cx="1147233" cy="372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295" tIns="8890" rIns="74295" bIns="889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ja-JP" altLang="en-US" sz="1900" dirty="0">
                <a:solidFill>
                  <a:srgbClr val="000000"/>
                </a:solidFill>
                <a:latin typeface="HG丸ｺﾞｼｯｸM-PRO"/>
                <a:ea typeface="HG丸ｺﾞｼｯｸM-PRO"/>
              </a:rPr>
              <a:t>大阪府</a:t>
            </a:r>
          </a:p>
        </p:txBody>
      </p:sp>
      <p:sp>
        <p:nvSpPr>
          <p:cNvPr id="17" name="テキスト ボックス 16"/>
          <p:cNvSpPr txBox="1"/>
          <p:nvPr/>
        </p:nvSpPr>
        <p:spPr>
          <a:xfrm>
            <a:off x="1187625" y="3037582"/>
            <a:ext cx="7029772" cy="461665"/>
          </a:xfrm>
          <a:prstGeom prst="rect">
            <a:avLst/>
          </a:prstGeom>
          <a:noFill/>
        </p:spPr>
        <p:txBody>
          <a:bodyPr wrap="square" rtlCol="0">
            <a:spAutoFit/>
          </a:bodyPr>
          <a:lstStyle/>
          <a:p>
            <a:pPr algn="ct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７～２９年度≫</a:t>
            </a:r>
            <a:endParaRPr lang="en-US" altLang="ja-JP"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2690080" y="5592188"/>
            <a:ext cx="4032448" cy="400110"/>
          </a:xfrm>
          <a:prstGeom prst="rect">
            <a:avLst/>
          </a:prstGeom>
          <a:noFill/>
        </p:spPr>
        <p:txBody>
          <a:bodyPr wrap="square" rtlCol="0">
            <a:spAutoFit/>
          </a:bodyPr>
          <a:lstStyle/>
          <a:p>
            <a:pPr algn="ct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434058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83310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（１）事業重点化（組み換え）の推進　②ストックの活用</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035807759"/>
              </p:ext>
            </p:extLst>
          </p:nvPr>
        </p:nvGraphicFramePr>
        <p:xfrm>
          <a:off x="296044" y="1257727"/>
          <a:ext cx="8496040" cy="4893289"/>
        </p:xfrm>
        <a:graphic>
          <a:graphicData uri="http://schemas.openxmlformats.org/drawingml/2006/table">
            <a:tbl>
              <a:tblPr firstRow="1" firstCol="1" bandRow="1" bandCol="1"/>
              <a:tblGrid>
                <a:gridCol w="1080120"/>
                <a:gridCol w="1080000"/>
                <a:gridCol w="864000"/>
                <a:gridCol w="1872208"/>
                <a:gridCol w="1872000"/>
                <a:gridCol w="1187712"/>
                <a:gridCol w="540000"/>
              </a:tblGrid>
              <a:tr h="231553">
                <a:tc rowSpan="2">
                  <a:txBody>
                    <a:bodyPr/>
                    <a:lstStyle/>
                    <a:p>
                      <a:pPr algn="ctr">
                        <a:spcAft>
                          <a:spcPts val="0"/>
                        </a:spcAft>
                      </a:pPr>
                      <a:r>
                        <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取組み実績</a:t>
                      </a:r>
                      <a:endPar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9358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368151">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公共施設等の最適な経営管理（ファシリティマネジメント）の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P40</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41</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900"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施設等をできる限り長期にわたり安全・安心に利用できるよう、計画的に管理・修繕</a:t>
                      </a:r>
                      <a:r>
                        <a:rPr lang="ja-JP" altLang="en-US" sz="900" kern="0" dirty="0" smtClean="0">
                          <a:ln w="3175" cmpd="sng">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（予防保全）、</a:t>
                      </a:r>
                      <a:r>
                        <a:rPr kumimoji="0" lang="ja-JP" altLang="en-US" sz="900"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長寿命化することによって、</a:t>
                      </a:r>
                      <a:r>
                        <a:rPr lang="ja-JP" altLang="en-US" sz="900" kern="0" dirty="0" smtClean="0">
                          <a:ln w="3175" cmpd="sng">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施設等の建設や維持管理等に要する総費用（ライフサイクルコスト）の縮減と、施設等の建替時期の分散による毎年度の財政負担を平準化します。</a:t>
                      </a:r>
                      <a:endParaRPr lang="en-US" altLang="ja-JP" sz="900" kern="0" dirty="0" smtClean="0">
                        <a:ln w="3175" cmpd="sng">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また、</a:t>
                      </a:r>
                      <a:r>
                        <a:rPr kumimoji="0" lang="ja-JP" altLang="en-US" sz="900"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公共施設等の劣化や利用状況等を把握しながら、既存施設等の有効活用（組み換え）や総量の最適化を図ることによって、</a:t>
                      </a:r>
                      <a:r>
                        <a:rPr kumimoji="0" lang="ja-JP" altLang="en-US" sz="900" kern="0" dirty="0" smtClean="0">
                          <a:ln w="3175" cmpd="sng">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必要とされる規模への適正化・縮小や低未利用財産の有効活用・売却などにより、新たな施策展開につなげます。</a:t>
                      </a:r>
                      <a:endParaRPr kumimoji="0" lang="en-US" altLang="ja-JP" sz="900" kern="0" dirty="0" smtClean="0">
                        <a:ln w="3175" cmpd="sng">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3335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財産活用課</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住宅まちづくり部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公共建築室</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ファシリティマネジメント基本方針』（仮称</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）の策定</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（※（仮称）都市基盤施設長寿命化計画など各部局が作成するファシリティマネジメント関連の計画との整合を図る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・ファシリティマネジメント推進会議</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の設置（</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5</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大阪府</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ファシリティマネジメント基</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本方針</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の策定（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◆財産の基本情報（公有財産台帳）のほか保全情報等のデータ把握・一元的管理</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・長寿命化の技術検討に関する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ワーキンググループの設置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・劣化度調査項目等の選定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基本</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方針に基づくマネジメントの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indent="-9525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indent="-9525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indent="-9525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indent="-180975"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・建築後</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25</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年目・</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50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年目を迎える</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36</a:t>
                      </a:r>
                    </a:p>
                    <a:p>
                      <a:pPr marL="180975" indent="-180975"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施設並びに有効活用を点検する</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38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施設について、施設の活用方</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針をとりまとめ</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r>
                        <a:rPr kumimoji="1" lang="ja-JP" altLang="en-US" sz="900" baseline="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aseline="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endParaRPr kumimoji="1" lang="en-US" altLang="ja-JP" sz="900" baseline="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r>
                        <a:rPr kumimoji="1" lang="ja-JP" altLang="en-US" sz="900" baseline="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aseline="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・技術検討ＷＧにて劣化度調査項</a:t>
                      </a:r>
                      <a:endPar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r>
                        <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目等</a:t>
                      </a:r>
                      <a:r>
                        <a:rPr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及び保全情報等の集約項目</a:t>
                      </a:r>
                      <a:endParaRPr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r>
                        <a:rPr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選定、集約方法をまとめた</a:t>
                      </a:r>
                      <a:endParaRPr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endPar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tabLst>
                          <a:tab pos="990600" algn="l"/>
                        </a:tabLst>
                      </a:pPr>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・学校、警察、その他施設（計</a:t>
                      </a:r>
                      <a:r>
                        <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164</a:t>
                      </a:r>
                    </a:p>
                    <a:p>
                      <a:pPr marL="180975" indent="-180975">
                        <a:tabLst>
                          <a:tab pos="990600" algn="l"/>
                        </a:tabLst>
                      </a:pPr>
                      <a:r>
                        <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棟）について劣化度調査、中長期</a:t>
                      </a:r>
                      <a:endPar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tabLst>
                          <a:tab pos="990600" algn="l"/>
                        </a:tabLst>
                      </a:pPr>
                      <a:r>
                        <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保全計画</a:t>
                      </a:r>
                      <a:r>
                        <a:rPr kumimoji="1" lang="ja-JP" altLang="en-US" sz="900" strike="noStrike" baseline="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（案）をとりまとめ</a:t>
                      </a:r>
                      <a:endParaRPr kumimoji="1" lang="en-US" altLang="ja-JP" sz="900" strike="noStrike" baseline="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tabLst>
                          <a:tab pos="990600" algn="l"/>
                        </a:tabLs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・建築後</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25</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年目・</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50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年目を迎える施設等</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75</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施設並びに有効活用を点検する</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16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施設について、施設の活用方針をとりまとめ</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・学校、警察、その他施設（計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328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棟）について劣化度調査及び中長期保全計画（案）をとりまとめ</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9" name="右矢印 18"/>
          <p:cNvSpPr/>
          <p:nvPr/>
        </p:nvSpPr>
        <p:spPr>
          <a:xfrm>
            <a:off x="5220071" y="2564904"/>
            <a:ext cx="3024336" cy="2065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6</a:t>
            </a:r>
          </a:p>
        </p:txBody>
      </p:sp>
      <p:sp>
        <p:nvSpPr>
          <p:cNvPr id="13" name="右矢印 12"/>
          <p:cNvSpPr/>
          <p:nvPr/>
        </p:nvSpPr>
        <p:spPr>
          <a:xfrm>
            <a:off x="3563889" y="4146584"/>
            <a:ext cx="4669578"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srgbClr val="FF0000"/>
              </a:solidFill>
            </a:endParaRPr>
          </a:p>
        </p:txBody>
      </p:sp>
      <p:sp>
        <p:nvSpPr>
          <p:cNvPr id="10" name="正方形/長方形 9"/>
          <p:cNvSpPr/>
          <p:nvPr/>
        </p:nvSpPr>
        <p:spPr>
          <a:xfrm>
            <a:off x="6443138" y="4362608"/>
            <a:ext cx="1296144" cy="28304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劣化度調査を実施</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7155434" y="5517232"/>
            <a:ext cx="1277094" cy="230832"/>
          </a:xfrm>
          <a:prstGeom prst="rect">
            <a:avLst/>
          </a:prstGeom>
          <a:noFill/>
          <a:ln>
            <a:noFill/>
          </a:ln>
        </p:spPr>
        <p:txBody>
          <a:bodyPr wrap="square" rtlCol="0">
            <a:spAutoFit/>
          </a:bodyPr>
          <a:lstStyle/>
          <a:p>
            <a:r>
              <a:rPr lang="ja-JP" altLang="en-US" sz="900" dirty="0" smtClean="0">
                <a:solidFill>
                  <a:srgbClr val="FF0000"/>
                </a:solidFill>
                <a:latin typeface="ＭＳ Ｐ明朝" panose="02020600040205080304" pitchFamily="18" charset="-128"/>
                <a:ea typeface="ＭＳ Ｐ明朝" panose="02020600040205080304" pitchFamily="18" charset="-128"/>
              </a:rPr>
              <a:t>　</a:t>
            </a:r>
            <a:endParaRPr lang="ja-JP" altLang="en-US" sz="900" dirty="0">
              <a:solidFill>
                <a:srgbClr val="FF0000"/>
              </a:solidFill>
              <a:latin typeface="ＭＳ Ｐ明朝" panose="02020600040205080304" pitchFamily="18" charset="-128"/>
              <a:ea typeface="ＭＳ Ｐ明朝" panose="02020600040205080304" pitchFamily="18" charset="-128"/>
            </a:endParaRPr>
          </a:p>
        </p:txBody>
      </p:sp>
      <p:cxnSp>
        <p:nvCxnSpPr>
          <p:cNvPr id="15" name="直線矢印コネクタ 14"/>
          <p:cNvCxnSpPr/>
          <p:nvPr/>
        </p:nvCxnSpPr>
        <p:spPr>
          <a:xfrm flipV="1">
            <a:off x="3491880" y="2649325"/>
            <a:ext cx="1717249" cy="18829"/>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94157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687880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）国への提案の強化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）関西広域連合を通じた連携強化</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727610016"/>
              </p:ext>
            </p:extLst>
          </p:nvPr>
        </p:nvGraphicFramePr>
        <p:xfrm>
          <a:off x="270942" y="1288135"/>
          <a:ext cx="8640328" cy="4988237"/>
        </p:xfrm>
        <a:graphic>
          <a:graphicData uri="http://schemas.openxmlformats.org/drawingml/2006/table">
            <a:tbl>
              <a:tblPr firstRow="1" firstCol="1" bandRow="1" bandCol="1"/>
              <a:tblGrid>
                <a:gridCol w="1080120"/>
                <a:gridCol w="1080000"/>
                <a:gridCol w="720000"/>
                <a:gridCol w="1515941"/>
                <a:gridCol w="1561181"/>
                <a:gridCol w="1891086"/>
                <a:gridCol w="792000"/>
              </a:tblGrid>
              <a:tr h="217599">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取組み実績</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6943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646963">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国への提案の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P44</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特区制度等を用いた規制改革の推進や、双眼型国土構造を見据えたリニア中央新幹線の早期実現など、大阪・関西の成長を通じた日本の再生に向けた課題解決型の具体的提案をさらに強化していきます。</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政策企画部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企画室</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課題に応じて、適宜具体的な提案を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・国への提案・要望（</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津波浸水対策（南海トラフ</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巨大地震への備え）など</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p>
                      <a:pPr marL="72000" indent="-457200" algn="l">
                        <a:lnSpc>
                          <a:spcPct val="100000"/>
                        </a:lnSpc>
                        <a:spcAft>
                          <a:spcPts val="0"/>
                        </a:spcAft>
                      </a:pP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・国への提案・要望</a:t>
                      </a: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・リニア中央新幹線に係る緊</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急要望（</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5</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月）及び大阪府・</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三重県・奈良県による首相</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への</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要望（</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・淀川左岸線延伸部の早期</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整備に係る要望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など</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・国への提案・要望</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・国土強靭化推進のための防災・減</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災対策に関する提案（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・地方拠点強化税制の見直しに向け</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た</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提言（</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など</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2208">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関西広域連合を通じた連携</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P44</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関西広域連合を通じ、広域で担う新たな事務の拡充をめざすことにより、広域課題への対応の強化を図ります。</a:t>
                      </a:r>
                    </a:p>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また、国に対し、関西広域連合を受け皿とする国出先機関の事務・権限の移譲（丸ごと移管）を引き続き要求していきます。</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政策企画部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企画室</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広域課題への対応）</a:t>
                      </a: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◆執行体制の強化</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・奈良県が関西広域連合に</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正式加入</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分野の広域事務に追加</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して広域スポーツの振興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に取組む体制を整備</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広域連合へ持ち寄る新たな事務の検討</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u="sng"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900" kern="100" baseline="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baseline="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r>
                        <a:rPr lang="en-US" altLang="ja-JP" sz="900" kern="100" baseline="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・毒物劇物取扱者試験・登録</a:t>
                      </a:r>
                      <a:endParaRPr lang="en-US" altLang="ja-JP"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販売者試験（医薬品販売）に</a:t>
                      </a:r>
                      <a:endParaRPr lang="en-US" altLang="ja-JP"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ついて、平成</a:t>
                      </a:r>
                      <a:r>
                        <a:rPr lang="en-US" altLang="ja-JP"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31</a:t>
                      </a:r>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年度に広域</a:t>
                      </a:r>
                      <a:endParaRPr lang="en-US" altLang="ja-JP"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連合での試験実施を目指す</a:t>
                      </a:r>
                      <a:endParaRPr lang="ja-JP" altLang="en-US" sz="900" dirty="0" smtClean="0">
                        <a:solidFill>
                          <a:schemeClr val="tx1"/>
                        </a:solidFill>
                        <a:latin typeface="ＭＳ Ｐ明朝" panose="02020600040205080304" pitchFamily="18" charset="-128"/>
                        <a:ea typeface="ＭＳ Ｐ明朝" panose="02020600040205080304" pitchFamily="18"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年度から関西広域連合で</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資格試験を実施するための方針 が決定</a:t>
                      </a:r>
                      <a:endPar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期広域計画（平成</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の推進に取組む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・試験問題の作成等、試験事務実施の準備を進める</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7</a:t>
            </a:r>
            <a:endParaRPr lang="ja-JP" altLang="en-US" dirty="0">
              <a:solidFill>
                <a:prstClr val="black"/>
              </a:solidFill>
            </a:endParaRPr>
          </a:p>
        </p:txBody>
      </p:sp>
      <p:cxnSp>
        <p:nvCxnSpPr>
          <p:cNvPr id="11" name="直線矢印コネクタ 10"/>
          <p:cNvCxnSpPr/>
          <p:nvPr/>
        </p:nvCxnSpPr>
        <p:spPr>
          <a:xfrm>
            <a:off x="3419872" y="5589240"/>
            <a:ext cx="4680520" cy="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2" name="直線矢印コネクタ 11"/>
          <p:cNvCxnSpPr/>
          <p:nvPr/>
        </p:nvCxnSpPr>
        <p:spPr>
          <a:xfrm>
            <a:off x="3419872" y="2132856"/>
            <a:ext cx="4680520"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3419872" y="4257092"/>
            <a:ext cx="1224425"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62545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687880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）国への提案の強化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）関西広域連合を通じた連携強化</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360597996"/>
              </p:ext>
            </p:extLst>
          </p:nvPr>
        </p:nvGraphicFramePr>
        <p:xfrm>
          <a:off x="251520" y="1367008"/>
          <a:ext cx="8640212" cy="4798296"/>
        </p:xfrm>
        <a:graphic>
          <a:graphicData uri="http://schemas.openxmlformats.org/drawingml/2006/table">
            <a:tbl>
              <a:tblPr firstRow="1" firstCol="1" bandRow="1" bandCol="1"/>
              <a:tblGrid>
                <a:gridCol w="1080120"/>
                <a:gridCol w="1080000"/>
                <a:gridCol w="792088"/>
                <a:gridCol w="1872208"/>
                <a:gridCol w="1872000"/>
                <a:gridCol w="1223716"/>
                <a:gridCol w="720080"/>
              </a:tblGrid>
              <a:tr h="202561">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543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349195">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関西広域連合を通じた連携</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P44</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関西広域連合を通じ、広域で担う新たな事務の拡充をめざすことにより、広域課題への対応の強化を図ります。</a:t>
                      </a:r>
                    </a:p>
                    <a:p>
                      <a:pPr indent="133350"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また、国に対し、関西広域連合を受け皿とする国出先機関の事務・権限の移譲（丸ごと移管）を引き続き要求していきます。</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政策企画部</a:t>
                      </a:r>
                    </a:p>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企画室</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◆関西圏域の展望研究に係る基本戦略（仮称）のとりまとめ等</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関西圏域の展望研究に関する報</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告書のとりまとめ（</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・関西広域連合における「関西版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総合戦略」（＝「関西創生戦略」）</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の検討を実施</a:t>
                      </a:r>
                      <a:endParaRPr lang="ja-JP" sz="900" u="none" strike="sngStrike"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国出先機関の丸ごと移管</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国家要望等国への働きかけ</a:t>
                      </a: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・本府から国に対し、国出先機関の</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連合への移管の推進等について</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要望するとともに（</a:t>
                      </a:r>
                      <a:r>
                        <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月）、関西広域</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連合として国の予算編成等に対す</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strike="noStrike"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る</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提案を実施し、国出先機関の地</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方移管の強力な推進等を要望</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r>
                        <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11</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第</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期広域計画の策定</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・関西創生戦略を策定（</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及び改定（</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年度と同様の要望を実施</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・第</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期広域計画の推進</a:t>
                      </a:r>
                      <a:endParaRPr lang="ja-JP"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・関西創生戦略の推進</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年度と同様の要望を実施</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900" u="none"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900" u="none"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広域計画（平成</a:t>
                      </a: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の推進に取組む</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4" name="直線矢印コネクタ 23"/>
          <p:cNvCxnSpPr/>
          <p:nvPr/>
        </p:nvCxnSpPr>
        <p:spPr>
          <a:xfrm>
            <a:off x="6948400" y="2348880"/>
            <a:ext cx="1224000"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6" name="直線矢印コネクタ 25"/>
          <p:cNvCxnSpPr/>
          <p:nvPr/>
        </p:nvCxnSpPr>
        <p:spPr>
          <a:xfrm>
            <a:off x="3419872" y="4954076"/>
            <a:ext cx="4752528"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8</a:t>
            </a:r>
            <a:endParaRPr lang="ja-JP" altLang="en-US" dirty="0">
              <a:solidFill>
                <a:prstClr val="black"/>
              </a:solidFill>
            </a:endParaRPr>
          </a:p>
        </p:txBody>
      </p:sp>
      <p:cxnSp>
        <p:nvCxnSpPr>
          <p:cNvPr id="12" name="直線矢印コネクタ 11"/>
          <p:cNvCxnSpPr/>
          <p:nvPr/>
        </p:nvCxnSpPr>
        <p:spPr>
          <a:xfrm>
            <a:off x="3419872" y="2348880"/>
            <a:ext cx="3528184" cy="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3419872" y="2996952"/>
            <a:ext cx="3528392" cy="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4" name="直線矢印コネクタ 13"/>
          <p:cNvCxnSpPr/>
          <p:nvPr/>
        </p:nvCxnSpPr>
        <p:spPr>
          <a:xfrm>
            <a:off x="6999704" y="2996952"/>
            <a:ext cx="1172696"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837536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1793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）府市連携の強化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013984018"/>
              </p:ext>
            </p:extLst>
          </p:nvPr>
        </p:nvGraphicFramePr>
        <p:xfrm>
          <a:off x="251520" y="1340769"/>
          <a:ext cx="8532120" cy="3446806"/>
        </p:xfrm>
        <a:graphic>
          <a:graphicData uri="http://schemas.openxmlformats.org/drawingml/2006/table">
            <a:tbl>
              <a:tblPr firstRow="1" firstCol="1" bandRow="1" bandCol="1"/>
              <a:tblGrid>
                <a:gridCol w="1080120"/>
                <a:gridCol w="1080000"/>
                <a:gridCol w="792000"/>
                <a:gridCol w="1800000"/>
                <a:gridCol w="1800000"/>
                <a:gridCol w="1440000"/>
                <a:gridCol w="540000"/>
              </a:tblGrid>
              <a:tr h="189584">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8958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978051">
                <a:tc rowSpan="2">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府市連携の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P45</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大阪府市統合本部において取りまとめた、経営形態の見直し検討項目（</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項目及び類似・重複している行政サービス（</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項目に係る「基本的方向性（案）」の着実な実施を図ります</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副首都推進局</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基本的</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方向性（案）の実現に向けた具体化の取組みの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・府営住宅の大阪市への移管</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・地方独立行政法人大阪府立産業技術総合研究所と地方独立行政法人大阪市立工業研究所を統合した</a:t>
                      </a:r>
                      <a:r>
                        <a:rPr lang="zh-CN"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地方独立行政法人</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大阪産業技術研究所の設立（</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大阪府立公衆衛生研究所と大阪市立環境科学研究所を統合した地方独立行政法人大阪健康安全基盤研究所の設立（</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r>
              <a:tr h="792088">
                <a:tc vMerge="1">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「事務事業の共同化」や「日常業務の一体的運営」などの府市連携の取組みを推進します。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実施中の連携を維持しつつ、新たに連携できるものがあれば合意に向け協議</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ctr">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dirty="0">
                        <a:solidFill>
                          <a:schemeClr val="tx1"/>
                        </a:solidFill>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2" name="直線矢印コネクタ 11"/>
          <p:cNvCxnSpPr/>
          <p:nvPr/>
        </p:nvCxnSpPr>
        <p:spPr>
          <a:xfrm>
            <a:off x="3419872" y="2109106"/>
            <a:ext cx="4824176"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3419872" y="4653136"/>
            <a:ext cx="4824176"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9</a:t>
            </a:r>
            <a:endParaRPr lang="ja-JP" altLang="en-US" dirty="0">
              <a:solidFill>
                <a:prstClr val="black"/>
              </a:solidFill>
            </a:endParaRPr>
          </a:p>
        </p:txBody>
      </p:sp>
      <p:sp>
        <p:nvSpPr>
          <p:cNvPr id="3" name="テキスト ボックス 2"/>
          <p:cNvSpPr txBox="1"/>
          <p:nvPr/>
        </p:nvSpPr>
        <p:spPr>
          <a:xfrm>
            <a:off x="4932040" y="2132856"/>
            <a:ext cx="1872208" cy="369332"/>
          </a:xfrm>
          <a:prstGeom prst="rect">
            <a:avLst/>
          </a:prstGeom>
          <a:noFill/>
        </p:spPr>
        <p:txBody>
          <a:bodyPr wrap="square" rtlCol="0">
            <a:spAutoFit/>
          </a:bodyPr>
          <a:lstStyle/>
          <a:p>
            <a:pPr marL="72000" indent="-457200">
              <a:defRPr/>
            </a:pPr>
            <a:r>
              <a:rPr lang="ja-JP" altLang="en-US" sz="900" kern="1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特別支援学校の府への一元化</a:t>
            </a:r>
            <a:endParaRPr lang="en-US" altLang="ja-JP" sz="900" kern="1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defRPr/>
            </a:pPr>
            <a:r>
              <a:rPr lang="ja-JP" altLang="en-US" sz="900" kern="1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Tree>
    <p:extLst>
      <p:ext uri="{BB962C8B-B14F-4D97-AF65-F5344CB8AC3E}">
        <p14:creationId xmlns:p14="http://schemas.microsoft.com/office/powerpoint/2010/main" val="637804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999996814"/>
              </p:ext>
            </p:extLst>
          </p:nvPr>
        </p:nvGraphicFramePr>
        <p:xfrm>
          <a:off x="251520" y="1309822"/>
          <a:ext cx="8388512" cy="5507002"/>
        </p:xfrm>
        <a:graphic>
          <a:graphicData uri="http://schemas.openxmlformats.org/drawingml/2006/table">
            <a:tbl>
              <a:tblPr firstRow="1" firstCol="1" bandRow="1" bandCol="1"/>
              <a:tblGrid>
                <a:gridCol w="1080120">
                  <a:extLst>
                    <a:ext uri="{9D8B030D-6E8A-4147-A177-3AD203B41FA5}">
                      <a16:colId xmlns:a16="http://schemas.microsoft.com/office/drawing/2014/main" xmlns="" val="20000"/>
                    </a:ext>
                  </a:extLst>
                </a:gridCol>
                <a:gridCol w="1656184">
                  <a:extLst>
                    <a:ext uri="{9D8B030D-6E8A-4147-A177-3AD203B41FA5}">
                      <a16:colId xmlns:a16="http://schemas.microsoft.com/office/drawing/2014/main" xmlns="" val="20001"/>
                    </a:ext>
                  </a:extLst>
                </a:gridCol>
                <a:gridCol w="720080">
                  <a:extLst>
                    <a:ext uri="{9D8B030D-6E8A-4147-A177-3AD203B41FA5}">
                      <a16:colId xmlns:a16="http://schemas.microsoft.com/office/drawing/2014/main" xmlns="" val="20002"/>
                    </a:ext>
                  </a:extLst>
                </a:gridCol>
                <a:gridCol w="1728192">
                  <a:extLst>
                    <a:ext uri="{9D8B030D-6E8A-4147-A177-3AD203B41FA5}">
                      <a16:colId xmlns:a16="http://schemas.microsoft.com/office/drawing/2014/main" xmlns="" val="20003"/>
                    </a:ext>
                  </a:extLst>
                </a:gridCol>
                <a:gridCol w="1224136">
                  <a:extLst>
                    <a:ext uri="{9D8B030D-6E8A-4147-A177-3AD203B41FA5}">
                      <a16:colId xmlns:a16="http://schemas.microsoft.com/office/drawing/2014/main" xmlns="" val="20004"/>
                    </a:ext>
                  </a:extLst>
                </a:gridCol>
                <a:gridCol w="1331728">
                  <a:extLst>
                    <a:ext uri="{9D8B030D-6E8A-4147-A177-3AD203B41FA5}">
                      <a16:colId xmlns:a16="http://schemas.microsoft.com/office/drawing/2014/main" xmlns="" val="20005"/>
                    </a:ext>
                  </a:extLst>
                </a:gridCol>
                <a:gridCol w="648072">
                  <a:extLst>
                    <a:ext uri="{9D8B030D-6E8A-4147-A177-3AD203B41FA5}">
                      <a16:colId xmlns:a16="http://schemas.microsoft.com/office/drawing/2014/main" xmlns="" val="20006"/>
                    </a:ext>
                  </a:extLst>
                </a:gridCol>
              </a:tblGrid>
              <a:tr h="181445">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xmlns="" val="10000"/>
                  </a:ext>
                </a:extLst>
              </a:tr>
              <a:tr h="16865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extLst>
                  <a:ext uri="{0D108BD9-81ED-4DB2-BD59-A6C34878D82A}">
                    <a16:rowId xmlns:a16="http://schemas.microsoft.com/office/drawing/2014/main" xmlns="" val="10001"/>
                  </a:ext>
                </a:extLst>
              </a:tr>
              <a:tr h="4793417">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市町村との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パートナーシップ</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する観点から、府と市町村の双方に効果があり、スケールメリットを活かせる連携を進める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P47</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【大阪府域地方税徴収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機構</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（仮称）</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a:t>
                      </a:r>
                    </a:p>
                    <a:p>
                      <a:pPr indent="133350"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府内</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市町との間で地方税徴収機構</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（仮称）</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を設立し、個人府民税の徴収向上を図るとともに、滞納整理の共同実施を行います。</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税務局</a:t>
                      </a: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大阪府域</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地方税徴収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機構を設置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運営</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運営規模</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・参加</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団体（</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25</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町）</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効果額は、毎年度、市町から地方税徴収機構へ引継ぎを行うことから、引継がれる税額により変動する。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当初見込</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・引継件数</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4,000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件、引継税額</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億円を前提として、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①効果額（大阪府分）</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②効果額（府・市町合計）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≪取組実績≫</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・引継税額</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33.7</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億円（当初見込より▲</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％）、引継件数</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3,844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①効果額（大阪府分）本税で</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億円。他に延滞金等</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千万円の収入を確保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②効果額（府・市町合計）本税で</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億４千万円。他に延滞金等</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千万円の収入を確保</a:t>
                      </a:r>
                      <a:endParaRPr lang="ja-JP" sz="9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◆同機構の運営</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・参加</a:t>
                      </a:r>
                      <a:r>
                        <a:rPr lang="en-US" altLang="ja-JP"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団体（</a:t>
                      </a:r>
                      <a:r>
                        <a:rPr lang="en-US" altLang="ja-JP"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25</a:t>
                      </a: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市２町）</a:t>
                      </a:r>
                      <a:endParaRPr lang="ja-JP"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u="dbl" kern="100" baseline="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dirty="0" smtClean="0">
                        <a:solidFill>
                          <a:srgbClr val="FF0000"/>
                        </a:solidFill>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≪取組実績≫</a:t>
                      </a:r>
                    </a:p>
                    <a:p>
                      <a:pPr marL="72000" indent="-457200" algn="l">
                        <a:lnSpc>
                          <a:spcPct val="100000"/>
                        </a:lnSpc>
                        <a:spcAft>
                          <a:spcPts val="0"/>
                        </a:spcAft>
                      </a:pPr>
                      <a:r>
                        <a:rPr lang="ja-JP" altLang="en-US"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・引継税額</a:t>
                      </a:r>
                      <a:r>
                        <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32.7</a:t>
                      </a:r>
                      <a:r>
                        <a:rPr lang="ja-JP" altLang="en-US"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億円（前年比▲</a:t>
                      </a:r>
                      <a:r>
                        <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％）、引継件数</a:t>
                      </a:r>
                      <a:r>
                        <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3,817</a:t>
                      </a:r>
                      <a:r>
                        <a:rPr lang="ja-JP" altLang="en-US"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a:t>
                      </a:r>
                    </a:p>
                    <a:p>
                      <a:pPr marL="72000" indent="-457200" algn="l">
                        <a:lnSpc>
                          <a:spcPct val="100000"/>
                        </a:lnSpc>
                        <a:spcAft>
                          <a:spcPts val="0"/>
                        </a:spcAft>
                      </a:pPr>
                      <a:r>
                        <a:rPr lang="ja-JP" altLang="en-US"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①効果額（</a:t>
                      </a:r>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大阪府分）本税で</a:t>
                      </a:r>
                      <a:r>
                        <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億円。他に延滞金等</a:t>
                      </a:r>
                      <a:r>
                        <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億円の収入を確保。</a:t>
                      </a:r>
                      <a:endPar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②効果額（府・市町合計）</a:t>
                      </a:r>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本税で</a:t>
                      </a:r>
                      <a:r>
                        <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14.2</a:t>
                      </a:r>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億円。他に延滞金等</a:t>
                      </a:r>
                      <a:r>
                        <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2.1</a:t>
                      </a:r>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億円の収入を確保。</a:t>
                      </a:r>
                      <a:endPar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b="0" u="none"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b="0" u="none"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ja-JP" sz="900" b="0" u="none"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5720" marR="35720" marT="23954" marB="23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◆同左</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・参加</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30</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団体（</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26</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市４町）</a:t>
                      </a:r>
                      <a:endParaRPr lang="ja-JP"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ja-JP" altLang="en-US" sz="900" b="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≪取組実績≫</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u="none"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○引継税額</a:t>
                      </a:r>
                      <a:r>
                        <a:rPr kumimoji="1" lang="en-US" altLang="ja-JP" sz="900" b="0" u="none"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27.1</a:t>
                      </a:r>
                      <a:r>
                        <a:rPr kumimoji="1" lang="ja-JP" altLang="en-US" sz="900" b="0" u="none"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億円（前年比▲</a:t>
                      </a:r>
                      <a:r>
                        <a:rPr kumimoji="1" lang="en-US" altLang="ja-JP" sz="900" b="0" u="none"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17</a:t>
                      </a:r>
                      <a:r>
                        <a:rPr kumimoji="1" lang="ja-JP" altLang="en-US" sz="900" b="0" u="none"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％）、引継件数</a:t>
                      </a:r>
                      <a:r>
                        <a:rPr kumimoji="1" lang="en-US" altLang="ja-JP" sz="900" b="0" u="none"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3,935</a:t>
                      </a:r>
                      <a:r>
                        <a:rPr kumimoji="1" lang="ja-JP" altLang="en-US" sz="900" b="0" u="none"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件。</a:t>
                      </a:r>
                      <a:endParaRPr kumimoji="1" lang="en-US" altLang="ja-JP" sz="900" b="0" u="none"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u="none"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○引継税額は前年度を大幅に下回るものの、前年度並みの大阪府分の増収（効果）額を見込む。</a:t>
                      </a:r>
                      <a:endPar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5720" marR="35720" marT="23954" marB="23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参加団体と協議</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した結果、平成</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年度以降も</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参加３４団体と継続</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19" name="右矢印 18"/>
          <p:cNvSpPr/>
          <p:nvPr/>
        </p:nvSpPr>
        <p:spPr>
          <a:xfrm>
            <a:off x="4283968" y="2098689"/>
            <a:ext cx="3672408"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10 </a:t>
            </a:r>
            <a:endParaRPr lang="ja-JP" altLang="en-US" dirty="0">
              <a:solidFill>
                <a:prstClr val="black"/>
              </a:solidFill>
            </a:endParaRPr>
          </a:p>
        </p:txBody>
      </p:sp>
      <p:cxnSp>
        <p:nvCxnSpPr>
          <p:cNvPr id="9" name="直線矢印コネクタ 8"/>
          <p:cNvCxnSpPr/>
          <p:nvPr/>
        </p:nvCxnSpPr>
        <p:spPr>
          <a:xfrm>
            <a:off x="3851920" y="2200631"/>
            <a:ext cx="432048"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83842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461190956"/>
              </p:ext>
            </p:extLst>
          </p:nvPr>
        </p:nvGraphicFramePr>
        <p:xfrm>
          <a:off x="322713" y="1296065"/>
          <a:ext cx="8389159" cy="5085263"/>
        </p:xfrm>
        <a:graphic>
          <a:graphicData uri="http://schemas.openxmlformats.org/drawingml/2006/table">
            <a:tbl>
              <a:tblPr firstRow="1" firstCol="1" bandRow="1" bandCol="1"/>
              <a:tblGrid>
                <a:gridCol w="1008927"/>
                <a:gridCol w="1728000"/>
                <a:gridCol w="648000"/>
                <a:gridCol w="2088232"/>
                <a:gridCol w="1188000"/>
                <a:gridCol w="1188000"/>
                <a:gridCol w="540000"/>
              </a:tblGrid>
              <a:tr h="15785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7855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699829">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市町村とのパートナーシップ</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する観点から、府と市町村の双方に効果があり、スケールメリットを活かせる連携を進める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【地域維持管理連携プラットフォームの構築】</a:t>
                      </a: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土木</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所の管内毎に市町村や土木工学系大学等と情報共有を行い、インフラの維持管理ノウハウの共有や研修を通じて、技術連携・人材育成を図り、各管理者が責任をもって都市基盤施設の維持管理を行うこと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しま</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〔府と市町村〕</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・地域により特性が異なるインフ</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ラ維持管理に関する情報共有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・維持管理に関するノウハウの</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共有や研修実施による人材</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育成</a:t>
                      </a: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・点検など維持管理業務の一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括発注の検討</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〔行政と大学〕</a:t>
                      </a: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・府、市町村に対する技術的</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助言</a:t>
                      </a: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・インフラ維持管理のフィールド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やデータを活用した維持管理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技術の共同研究</a:t>
                      </a: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都市整備部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事業管理室</a:t>
                      </a: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土木</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事務所毎に「プラットフォーム」を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【情報・ノウハウの共有、研修など人材育成】</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都市基盤施設（道路・治水・下水道・港湾・公園）の維持管理に係る情報、ノウハウの共有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・各管理者のインフラ点検結果や補修</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履歴等のデータを蓄積・活用するため</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の維持管理データベースの基本設計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を実施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橋梁点検実地研修、街路樹管理研修、補修工事検査</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研修等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・市町村や大学等と連携し、各プラット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フォームにおいて</a:t>
                      </a:r>
                      <a:r>
                        <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橋梁点検実地</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や</a:t>
                      </a:r>
                      <a:r>
                        <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街</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路樹管理研修</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等を開催</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【点検業務等の一括発注の検討】</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スケールメリット等を活かした維持管理業務の地域一括発注のあり方を検討</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・市町村の橋梁点検業務を、府都市</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整備推進センターを活用し、一括し</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て発注支援するしくみを構築、実施</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・維持管理データ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ベースシステムの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構築に着手</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・各地域ﾆｰｽﾞに応じ</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た研修等を継続実</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・他の市町村にも支</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援を拡大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15</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・維持管理データ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ベースシステムの仮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運用（道路・港湾分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野）</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・同左</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・同左</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26</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市町村）</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8" name="直線矢印コネクタ 27"/>
          <p:cNvCxnSpPr/>
          <p:nvPr/>
        </p:nvCxnSpPr>
        <p:spPr>
          <a:xfrm>
            <a:off x="4139952" y="2708920"/>
            <a:ext cx="4031575"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11</a:t>
            </a:r>
            <a:endParaRPr lang="ja-JP" altLang="en-US" dirty="0">
              <a:solidFill>
                <a:prstClr val="black"/>
              </a:solidFill>
            </a:endParaRPr>
          </a:p>
        </p:txBody>
      </p:sp>
      <p:sp>
        <p:nvSpPr>
          <p:cNvPr id="2" name="大かっこ 1"/>
          <p:cNvSpPr/>
          <p:nvPr/>
        </p:nvSpPr>
        <p:spPr>
          <a:xfrm>
            <a:off x="1403647" y="3540968"/>
            <a:ext cx="1584000" cy="2398018"/>
          </a:xfrm>
          <a:prstGeom prst="bracketPair">
            <a:avLst>
              <a:gd name="adj" fmla="val 1007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cxnSp>
        <p:nvCxnSpPr>
          <p:cNvPr id="12" name="直線矢印コネクタ 11"/>
          <p:cNvCxnSpPr/>
          <p:nvPr/>
        </p:nvCxnSpPr>
        <p:spPr>
          <a:xfrm>
            <a:off x="4139952" y="3861048"/>
            <a:ext cx="4031575"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5" name="直線矢印コネクタ 14"/>
          <p:cNvCxnSpPr/>
          <p:nvPr/>
        </p:nvCxnSpPr>
        <p:spPr>
          <a:xfrm>
            <a:off x="4139952" y="5229200"/>
            <a:ext cx="4031575"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315024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473897524"/>
              </p:ext>
            </p:extLst>
          </p:nvPr>
        </p:nvGraphicFramePr>
        <p:xfrm>
          <a:off x="322713" y="1296065"/>
          <a:ext cx="8317151" cy="4869239"/>
        </p:xfrm>
        <a:graphic>
          <a:graphicData uri="http://schemas.openxmlformats.org/drawingml/2006/table">
            <a:tbl>
              <a:tblPr firstRow="1" firstCol="1" bandRow="1" bandCol="1"/>
              <a:tblGrid>
                <a:gridCol w="1008927"/>
                <a:gridCol w="1728000"/>
                <a:gridCol w="648000"/>
                <a:gridCol w="2016224"/>
                <a:gridCol w="1188000"/>
                <a:gridCol w="1188000"/>
                <a:gridCol w="540000"/>
              </a:tblGrid>
              <a:tr h="15785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7855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483805">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市町村とのパートナーシップ</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する観点から、府と市町村の双方に効果があり、スケールメリットを活かせる連携を進める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【地域維持管理連携プラットフォームの構築】</a:t>
                      </a: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土木</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所の管内毎に市町村や土木工学系大学等と情報共有を行い、インフラの維持管理ノウハウの共有や研修を通じて、技術連携・人材育成を図り、各管理者が責任をもって都市基盤施設の維持管理を行うこと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しま</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〔府と市町村〕</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・地域により特性が異なるインフ</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ラ維持管理に関する情報共</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・維持管理に関するノウハウの</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共有や研修実施による人材</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育成</a:t>
                      </a: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・点検など維持管理業務の一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括発注の検討</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〔行政と大学〕</a:t>
                      </a: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・府、市町村に対する技術的</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助言</a:t>
                      </a: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・インフラ維持管理のフィールド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やデータを活用した維持管理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技術の共同研究</a:t>
                      </a: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都市整備部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事業管理室</a:t>
                      </a: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【大学への技術相談（テクニカル・アドバイスなど）】</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都市基盤施設（道路・治水・下水道・港湾・公園）の維持管理に係る技術的助言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府、市町村のフィールドやデータを活用した維持管理の共同研究</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・府内の</a:t>
                      </a: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大学（関大・工大・摂大・</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産大・近大・市大）と事業連携協定</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を締結し、技術相談や共同研究を</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実施</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・都市基盤施設（道路・治水・下水</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道・港湾・公園）の維持管理に係る</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技術相談窓口を各プラットフォーム</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に設置</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府のフィールドやデータを活用した</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維持管理の共同研究等の実施</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・他大学へも事業連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携協定を拡大すべ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く調整（新たに京大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と締結）</a:t>
                      </a: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・大学と連携しながら</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継続的に実施</a:t>
                      </a: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7030A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・新たに大阪大学との包括連携協定を締結</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・大学と連携しながら、新技術に関する共同実験や各種研修会、技術相談等を実施</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12</a:t>
            </a:r>
            <a:endParaRPr lang="ja-JP" altLang="en-US" dirty="0">
              <a:solidFill>
                <a:prstClr val="black"/>
              </a:solidFill>
            </a:endParaRPr>
          </a:p>
        </p:txBody>
      </p:sp>
      <p:sp>
        <p:nvSpPr>
          <p:cNvPr id="2" name="大かっこ 1"/>
          <p:cNvSpPr/>
          <p:nvPr/>
        </p:nvSpPr>
        <p:spPr>
          <a:xfrm>
            <a:off x="1402567" y="3429000"/>
            <a:ext cx="1548000" cy="2398018"/>
          </a:xfrm>
          <a:prstGeom prst="bracketPair">
            <a:avLst>
              <a:gd name="adj" fmla="val 1007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cxnSp>
        <p:nvCxnSpPr>
          <p:cNvPr id="21" name="直線矢印コネクタ 20"/>
          <p:cNvCxnSpPr/>
          <p:nvPr/>
        </p:nvCxnSpPr>
        <p:spPr>
          <a:xfrm>
            <a:off x="3851920" y="2996952"/>
            <a:ext cx="4254410"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515736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11570358"/>
              </p:ext>
            </p:extLst>
          </p:nvPr>
        </p:nvGraphicFramePr>
        <p:xfrm>
          <a:off x="305433" y="1362081"/>
          <a:ext cx="8424616" cy="5193736"/>
        </p:xfrm>
        <a:graphic>
          <a:graphicData uri="http://schemas.openxmlformats.org/drawingml/2006/table">
            <a:tbl>
              <a:tblPr firstRow="1" firstCol="1" bandRow="1" bandCol="1"/>
              <a:tblGrid>
                <a:gridCol w="1080120"/>
                <a:gridCol w="1080000"/>
                <a:gridCol w="720080"/>
                <a:gridCol w="1962311"/>
                <a:gridCol w="1656304"/>
                <a:gridCol w="1295824"/>
                <a:gridCol w="629977"/>
              </a:tblGrid>
              <a:tr h="195523">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9803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449519">
                <a:tc rowSpan="2">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事務の効率化と併せて、市町村の水平連携の推進をサポートする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【市町村の自治体クラウド導入へのサポート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の自治体クラウドの取組みについて、円滑に実施・運用できるよう、府は相談体制を整えるとともに、適切な助言等によるサポートを行います。</a:t>
                      </a: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・業務改革</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◆府と市町村で構成する自治体クラウド</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検討会（事務局：大阪府）を設置し、導入に向けた課題や導入方法等に</a:t>
                      </a:r>
                      <a:r>
                        <a:rPr lang="ja-JP" altLang="en-US" sz="900" u="none"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つ</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いて検討するとともに、市町村からの</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個別相談に対し、技術的なアドバイスや他市町村との仲介を行うなど積極的に</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支援する</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・自治体クラウド検討会を実施し、</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導入を検討している市町村に対し</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積極的に支援</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○検討会</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a:t>
                      </a: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・システム事業者からの技術的な</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提案について</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・府内での自治体クラウドの今後</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の進め方について</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(12</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・早期に導入希望する団体への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支援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町村による取組み</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協定書締結・調達開始</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(12</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・府域で取組む「大阪版自治体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クラウド」の検討</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説明会</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・大規模団体等小グループでの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検討</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720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・総務省地域情報化アドバイザーによる講演及び勉強会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720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町村自治体クラウドの共同化へ事務局として参画</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720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・大規模団体の</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IaaS※</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共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同調達</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RFI</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及び勉強会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ja-JP" altLang="en-US" sz="900" dirty="0">
                        <a:solidFill>
                          <a:schemeClr val="bg2">
                            <a:lumMod val="50000"/>
                          </a:schemeClr>
                        </a:solidFill>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4186">
                <a:tc vMerge="1">
                  <a:txBody>
                    <a:bodyPr/>
                    <a:lstStyle/>
                    <a:p>
                      <a:endParaRPr kumimoji="1" lang="ja-JP" altLang="en-US"/>
                    </a:p>
                  </a:txBody>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【市町村間の広域連携等の体制整備にかかるコーディネート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サービスの提供体制を維持するため、市町村の広域連携の拡大等の取組みに対し、課題解決に向けた助言など、府がそのコーディネートを担います。</a:t>
                      </a: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市町村課</a:t>
                      </a: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市町村の広域連携の拡大等の取組み</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に対</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して、コーディネートや情報提供等、積極的に支援する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・府内</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地域（豊能、南河内、泉州</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南）の広域連携研究会に参画し、</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共同処理の円滑な推進や、さらな</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る</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分野での広域連携が進むよう</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積極的に支援</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○研究会参加回数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・豊能（</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・南河内（</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5</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・泉州南（</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⇒泉州南地域において、</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月～権限移譲事務</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の共同処理を開始（農林分野）</a:t>
                      </a:r>
                      <a:endPar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・広域連携等についての意見交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換の場である「地域ブロック会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議」の開催頻度を増やし（各ブ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ロック年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回）、先進事例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の情報提供などを実施。また、</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会議の出席者を案件に応じて</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柔軟に設定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・各地の広域連携研究会に参画</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し、必要に応じて助言するなど、</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積極的なコーディネートを実施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（参加回数 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・「地域ブロック会議」を開催し、連携候補事務についての意見交換等を実施。（各ブロック年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回）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・「基礎自治機能の維持・充実に関する研究会」において、府と市町村が共同で、新たな広域連携の促進につながる具体的方策について検討・研</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究を実施。（</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0" name="直線矢印コネクタ 19"/>
          <p:cNvCxnSpPr/>
          <p:nvPr/>
        </p:nvCxnSpPr>
        <p:spPr>
          <a:xfrm>
            <a:off x="3419872" y="4725144"/>
            <a:ext cx="4680192"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13</a:t>
            </a:r>
            <a:endParaRPr lang="ja-JP" altLang="en-US" dirty="0">
              <a:solidFill>
                <a:prstClr val="black"/>
              </a:solidFill>
            </a:endParaRPr>
          </a:p>
        </p:txBody>
      </p:sp>
      <p:cxnSp>
        <p:nvCxnSpPr>
          <p:cNvPr id="12" name="直線矢印コネクタ 11"/>
          <p:cNvCxnSpPr/>
          <p:nvPr/>
        </p:nvCxnSpPr>
        <p:spPr>
          <a:xfrm flipV="1">
            <a:off x="3419872" y="2918864"/>
            <a:ext cx="4680192" cy="17334"/>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4" name="大かっこ 13"/>
          <p:cNvSpPr/>
          <p:nvPr/>
        </p:nvSpPr>
        <p:spPr>
          <a:xfrm>
            <a:off x="3279799" y="5662736"/>
            <a:ext cx="1764000" cy="826604"/>
          </a:xfrm>
          <a:prstGeom prst="bracketPair">
            <a:avLst>
              <a:gd name="adj" fmla="val 9472"/>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15" name="大かっこ 14"/>
          <p:cNvSpPr/>
          <p:nvPr/>
        </p:nvSpPr>
        <p:spPr>
          <a:xfrm>
            <a:off x="3275484" y="3429000"/>
            <a:ext cx="1728564" cy="720080"/>
          </a:xfrm>
          <a:prstGeom prst="bracketPair">
            <a:avLst>
              <a:gd name="adj" fmla="val 9472"/>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2" name="正方形/長方形 1"/>
          <p:cNvSpPr/>
          <p:nvPr/>
        </p:nvSpPr>
        <p:spPr>
          <a:xfrm>
            <a:off x="759768" y="6606745"/>
            <a:ext cx="7624464" cy="230832"/>
          </a:xfrm>
          <a:prstGeom prst="rect">
            <a:avLst/>
          </a:prstGeom>
        </p:spPr>
        <p:txBody>
          <a:bodyPr wrap="square">
            <a:spAutoFit/>
          </a:bodyPr>
          <a:lstStyle/>
          <a:p>
            <a:pPr lvl="0"/>
            <a:r>
              <a:rPr lang="en-US" altLang="ja-JP" sz="900" dirty="0"/>
              <a:t>※Infrastructure as a Service</a:t>
            </a:r>
            <a:r>
              <a:rPr lang="ja-JP" altLang="en-US" sz="900" dirty="0"/>
              <a:t>の略。クラウドコンピューティングの一種で、サーバー等の情報基盤を仮想化し、ネットワーク経由で共同利用する形態のこと。</a:t>
            </a:r>
          </a:p>
        </p:txBody>
      </p:sp>
    </p:spTree>
    <p:extLst>
      <p:ext uri="{BB962C8B-B14F-4D97-AF65-F5344CB8AC3E}">
        <p14:creationId xmlns:p14="http://schemas.microsoft.com/office/powerpoint/2010/main" val="41298740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0" y="484560"/>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06796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との協働の強化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）民間開放の推進（</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PPP</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811003278"/>
              </p:ext>
            </p:extLst>
          </p:nvPr>
        </p:nvGraphicFramePr>
        <p:xfrm>
          <a:off x="251520" y="1040329"/>
          <a:ext cx="8676088" cy="4600814"/>
        </p:xfrm>
        <a:graphic>
          <a:graphicData uri="http://schemas.openxmlformats.org/drawingml/2006/table">
            <a:tbl>
              <a:tblPr firstRow="1" firstCol="1" bandRow="1" bandCol="1"/>
              <a:tblGrid>
                <a:gridCol w="1080000"/>
                <a:gridCol w="1080000"/>
                <a:gridCol w="792088"/>
                <a:gridCol w="2232000"/>
                <a:gridCol w="1584664"/>
                <a:gridCol w="1368152"/>
                <a:gridCol w="539184"/>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3470620">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NPO</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との協働の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P52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広域自治体として、各団体の自主活動の活性化や寄附文化の醸成を図り、協働の取組みを一層促進していくため、市民公益税制の導入など</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整備</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進めます。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府民文化部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男女参画・</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府民協働課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a:t>
                      </a:r>
                      <a:r>
                        <a:rPr lang="ja-JP" sz="9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公益税制の普及</a:t>
                      </a:r>
                      <a:r>
                        <a:rPr 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啓発及び利用促進</a:t>
                      </a: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≪目標≫</a:t>
                      </a: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市民公益税制導入済市町村　　</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認定</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NPO</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法人数　</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p>
                    <a:p>
                      <a:pPr marL="72000" indent="-457200" algn="l">
                        <a:lnSpc>
                          <a:spcPct val="100000"/>
                        </a:lnSpc>
                        <a:spcAft>
                          <a:spcPts val="0"/>
                        </a:spcAft>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市町村、自治会、</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NPO</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法人等が参画する交流会の実施</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≪実績≫</a:t>
                      </a:r>
                      <a:endPar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zh-CN"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○市民公益税制導入済市町村数：</a:t>
                      </a:r>
                      <a:r>
                        <a:rPr kumimoji="1" lang="en-US" altLang="zh-CN"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34</a:t>
                      </a:r>
                      <a:r>
                        <a:rPr kumimoji="1" lang="zh-CN"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○認定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NPO</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法人数：</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38</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○市町村、自治会、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NPO</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法人等が参画する  </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交流会の実施</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・交野市（</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月）、泉南市（２月）において、</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交流会を実施</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（参考）</a:t>
                      </a:r>
                      <a:endPar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市民公益税制（府民税の税額控除）の対象となる指定法人数</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号指定（社会福祉法人や公益法人、認定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NPO</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法人等） →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号指定（条例指定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NPO</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本制度の説明会等の開催状況</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・市町村や中間支援団体等への説明会</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7</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◆府内市町村における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市民公益税制導入の促進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≪実績≫</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○同市町村数：</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34</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○同法人数：</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45</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endParaRPr kumimoji="1" lang="en-US" altLang="ja-JP" sz="900" b="0" i="0" u="none" strike="sngStrike" kern="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○同交流会の実施：</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・交野市（</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熊取町（３月）において、</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交流会を実施</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（参考）</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指定法人数</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号指定→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151</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endParaRPr kumimoji="1" lang="en-US" altLang="ja-JP" sz="900" b="0" i="0" u="none" strike="sng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号指定 →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endParaRPr kumimoji="1" lang="en-US" altLang="ja-JP" sz="900" b="0" i="0" u="none" strike="sngStrike" kern="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説明会等の開催状況</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・市町村や中間支援団体等</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への</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説明会（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7</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◆市民公益税制の</a:t>
                      </a: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活用促進</a:t>
                      </a: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accent1">
                            <a:lumMod val="7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accent1">
                            <a:lumMod val="7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accent1">
                            <a:lumMod val="7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accent1">
                            <a:lumMod val="7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accent1">
                            <a:lumMod val="7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≪実績≫</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○同市町村数：</a:t>
                      </a: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34</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市町村</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○同法人数：</a:t>
                      </a: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46</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法人</a:t>
                      </a:r>
                      <a:endPar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a:t>
                      </a: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月末時点）</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○同交流会の実施：</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・藤井寺市（９月）、</a:t>
                      </a:r>
                      <a:endPar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　茨木市（</a:t>
                      </a: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11</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月）</a:t>
                      </a:r>
                      <a:endPar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　他</a:t>
                      </a: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1</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箇所（見込）</a:t>
                      </a:r>
                      <a:endPar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　において、 </a:t>
                      </a:r>
                      <a:endPar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　交流会を実施</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（参考）</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指定法人数</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3</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号指定→ </a:t>
                      </a: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165</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法人  </a:t>
                      </a:r>
                      <a:endPar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    (12</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月末時点）</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4</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号指定 →３法人</a:t>
                      </a:r>
                      <a:endPar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    (12</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月末時点）</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説明会等の開催状況</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　・市町村や中間支援団 </a:t>
                      </a:r>
                      <a:endPar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    </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体等への説明会</a:t>
                      </a:r>
                      <a:endPar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7</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月～</a:t>
                      </a:r>
                      <a:r>
                        <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月）</a:t>
                      </a:r>
                      <a:endParaRPr kumimoji="1" lang="en-US" altLang="ja-JP" sz="900" b="0" i="0" u="none" strike="noStrike" kern="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0" cap="none" spc="0" normalizeH="0" baseline="0" noProof="0" dirty="0" smtClean="0">
                        <a:ln>
                          <a:noFill/>
                        </a:ln>
                        <a:solidFill>
                          <a:srgbClr val="7FD13B">
                            <a:lumMod val="75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認定</a:t>
                      </a:r>
                      <a:endPar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NPO</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法人数</a:t>
                      </a:r>
                      <a:endPar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年に</a:t>
                      </a:r>
                      <a:endPar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法人</a:t>
                      </a:r>
                      <a:endPar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予定</a:t>
                      </a:r>
                      <a:endPar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14</a:t>
            </a:r>
            <a:endParaRPr lang="ja-JP" altLang="en-US" dirty="0">
              <a:solidFill>
                <a:prstClr val="black"/>
              </a:solidFill>
            </a:endParaRPr>
          </a:p>
        </p:txBody>
      </p:sp>
      <p:cxnSp>
        <p:nvCxnSpPr>
          <p:cNvPr id="18" name="直線矢印コネクタ 17"/>
          <p:cNvCxnSpPr/>
          <p:nvPr/>
        </p:nvCxnSpPr>
        <p:spPr>
          <a:xfrm>
            <a:off x="5436096" y="1844824"/>
            <a:ext cx="1584176"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9" name="直線矢印コネクタ 18"/>
          <p:cNvCxnSpPr/>
          <p:nvPr/>
        </p:nvCxnSpPr>
        <p:spPr>
          <a:xfrm>
            <a:off x="7028720" y="1844824"/>
            <a:ext cx="1287696"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6" name="Rectangle 24"/>
          <p:cNvSpPr>
            <a:spLocks noChangeArrowheads="1"/>
          </p:cNvSpPr>
          <p:nvPr/>
        </p:nvSpPr>
        <p:spPr bwMode="auto">
          <a:xfrm>
            <a:off x="457200" y="740449"/>
            <a:ext cx="706796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との協働の強化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）民間開放の推進（</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PPP</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矢印コネクタ 12"/>
          <p:cNvCxnSpPr/>
          <p:nvPr/>
        </p:nvCxnSpPr>
        <p:spPr>
          <a:xfrm>
            <a:off x="3344594" y="1844824"/>
            <a:ext cx="2091502"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485996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0" y="484560"/>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06796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との協働の強化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）民間開放の推進（</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PPP</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035784025"/>
              </p:ext>
            </p:extLst>
          </p:nvPr>
        </p:nvGraphicFramePr>
        <p:xfrm>
          <a:off x="251520" y="1040329"/>
          <a:ext cx="8676088" cy="2406254"/>
        </p:xfrm>
        <a:graphic>
          <a:graphicData uri="http://schemas.openxmlformats.org/drawingml/2006/table">
            <a:tbl>
              <a:tblPr firstRow="1" firstCol="1" bandRow="1" bandCol="1"/>
              <a:tblGrid>
                <a:gridCol w="1080000"/>
                <a:gridCol w="1080000"/>
                <a:gridCol w="792088"/>
                <a:gridCol w="2232000"/>
                <a:gridCol w="1872696"/>
                <a:gridCol w="1259304"/>
                <a:gridCol w="360000"/>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714722">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民間開放の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P52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新たな手法の導入可能性を幅広く研究するとともに、これまでの課題を検証しながら、引き続き「民でできるものは民へ」の基本姿勢により、指定管理者制度やアウトソーシング、</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PFI</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などの民間開放について、効果的に取組みを進めていきます。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指定</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管理者制度やアウトソーシング、</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PFI</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などの民間開放について、引き続き効果的に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（中央図書館への指定管理者制度導入）</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・中央図書館において平成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月から</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施設管理業務等に指定管理者制度を</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導入</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の先進</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事例情報収集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・他府県におけるＰＦＩの取組みの情報を</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収集</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（中之島図書館への指定管理者</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制度導入）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中之島図書館において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月から施設管理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業務等に</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指定管理者制度を導入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可能なものは</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順次実施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・大阪府</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PPP/PFI</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手法導入優先的</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検討規程を策定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日施行）</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（指定管理者の業務実施状況に係るモニタリングに総合評価を導入）</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5" name="直線矢印コネクタ 14"/>
          <p:cNvCxnSpPr/>
          <p:nvPr/>
        </p:nvCxnSpPr>
        <p:spPr>
          <a:xfrm>
            <a:off x="3364612" y="2132856"/>
            <a:ext cx="5203483"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7" name="直線矢印コネクタ 16"/>
          <p:cNvCxnSpPr/>
          <p:nvPr/>
        </p:nvCxnSpPr>
        <p:spPr>
          <a:xfrm flipV="1">
            <a:off x="5456115" y="2909216"/>
            <a:ext cx="3111981" cy="7597"/>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15</a:t>
            </a:r>
            <a:endParaRPr lang="ja-JP" altLang="en-US" dirty="0">
              <a:solidFill>
                <a:prstClr val="black"/>
              </a:solidFill>
            </a:endParaRPr>
          </a:p>
        </p:txBody>
      </p:sp>
      <p:sp>
        <p:nvSpPr>
          <p:cNvPr id="16" name="Rectangle 24"/>
          <p:cNvSpPr>
            <a:spLocks noChangeArrowheads="1"/>
          </p:cNvSpPr>
          <p:nvPr/>
        </p:nvSpPr>
        <p:spPr bwMode="auto">
          <a:xfrm>
            <a:off x="457200" y="740449"/>
            <a:ext cx="706796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との協働の強化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）民間開放の推進（</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PPP</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0" name="直線矢印コネクタ 19"/>
          <p:cNvCxnSpPr/>
          <p:nvPr/>
        </p:nvCxnSpPr>
        <p:spPr>
          <a:xfrm flipV="1">
            <a:off x="3393853" y="2900052"/>
            <a:ext cx="2039267" cy="7062"/>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32526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3528" y="159144"/>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目　　次</a:t>
            </a:r>
          </a:p>
        </p:txBody>
      </p:sp>
      <p:cxnSp>
        <p:nvCxnSpPr>
          <p:cNvPr id="4" name="直線コネクタ 3"/>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Rectangle 3"/>
          <p:cNvSpPr txBox="1">
            <a:spLocks noChangeArrowheads="1"/>
          </p:cNvSpPr>
          <p:nvPr/>
        </p:nvSpPr>
        <p:spPr>
          <a:xfrm>
            <a:off x="402582" y="836712"/>
            <a:ext cx="5897610" cy="3170099"/>
          </a:xfrm>
          <a:prstGeom prst="rect">
            <a:avLst/>
          </a:prstGeom>
          <a:extLst>
            <a:ext uri="{909E8E84-426E-40DD-AFC4-6F175D3DCCD1}">
              <a14:hiddenFill xmlns:a14="http://schemas.microsoft.com/office/drawing/2010/main">
                <a:solidFill>
                  <a:schemeClr val="bg1"/>
                </a:solidFill>
              </a14:hiddenFill>
            </a:ext>
          </a:extLst>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defTabSz="647700">
              <a:lnSpc>
                <a:spcPts val="1600"/>
              </a:lnSpc>
              <a:spcBef>
                <a:spcPct val="0"/>
              </a:spcBef>
              <a:buFont typeface="Wingdings" pitchFamily="2" charset="2"/>
              <a:buNone/>
              <a:tabLst>
                <a:tab pos="8256588" algn="r"/>
              </a:tabLst>
              <a:defRPr/>
            </a:pPr>
            <a:r>
              <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取組み実績の概要</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個別項目における取組み実績</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具体的な改革の取組み　</a:t>
            </a:r>
          </a:p>
          <a:p>
            <a:pPr defTabSz="647700">
              <a:lnSpc>
                <a:spcPts val="1600"/>
              </a:lnSpc>
              <a:spcBef>
                <a:spcPct val="0"/>
              </a:spcBef>
              <a:buFont typeface="Wingdings" pitchFamily="2" charset="2"/>
              <a:buNone/>
              <a:tabLst>
                <a:tab pos="8256588" algn="r"/>
              </a:tabLst>
              <a:defRPr/>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 事業重点化（組み換え）の推進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（２） 総合力の発揮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 組織活力の</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向上</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endPar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indent="0" defTabSz="647700">
              <a:lnSpc>
                <a:spcPts val="1600"/>
              </a:lnSpc>
              <a:spcBef>
                <a:spcPct val="0"/>
              </a:spcBef>
              <a:buFont typeface="Arial" panose="020B0604020202020204" pitchFamily="34" charset="0"/>
              <a:buNone/>
              <a:tabLst>
                <a:tab pos="8256588" algn="r"/>
              </a:tabLst>
              <a:defRPr/>
            </a:pPr>
            <a:r>
              <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で規律ある財政運営の実現</a:t>
            </a:r>
          </a:p>
          <a:p>
            <a:pPr marL="0" indent="0" defTabSz="647700">
              <a:lnSpc>
                <a:spcPts val="1600"/>
              </a:lnSpc>
              <a:spcBef>
                <a:spcPct val="0"/>
              </a:spcBef>
              <a:buFont typeface="Arial" panose="020B0604020202020204" pitchFamily="34" charset="0"/>
              <a:buNone/>
              <a:tabLst>
                <a:tab pos="8256588" algn="r"/>
              </a:tabLst>
              <a:defRPr/>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indent="0" defTabSz="647700">
              <a:lnSpc>
                <a:spcPts val="1600"/>
              </a:lnSpc>
              <a:spcBef>
                <a:spcPct val="0"/>
              </a:spcBef>
              <a:buFont typeface="Arial" panose="020B0604020202020204" pitchFamily="34" charset="0"/>
              <a:buNone/>
              <a:tabLst>
                <a:tab pos="8256588" algn="r"/>
              </a:tabLst>
              <a:defRPr/>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p>
          <a:p>
            <a:pPr marL="0" indent="0" defTabSz="647700">
              <a:lnSpc>
                <a:spcPts val="1600"/>
              </a:lnSpc>
              <a:spcBef>
                <a:spcPct val="0"/>
              </a:spcBef>
              <a:buFont typeface="Arial" panose="020B0604020202020204" pitchFamily="34" charset="0"/>
              <a:buNone/>
              <a:tabLst>
                <a:tab pos="8256588" algn="r"/>
              </a:tabLst>
              <a:defRPr/>
            </a:pPr>
            <a:r>
              <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な点検項目</a:t>
            </a:r>
          </a:p>
          <a:p>
            <a:pPr marL="0" indent="0" defTabSz="647700">
              <a:lnSpc>
                <a:spcPts val="1600"/>
              </a:lnSpc>
              <a:spcBef>
                <a:spcPct val="0"/>
              </a:spcBef>
              <a:buFont typeface="Arial" panose="020B0604020202020204" pitchFamily="34" charset="0"/>
              <a:buNone/>
              <a:tabLst>
                <a:tab pos="8256588" algn="r"/>
              </a:tabLst>
              <a:defRPr/>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1619672" y="836711"/>
            <a:ext cx="7344816" cy="3170099"/>
          </a:xfrm>
          <a:prstGeom prst="rect">
            <a:avLst/>
          </a:prstGeom>
          <a:noFill/>
        </p:spPr>
        <p:txBody>
          <a:bodyPr wrap="square" rtlCol="0">
            <a:spAutoFit/>
          </a:bodyPr>
          <a:lstStyle/>
          <a:p>
            <a:pP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３</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７</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19</a:t>
            </a:r>
          </a:p>
          <a:p>
            <a:pPr algn="r">
              <a:lnSpc>
                <a:spcPts val="1600"/>
              </a:lnSpc>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33 </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37</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prstClr val="black"/>
              </a:solidFill>
            </a:endParaRPr>
          </a:p>
        </p:txBody>
      </p:sp>
    </p:spTree>
    <p:extLst>
      <p:ext uri="{BB962C8B-B14F-4D97-AF65-F5344CB8AC3E}">
        <p14:creationId xmlns:p14="http://schemas.microsoft.com/office/powerpoint/2010/main" val="21702025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88866" y="40466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83704" y="332656"/>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692696"/>
            <a:ext cx="485421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）民間との新たなパートナーシップ</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9641194"/>
              </p:ext>
            </p:extLst>
          </p:nvPr>
        </p:nvGraphicFramePr>
        <p:xfrm>
          <a:off x="251520" y="1052736"/>
          <a:ext cx="8352928" cy="5590219"/>
        </p:xfrm>
        <a:graphic>
          <a:graphicData uri="http://schemas.openxmlformats.org/drawingml/2006/table">
            <a:tbl>
              <a:tblPr firstRow="1" firstCol="1" bandRow="1" bandCol="1"/>
              <a:tblGrid>
                <a:gridCol w="1080120"/>
                <a:gridCol w="1440160"/>
                <a:gridCol w="792088"/>
                <a:gridCol w="1872208"/>
                <a:gridCol w="1224136"/>
                <a:gridCol w="1224136"/>
                <a:gridCol w="720080"/>
              </a:tblGrid>
              <a:tr h="228456">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3132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584678">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民間との新たな</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パートナーシップ</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P53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57</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従来の公民連携の枠組みを前進させ、府又は民間の提案を基に、連携を展開するなど、双方のニーズをマッチングすることにより新たなパートナーシップを実現します。</a:t>
                      </a: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公民</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戦略連携デスクの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窓口</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・相談機能</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庁内</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バックアップ機能</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協働企業</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開拓</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企業等との連携に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よる事業実施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≪目標≫</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包括連携協定</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企業と部局との連携数</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≪実績≫</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包括連携協定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件（累計）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企業と部局との連携数</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公民</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連携ガイドラインの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策定</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公民連携ガイドラインの策定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　</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件（累計）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　</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60</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同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件（累計）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同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220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◆成功事例を参考にした部局の取組み拡大</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7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ガイドラインや成功事 例を踏まえ、各部局が個別に企業と事業連携協定を締結するなど連携を推進</a:t>
                      </a: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公民連携のノウハウを庁内に広げるため、若手研修を実施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r>
                      <a:b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r>
                      <a:b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r>
                      <a:b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r>
                      <a:b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　</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件（累計）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150</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kumimoji="1" lang="en-US" altLang="ja-JP" sz="900" b="0" i="0" u="none" strike="sng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同　</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zh-CN"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39</a:t>
                      </a:r>
                      <a:r>
                        <a:rPr kumimoji="1" lang="zh-CN"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社３大学</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（累計）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同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220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a:t>
                      </a:r>
                    </a:p>
                    <a:p>
                      <a:pPr marL="72000" indent="-457200" algn="l">
                        <a:lnSpc>
                          <a:spcPct val="100000"/>
                        </a:lnSpc>
                        <a:spcAft>
                          <a:spcPts val="0"/>
                        </a:spcAft>
                      </a:pPr>
                      <a:endParaRPr lang="en-US" altLang="ja-JP" sz="900" strike="sngStrike" kern="100" dirty="0" smtClean="0">
                        <a:solidFill>
                          <a:schemeClr val="accent1">
                            <a:lumMod val="7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・同左</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baseline="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・同左</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・市町村担当者を含む 行政関係者を対象に、 先進事例を学ぶ公民 連携フォーラムを実施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AutoShape 5"/>
          <p:cNvSpPr>
            <a:spLocks noChangeArrowheads="1"/>
          </p:cNvSpPr>
          <p:nvPr/>
        </p:nvSpPr>
        <p:spPr bwMode="auto">
          <a:xfrm>
            <a:off x="3707904" y="1700832"/>
            <a:ext cx="1190625" cy="216000"/>
          </a:xfrm>
          <a:prstGeom prst="bracketPair">
            <a:avLst>
              <a:gd name="adj" fmla="val 1666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solidFill>
                <a:prstClr val="black"/>
              </a:solidFill>
            </a:endParaRPr>
          </a:p>
        </p:txBody>
      </p:sp>
      <p:cxnSp>
        <p:nvCxnSpPr>
          <p:cNvPr id="22" name="直線矢印コネクタ 21"/>
          <p:cNvCxnSpPr/>
          <p:nvPr/>
        </p:nvCxnSpPr>
        <p:spPr>
          <a:xfrm>
            <a:off x="5440287" y="4581128"/>
            <a:ext cx="243988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27" name="右矢印 26"/>
          <p:cNvSpPr/>
          <p:nvPr/>
        </p:nvSpPr>
        <p:spPr>
          <a:xfrm>
            <a:off x="3691179" y="2662765"/>
            <a:ext cx="416252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16</a:t>
            </a:r>
            <a:endParaRPr lang="ja-JP" altLang="en-US" dirty="0">
              <a:solidFill>
                <a:prstClr val="black"/>
              </a:solidFill>
            </a:endParaRPr>
          </a:p>
        </p:txBody>
      </p:sp>
      <p:cxnSp>
        <p:nvCxnSpPr>
          <p:cNvPr id="11" name="直線矢印コネクタ 10"/>
          <p:cNvCxnSpPr/>
          <p:nvPr/>
        </p:nvCxnSpPr>
        <p:spPr>
          <a:xfrm>
            <a:off x="3703711" y="4581128"/>
            <a:ext cx="1736576"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7" name="直線矢印コネクタ 16"/>
          <p:cNvCxnSpPr/>
          <p:nvPr/>
        </p:nvCxnSpPr>
        <p:spPr>
          <a:xfrm>
            <a:off x="3559259" y="2096840"/>
            <a:ext cx="288905"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297007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88866" y="40466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83704" y="332656"/>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692696"/>
            <a:ext cx="485421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）民間との新たなパートナーシップ</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679873512"/>
              </p:ext>
            </p:extLst>
          </p:nvPr>
        </p:nvGraphicFramePr>
        <p:xfrm>
          <a:off x="251520" y="1052737"/>
          <a:ext cx="8352928" cy="2367538"/>
        </p:xfrm>
        <a:graphic>
          <a:graphicData uri="http://schemas.openxmlformats.org/drawingml/2006/table">
            <a:tbl>
              <a:tblPr firstRow="1" firstCol="1" bandRow="1" bandCol="1"/>
              <a:tblGrid>
                <a:gridCol w="1080120"/>
                <a:gridCol w="1440160"/>
                <a:gridCol w="792088"/>
                <a:gridCol w="1872208"/>
                <a:gridCol w="1224136"/>
                <a:gridCol w="1224136"/>
                <a:gridCol w="720080"/>
              </a:tblGrid>
              <a:tr h="97834">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9906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963343">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民間との新たな</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パートナーシップ</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P53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57</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従来の公民連携の枠組みを前進させ、府又は民間の提案を基に、連携を展開するなど、双方のニーズをマッチングすることにより新たなパートナーシップを実現します。</a:t>
                      </a: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◆新たな取組みの検討</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（国内外の先進事例情報収集）</a:t>
                      </a:r>
                      <a:endPar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ソーシャル・インパクトボンドの情報</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を収集</a:t>
                      </a:r>
                      <a:endPar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sz="900"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可能なものから順次実施</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accent1">
                            <a:lumMod val="75000"/>
                          </a:scheme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strike="noStrike"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年度からの事     業実施を前提として、国が実施するモデル事業に里親支援分野で参画</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sngStrike" kern="100" cap="none" spc="0" normalizeH="0" baseline="0" noProof="0" dirty="0" smtClean="0">
                        <a:ln>
                          <a:noFill/>
                        </a:ln>
                        <a:solidFill>
                          <a:srgbClr val="D6ECFF">
                            <a:lumMod val="50000"/>
                          </a:srgbClr>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4" name="直線矢印コネクタ 23"/>
          <p:cNvCxnSpPr/>
          <p:nvPr/>
        </p:nvCxnSpPr>
        <p:spPr>
          <a:xfrm>
            <a:off x="5436096" y="2060848"/>
            <a:ext cx="2467098"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17</a:t>
            </a:r>
            <a:endParaRPr lang="ja-JP" altLang="en-US" dirty="0">
              <a:solidFill>
                <a:prstClr val="black"/>
              </a:solidFill>
            </a:endParaRPr>
          </a:p>
        </p:txBody>
      </p:sp>
      <p:cxnSp>
        <p:nvCxnSpPr>
          <p:cNvPr id="14" name="直線矢印コネクタ 13"/>
          <p:cNvCxnSpPr/>
          <p:nvPr/>
        </p:nvCxnSpPr>
        <p:spPr>
          <a:xfrm>
            <a:off x="3697385" y="2060848"/>
            <a:ext cx="173871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68373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81574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）民間が活躍できる環境の整備</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3516314"/>
              </p:ext>
            </p:extLst>
          </p:nvPr>
        </p:nvGraphicFramePr>
        <p:xfrm>
          <a:off x="300386" y="1249933"/>
          <a:ext cx="8395406" cy="2680574"/>
        </p:xfrm>
        <a:graphic>
          <a:graphicData uri="http://schemas.openxmlformats.org/drawingml/2006/table">
            <a:tbl>
              <a:tblPr firstRow="1" firstCol="1" bandRow="1" bandCol="1"/>
              <a:tblGrid>
                <a:gridCol w="1080000"/>
                <a:gridCol w="1080000"/>
                <a:gridCol w="756000"/>
                <a:gridCol w="1771190"/>
                <a:gridCol w="1764000"/>
                <a:gridCol w="1152128"/>
                <a:gridCol w="792088"/>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968474">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民間が活躍できる環境の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P58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区制度のさらなる活用や、国への規制改革の提案及び府自らの制度の見直しにより、世界で一番、創業・ビジネス活動がしやすく、グローバル人材が活躍しやすい環境づくりを進め、大阪経済の成長につなげていき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政策企画部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戦略事業室</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他</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◆区域計画を策定し、特例を活用した特定事業等の実施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関西圏国家戦略特別区域計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画の計４回の内閣総理大臣</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の認定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年度：大阪府域</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事業）</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◆区域会議等を活用した新たな規</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制改革提案</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・新たな規制改革提案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strike="noStrik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関西圏国家戦略特別区域計画</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5</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回の内閣総理大臣の認</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年度：大阪府域</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事業）</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385763" indent="-385763"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385763" indent="-385763"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・新たな規制改革提案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strike="sngStrike"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・関西圏国家戦略特別区域計画の計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回の内閣総理大臣の認定</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年度：大阪府域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事業）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月末現在）</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・新たな規制改革提案１件</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月末現在）</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indent="-457200" algn="just">
                        <a:lnSpc>
                          <a:spcPct val="100000"/>
                        </a:lnSpc>
                        <a:spcAft>
                          <a:spcPts val="0"/>
                        </a:spcAft>
                      </a:pPr>
                      <a:r>
                        <a:rPr lang="ja-JP" altLang="en-US" sz="9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国は、国家戦略特区</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を活用し、更なる規制改革事項の実現を図ることとしている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24"/>
          <p:cNvSpPr>
            <a:spLocks noChangeArrowheads="1"/>
          </p:cNvSpPr>
          <p:nvPr/>
        </p:nvSpPr>
        <p:spPr bwMode="auto">
          <a:xfrm>
            <a:off x="311374" y="3889492"/>
            <a:ext cx="241284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③庁内連携</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053868511"/>
              </p:ext>
            </p:extLst>
          </p:nvPr>
        </p:nvGraphicFramePr>
        <p:xfrm>
          <a:off x="301540" y="4166491"/>
          <a:ext cx="8402011" cy="2531851"/>
        </p:xfrm>
        <a:graphic>
          <a:graphicData uri="http://schemas.openxmlformats.org/drawingml/2006/table">
            <a:tbl>
              <a:tblPr firstRow="1" firstCol="1" bandRow="1" bandCol="1"/>
              <a:tblGrid>
                <a:gridCol w="1081596"/>
                <a:gridCol w="1080000"/>
                <a:gridCol w="792000"/>
                <a:gridCol w="1776199"/>
                <a:gridCol w="1728000"/>
                <a:gridCol w="1152128"/>
                <a:gridCol w="792088"/>
              </a:tblGrid>
              <a:tr h="18887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1339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604947">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課題解決型プロジェクトチームの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P59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新たな課題に対し、関係部局が部局の枠を越えて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連携</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・協力して取組むことができるよう、</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課題</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解決型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プロジェクトチーム</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積極的</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活用します</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全部局</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課題解決型プロジェクトチームの活用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国の</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年度補正予算の「地域</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住民生活等緊急支援のための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交付金活用事業」を活用した、</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1438" marR="0" lvl="0" indent="-71438"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福祉的配慮が必要な府民への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生活支援の検討にあたり、政策</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企画部、福祉部及び健康医療</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部の関係室課からなるプロジェ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42875" marR="0" lvl="0" indent="-1428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クトチームを設置</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。対象者にプリ ペイドカード「も</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ずやん</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カード」を配布し、生活用品等の購入に活用</a:t>
                      </a:r>
                      <a:endParaRPr lang="ja-JP" alt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・地方分権改革の促進に向け、</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副首都化の推進と連携を図り</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ながら、総合的かつ効果的に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推進するため、政策企画部及</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び総務部の関係室課からなる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プロジェクトチームを設置</a:t>
                      </a:r>
                      <a:endParaRPr lang="ja-JP" altLang="ja-JP" sz="900" b="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・大阪府の総合的な結婚支援のあり方について検討を行うため、政策企画部と福祉部など関係</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部局が参画した「結婚支援のあり方検討プロジェクトチーム」を設置</a:t>
                      </a:r>
                    </a:p>
                    <a:p>
                      <a:pPr marL="36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36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8" name="直線矢印コネクタ 17"/>
          <p:cNvCxnSpPr/>
          <p:nvPr/>
        </p:nvCxnSpPr>
        <p:spPr>
          <a:xfrm>
            <a:off x="3491880" y="2060848"/>
            <a:ext cx="4428648"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a:off x="3491880" y="3284984"/>
            <a:ext cx="4428489"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25" name="右矢印 24"/>
          <p:cNvSpPr/>
          <p:nvPr/>
        </p:nvSpPr>
        <p:spPr>
          <a:xfrm>
            <a:off x="3491880" y="4868303"/>
            <a:ext cx="4392488"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18</a:t>
            </a:r>
            <a:endParaRPr lang="ja-JP" altLang="en-US" dirty="0">
              <a:solidFill>
                <a:prstClr val="black"/>
              </a:solidFill>
            </a:endParaRPr>
          </a:p>
        </p:txBody>
      </p:sp>
    </p:spTree>
    <p:extLst>
      <p:ext uri="{BB962C8B-B14F-4D97-AF65-F5344CB8AC3E}">
        <p14:creationId xmlns:p14="http://schemas.microsoft.com/office/powerpoint/2010/main" val="27982656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8630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）マンパワーを最大限発揮できる組織人員体制の構築</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932096508"/>
              </p:ext>
            </p:extLst>
          </p:nvPr>
        </p:nvGraphicFramePr>
        <p:xfrm>
          <a:off x="232470" y="1327051"/>
          <a:ext cx="8623046" cy="5273346"/>
        </p:xfrm>
        <a:graphic>
          <a:graphicData uri="http://schemas.openxmlformats.org/drawingml/2006/table">
            <a:tbl>
              <a:tblPr firstRow="1" firstCol="1" bandRow="1" bandCol="1"/>
              <a:tblGrid>
                <a:gridCol w="1080000">
                  <a:extLst>
                    <a:ext uri="{9D8B030D-6E8A-4147-A177-3AD203B41FA5}">
                      <a16:colId xmlns="" xmlns:a16="http://schemas.microsoft.com/office/drawing/2014/main" val="20000"/>
                    </a:ext>
                  </a:extLst>
                </a:gridCol>
                <a:gridCol w="1260000">
                  <a:extLst>
                    <a:ext uri="{9D8B030D-6E8A-4147-A177-3AD203B41FA5}">
                      <a16:colId xmlns="" xmlns:a16="http://schemas.microsoft.com/office/drawing/2014/main" val="20001"/>
                    </a:ext>
                  </a:extLst>
                </a:gridCol>
                <a:gridCol w="720000">
                  <a:extLst>
                    <a:ext uri="{9D8B030D-6E8A-4147-A177-3AD203B41FA5}">
                      <a16:colId xmlns="" xmlns:a16="http://schemas.microsoft.com/office/drawing/2014/main" val="20002"/>
                    </a:ext>
                  </a:extLst>
                </a:gridCol>
                <a:gridCol w="1963266">
                  <a:extLst>
                    <a:ext uri="{9D8B030D-6E8A-4147-A177-3AD203B41FA5}">
                      <a16:colId xmlns="" xmlns:a16="http://schemas.microsoft.com/office/drawing/2014/main" val="20003"/>
                    </a:ext>
                  </a:extLst>
                </a:gridCol>
                <a:gridCol w="1800000">
                  <a:extLst>
                    <a:ext uri="{9D8B030D-6E8A-4147-A177-3AD203B41FA5}">
                      <a16:colId xmlns="" xmlns:a16="http://schemas.microsoft.com/office/drawing/2014/main" val="20004"/>
                    </a:ext>
                  </a:extLst>
                </a:gridCol>
                <a:gridCol w="1151708">
                  <a:extLst>
                    <a:ext uri="{9D8B030D-6E8A-4147-A177-3AD203B41FA5}">
                      <a16:colId xmlns="" xmlns:a16="http://schemas.microsoft.com/office/drawing/2014/main" val="20005"/>
                    </a:ext>
                  </a:extLst>
                </a:gridCol>
                <a:gridCol w="648072">
                  <a:extLst>
                    <a:ext uri="{9D8B030D-6E8A-4147-A177-3AD203B41FA5}">
                      <a16:colId xmlns="" xmlns:a16="http://schemas.microsoft.com/office/drawing/2014/main" val="20006"/>
                    </a:ext>
                  </a:extLst>
                </a:gridCol>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 xmlns:a16="http://schemas.microsoft.com/office/drawing/2014/main" val="10000"/>
                  </a:ext>
                </a:extLst>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extLst>
                  <a:ext uri="{0D108BD9-81ED-4DB2-BD59-A6C34878D82A}">
                    <a16:rowId xmlns="" xmlns:a16="http://schemas.microsoft.com/office/drawing/2014/main" val="10001"/>
                  </a:ext>
                </a:extLst>
              </a:tr>
              <a:tr h="1749889">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将来を見据えた組織人員体制の検討</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33350" algn="just"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の職員の年齢構成や若手職員のマネジメント能力の向上といった観点から、府の組織体制のあり方を検討します。また、引き続き、効率化に努めつつ、危機管理事象への適切な対応や内部統制の充実、知識・技術やノウハウの伝承といった新たな課題にも適切に対応できる組織人員体制の整備に向けた取組みを進め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人事局</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将来の職員の年齢構成等を</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踏まえた</a:t>
                      </a: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組織体制</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のあり方検討</a:t>
                      </a: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◆新たな課題に適切に対応できる人員体制の検討</a:t>
                      </a: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検討結果を踏まえた取組みの推進</a:t>
                      </a: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・新たな職員数管理　　目標を策定（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人員体制の検討状況等も踏まえ、引き続きあり方検討を進める</a:t>
                      </a: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29614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自律型「人財」の採用</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（本文</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P62</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年度の採用試験から取組んでいる採用戦略に基づく職員の採用状況について、検証を行い、必要に応じて改善します。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人事局</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人事委員会事務局</a:t>
                      </a:r>
                      <a:endPar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より優秀な人材を獲得できる採用試験の実施</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・より優秀な人材を確保できるよう、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採用試験について、試験内容の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一部見直し等を実施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（例：ＳＰＩ３（総合能力試験）の導入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など）</a:t>
                      </a:r>
                      <a:endPar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◆実施状況の検証</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（必要に応じ、</a:t>
                      </a:r>
                      <a:r>
                        <a:rPr kumimoji="1" lang="ja-JP" altLang="en-US" sz="900" b="0" i="0" u="none" strike="noStrike" kern="1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随時見直し）</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dirty="0">
                        <a:solidFill>
                          <a:schemeClr val="tx1"/>
                        </a:solidFill>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576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再任用職員の活躍の場づくり</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（本文</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P62</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再任用職員のもつ知識・技術やノウハウを活用できるような仕組みづくりについて検討します。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人事局</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◆再任用職員の知識・経験の更なる活用</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・再任用職員の管理職への登用を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検討</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管理職ポストへの「再任用職員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採用選考」を実施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年度当初配置）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・再任用職員の登用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ポストを拡充</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・組織運営上の必要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性から、一定数のポ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スト等について公募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の上、選考を実施</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（平成</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30</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年度当初配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置）</a:t>
                      </a:r>
                      <a:endParaRPr kumimoji="1" lang="ja-JP" altLang="en-US" sz="1800" b="0" i="0" u="none" strike="noStrike" kern="1200" cap="none" spc="0" normalizeH="0" baseline="0" noProof="0" dirty="0">
                        <a:ln>
                          <a:noFill/>
                        </a:ln>
                        <a:solidFill>
                          <a:schemeClr val="tx1"/>
                        </a:solidFill>
                        <a:effectLst/>
                        <a:uLnTx/>
                        <a:uFillTx/>
                        <a:latin typeface="+mn-lt"/>
                        <a:ea typeface="+mn-ea"/>
                        <a:cs typeface="+mn-cs"/>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
        <p:nvSpPr>
          <p:cNvPr id="21" name="右矢印 20"/>
          <p:cNvSpPr/>
          <p:nvPr/>
        </p:nvSpPr>
        <p:spPr>
          <a:xfrm>
            <a:off x="7092400" y="3041896"/>
            <a:ext cx="108000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19</a:t>
            </a:r>
            <a:endParaRPr lang="ja-JP" altLang="en-US" dirty="0">
              <a:solidFill>
                <a:prstClr val="black"/>
              </a:solidFill>
            </a:endParaRPr>
          </a:p>
        </p:txBody>
      </p:sp>
      <p:cxnSp>
        <p:nvCxnSpPr>
          <p:cNvPr id="19" name="直線矢印コネクタ 18"/>
          <p:cNvCxnSpPr/>
          <p:nvPr/>
        </p:nvCxnSpPr>
        <p:spPr>
          <a:xfrm>
            <a:off x="5292080" y="4149080"/>
            <a:ext cx="2916248"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3491880" y="2132856"/>
            <a:ext cx="4680520"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5" name="直線矢印コネクタ 14"/>
          <p:cNvCxnSpPr/>
          <p:nvPr/>
        </p:nvCxnSpPr>
        <p:spPr>
          <a:xfrm>
            <a:off x="4355916" y="5301208"/>
            <a:ext cx="3852412"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8" name="直線矢印コネクタ 17"/>
          <p:cNvCxnSpPr/>
          <p:nvPr/>
        </p:nvCxnSpPr>
        <p:spPr>
          <a:xfrm>
            <a:off x="3563888" y="3149908"/>
            <a:ext cx="3456384"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2" name="右矢印 11"/>
          <p:cNvSpPr/>
          <p:nvPr/>
        </p:nvSpPr>
        <p:spPr>
          <a:xfrm>
            <a:off x="3491880" y="4041068"/>
            <a:ext cx="1728072"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21312688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8630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の構築</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）マンパワーを最大限発揮できる組織人員体制の構築</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213434019"/>
              </p:ext>
            </p:extLst>
          </p:nvPr>
        </p:nvGraphicFramePr>
        <p:xfrm>
          <a:off x="467544" y="1246266"/>
          <a:ext cx="8172412" cy="5560934"/>
        </p:xfrm>
        <a:graphic>
          <a:graphicData uri="http://schemas.openxmlformats.org/drawingml/2006/table">
            <a:tbl>
              <a:tblPr firstRow="1" firstCol="1" bandRow="1" bandCol="1"/>
              <a:tblGrid>
                <a:gridCol w="1080000">
                  <a:extLst>
                    <a:ext uri="{9D8B030D-6E8A-4147-A177-3AD203B41FA5}">
                      <a16:colId xmlns="" xmlns:a16="http://schemas.microsoft.com/office/drawing/2014/main" val="20000"/>
                    </a:ext>
                  </a:extLst>
                </a:gridCol>
                <a:gridCol w="1080000">
                  <a:extLst>
                    <a:ext uri="{9D8B030D-6E8A-4147-A177-3AD203B41FA5}">
                      <a16:colId xmlns="" xmlns:a16="http://schemas.microsoft.com/office/drawing/2014/main" val="20001"/>
                    </a:ext>
                  </a:extLst>
                </a:gridCol>
                <a:gridCol w="720000">
                  <a:extLst>
                    <a:ext uri="{9D8B030D-6E8A-4147-A177-3AD203B41FA5}">
                      <a16:colId xmlns="" xmlns:a16="http://schemas.microsoft.com/office/drawing/2014/main" val="20002"/>
                    </a:ext>
                  </a:extLst>
                </a:gridCol>
                <a:gridCol w="1584176">
                  <a:extLst>
                    <a:ext uri="{9D8B030D-6E8A-4147-A177-3AD203B41FA5}">
                      <a16:colId xmlns="" xmlns:a16="http://schemas.microsoft.com/office/drawing/2014/main" val="20003"/>
                    </a:ext>
                  </a:extLst>
                </a:gridCol>
                <a:gridCol w="1584000">
                  <a:extLst>
                    <a:ext uri="{9D8B030D-6E8A-4147-A177-3AD203B41FA5}">
                      <a16:colId xmlns="" xmlns:a16="http://schemas.microsoft.com/office/drawing/2014/main" val="20004"/>
                    </a:ext>
                  </a:extLst>
                </a:gridCol>
                <a:gridCol w="1260140">
                  <a:extLst>
                    <a:ext uri="{9D8B030D-6E8A-4147-A177-3AD203B41FA5}">
                      <a16:colId xmlns="" xmlns:a16="http://schemas.microsoft.com/office/drawing/2014/main" val="20005"/>
                    </a:ext>
                  </a:extLst>
                </a:gridCol>
                <a:gridCol w="864096">
                  <a:extLst>
                    <a:ext uri="{9D8B030D-6E8A-4147-A177-3AD203B41FA5}">
                      <a16:colId xmlns="" xmlns:a16="http://schemas.microsoft.com/office/drawing/2014/main" val="20006"/>
                    </a:ext>
                  </a:extLst>
                </a:gridCol>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 xmlns:a16="http://schemas.microsoft.com/office/drawing/2014/main" val="10000"/>
                  </a:ext>
                </a:extLst>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extLst>
                  <a:ext uri="{0D108BD9-81ED-4DB2-BD59-A6C34878D82A}">
                    <a16:rowId xmlns="" xmlns:a16="http://schemas.microsoft.com/office/drawing/2014/main" val="10001"/>
                  </a:ext>
                </a:extLst>
              </a:tr>
              <a:tr h="2193684">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職員が働きやすい環境づくり</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33350" algn="just" defTabSz="914400" rtl="0" eaLnBrk="1" fontAlgn="auto" latinLnBrk="0" hangingPunct="1">
                        <a:lnSpc>
                          <a:spcPct val="100000"/>
                        </a:lnSpc>
                        <a:spcBef>
                          <a:spcPts val="0"/>
                        </a:spcBef>
                        <a:spcAft>
                          <a:spcPts val="0"/>
                        </a:spcAft>
                        <a:buClrTx/>
                        <a:buSzTx/>
                        <a:buFontTx/>
                        <a:buNone/>
                        <a:tabLst/>
                        <a:defRPr/>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職員が働きやすい環境づくり</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として、柔軟な働き方（時差勤務の弾力化など）、子育て中職員へのサポート、ワークライフバランスの推進などを検討します。</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indent="13335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人事局</a:t>
                      </a:r>
                    </a:p>
                    <a:p>
                      <a:pPr algn="just">
                        <a:lnSpc>
                          <a:spcPct val="100000"/>
                        </a:lnSpc>
                        <a:spcAft>
                          <a:spcPts val="0"/>
                        </a:spcAft>
                      </a:pP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業務改革</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が働きやすい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環境づくり</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として</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、柔軟な働き方（時差出勤　など）、子育て中職員へのサポート、ワークライフバランスの推進及び</a:t>
                      </a:r>
                      <a:r>
                        <a:rPr kumimoji="1" lang="ja-JP" altLang="ja-JP" sz="9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これらを支援する</a:t>
                      </a:r>
                      <a:r>
                        <a:rPr kumimoji="1" lang="en-US" altLang="ja-JP" sz="9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kumimoji="1" lang="ja-JP" altLang="ja-JP" sz="9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の活用</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等のあり方を検討</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・子育て支援の観点から、</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85763" marR="0" lvl="0" indent="-77152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放課後児童クラブ等の送迎</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を行う職員に係る早出遅出</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勤務対象について、小学校</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年生までを</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年生までに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拡大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大阪府庁版「働き方改革」の策定・推進</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・イクボス運動</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・柔軟な勤務時間の設定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・時間外勤務の見える化</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・グループ内での定時退庁</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の取組</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・過重労働ゼロに向けた改善</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措置</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育児介護等の支援策の充実</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・男性の育児参加休暇の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1438"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取得期間を出産の日後</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週</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間から</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週間に拡大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・早出遅出勤務について、保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育所等への送迎要件を撤</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廃し、</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分早出の勤務パ</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ターンを導入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・育児休業等の子の範囲の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拡大（特別養子縁組の監護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期間中の子など）</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・各々の被介護人につき、連</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続する</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年間の期間内に</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 </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日につき</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時間を限度に勤</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務しないことができる介護</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時間制度の導入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strike="sng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大阪府庁版「働き方改革」の推進</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・タブレット端末機の </a:t>
                      </a:r>
                      <a:endPar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本格導入</a:t>
                      </a:r>
                      <a:endPar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・サテライトオフィス試</a:t>
                      </a:r>
                      <a:endPar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行実施</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（利用要件拡</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・時間外勤務実績に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着目した人員配置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・テレワーク（在宅勤</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務）試行実施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・年次休暇の取得促</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進</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育児介護等の支援策の充実</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・介護休暇の１回に取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得できる日数の緩和</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・早出遅出勤務につい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て、</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分に加えて</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45</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分と</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60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分の早出の勤務パ</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ターンを追加</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育児介護の制度周知</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・子育て及び介護ハン</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ドブックの作成</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14" name="右矢印 13"/>
          <p:cNvSpPr/>
          <p:nvPr/>
        </p:nvSpPr>
        <p:spPr>
          <a:xfrm>
            <a:off x="4941113" y="2636912"/>
            <a:ext cx="2798348" cy="229643"/>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0" name="正方形/長方形 9"/>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20</a:t>
            </a:r>
            <a:endParaRPr lang="ja-JP" altLang="en-US" dirty="0">
              <a:solidFill>
                <a:prstClr val="black"/>
              </a:solidFill>
            </a:endParaRPr>
          </a:p>
        </p:txBody>
      </p:sp>
      <p:cxnSp>
        <p:nvCxnSpPr>
          <p:cNvPr id="8" name="直線矢印コネクタ 7"/>
          <p:cNvCxnSpPr/>
          <p:nvPr/>
        </p:nvCxnSpPr>
        <p:spPr>
          <a:xfrm>
            <a:off x="3491880" y="2725548"/>
            <a:ext cx="1449233" cy="1"/>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815438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1428237690"/>
              </p:ext>
            </p:extLst>
          </p:nvPr>
        </p:nvGraphicFramePr>
        <p:xfrm>
          <a:off x="251520" y="1338202"/>
          <a:ext cx="8496944" cy="2654718"/>
        </p:xfrm>
        <a:graphic>
          <a:graphicData uri="http://schemas.openxmlformats.org/drawingml/2006/table">
            <a:tbl>
              <a:tblPr firstRow="1" firstCol="1" bandRow="1" bandCol="1"/>
              <a:tblGrid>
                <a:gridCol w="1161601"/>
                <a:gridCol w="1452000"/>
                <a:gridCol w="842783"/>
                <a:gridCol w="1872208"/>
                <a:gridCol w="1224136"/>
                <a:gridCol w="1224136"/>
                <a:gridCol w="720080"/>
              </a:tblGrid>
              <a:tr h="174998">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r>
              <a:tr h="19772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vMerge="1">
                  <a:txBody>
                    <a:bodyPr/>
                    <a:lstStyle/>
                    <a:p>
                      <a:endParaRPr kumimoji="1" lang="ja-JP" altLang="en-US"/>
                    </a:p>
                  </a:txBody>
                  <a:tcPr/>
                </a:tc>
              </a:tr>
              <a:tr h="2222133">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人材の育成</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P63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defTabSz="647700">
                        <a:spcBef>
                          <a:spcPct val="0"/>
                        </a:spcBef>
                        <a:tabLst>
                          <a:tab pos="8256588" algn="r"/>
                        </a:tabLst>
                        <a:defRPr/>
                      </a:pPr>
                      <a:r>
                        <a:rPr lang="ja-JP" altLang="en-US"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実務経験を通じた能力開発</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(OJT)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を中心に行うとともに、現場主義の人事配置等（人的マネジメント）に加え、行政課題の高度化、複雑化に対応するため、引き続き職員の専門的知識や経験を最大限</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活用した人事ローテーション、キャリアアップを行います。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人事局</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適材</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適所の人事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配置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や研修等を通じた能力開発により、</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幅広い</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視野と専門領域を併せ持った職員を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育成</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◆自律的なキャリア形成の支援策拡充（キャリアクリエイト制度の導入）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年度にキャリアクリエイト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制度を導入し、平成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年度当初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定期人事異動から同制度による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人事配置を実施</a:t>
                      </a:r>
                      <a:endPar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◆キャリア形成の支援策実施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（必要に応じ、随時見直し）</a:t>
                      </a:r>
                      <a:endParaRPr lang="ja-JP"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628409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）能力・モチベーションの向上</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21</a:t>
            </a:r>
            <a:endParaRPr lang="ja-JP" altLang="en-US" dirty="0">
              <a:solidFill>
                <a:prstClr val="black"/>
              </a:solidFill>
            </a:endParaRPr>
          </a:p>
        </p:txBody>
      </p:sp>
      <p:cxnSp>
        <p:nvCxnSpPr>
          <p:cNvPr id="10" name="直線矢印コネクタ 9"/>
          <p:cNvCxnSpPr/>
          <p:nvPr/>
        </p:nvCxnSpPr>
        <p:spPr>
          <a:xfrm>
            <a:off x="3923928" y="2348880"/>
            <a:ext cx="4104454"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2" name="直線矢印コネクタ 11"/>
          <p:cNvCxnSpPr/>
          <p:nvPr/>
        </p:nvCxnSpPr>
        <p:spPr>
          <a:xfrm>
            <a:off x="5580112" y="3183988"/>
            <a:ext cx="2448270"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9" name="直線矢印コネクタ 8"/>
          <p:cNvCxnSpPr/>
          <p:nvPr/>
        </p:nvCxnSpPr>
        <p:spPr>
          <a:xfrm>
            <a:off x="3923928" y="3183988"/>
            <a:ext cx="1656184"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1180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4164743768"/>
              </p:ext>
            </p:extLst>
          </p:nvPr>
        </p:nvGraphicFramePr>
        <p:xfrm>
          <a:off x="331912" y="1340769"/>
          <a:ext cx="8344544" cy="4911224"/>
        </p:xfrm>
        <a:graphic>
          <a:graphicData uri="http://schemas.openxmlformats.org/drawingml/2006/table">
            <a:tbl>
              <a:tblPr firstRow="1" firstCol="1" bandRow="1" bandCol="1"/>
              <a:tblGrid>
                <a:gridCol w="1150324">
                  <a:extLst>
                    <a:ext uri="{9D8B030D-6E8A-4147-A177-3AD203B41FA5}">
                      <a16:colId xmlns="" xmlns:a16="http://schemas.microsoft.com/office/drawing/2014/main" val="20000"/>
                    </a:ext>
                  </a:extLst>
                </a:gridCol>
                <a:gridCol w="1437904">
                  <a:extLst>
                    <a:ext uri="{9D8B030D-6E8A-4147-A177-3AD203B41FA5}">
                      <a16:colId xmlns="" xmlns:a16="http://schemas.microsoft.com/office/drawing/2014/main" val="20001"/>
                    </a:ext>
                  </a:extLst>
                </a:gridCol>
                <a:gridCol w="834601">
                  <a:extLst>
                    <a:ext uri="{9D8B030D-6E8A-4147-A177-3AD203B41FA5}">
                      <a16:colId xmlns="" xmlns:a16="http://schemas.microsoft.com/office/drawing/2014/main" val="20002"/>
                    </a:ext>
                  </a:extLst>
                </a:gridCol>
                <a:gridCol w="1753363">
                  <a:extLst>
                    <a:ext uri="{9D8B030D-6E8A-4147-A177-3AD203B41FA5}">
                      <a16:colId xmlns="" xmlns:a16="http://schemas.microsoft.com/office/drawing/2014/main" val="20003"/>
                    </a:ext>
                  </a:extLst>
                </a:gridCol>
                <a:gridCol w="1224136">
                  <a:extLst>
                    <a:ext uri="{9D8B030D-6E8A-4147-A177-3AD203B41FA5}">
                      <a16:colId xmlns="" xmlns:a16="http://schemas.microsoft.com/office/drawing/2014/main" val="20004"/>
                    </a:ext>
                  </a:extLst>
                </a:gridCol>
                <a:gridCol w="1224136">
                  <a:extLst>
                    <a:ext uri="{9D8B030D-6E8A-4147-A177-3AD203B41FA5}">
                      <a16:colId xmlns="" xmlns:a16="http://schemas.microsoft.com/office/drawing/2014/main" val="20005"/>
                    </a:ext>
                  </a:extLst>
                </a:gridCol>
                <a:gridCol w="720080">
                  <a:extLst>
                    <a:ext uri="{9D8B030D-6E8A-4147-A177-3AD203B41FA5}">
                      <a16:colId xmlns="" xmlns:a16="http://schemas.microsoft.com/office/drawing/2014/main" val="20006"/>
                    </a:ext>
                  </a:extLst>
                </a:gridCol>
              </a:tblGrid>
              <a:tr h="194907">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extLst>
                  <a:ext uri="{0D108BD9-81ED-4DB2-BD59-A6C34878D82A}">
                    <a16:rowId xmlns="" xmlns:a16="http://schemas.microsoft.com/office/drawing/2014/main" val="10000"/>
                  </a:ext>
                </a:extLst>
              </a:tr>
              <a:tr h="19490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vMerge="1">
                  <a:txBody>
                    <a:bodyPr/>
                    <a:lstStyle/>
                    <a:p>
                      <a:endParaRPr kumimoji="1" lang="ja-JP" altLang="en-US"/>
                    </a:p>
                  </a:txBody>
                  <a:tcPr/>
                </a:tc>
                <a:extLst>
                  <a:ext uri="{0D108BD9-81ED-4DB2-BD59-A6C34878D82A}">
                    <a16:rowId xmlns="" xmlns:a16="http://schemas.microsoft.com/office/drawing/2014/main" val="10001"/>
                  </a:ext>
                </a:extLst>
              </a:tr>
              <a:tr h="1041947">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組織横断ネットワーク</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defTabSz="647700">
                        <a:spcBef>
                          <a:spcPct val="0"/>
                        </a:spcBef>
                        <a:tabLst>
                          <a:tab pos="8256588" algn="r"/>
                        </a:tabLst>
                        <a:defRPr/>
                      </a:pPr>
                      <a:endParaRPr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部局長マネジメントによる部局間交流、職種間交流（勉強会、プレゼンテーション機会等）を通じ、能力の研鑽と幅広い視点・視野からの企画力、判断力等を高めます。</a:t>
                      </a:r>
                      <a:endParaRPr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全部局</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36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◆部局長マネジメントによる部局間交流、勉強会やプレゼンテーションの機会などを通じ、能力の研鑽、幅広い視点・視野からの企画力等を養成</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solidFill>
                          <a:schemeClr val="tx1"/>
                        </a:solidFill>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2477740">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実効ある提案制度</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defTabSz="647700">
                        <a:spcBef>
                          <a:spcPct val="0"/>
                        </a:spcBef>
                        <a:tabLst>
                          <a:tab pos="8256588" algn="r"/>
                        </a:tabLst>
                        <a:defRPr/>
                      </a:pPr>
                      <a:r>
                        <a:rPr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職員提案による業務効率化の取組み等を組織的に共有し、業務へ反映する取組みとして、フォローアップや提案の実現を支援し、表彰等のインセンティブを導入することにより活性化を図ります。</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・業務改革課</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sngStrike" kern="1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36000" indent="-432000"/>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6000" indent="-432000"/>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◆職員提案の業務へ反映する取組みとして、フォローアップによる提案実現の支援、表彰等インセンティブを実施</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・業務改善にかかる提案制度に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おいて、期間を定めて集中的に</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提案を募集し、表彰制度を導入</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・応募のあった提案内容をＷＥＢ</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上で公表、共有することを通じ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て、それぞれの職場の業務に</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反映</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・職員が直接知事へ提案する</a:t>
                      </a:r>
                      <a:r>
                        <a:rPr kumimoji="1" lang="ja-JP" altLang="en-US" sz="900" b="0" i="0" u="none" strike="noStrike" kern="12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こ</a:t>
                      </a:r>
                      <a:endPar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とができる「知事への職員提案」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を実施</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・提案のあった内容について、</a:t>
                      </a:r>
                      <a:r>
                        <a:rPr kumimoji="1" lang="ja-JP" altLang="en-US" sz="900" b="0" i="0" u="none" strike="noStrike" kern="12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そ</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の実現の可能性や課題に</a:t>
                      </a:r>
                      <a:r>
                        <a:rPr kumimoji="1" lang="ja-JP" altLang="en-US" sz="900" b="0" i="0" u="none" strike="noStrike" kern="12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かか</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る</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検証をサポート</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（提案数</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35</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件、検証対象</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17</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en-US" altLang="ja-JP"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indent="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年度の実施</a:t>
                      </a:r>
                      <a:b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結果を踏まえ、</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効率</a:t>
                      </a:r>
                      <a:b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化の観点から、提案</a:t>
                      </a:r>
                      <a:b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制度の実施方法を</a:t>
                      </a:r>
                      <a:b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一部見</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直し（</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月末）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indent="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（通年受付。当該表</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indent="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彰制度の対象外）</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900" dirty="0" smtClean="0">
                        <a:solidFill>
                          <a:schemeClr val="tx1"/>
                        </a:solidFill>
                      </a:endParaRPr>
                    </a:p>
                    <a:p>
                      <a:endParaRPr kumimoji="1" lang="en-US" altLang="ja-JP" sz="900" dirty="0" smtClean="0">
                        <a:solidFill>
                          <a:schemeClr val="tx1"/>
                        </a:solidFill>
                      </a:endParaRPr>
                    </a:p>
                    <a:p>
                      <a:endParaRPr kumimoji="1" lang="en-US" altLang="ja-JP" sz="900" dirty="0" smtClean="0">
                        <a:solidFill>
                          <a:schemeClr val="tx1"/>
                        </a:solidFill>
                      </a:endParaRPr>
                    </a:p>
                    <a:p>
                      <a:endParaRPr kumimoji="1" lang="en-US" altLang="ja-JP" sz="900" dirty="0" smtClean="0">
                        <a:solidFill>
                          <a:schemeClr val="tx1"/>
                        </a:solidFill>
                      </a:endParaRPr>
                    </a:p>
                    <a:p>
                      <a:endParaRPr kumimoji="1" lang="en-US" altLang="ja-JP" sz="900" dirty="0" smtClean="0">
                        <a:solidFill>
                          <a:schemeClr val="tx1"/>
                        </a:solidFill>
                      </a:endParaRPr>
                    </a:p>
                    <a:p>
                      <a:endParaRPr kumimoji="1" lang="en-US" altLang="ja-JP" sz="900" dirty="0" smtClean="0">
                        <a:solidFill>
                          <a:schemeClr val="tx1"/>
                        </a:solidFill>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n-lt"/>
                        <a:ea typeface="+mn-ea"/>
                        <a:cs typeface="+mn-cs"/>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n-lt"/>
                          <a:ea typeface="+mn-ea"/>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・これまでの実施結果</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を踏まえ、効率化の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観点から、提案制度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の実施方法を一部見</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直し。</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（通年受付の制度に一本化）</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bl>
          </a:graphicData>
        </a:graphic>
      </p:graphicFrame>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628409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）能力・モチベーションの向上</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矢印コネクタ 13"/>
          <p:cNvCxnSpPr/>
          <p:nvPr/>
        </p:nvCxnSpPr>
        <p:spPr>
          <a:xfrm>
            <a:off x="3995937" y="2708920"/>
            <a:ext cx="396043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22</a:t>
            </a:r>
            <a:endParaRPr lang="ja-JP" altLang="en-US" dirty="0">
              <a:solidFill>
                <a:prstClr val="black"/>
              </a:solidFill>
            </a:endParaRPr>
          </a:p>
        </p:txBody>
      </p:sp>
      <p:sp>
        <p:nvSpPr>
          <p:cNvPr id="17" name="右矢印 16"/>
          <p:cNvSpPr/>
          <p:nvPr/>
        </p:nvSpPr>
        <p:spPr>
          <a:xfrm>
            <a:off x="3995937" y="3594932"/>
            <a:ext cx="3967658"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26280780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29077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226651928"/>
              </p:ext>
            </p:extLst>
          </p:nvPr>
        </p:nvGraphicFramePr>
        <p:xfrm>
          <a:off x="251520" y="1333186"/>
          <a:ext cx="8532528" cy="4875134"/>
        </p:xfrm>
        <a:graphic>
          <a:graphicData uri="http://schemas.openxmlformats.org/drawingml/2006/table">
            <a:tbl>
              <a:tblPr firstRow="1" firstCol="1" bandRow="1" bandCol="1"/>
              <a:tblGrid>
                <a:gridCol w="1154270">
                  <a:extLst>
                    <a:ext uri="{9D8B030D-6E8A-4147-A177-3AD203B41FA5}">
                      <a16:colId xmlns:a16="http://schemas.microsoft.com/office/drawing/2014/main" xmlns="" val="20000"/>
                    </a:ext>
                  </a:extLst>
                </a:gridCol>
                <a:gridCol w="1366010">
                  <a:extLst>
                    <a:ext uri="{9D8B030D-6E8A-4147-A177-3AD203B41FA5}">
                      <a16:colId xmlns:a16="http://schemas.microsoft.com/office/drawing/2014/main" xmlns="" val="20001"/>
                    </a:ext>
                  </a:extLst>
                </a:gridCol>
                <a:gridCol w="792088">
                  <a:extLst>
                    <a:ext uri="{9D8B030D-6E8A-4147-A177-3AD203B41FA5}">
                      <a16:colId xmlns:a16="http://schemas.microsoft.com/office/drawing/2014/main" xmlns="" val="20002"/>
                    </a:ext>
                  </a:extLst>
                </a:gridCol>
                <a:gridCol w="2304256">
                  <a:extLst>
                    <a:ext uri="{9D8B030D-6E8A-4147-A177-3AD203B41FA5}">
                      <a16:colId xmlns:a16="http://schemas.microsoft.com/office/drawing/2014/main" xmlns="" val="20003"/>
                    </a:ext>
                  </a:extLst>
                </a:gridCol>
                <a:gridCol w="1152128">
                  <a:extLst>
                    <a:ext uri="{9D8B030D-6E8A-4147-A177-3AD203B41FA5}">
                      <a16:colId xmlns:a16="http://schemas.microsoft.com/office/drawing/2014/main" xmlns="" val="20004"/>
                    </a:ext>
                  </a:extLst>
                </a:gridCol>
                <a:gridCol w="1152128">
                  <a:extLst>
                    <a:ext uri="{9D8B030D-6E8A-4147-A177-3AD203B41FA5}">
                      <a16:colId xmlns:a16="http://schemas.microsoft.com/office/drawing/2014/main" xmlns="" val="20005"/>
                    </a:ext>
                  </a:extLst>
                </a:gridCol>
                <a:gridCol w="611648">
                  <a:extLst>
                    <a:ext uri="{9D8B030D-6E8A-4147-A177-3AD203B41FA5}">
                      <a16:colId xmlns:a16="http://schemas.microsoft.com/office/drawing/2014/main" xmlns="" val="20006"/>
                    </a:ext>
                  </a:extLst>
                </a:gridCol>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xmlns="" val="10000"/>
                  </a:ext>
                </a:extLst>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extLst>
                  <a:ext uri="{0D108BD9-81ED-4DB2-BD59-A6C34878D82A}">
                    <a16:rowId xmlns:a16="http://schemas.microsoft.com/office/drawing/2014/main" xmlns="" val="10001"/>
                  </a:ext>
                </a:extLst>
              </a:tr>
              <a:tr h="4192026">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P64</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65</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職員・組織のもつ知識・ノウハウやネットワークを組織全体で共有化し、横断的に活用することにより、能力育成をはじめ、効率的、効果的な業務遂行及び創造性の発揮につなげます。</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併せて、チームワークを重視する組織風土へ変革していくことにより、組織全体の強みを束ね、総合力の向上をめざします。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・業務改革課</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財務部行政経営課</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◆ナレッジマネジメントの検討</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しごと</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ポータルサイト（仮称</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」（マニュ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アル・通知</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集約</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の構築、運用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など、知識・ノウハウの承継</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ナレッジデータベース化（アーカイブ）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庁内共有</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電子会議などのバーチャルＷＧ</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の活用</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アドバイザー制度の導入（ＩＣＴ環境</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等により、</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アドバイ</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スを受ける仕組み）</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全部局の対外的ネットワークの活用</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・「しごとポータルサイト」の設置、運用、機能</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追加など（利用者アンケート、デザインのリ</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ニューアル、検索機能の追加、投稿（おす</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すめ）型リンク機能の追加）</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・全部局の対外的ネットワークの活用の取組</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みの一つとして、「企業・大学と締結して</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い</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る連携協定一覧」を整理し、庁内共有</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・ナレッジデータベース化、電子会議、アドバ</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イザー制度など、効果的なナレッジマネジメ</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ントの手法について、技術、経費・運用方</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法などを引き続き検討</a:t>
                      </a:r>
                      <a:endPar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・「しごとポータルサ</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イト」の運用、機能</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強化（利用者アン</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ケート、検索範囲</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の対象拡大）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・「企業・大学と締結</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している連携協定</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一覧」の更新、庁</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内共有を引き続き</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実施</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・電子会議の有効性</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等について検証</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（試行実施）</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・「しごとポータルサイ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ト」の運用、経験の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浅い職員向けの説明追加</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・同左</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rPr>
                        <a:t> </a:t>
                      </a:r>
                      <a:endParaRPr lang="en-US" altLang="ja-JP" sz="900" dirty="0" smtClean="0">
                        <a:solidFill>
                          <a:schemeClr val="tx1"/>
                        </a:solidFill>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baseline="0" dirty="0" smtClean="0">
                          <a:solidFill>
                            <a:schemeClr val="tx1"/>
                          </a:solidFill>
                          <a:latin typeface="ＭＳ Ｐ明朝" panose="02020600040205080304" pitchFamily="18" charset="-128"/>
                          <a:ea typeface="ＭＳ Ｐ明朝" panose="02020600040205080304" pitchFamily="18" charset="-128"/>
                        </a:rPr>
                        <a:t> </a:t>
                      </a:r>
                      <a:r>
                        <a:rPr lang="ja-JP" altLang="en-US" sz="900" dirty="0" smtClean="0">
                          <a:solidFill>
                            <a:schemeClr val="tx1"/>
                          </a:solidFill>
                          <a:latin typeface="ＭＳ Ｐ明朝" panose="02020600040205080304" pitchFamily="18" charset="-128"/>
                          <a:ea typeface="ＭＳ Ｐ明朝" panose="02020600040205080304" pitchFamily="18" charset="-128"/>
                        </a:rPr>
                        <a:t>・庁内の各種情報を有効活用できるよう庁内ウェブページの検索方法をマニュアル化し、職員に周知</a:t>
                      </a:r>
                      <a:endParaRPr lang="en-US" altLang="ja-JP" sz="900" dirty="0" smtClean="0">
                        <a:solidFill>
                          <a:schemeClr val="tx1"/>
                        </a:solidFill>
                        <a:latin typeface="ＭＳ Ｐ明朝" panose="02020600040205080304" pitchFamily="18" charset="-128"/>
                        <a:ea typeface="ＭＳ Ｐ明朝" panose="02020600040205080304" pitchFamily="18"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23</a:t>
            </a:r>
            <a:endParaRPr lang="ja-JP" altLang="en-US" dirty="0">
              <a:solidFill>
                <a:prstClr val="black"/>
              </a:solidFill>
            </a:endParaRPr>
          </a:p>
        </p:txBody>
      </p:sp>
      <p:sp>
        <p:nvSpPr>
          <p:cNvPr id="6" name="大かっこ 5"/>
          <p:cNvSpPr/>
          <p:nvPr/>
        </p:nvSpPr>
        <p:spPr>
          <a:xfrm>
            <a:off x="3635896" y="2017450"/>
            <a:ext cx="2160240" cy="1339543"/>
          </a:xfrm>
          <a:prstGeom prst="bracketPair">
            <a:avLst>
              <a:gd name="adj" fmla="val 263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cxnSp>
        <p:nvCxnSpPr>
          <p:cNvPr id="10" name="直線矢印コネクタ 9"/>
          <p:cNvCxnSpPr/>
          <p:nvPr/>
        </p:nvCxnSpPr>
        <p:spPr>
          <a:xfrm>
            <a:off x="3779912" y="3496343"/>
            <a:ext cx="4392488"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376412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29077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571117874"/>
              </p:ext>
            </p:extLst>
          </p:nvPr>
        </p:nvGraphicFramePr>
        <p:xfrm>
          <a:off x="251520" y="1333186"/>
          <a:ext cx="8532528" cy="4112038"/>
        </p:xfrm>
        <a:graphic>
          <a:graphicData uri="http://schemas.openxmlformats.org/drawingml/2006/table">
            <a:tbl>
              <a:tblPr firstRow="1" firstCol="1" bandRow="1" bandCol="1"/>
              <a:tblGrid>
                <a:gridCol w="1154270">
                  <a:extLst>
                    <a:ext uri="{9D8B030D-6E8A-4147-A177-3AD203B41FA5}">
                      <a16:colId xmlns="" xmlns:a16="http://schemas.microsoft.com/office/drawing/2014/main" val="20000"/>
                    </a:ext>
                  </a:extLst>
                </a:gridCol>
                <a:gridCol w="1366010">
                  <a:extLst>
                    <a:ext uri="{9D8B030D-6E8A-4147-A177-3AD203B41FA5}">
                      <a16:colId xmlns="" xmlns:a16="http://schemas.microsoft.com/office/drawing/2014/main" val="20001"/>
                    </a:ext>
                  </a:extLst>
                </a:gridCol>
                <a:gridCol w="792088">
                  <a:extLst>
                    <a:ext uri="{9D8B030D-6E8A-4147-A177-3AD203B41FA5}">
                      <a16:colId xmlns="" xmlns:a16="http://schemas.microsoft.com/office/drawing/2014/main" val="20002"/>
                    </a:ext>
                  </a:extLst>
                </a:gridCol>
                <a:gridCol w="2304256">
                  <a:extLst>
                    <a:ext uri="{9D8B030D-6E8A-4147-A177-3AD203B41FA5}">
                      <a16:colId xmlns="" xmlns:a16="http://schemas.microsoft.com/office/drawing/2014/main" val="20003"/>
                    </a:ext>
                  </a:extLst>
                </a:gridCol>
                <a:gridCol w="1152128">
                  <a:extLst>
                    <a:ext uri="{9D8B030D-6E8A-4147-A177-3AD203B41FA5}">
                      <a16:colId xmlns="" xmlns:a16="http://schemas.microsoft.com/office/drawing/2014/main" val="20004"/>
                    </a:ext>
                  </a:extLst>
                </a:gridCol>
                <a:gridCol w="1152128">
                  <a:extLst>
                    <a:ext uri="{9D8B030D-6E8A-4147-A177-3AD203B41FA5}">
                      <a16:colId xmlns="" xmlns:a16="http://schemas.microsoft.com/office/drawing/2014/main" val="20005"/>
                    </a:ext>
                  </a:extLst>
                </a:gridCol>
                <a:gridCol w="611648">
                  <a:extLst>
                    <a:ext uri="{9D8B030D-6E8A-4147-A177-3AD203B41FA5}">
                      <a16:colId xmlns="" xmlns:a16="http://schemas.microsoft.com/office/drawing/2014/main" val="20006"/>
                    </a:ext>
                  </a:extLst>
                </a:gridCol>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 xmlns:a16="http://schemas.microsoft.com/office/drawing/2014/main" val="10000"/>
                  </a:ext>
                </a:extLst>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extLst>
                  <a:ext uri="{0D108BD9-81ED-4DB2-BD59-A6C34878D82A}">
                    <a16:rowId xmlns="" xmlns:a16="http://schemas.microsoft.com/office/drawing/2014/main" val="10001"/>
                  </a:ext>
                </a:extLst>
              </a:tr>
              <a:tr h="3687970">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P64</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65</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職員・組織のもつ知識・ノウハウやネットワークを組織全体で共有化し、横断的に活用することにより、能力育成をはじめ、効率的、効果的な業務遂行及び創造性の発揮につなげます。</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併せて、チームワークを重視する組織風土へ変革していくことにより、組織全体の強みを束ね、総合力の向上をめざします。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・業務改革課</a:t>
                      </a:r>
                    </a:p>
                    <a:p>
                      <a:pPr algn="just">
                        <a:lnSpc>
                          <a:spcPct val="100000"/>
                        </a:lnSpc>
                        <a:spcAft>
                          <a:spcPts val="0"/>
                        </a:spcAft>
                      </a:pPr>
                      <a:endParaRPr lang="ja-JP" sz="900" strike="sngStrike" kern="100" dirty="0">
                        <a:solidFill>
                          <a:schemeClr val="bg2">
                            <a:lumMod val="50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◆職員提案の充実</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職員提案のフォローアップによる提案実現の支 援、表彰等インセンティブを実施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・業務改善にかかる提案制度において、期</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間を定めて集中的に提案を募集し、表彰</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制度を導入</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・応募のあった提案内容をＷＥＢ上で公表、</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共有することを通じて、それぞれの職場の</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業務に反映</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・また、職員が直接知事へ提案することがで</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きる「知事への職員提案」を実施</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・提案のあった内容について、その実現の</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可能性や課題にかかる検証をサポート</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（提案数</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35</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件、検証対象</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17</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年度の実施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結果を踏まえ、</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効  </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率化の観点から、</a:t>
                      </a:r>
                      <a:b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提案制度の実施</a:t>
                      </a:r>
                      <a:b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方法を一部見</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直し</a:t>
                      </a:r>
                      <a:b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月末）</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（通年受付。当該</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表彰制度の対象</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外）</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・これまでの実施結果</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を踏まえ、効率化の</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観点から、提案制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度の実施方法を一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部見直し。</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rPr>
                        <a:t>  </a:t>
                      </a:r>
                      <a:r>
                        <a:rPr lang="ja-JP" altLang="en-US" sz="900" strike="noStrike" dirty="0" smtClean="0">
                          <a:solidFill>
                            <a:schemeClr val="tx1"/>
                          </a:solidFill>
                          <a:latin typeface="ＭＳ Ｐ明朝" panose="02020600040205080304" pitchFamily="18" charset="-128"/>
                          <a:ea typeface="ＭＳ Ｐ明朝" panose="02020600040205080304" pitchFamily="18" charset="-128"/>
                        </a:rPr>
                        <a:t>（通年受付の制度に一本化）</a:t>
                      </a:r>
                      <a:endPar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n-cs"/>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24</a:t>
            </a:r>
            <a:endParaRPr lang="ja-JP" altLang="en-US" dirty="0">
              <a:solidFill>
                <a:prstClr val="black"/>
              </a:solidFill>
            </a:endParaRPr>
          </a:p>
        </p:txBody>
      </p:sp>
      <p:sp>
        <p:nvSpPr>
          <p:cNvPr id="19" name="右矢印 18"/>
          <p:cNvSpPr/>
          <p:nvPr/>
        </p:nvSpPr>
        <p:spPr>
          <a:xfrm>
            <a:off x="3779912" y="2328355"/>
            <a:ext cx="4376731" cy="274349"/>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39362215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576621620"/>
              </p:ext>
            </p:extLst>
          </p:nvPr>
        </p:nvGraphicFramePr>
        <p:xfrm>
          <a:off x="251520" y="1330267"/>
          <a:ext cx="8640408" cy="4061101"/>
        </p:xfrm>
        <a:graphic>
          <a:graphicData uri="http://schemas.openxmlformats.org/drawingml/2006/table">
            <a:tbl>
              <a:tblPr firstRow="1" firstCol="1" bandRow="1" bandCol="1"/>
              <a:tblGrid>
                <a:gridCol w="1080120"/>
                <a:gridCol w="1080000"/>
                <a:gridCol w="792088"/>
                <a:gridCol w="1944000"/>
                <a:gridCol w="1944000"/>
                <a:gridCol w="1152128"/>
                <a:gridCol w="648072"/>
              </a:tblGrid>
              <a:tr h="16865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9077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636847">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オープンデータの提供</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P66</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府が保有するデータを二次的利用が可能な形で公開します</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その取組みとして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利用者にわかりやすく提供するため、各部局の有するデータを整理して掲載するポータルサイトを開設し、府民が幅広く利用できるように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しま</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した。今後、国などの広域における取組みへの参画とともに、データの充実等を図っていきます。</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政策企画部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企画室</a:t>
                      </a: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◆オープンデータポータルサイトの運用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b="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b="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b="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・ポータルサイトに掲載されたデータ</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について、随時更新を実施</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国その他の広域における取組みに参画しながら</a:t>
                      </a:r>
                      <a:r>
                        <a:rPr lang="ja-JP"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a:t>
                      </a:r>
                      <a:r>
                        <a:rPr lang="ja-JP"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の改訂・拡充</a:t>
                      </a: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b="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b="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・同サイトについてデータ量の充実、</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利用可能性の向上を図るべく検討</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・ポータルサイトの</a:t>
                      </a:r>
                      <a:r>
                        <a:rPr lang="ja-JP" altLang="en-US" sz="900"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掲載データ</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を順次</a:t>
                      </a:r>
                      <a:r>
                        <a:rPr lang="ja-JP" altLang="en-US" sz="900"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更新</a:t>
                      </a:r>
                      <a:endParaRPr lang="en-US" altLang="ja-JP"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・同サイトを民間が運営する行政</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オープンデータサイトにリンク</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・同左</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・掲載内容の拡充・調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整</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・国のデータカタログサイトにリンク</a:t>
                      </a:r>
                      <a:endParaRPr lang="en-US" altLang="ja-JP" sz="900" strike="sng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8112">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ビッグデータの活用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P67</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国における議論の方向を注視しつつ、データ収集やリンケージ等活用に必要な仕組みや費用対効果</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、集約</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されたデータの活用可能性など、府と</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して</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む</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べき方向について検討を進めていきます。</a:t>
                      </a: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政策企画部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企画室</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戦略事業室</a:t>
                      </a: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ビッグデータ</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の活用事例について、費用対効果も含め</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研究</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b="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・ビッグデータの活用可能性につい </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て</a:t>
                      </a: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費用対効果、個人情報保護にも </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留意しつつ研究</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・民間企業等と意見交換を実施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・民間事業者が保有するビッグデー</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タを活用した具体的な行政課題の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解決を事業部局に提案</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・研修会・意見交換会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に参加</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他府県の活用事例なども参考にしつつ、民間企業等の意見や費用対効果も踏まえ活用方策を検討</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右矢印 13"/>
          <p:cNvSpPr/>
          <p:nvPr/>
        </p:nvSpPr>
        <p:spPr>
          <a:xfrm>
            <a:off x="4211960" y="3129848"/>
            <a:ext cx="4032448" cy="23042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9" name="右矢印 18"/>
          <p:cNvSpPr/>
          <p:nvPr/>
        </p:nvSpPr>
        <p:spPr>
          <a:xfrm>
            <a:off x="3419872" y="2046525"/>
            <a:ext cx="4824536" cy="23042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21" name="正方形/長方形 2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25</a:t>
            </a:r>
            <a:endParaRPr lang="ja-JP" altLang="en-US" dirty="0">
              <a:solidFill>
                <a:prstClr val="black"/>
              </a:solidFill>
            </a:endParaRPr>
          </a:p>
        </p:txBody>
      </p:sp>
      <p:cxnSp>
        <p:nvCxnSpPr>
          <p:cNvPr id="11" name="直線矢印コネクタ 10"/>
          <p:cNvCxnSpPr/>
          <p:nvPr/>
        </p:nvCxnSpPr>
        <p:spPr>
          <a:xfrm>
            <a:off x="3419872" y="4581128"/>
            <a:ext cx="4824536" cy="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1535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971600" y="2132856"/>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テキスト ボックス 2"/>
          <p:cNvSpPr txBox="1"/>
          <p:nvPr/>
        </p:nvSpPr>
        <p:spPr>
          <a:xfrm>
            <a:off x="1204859" y="1671960"/>
            <a:ext cx="2986870" cy="307264"/>
          </a:xfrm>
          <a:prstGeom prst="rect">
            <a:avLst/>
          </a:prstGeom>
          <a:noFill/>
        </p:spPr>
        <p:txBody>
          <a:bodyPr wrap="square" rtlCol="0">
            <a:spAutoFit/>
          </a:bodyPr>
          <a:lstStyle/>
          <a:p>
            <a:pPr defTabSz="647700">
              <a:lnSpc>
                <a:spcPts val="1600"/>
              </a:lnSpc>
              <a:spcBef>
                <a:spcPct val="0"/>
              </a:spcBef>
              <a:buFont typeface="Wingdings" pitchFamily="2" charset="2"/>
              <a:buNone/>
              <a:tabLst>
                <a:tab pos="8256588" algn="r"/>
              </a:tabLst>
              <a:defRPr/>
            </a:pPr>
            <a:r>
              <a:rPr lang="en-US" altLang="ja-JP"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実績の概要</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024588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063681317"/>
              </p:ext>
            </p:extLst>
          </p:nvPr>
        </p:nvGraphicFramePr>
        <p:xfrm>
          <a:off x="251520" y="1330268"/>
          <a:ext cx="8568472" cy="5380169"/>
        </p:xfrm>
        <a:graphic>
          <a:graphicData uri="http://schemas.openxmlformats.org/drawingml/2006/table">
            <a:tbl>
              <a:tblPr firstRow="1" firstCol="1" bandRow="1" bandCol="1"/>
              <a:tblGrid>
                <a:gridCol w="1080120"/>
                <a:gridCol w="1440000"/>
                <a:gridCol w="720000"/>
                <a:gridCol w="1800440"/>
                <a:gridCol w="1584176"/>
                <a:gridCol w="1584176"/>
                <a:gridCol w="359560"/>
              </a:tblGrid>
              <a:tr h="16865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9077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661183">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マイナンバーの活用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年からのマイナンバー制度導入に向け必要なシステム基盤の整備を行うとともに、社会保障・税・災害対策分野でのマイナンバーの活用について、省令等や国の制度設計を踏まえて検討します。</a:t>
                      </a: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・業務改革課</a:t>
                      </a: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a:t>
                      </a:r>
                      <a:r>
                        <a:rPr lang="ja-JP" altLang="en-US"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a:t>
                      </a:r>
                      <a:r>
                        <a:rPr lang="ja-JP"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endParaRPr lang="en-US" altLang="ja-JP"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府民文化部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府政情報室</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マイナンバーの活用</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について、国の制度設計を踏まえて検討</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・高等学校等への就学に要する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経費の支弁に関する事務など、</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独自利用を行う事務を規定した</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マイナンバー利活用条例を</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年１月に施行</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制度に対応</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た</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庁内システム</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の整備</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・情報連携の調整</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・府庁内での管理番号と個人番</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号を紐付ける大阪府団体内統</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合宛名システムを構築</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・マイナンバー制度導入に向けて、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個人番号利用事務を専用ネット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ワーク</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内で行う等のセキュリティ</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対策を検討</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・特定個人情報（マイナンバーを含む個人情報）の適正な取扱いのための規定整備</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zh-TW"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特定個人情報保護評価</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に対する支援、同評価書に係る第三者点検業務の実施（随時）</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マイナンバーの利用開始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・独自利用を行う事務の追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加を検討</a:t>
                      </a:r>
                      <a:endPar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・宛名システムの構築を完了。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庁内の関連システムや府内</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市町村、他県との連携テスト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・個人番号利用事務専用ネッ</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トワーク構築などのセキュリ</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ティ対策を実施</a:t>
                      </a:r>
                    </a:p>
                    <a:p>
                      <a:pPr marL="72000" indent="-457200" algn="l">
                        <a:lnSpc>
                          <a:spcPct val="100000"/>
                        </a:lnSpc>
                        <a:spcAft>
                          <a:spcPts val="0"/>
                        </a:spcAft>
                      </a:pP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・生活に困窮する外国人に対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する保護に関する事務に</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つ</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いて、個人保護委員会の届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出・ 承認が完了</a:t>
                      </a:r>
                      <a:endParaRPr 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月から上記事</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務について、情報連携を開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始</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bg2">
                            <a:lumMod val="50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bg2">
                              <a:lumMod val="50000"/>
                            </a:schemeClr>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・庁内システム等の整備を完</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了し、試行運用（７月）を経て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本格運用を開始（</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bg2">
                            <a:lumMod val="50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bg2">
                            <a:lumMod val="50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を活用した情報連携を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開始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⇒本格運用</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7" name="直線矢印コネクタ 16"/>
          <p:cNvCxnSpPr/>
          <p:nvPr/>
        </p:nvCxnSpPr>
        <p:spPr>
          <a:xfrm>
            <a:off x="3707904" y="3284984"/>
            <a:ext cx="4688585"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23" name="右矢印 22"/>
          <p:cNvSpPr/>
          <p:nvPr/>
        </p:nvSpPr>
        <p:spPr>
          <a:xfrm>
            <a:off x="7884368" y="6381328"/>
            <a:ext cx="512121" cy="270275"/>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8" name="右矢印 17"/>
          <p:cNvSpPr/>
          <p:nvPr/>
        </p:nvSpPr>
        <p:spPr>
          <a:xfrm>
            <a:off x="4932040" y="5805264"/>
            <a:ext cx="3500488" cy="239169"/>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cxnSp>
        <p:nvCxnSpPr>
          <p:cNvPr id="20" name="直線矢印コネクタ 19"/>
          <p:cNvCxnSpPr/>
          <p:nvPr/>
        </p:nvCxnSpPr>
        <p:spPr>
          <a:xfrm>
            <a:off x="3707904" y="2060848"/>
            <a:ext cx="4176464" cy="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21" name="正方形/長方形 2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26</a:t>
            </a:r>
            <a:endParaRPr lang="ja-JP" altLang="en-US" dirty="0">
              <a:solidFill>
                <a:prstClr val="black"/>
              </a:solidFill>
            </a:endParaRPr>
          </a:p>
        </p:txBody>
      </p:sp>
      <p:cxnSp>
        <p:nvCxnSpPr>
          <p:cNvPr id="12" name="直線矢印コネクタ 11"/>
          <p:cNvCxnSpPr/>
          <p:nvPr/>
        </p:nvCxnSpPr>
        <p:spPr>
          <a:xfrm>
            <a:off x="7884368" y="2060848"/>
            <a:ext cx="54816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336406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676576804"/>
              </p:ext>
            </p:extLst>
          </p:nvPr>
        </p:nvGraphicFramePr>
        <p:xfrm>
          <a:off x="251520" y="1340768"/>
          <a:ext cx="8424936" cy="4495078"/>
        </p:xfrm>
        <a:graphic>
          <a:graphicData uri="http://schemas.openxmlformats.org/drawingml/2006/table">
            <a:tbl>
              <a:tblPr firstRow="1" firstCol="1" bandRow="1" bandCol="1"/>
              <a:tblGrid>
                <a:gridCol w="1152128">
                  <a:extLst>
                    <a:ext uri="{9D8B030D-6E8A-4147-A177-3AD203B41FA5}">
                      <a16:colId xmlns="" xmlns:a16="http://schemas.microsoft.com/office/drawing/2014/main" val="20000"/>
                    </a:ext>
                  </a:extLst>
                </a:gridCol>
                <a:gridCol w="1440160">
                  <a:extLst>
                    <a:ext uri="{9D8B030D-6E8A-4147-A177-3AD203B41FA5}">
                      <a16:colId xmlns="" xmlns:a16="http://schemas.microsoft.com/office/drawing/2014/main" val="20001"/>
                    </a:ext>
                  </a:extLst>
                </a:gridCol>
                <a:gridCol w="720080">
                  <a:extLst>
                    <a:ext uri="{9D8B030D-6E8A-4147-A177-3AD203B41FA5}">
                      <a16:colId xmlns="" xmlns:a16="http://schemas.microsoft.com/office/drawing/2014/main" val="20002"/>
                    </a:ext>
                  </a:extLst>
                </a:gridCol>
                <a:gridCol w="2160240">
                  <a:extLst>
                    <a:ext uri="{9D8B030D-6E8A-4147-A177-3AD203B41FA5}">
                      <a16:colId xmlns="" xmlns:a16="http://schemas.microsoft.com/office/drawing/2014/main" val="20003"/>
                    </a:ext>
                  </a:extLst>
                </a:gridCol>
                <a:gridCol w="1152128">
                  <a:extLst>
                    <a:ext uri="{9D8B030D-6E8A-4147-A177-3AD203B41FA5}">
                      <a16:colId xmlns="" xmlns:a16="http://schemas.microsoft.com/office/drawing/2014/main" val="20004"/>
                    </a:ext>
                  </a:extLst>
                </a:gridCol>
                <a:gridCol w="1152128">
                  <a:extLst>
                    <a:ext uri="{9D8B030D-6E8A-4147-A177-3AD203B41FA5}">
                      <a16:colId xmlns="" xmlns:a16="http://schemas.microsoft.com/office/drawing/2014/main" val="20005"/>
                    </a:ext>
                  </a:extLst>
                </a:gridCol>
                <a:gridCol w="648072">
                  <a:extLst>
                    <a:ext uri="{9D8B030D-6E8A-4147-A177-3AD203B41FA5}">
                      <a16:colId xmlns="" xmlns:a16="http://schemas.microsoft.com/office/drawing/2014/main" val="20006"/>
                    </a:ext>
                  </a:extLst>
                </a:gridCol>
              </a:tblGrid>
              <a:tr h="216024">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 xmlns:a16="http://schemas.microsoft.com/office/drawing/2014/main" val="10000"/>
                  </a:ext>
                </a:extLst>
              </a:tr>
              <a:tr h="23692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extLst>
                  <a:ext uri="{0D108BD9-81ED-4DB2-BD59-A6C34878D82A}">
                    <a16:rowId xmlns="" xmlns:a16="http://schemas.microsoft.com/office/drawing/2014/main" val="10001"/>
                  </a:ext>
                </a:extLst>
              </a:tr>
              <a:tr h="987210">
                <a:tc rowSpan="2">
                  <a:txBody>
                    <a:bodyPr/>
                    <a:lstStyle/>
                    <a:p>
                      <a:pPr algn="just">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活用による業務改革（改善）の推進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71</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リモートアクセス機能の活用、情報の共有化（共有フォルダの有効活用）、無線</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LAN</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の導入、タブレット端末の導入検討、庁内コミュニケーションツール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、業務システムのマネジメント、</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C</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に対応した人材育成など</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みます</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・業務改革課</a:t>
                      </a: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strike="sngStrike" kern="100" dirty="0">
                        <a:solidFill>
                          <a:schemeClr val="bg2">
                            <a:lumMod val="50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【リモートアクセス機能の活用】</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モバイル</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端末と共にリモートアクセス機能の利用ルール等を整理し、利用拡大を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図る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・モバイル端末の使いやすさ向上のため、</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設定変更を実施（</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・ＰＲに努め、モバイ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ル端末機の利用実</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績は昨年度より大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幅に増加</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・タブレット端末の本</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格導入に伴い、モバ</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イル端末との適切な</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棲み分けを検討整</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理</a:t>
                      </a: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194421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【無線ＬＡＮの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耐震</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工事に合せて大手前庁舎の整備を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・平成２７年度整備箇所について、当初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計画どおり実施済み</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◆その他</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庁舎については、</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整備を検討</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し、可能なものから順次導入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・出先機関のネットワーク再構築時の検討</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材料とするため、導入するとした場合に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必要となる概算費用を算出（</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sz="900" kern="12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・当初計画どおり</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整備完了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sng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・出先機関を含む庁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内ネットワーク再構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築を設計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・咲州庁舎での整備・導入を検討。</a:t>
                      </a:r>
                      <a:endParaRPr lang="en-US" altLang="ja-JP" sz="900" strike="sngStrike" dirty="0" smtClean="0">
                        <a:solidFill>
                          <a:schemeClr val="tx1"/>
                        </a:solidFill>
                        <a:latin typeface="ＭＳ Ｐ明朝" panose="02020600040205080304" pitchFamily="18" charset="-128"/>
                        <a:ea typeface="ＭＳ Ｐ明朝" panose="02020600040205080304" pitchFamily="18"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accent1">
                            <a:lumMod val="75000"/>
                          </a:scheme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accent1">
                            <a:lumMod val="75000"/>
                          </a:scheme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accent1">
                            <a:lumMod val="75000"/>
                          </a:scheme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accent1">
                            <a:lumMod val="75000"/>
                          </a:scheme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accent1">
                            <a:lumMod val="75000"/>
                          </a:scheme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accent1">
                            <a:lumMod val="75000"/>
                          </a:scheme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accent1">
                            <a:lumMod val="75000"/>
                          </a:scheme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年度に導入するための予算を計上</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cxnSp>
        <p:nvCxnSpPr>
          <p:cNvPr id="19" name="直線矢印コネクタ 18"/>
          <p:cNvCxnSpPr/>
          <p:nvPr/>
        </p:nvCxnSpPr>
        <p:spPr>
          <a:xfrm>
            <a:off x="3763963" y="2276872"/>
            <a:ext cx="4264421"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1" name="直線矢印コネクタ 20"/>
          <p:cNvCxnSpPr/>
          <p:nvPr/>
        </p:nvCxnSpPr>
        <p:spPr>
          <a:xfrm>
            <a:off x="3763963" y="3632448"/>
            <a:ext cx="3112293"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5" name="直線矢印コネクタ 34"/>
          <p:cNvCxnSpPr/>
          <p:nvPr/>
        </p:nvCxnSpPr>
        <p:spPr>
          <a:xfrm>
            <a:off x="3763961" y="4941168"/>
            <a:ext cx="4264421" cy="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27</a:t>
            </a:r>
            <a:endParaRPr lang="ja-JP" altLang="en-US" dirty="0">
              <a:solidFill>
                <a:prstClr val="black"/>
              </a:solidFill>
            </a:endParaRPr>
          </a:p>
        </p:txBody>
      </p:sp>
    </p:spTree>
    <p:extLst>
      <p:ext uri="{BB962C8B-B14F-4D97-AF65-F5344CB8AC3E}">
        <p14:creationId xmlns:p14="http://schemas.microsoft.com/office/powerpoint/2010/main" val="87023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181131537"/>
              </p:ext>
            </p:extLst>
          </p:nvPr>
        </p:nvGraphicFramePr>
        <p:xfrm>
          <a:off x="251520" y="1340768"/>
          <a:ext cx="8485119" cy="3748350"/>
        </p:xfrm>
        <a:graphic>
          <a:graphicData uri="http://schemas.openxmlformats.org/drawingml/2006/table">
            <a:tbl>
              <a:tblPr firstRow="1" firstCol="1" bandRow="1" bandCol="1"/>
              <a:tblGrid>
                <a:gridCol w="1080000">
                  <a:extLst>
                    <a:ext uri="{9D8B030D-6E8A-4147-A177-3AD203B41FA5}">
                      <a16:colId xmlns="" xmlns:a16="http://schemas.microsoft.com/office/drawing/2014/main" val="20000"/>
                    </a:ext>
                  </a:extLst>
                </a:gridCol>
                <a:gridCol w="1080000">
                  <a:extLst>
                    <a:ext uri="{9D8B030D-6E8A-4147-A177-3AD203B41FA5}">
                      <a16:colId xmlns="" xmlns:a16="http://schemas.microsoft.com/office/drawing/2014/main" val="20001"/>
                    </a:ext>
                  </a:extLst>
                </a:gridCol>
                <a:gridCol w="733193">
                  <a:extLst>
                    <a:ext uri="{9D8B030D-6E8A-4147-A177-3AD203B41FA5}">
                      <a16:colId xmlns="" xmlns:a16="http://schemas.microsoft.com/office/drawing/2014/main" val="20002"/>
                    </a:ext>
                  </a:extLst>
                </a:gridCol>
                <a:gridCol w="2171926">
                  <a:extLst>
                    <a:ext uri="{9D8B030D-6E8A-4147-A177-3AD203B41FA5}">
                      <a16:colId xmlns="" xmlns:a16="http://schemas.microsoft.com/office/drawing/2014/main" val="20003"/>
                    </a:ext>
                  </a:extLst>
                </a:gridCol>
                <a:gridCol w="1440000">
                  <a:extLst>
                    <a:ext uri="{9D8B030D-6E8A-4147-A177-3AD203B41FA5}">
                      <a16:colId xmlns="" xmlns:a16="http://schemas.microsoft.com/office/drawing/2014/main" val="20004"/>
                    </a:ext>
                  </a:extLst>
                </a:gridCol>
                <a:gridCol w="1440000">
                  <a:extLst>
                    <a:ext uri="{9D8B030D-6E8A-4147-A177-3AD203B41FA5}">
                      <a16:colId xmlns="" xmlns:a16="http://schemas.microsoft.com/office/drawing/2014/main" val="20005"/>
                    </a:ext>
                  </a:extLst>
                </a:gridCol>
                <a:gridCol w="540000">
                  <a:extLst>
                    <a:ext uri="{9D8B030D-6E8A-4147-A177-3AD203B41FA5}">
                      <a16:colId xmlns="" xmlns:a16="http://schemas.microsoft.com/office/drawing/2014/main" val="20006"/>
                    </a:ext>
                  </a:extLst>
                </a:gridCol>
              </a:tblGrid>
              <a:tr h="209891">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 xmlns:a16="http://schemas.microsoft.com/office/drawing/2014/main" val="10000"/>
                  </a:ext>
                </a:extLst>
              </a:tr>
              <a:tr h="18213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extLst>
                  <a:ext uri="{0D108BD9-81ED-4DB2-BD59-A6C34878D82A}">
                    <a16:rowId xmlns="" xmlns:a16="http://schemas.microsoft.com/office/drawing/2014/main" val="10001"/>
                  </a:ext>
                </a:extLst>
              </a:tr>
              <a:tr h="1264162">
                <a:tc rowSpan="2">
                  <a:txBody>
                    <a:bodyPr/>
                    <a:lstStyle/>
                    <a:p>
                      <a:pPr algn="just">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活用による業務改革（改善）の推進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71</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リモートアクセス機能の活用、情報の共有化（共有フォルダの有効活用）、無線</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LAN</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の導入、タブレット端末の導入検討、庁内コミュニケーションツール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、業務システムのマネジメント、</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C</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に対応した人材育成など</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みます</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・業務改革課</a:t>
                      </a: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strike="sngStrike" kern="100" dirty="0">
                        <a:solidFill>
                          <a:schemeClr val="bg2">
                            <a:lumMod val="50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【タブレット端末】</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が見込める業務について先行して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・効果検証を実施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・一部導入所属を変更し効</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果検証を継続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・試行で一定の効果が見ら</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れた</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月末試行完了</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bg2">
                              <a:lumMod val="50000"/>
                            </a:scheme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月から本格導  </a:t>
                      </a:r>
                      <a:endPar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入</a:t>
                      </a:r>
                      <a:endParaRPr kumimoji="1" lang="en-US" altLang="ja-JP"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sng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・主に出張時における職員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の業務遂行の利便性等を 向上させることを目的として、</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500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台を導入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144016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庁内コミュニケーションツールの利用検討】</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庁内コミュニケーションツール</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（インスタントメッセージ、ビデオ通話等）</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の利用手法等</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し、利用を促進</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・利用を促進するため、活用サイトを開設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cxnSp>
        <p:nvCxnSpPr>
          <p:cNvPr id="21" name="直線矢印コネクタ 20"/>
          <p:cNvCxnSpPr/>
          <p:nvPr/>
        </p:nvCxnSpPr>
        <p:spPr>
          <a:xfrm>
            <a:off x="3275856" y="4149080"/>
            <a:ext cx="4932552"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7" name="直線矢印コネクタ 36"/>
          <p:cNvCxnSpPr/>
          <p:nvPr/>
        </p:nvCxnSpPr>
        <p:spPr>
          <a:xfrm>
            <a:off x="3275856" y="2384884"/>
            <a:ext cx="4224328"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28</a:t>
            </a:r>
            <a:endParaRPr lang="ja-JP" altLang="en-US" dirty="0">
              <a:solidFill>
                <a:prstClr val="black"/>
              </a:solidFill>
            </a:endParaRPr>
          </a:p>
        </p:txBody>
      </p:sp>
      <p:sp>
        <p:nvSpPr>
          <p:cNvPr id="13" name="大かっこ 12"/>
          <p:cNvSpPr/>
          <p:nvPr/>
        </p:nvSpPr>
        <p:spPr>
          <a:xfrm>
            <a:off x="3275856" y="2780928"/>
            <a:ext cx="1944216" cy="504056"/>
          </a:xfrm>
          <a:prstGeom prst="bracketPair">
            <a:avLst>
              <a:gd name="adj" fmla="val 9472"/>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14</a:t>
            </a:r>
            <a:r>
              <a:rPr lang="ja-JP" altLang="en-US"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所属</a:t>
            </a:r>
            <a:r>
              <a:rPr lang="en-US" altLang="ja-JP"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15</a:t>
            </a:r>
            <a:r>
              <a:rPr lang="ja-JP" altLang="en-US"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台で試行開始（</a:t>
            </a:r>
            <a:r>
              <a:rPr lang="en-US" altLang="ja-JP"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8</a:t>
            </a:r>
            <a:r>
              <a:rPr lang="ja-JP" altLang="en-US"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・導入</a:t>
            </a:r>
            <a:r>
              <a:rPr lang="ja-JP" altLang="en-US" sz="900" kern="1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所属に対する効果検証を</a:t>
            </a:r>
            <a:r>
              <a:rPr lang="ja-JP" altLang="en-US"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実施（</a:t>
            </a:r>
            <a:r>
              <a:rPr lang="en-US" altLang="ja-JP"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11</a:t>
            </a:r>
            <a:r>
              <a:rPr lang="ja-JP" altLang="en-US"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月、</a:t>
            </a:r>
            <a:r>
              <a:rPr lang="en-US" altLang="ja-JP"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月）</a:t>
            </a:r>
            <a:endParaRPr lang="ja-JP" altLang="en-US" sz="9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4" name="大かっこ 13"/>
          <p:cNvSpPr/>
          <p:nvPr/>
        </p:nvSpPr>
        <p:spPr>
          <a:xfrm>
            <a:off x="3275856" y="4581128"/>
            <a:ext cx="1944216" cy="432048"/>
          </a:xfrm>
          <a:prstGeom prst="bracketPair">
            <a:avLst>
              <a:gd name="adj" fmla="val 13881"/>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900" kern="1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利用方法、活用事例の紹介、ＦＡＱ</a:t>
            </a:r>
            <a:r>
              <a:rPr lang="en-US" altLang="ja-JP" sz="900" kern="1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
            </a:r>
            <a:br>
              <a:rPr lang="en-US" altLang="ja-JP" sz="900" kern="1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kern="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などを掲載</a:t>
            </a:r>
            <a:endParaRPr lang="ja-JP" altLang="en-US" sz="9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7" name="右矢印 16"/>
          <p:cNvSpPr/>
          <p:nvPr/>
        </p:nvSpPr>
        <p:spPr>
          <a:xfrm>
            <a:off x="7500184" y="2276872"/>
            <a:ext cx="684000"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24297208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946991585"/>
              </p:ext>
            </p:extLst>
          </p:nvPr>
        </p:nvGraphicFramePr>
        <p:xfrm>
          <a:off x="251520" y="1340768"/>
          <a:ext cx="8471926" cy="4401906"/>
        </p:xfrm>
        <a:graphic>
          <a:graphicData uri="http://schemas.openxmlformats.org/drawingml/2006/table">
            <a:tbl>
              <a:tblPr firstRow="1" firstCol="1" bandRow="1" bandCol="1"/>
              <a:tblGrid>
                <a:gridCol w="1080000">
                  <a:extLst>
                    <a:ext uri="{9D8B030D-6E8A-4147-A177-3AD203B41FA5}">
                      <a16:colId xmlns="" xmlns:a16="http://schemas.microsoft.com/office/drawing/2014/main" val="20000"/>
                    </a:ext>
                  </a:extLst>
                </a:gridCol>
                <a:gridCol w="1080000">
                  <a:extLst>
                    <a:ext uri="{9D8B030D-6E8A-4147-A177-3AD203B41FA5}">
                      <a16:colId xmlns="" xmlns:a16="http://schemas.microsoft.com/office/drawing/2014/main" val="20001"/>
                    </a:ext>
                  </a:extLst>
                </a:gridCol>
                <a:gridCol w="720000">
                  <a:extLst>
                    <a:ext uri="{9D8B030D-6E8A-4147-A177-3AD203B41FA5}">
                      <a16:colId xmlns="" xmlns:a16="http://schemas.microsoft.com/office/drawing/2014/main" val="20002"/>
                    </a:ext>
                  </a:extLst>
                </a:gridCol>
                <a:gridCol w="2171926">
                  <a:extLst>
                    <a:ext uri="{9D8B030D-6E8A-4147-A177-3AD203B41FA5}">
                      <a16:colId xmlns="" xmlns:a16="http://schemas.microsoft.com/office/drawing/2014/main" val="20003"/>
                    </a:ext>
                  </a:extLst>
                </a:gridCol>
                <a:gridCol w="1440000">
                  <a:extLst>
                    <a:ext uri="{9D8B030D-6E8A-4147-A177-3AD203B41FA5}">
                      <a16:colId xmlns="" xmlns:a16="http://schemas.microsoft.com/office/drawing/2014/main" val="20004"/>
                    </a:ext>
                  </a:extLst>
                </a:gridCol>
                <a:gridCol w="1440000">
                  <a:extLst>
                    <a:ext uri="{9D8B030D-6E8A-4147-A177-3AD203B41FA5}">
                      <a16:colId xmlns="" xmlns:a16="http://schemas.microsoft.com/office/drawing/2014/main" val="20005"/>
                    </a:ext>
                  </a:extLst>
                </a:gridCol>
                <a:gridCol w="540000">
                  <a:extLst>
                    <a:ext uri="{9D8B030D-6E8A-4147-A177-3AD203B41FA5}">
                      <a16:colId xmlns="" xmlns:a16="http://schemas.microsoft.com/office/drawing/2014/main" val="20006"/>
                    </a:ext>
                  </a:extLst>
                </a:gridCol>
              </a:tblGrid>
              <a:tr h="209891">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 xmlns:a16="http://schemas.microsoft.com/office/drawing/2014/main" val="10000"/>
                  </a:ext>
                </a:extLst>
              </a:tr>
              <a:tr h="18213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extLst>
                  <a:ext uri="{0D108BD9-81ED-4DB2-BD59-A6C34878D82A}">
                    <a16:rowId xmlns="" xmlns:a16="http://schemas.microsoft.com/office/drawing/2014/main" val="10001"/>
                  </a:ext>
                </a:extLst>
              </a:tr>
              <a:tr h="2016224">
                <a:tc>
                  <a:txBody>
                    <a:bodyPr/>
                    <a:lstStyle/>
                    <a:p>
                      <a:pPr algn="just">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活用による業務改革（改善）の推進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71</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リモートアクセス機能の活用、情報の共有化（共有フォルダの有効活用）、無線</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LAN</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の導入、タブレット端末の導入検討、庁内コミュニケーションツール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、業務システムのマネジメント、</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C</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に対応した人材育成など</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みます</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・業務改革課</a:t>
                      </a:r>
                    </a:p>
                    <a:p>
                      <a:pPr algn="just">
                        <a:lnSpc>
                          <a:spcPct val="100000"/>
                        </a:lnSpc>
                        <a:spcAft>
                          <a:spcPts val="0"/>
                        </a:spcAft>
                      </a:pPr>
                      <a:endParaRPr lang="ja-JP" sz="900" strike="sngStrike" kern="100" dirty="0">
                        <a:solidFill>
                          <a:schemeClr val="bg2">
                            <a:lumMod val="50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strike="sngStrike" kern="100" dirty="0">
                        <a:solidFill>
                          <a:schemeClr val="bg2">
                            <a:lumMod val="50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【システムマネジメント・人材育成】</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が有する情報システムのライフサイクル（企画、予算、調達、開発・構築、運用・保守等）に応じた助言・相談を行うことにより、最新の技術動向等に配慮しつつシステムの最適化に努める。併せて、助言・相談を通じて各部局のシステム担当職員にノウハウを伝えるなど、</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OJT</a:t>
                      </a:r>
                      <a:r>
                        <a:rPr lang="ja-JP" altLang="en-US" sz="90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研修による人材育成を図る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・Ｉ</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C</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Ｔのより適切な利用をめざし、現状システムの把握、予算や発注の最適化に努める取組みを推進</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000" marR="0" lvl="0" indent="-540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・ＩＴ人材の育成について検討</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・庁内情報システムの調  </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査・ヒアリング、並びに予</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算要求及び調達仕様書</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の内容の確認を実施し、</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システムマネジメントの取</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組みを推進</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IT</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サポートページをリニューアルし、ＩＣＴの活用</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に資する情報提供機能を</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強化</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・情報セキュリティ研修の充</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実や標的型メール対応訓</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練を実施し、職員のインシ</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デント対応能力を向上</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strike="noStrike" kern="100" baseline="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rPr>
                        <a:t> </a:t>
                      </a:r>
                      <a:endParaRPr lang="en-US" sz="900" kern="1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・同左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・庁内システムのサーバ を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集約統合する共通プラット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フォームの設計を実施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・引続き、情報セキュリティ研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修や標的型メール対応訓</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練を実施し、職員のインシ</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デント対応能力を向上</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度に構築</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するため</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の予算を</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計上</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dirty="0">
              <a:solidFill>
                <a:prstClr val="black"/>
              </a:solidFill>
              <a:latin typeface="Arial" pitchFamily="34" charset="0"/>
              <a:cs typeface="ＭＳ Ｐゴシック" pitchFamily="50" charset="-128"/>
            </a:endParaRPr>
          </a:p>
        </p:txBody>
      </p: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29</a:t>
            </a:r>
            <a:endParaRPr lang="ja-JP" altLang="en-US" dirty="0">
              <a:solidFill>
                <a:prstClr val="black"/>
              </a:solidFill>
            </a:endParaRPr>
          </a:p>
        </p:txBody>
      </p:sp>
      <p:cxnSp>
        <p:nvCxnSpPr>
          <p:cNvPr id="20" name="直線矢印コネクタ 19"/>
          <p:cNvCxnSpPr/>
          <p:nvPr/>
        </p:nvCxnSpPr>
        <p:spPr>
          <a:xfrm>
            <a:off x="3275856" y="2976059"/>
            <a:ext cx="4896544"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80014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37198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）府民との対話・利便性の向上</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755538017"/>
              </p:ext>
            </p:extLst>
          </p:nvPr>
        </p:nvGraphicFramePr>
        <p:xfrm>
          <a:off x="251520" y="1268760"/>
          <a:ext cx="8605822" cy="5524074"/>
        </p:xfrm>
        <a:graphic>
          <a:graphicData uri="http://schemas.openxmlformats.org/drawingml/2006/table">
            <a:tbl>
              <a:tblPr firstRow="1" firstCol="1" bandRow="1" bandCol="1"/>
              <a:tblGrid>
                <a:gridCol w="936104"/>
                <a:gridCol w="864096"/>
                <a:gridCol w="720080"/>
                <a:gridCol w="1908514"/>
                <a:gridCol w="1908514"/>
                <a:gridCol w="1908514"/>
                <a:gridCol w="360000"/>
              </a:tblGrid>
              <a:tr h="196277">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7583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623530">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府政広報の推進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P72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33350" algn="just">
                        <a:lnSpc>
                          <a:spcPct val="100000"/>
                        </a:lnSpc>
                        <a:spcAft>
                          <a:spcPts val="0"/>
                        </a:spcAft>
                      </a:pP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府の「戦略広報」の一環として、</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府民のみなさん</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への</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親しみ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やすさと</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、参加意欲を高めるための有効な広報ツールとして、キャラクターを活用します。</a:t>
                      </a:r>
                    </a:p>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そのため、</a:t>
                      </a:r>
                      <a:r>
                        <a:rPr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府としての</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メインキャラクター（もずやん）の設定や効果的な活用方策を盛り込んだ「大阪府キャラクター広報方針」</a:t>
                      </a:r>
                      <a:r>
                        <a:rPr kumimoji="1" lang="ja-JP" altLang="ja-JP" sz="900"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ja-JP" altLang="ja-JP" sz="900" b="0" u="none"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策定</a:t>
                      </a:r>
                      <a:r>
                        <a:rPr kumimoji="1" lang="ja-JP" altLang="ja-JP" sz="900"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a:t>
                      </a:r>
                      <a:r>
                        <a:rPr kumimoji="1" lang="ja-JP" altLang="ja-JP" sz="900"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戦略的な広報を行います。</a:t>
                      </a:r>
                      <a:endParaRPr lang="ja-JP" alt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府民文化部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府政情報室</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「大阪府キャラクター広報方針」に</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基</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づ</a:t>
                      </a: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き、府の主要な広報媒体・</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イベ</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ント・施策において、</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メインキャラクター</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「もずやん」を活用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・イベント等出演：約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400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回</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・メディア露出：約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Twitter</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フォロワー数：約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10,000</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・エースコック</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株</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の「産経新聞大阪</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ラーメン」のパッケージに使用。なお、</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エースコックは、府政広報に</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協力す</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る「もずとも」第</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号として登録。</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≪締結先≫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・も</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ず</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とも登録：</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・も</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ず</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とも協定：</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p>
                    <a:p>
                      <a:pPr marL="72000" marR="0" lvl="0" indent="-457200" algn="l" defTabSz="914400" rtl="0" eaLnBrk="1" fontAlgn="auto" latinLnBrk="0" hangingPunct="1">
                        <a:lnSpc>
                          <a:spcPct val="100000"/>
                        </a:lnSpc>
                        <a:spcBef>
                          <a:spcPts val="60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・（一社）大阪府専修学校各種学校</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連合会の協力を得て、無償で「も</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やん」の衣装を作成してもらう「</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お</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しゃれも</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ずやん</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プロジェクト」を実施。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60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・りそな銀行キャラクター「りそにゃ」と</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大阪「超」盛り上げ共同声明</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を締</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結し</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、包括連携協定を</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PR</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60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・米国総領事からの指名で米国独立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記念日ｲﾍﾞﾝﾄに特別ゲストとして招</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聘。国際的友好関係の</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PR</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に貢献。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60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・も</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ずやんの</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テーマソング「タッタカも</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ずやん」が完成。</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・イベント等出演：約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490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回</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・メディア露出：約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Twitter</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フォロワー数：約</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13,700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「もずやん」を軸と</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した民間企業等との連携による広報展開</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府政広報に協力する「もずとも」とイ</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ラストの使用、イベントへの出演等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について協定を締結。</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≪締結先≫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・も</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ず</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とも登録：</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累計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・も</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ず</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とも協定：</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累計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・ヤマト運輸と府が包括連携協定を締</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結。府政</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PR</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の一環として、も</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ずやん</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がデザインされたご当地宅急便</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BOX</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ご当地送り状を作成。</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・日本コロムビア</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株</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が販売する</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DVD</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付</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CD</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「みんないっしょに！ご</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当地キャラクターたいそう」に「タッタ</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カも</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ずやん</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」を収録し</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PR</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・イベント等出演：約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470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回</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・メディア露出：約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240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Twitter</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フォロワー数：約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29,800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月実績）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baseline="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strike="noStrike"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・同左</a:t>
                      </a:r>
                      <a:endParaRPr lang="en-US" altLang="ja-JP" sz="900"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≪締結先（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※12</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月末時点）≫</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・も</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ず</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とも登録：</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累計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・も</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ず</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とも協定：</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累計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・（一社）大阪タクシー協会とも</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ず</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と</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も</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協定を締結。</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もずやん</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タクシーの運</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行や</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2025</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万博誘致ステッカーの掲</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出を実施。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・ＮＴＴタウンページ</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株</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が発行するタ</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ウンページでも</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ずやんが</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防災や大</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阪産（もん）、観光などをＰＲ。</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右矢印 13"/>
          <p:cNvSpPr/>
          <p:nvPr/>
        </p:nvSpPr>
        <p:spPr>
          <a:xfrm>
            <a:off x="2843808" y="2348880"/>
            <a:ext cx="5588720"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5" name="右矢印 14"/>
          <p:cNvSpPr/>
          <p:nvPr/>
        </p:nvSpPr>
        <p:spPr>
          <a:xfrm>
            <a:off x="4743920" y="3645024"/>
            <a:ext cx="3688608"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30</a:t>
            </a:r>
            <a:endParaRPr lang="ja-JP" altLang="en-US" dirty="0">
              <a:solidFill>
                <a:prstClr val="black"/>
              </a:solidFill>
            </a:endParaRPr>
          </a:p>
        </p:txBody>
      </p:sp>
      <p:cxnSp>
        <p:nvCxnSpPr>
          <p:cNvPr id="10" name="直線矢印コネクタ 9"/>
          <p:cNvCxnSpPr/>
          <p:nvPr/>
        </p:nvCxnSpPr>
        <p:spPr>
          <a:xfrm>
            <a:off x="2809735" y="3753036"/>
            <a:ext cx="826161" cy="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2" name="直線矢印コネクタ 11"/>
          <p:cNvCxnSpPr/>
          <p:nvPr/>
        </p:nvCxnSpPr>
        <p:spPr>
          <a:xfrm>
            <a:off x="3635896" y="3753036"/>
            <a:ext cx="1029767"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3" name="テキスト ボックス 12"/>
          <p:cNvSpPr txBox="1"/>
          <p:nvPr/>
        </p:nvSpPr>
        <p:spPr>
          <a:xfrm>
            <a:off x="5868144" y="1844824"/>
            <a:ext cx="2448272" cy="415498"/>
          </a:xfrm>
          <a:prstGeom prst="rect">
            <a:avLst/>
          </a:prstGeom>
          <a:solidFill>
            <a:schemeClr val="bg1"/>
          </a:solidFill>
          <a:ln>
            <a:solidFill>
              <a:schemeClr val="tx1"/>
            </a:solidFill>
            <a:prstDash val="sysDash"/>
          </a:ln>
        </p:spPr>
        <p:txBody>
          <a:bodyPr wrap="square" lIns="36000" tIns="0" rIns="36000" bIns="0" rtlCol="0">
            <a:spAutoFit/>
          </a:bodyPr>
          <a:lstStyle/>
          <a:p>
            <a:pPr marL="72000" indent="-457200"/>
            <a:r>
              <a:rPr lang="ja-JP" altLang="en-US" sz="9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kern="100" dirty="0" smtClean="0">
                <a:latin typeface="Meiryo UI" panose="020B0604030504040204" pitchFamily="50" charset="-128"/>
                <a:ea typeface="Meiryo UI" panose="020B0604030504040204" pitchFamily="50" charset="-128"/>
                <a:cs typeface="Meiryo UI" panose="020B0604030504040204" pitchFamily="50" charset="-128"/>
              </a:rPr>
              <a:t>も</a:t>
            </a:r>
            <a:r>
              <a:rPr lang="ja-JP" altLang="en-US" sz="900" b="1" kern="100" dirty="0" err="1" smtClean="0">
                <a:latin typeface="Meiryo UI" panose="020B0604030504040204" pitchFamily="50" charset="-128"/>
                <a:ea typeface="Meiryo UI" panose="020B0604030504040204" pitchFamily="50" charset="-128"/>
                <a:cs typeface="Meiryo UI" panose="020B0604030504040204" pitchFamily="50" charset="-128"/>
              </a:rPr>
              <a:t>ずやんの</a:t>
            </a:r>
            <a:r>
              <a:rPr lang="ja-JP" altLang="en-US" sz="900" b="1" kern="100" dirty="0" smtClean="0">
                <a:latin typeface="Meiryo UI" panose="020B0604030504040204" pitchFamily="50" charset="-128"/>
                <a:ea typeface="Meiryo UI" panose="020B0604030504040204" pitchFamily="50" charset="-128"/>
                <a:cs typeface="Meiryo UI" panose="020B0604030504040204" pitchFamily="50" charset="-128"/>
              </a:rPr>
              <a:t>認知度向上を目的とした</a:t>
            </a:r>
            <a:r>
              <a:rPr lang="en-US" altLang="ja-JP" sz="9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b="1" kern="100" dirty="0" smtClean="0">
                <a:latin typeface="Meiryo UI" panose="020B0604030504040204" pitchFamily="50" charset="-128"/>
                <a:ea typeface="Meiryo UI" panose="020B0604030504040204" pitchFamily="50" charset="-128"/>
                <a:cs typeface="Meiryo UI" panose="020B0604030504040204" pitchFamily="50" charset="-128"/>
              </a:rPr>
              <a:t>羽ばたけ</a:t>
            </a:r>
            <a:r>
              <a:rPr lang="en-US" altLang="ja-JP" sz="9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b="1" kern="100" dirty="0" err="1" smtClean="0">
                <a:latin typeface="Meiryo UI" panose="020B0604030504040204" pitchFamily="50" charset="-128"/>
                <a:ea typeface="Meiryo UI" panose="020B0604030504040204" pitchFamily="50" charset="-128"/>
                <a:cs typeface="Meiryo UI" panose="020B0604030504040204" pitchFamily="50" charset="-128"/>
              </a:rPr>
              <a:t>もずやん</a:t>
            </a:r>
            <a:r>
              <a:rPr lang="en-US" altLang="ja-JP" sz="900"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kern="100" dirty="0" smtClean="0">
                <a:latin typeface="Meiryo UI" panose="020B0604030504040204" pitchFamily="50" charset="-128"/>
                <a:ea typeface="Meiryo UI" panose="020B0604030504040204" pitchFamily="50" charset="-128"/>
                <a:cs typeface="Meiryo UI" panose="020B0604030504040204" pitchFamily="50" charset="-128"/>
              </a:rPr>
              <a:t>プロジェクトを展開</a:t>
            </a:r>
            <a:r>
              <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rPr>
              <a:t>(H29.1~12)</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72000" indent="-457200"/>
            <a:r>
              <a:rPr lang="ja-JP" altLang="en-US" sz="8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b="1" kern="100" dirty="0" smtClean="0">
                <a:latin typeface="Meiryo UI" panose="020B0604030504040204" pitchFamily="50" charset="-128"/>
                <a:ea typeface="Meiryo UI" panose="020B0604030504040204" pitchFamily="50" charset="-128"/>
                <a:cs typeface="Meiryo UI" panose="020B0604030504040204" pitchFamily="50" charset="-128"/>
              </a:rPr>
              <a:t>戦略的な府政広報を強化</a:t>
            </a:r>
            <a:endParaRPr lang="en-US" altLang="ja-JP" sz="9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2809735" y="3282841"/>
            <a:ext cx="1762266" cy="415498"/>
          </a:xfrm>
          <a:prstGeom prst="rect">
            <a:avLst/>
          </a:prstGeom>
          <a:solidFill>
            <a:schemeClr val="bg1"/>
          </a:solidFill>
          <a:ln>
            <a:solidFill>
              <a:schemeClr val="bg1">
                <a:alpha val="0"/>
              </a:schemeClr>
            </a:solidFill>
            <a:prstDash val="sysDash"/>
          </a:ln>
        </p:spPr>
        <p:txBody>
          <a:bodyPr wrap="square" lIns="0" tIns="0" rIns="36000" bIns="0" rtlCol="0">
            <a:spAutoFit/>
          </a:bodyPr>
          <a:lstStyle/>
          <a:p>
            <a:pPr marL="72000" indent="-457200">
              <a:defRPr/>
            </a:pP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「もずやん」を軸とした民間企業等</a:t>
            </a:r>
            <a:r>
              <a:rPr lang="ja-JP" altLang="ja-JP"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a:t>
            </a:r>
            <a:endParaRPr lang="en-US" altLang="ja-JP"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indent="-457200">
              <a:defRPr/>
            </a:pP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連携による</a:t>
            </a: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広報を展開</a:t>
            </a:r>
            <a:r>
              <a:rPr lang="ja-JP"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ja-JP"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仕組</a:t>
            </a:r>
            <a:endParaRPr lang="en-US" altLang="ja-JP"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indent="-457200">
              <a:defRPr/>
            </a:pP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み</a:t>
            </a:r>
            <a:r>
              <a:rPr lang="ja-JP"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を検討、構築</a:t>
            </a:r>
            <a:endParaRPr lang="en-US"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020344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37198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）府民との対話・利便性の向上</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0437361"/>
              </p:ext>
            </p:extLst>
          </p:nvPr>
        </p:nvGraphicFramePr>
        <p:xfrm>
          <a:off x="287524" y="1257727"/>
          <a:ext cx="8462056" cy="5356434"/>
        </p:xfrm>
        <a:graphic>
          <a:graphicData uri="http://schemas.openxmlformats.org/drawingml/2006/table">
            <a:tbl>
              <a:tblPr firstRow="1" firstCol="1" bandRow="1" bandCol="1"/>
              <a:tblGrid>
                <a:gridCol w="1081596"/>
                <a:gridCol w="1080000"/>
                <a:gridCol w="720080"/>
                <a:gridCol w="1690832"/>
                <a:gridCol w="1656184"/>
                <a:gridCol w="1693364"/>
                <a:gridCol w="540000"/>
              </a:tblGrid>
              <a:tr h="132287">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496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3250014">
                <a:tc>
                  <a:txBody>
                    <a:bodyPr/>
                    <a:lstStyle/>
                    <a:p>
                      <a:pPr algn="just">
                        <a:lnSpc>
                          <a:spcPct val="100000"/>
                        </a:lnSpc>
                        <a:spcAft>
                          <a:spcPts val="0"/>
                        </a:spcAft>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ネットワークサービスの充実</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P72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既存</a:t>
                      </a: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サイトのリニューアル及び民間事業者のサービスの活用などにより、府民のみなさんが</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スマート</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フォンやタブレット端末</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介して府政情報を取得し、府政へ参加できるように、ネットワークサービスの充実を図ります。</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府民文化部</a:t>
                      </a:r>
                    </a:p>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府政情報室</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サイトの</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改善について検討</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・実施</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準備</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関連の技術調査</a:t>
                      </a:r>
                    </a:p>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他</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府県等の先進</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事例調査</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tab pos="90488" algn="l"/>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tab pos="90488" algn="l"/>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tab pos="90488" algn="l"/>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Web</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サイト公開に係る機能などについて調査を実施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・他府県等の、スマートフォンサイトの導入、スマートフォン向けアプリの導入及び、リニューアルの考え方などの情報収集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◆セキュリティ対策及び検査、並び　　</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にアクセシビリティ対応</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indent="-180975"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・セキュリティ対策及び検査、並びにアクセシビリティ対応を実施</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lang="en-US" altLang="ja-JP"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◆民間事業者サービスの動向を調査、検討</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・府</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Web</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サイトのクラウド化による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外部サービスの利用について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検討。費用、機能の面から、府</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Web</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サイトについては現行の構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成のとおり、自前の機器類で構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成する方針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SNS</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関連では、現行の</a:t>
                      </a:r>
                      <a:r>
                        <a:rPr kumimoji="1" lang="en-US" altLang="ja-JP"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facebook</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Twitter</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ブログを引き続き活用</a:t>
                      </a:r>
                      <a:endPar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a:t>
                      </a: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サイトの改善について実施</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スマートフォン版のページを作成</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できる仕組みの設計・構築</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indent="-889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889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889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・各</a:t>
                      </a:r>
                      <a:r>
                        <a:rPr kumimoji="1"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所属が必要と判断したページをスマートフォン版で作成できる仕組みを構築</a:t>
                      </a: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889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889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889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889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indent="-177800" algn="l">
                        <a:lnSpc>
                          <a:spcPct val="100000"/>
                        </a:lnSpc>
                        <a:spcAft>
                          <a:spcPts val="0"/>
                        </a:spcAft>
                      </a:pPr>
                      <a:endParaRPr kumimoji="1"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endParaRPr kumimoji="1"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・セキュリティ対策及び検査、並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びに</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アクセシビリティ対応を継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続して実施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endParaRPr kumimoji="1"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◆検討結果を踏まえた対応</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Web</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サイトを自前の機器類</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で構成</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既存の</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SNS</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を活用した情報発信</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7800" indent="-177800" algn="l">
                        <a:lnSpc>
                          <a:spcPct val="100000"/>
                        </a:lnSpc>
                        <a:spcAft>
                          <a:spcPts val="0"/>
                        </a:spcAft>
                      </a:pPr>
                      <a:endParaRPr kumimoji="1"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r>
                        <a:rPr kumimoji="1"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・利便性、セキュリティ面などに</a:t>
                      </a: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r>
                        <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配慮し、府</a:t>
                      </a:r>
                      <a:r>
                        <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Web</a:t>
                      </a:r>
                      <a:r>
                        <a:rPr kumimoji="1"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サイトの次期機</a:t>
                      </a: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r>
                        <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器構成を設計</a:t>
                      </a: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r>
                        <a:rPr kumimoji="1"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・同左</a:t>
                      </a:r>
                      <a:endParaRPr kumimoji="1" lang="en-US" altLang="ja-JP" sz="900"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サイトのリニューアル</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6213" indent="-90488"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・スマートフォン版ページの作成に向け、庁内で順次調整中</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90488" indent="-90488"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6213" indent="-90488"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・民間事業者提供のスマートフォン向けアプリを活用し情報発信</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90488" marR="0" indent="-90488"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0488" marR="0" indent="-90488"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0488"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90488"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90488"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90488" marR="0" lvl="0" indent="-90488"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・同左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90488"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90488"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90488"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90488"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90488"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90488"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90488"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9525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9525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・次期機器の詳細設計を実施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6213"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6213"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6213" indent="-90488"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6213" indent="-90488" algn="l">
                        <a:lnSpc>
                          <a:spcPct val="100000"/>
                        </a:lnSpc>
                        <a:spcAft>
                          <a:spcPts val="0"/>
                        </a:spcAft>
                      </a:pPr>
                      <a:endParaRPr lang="en-US" altLang="ja-JP" sz="900" strike="sngStrike" kern="100" dirty="0" smtClean="0">
                        <a:solidFill>
                          <a:schemeClr val="accent1">
                            <a:lumMod val="75000"/>
                          </a:schemeClr>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6213" indent="-90488" algn="l">
                        <a:lnSpc>
                          <a:spcPct val="100000"/>
                        </a:lnSpc>
                        <a:spcAft>
                          <a:spcPts val="0"/>
                        </a:spcAft>
                      </a:pPr>
                      <a:endParaRPr lang="en-US" altLang="ja-JP" sz="900" strike="sngStrike" kern="100" dirty="0" smtClean="0">
                        <a:solidFill>
                          <a:schemeClr val="accent1">
                            <a:lumMod val="75000"/>
                          </a:schemeClr>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6213" indent="-90488" algn="l">
                        <a:lnSpc>
                          <a:spcPct val="100000"/>
                        </a:lnSpc>
                        <a:spcAft>
                          <a:spcPts val="0"/>
                        </a:spcAft>
                      </a:pPr>
                      <a:endParaRPr kumimoji="1" lang="en-US" altLang="ja-JP" sz="900" b="0" i="0" u="none" strike="sng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76213" indent="-90488"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・同左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年度当初予算においてリプレース経費を計上（早期発注予定）</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9" name="直線矢印コネクタ 18"/>
          <p:cNvCxnSpPr/>
          <p:nvPr/>
        </p:nvCxnSpPr>
        <p:spPr>
          <a:xfrm>
            <a:off x="3419872" y="2305447"/>
            <a:ext cx="144016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31" name="右矢印 30"/>
          <p:cNvSpPr/>
          <p:nvPr/>
        </p:nvSpPr>
        <p:spPr>
          <a:xfrm>
            <a:off x="7659854" y="2204864"/>
            <a:ext cx="54000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31</a:t>
            </a:r>
            <a:endParaRPr lang="ja-JP" altLang="en-US" dirty="0">
              <a:solidFill>
                <a:prstClr val="black"/>
              </a:solidFill>
            </a:endParaRPr>
          </a:p>
        </p:txBody>
      </p:sp>
      <p:sp>
        <p:nvSpPr>
          <p:cNvPr id="3" name="大かっこ 2"/>
          <p:cNvSpPr/>
          <p:nvPr/>
        </p:nvSpPr>
        <p:spPr>
          <a:xfrm>
            <a:off x="3275856" y="1929666"/>
            <a:ext cx="1409700" cy="288033"/>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cxnSp>
        <p:nvCxnSpPr>
          <p:cNvPr id="26" name="直線矢印コネクタ 25"/>
          <p:cNvCxnSpPr/>
          <p:nvPr/>
        </p:nvCxnSpPr>
        <p:spPr>
          <a:xfrm>
            <a:off x="4860032" y="2312876"/>
            <a:ext cx="2799822"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4" name="大かっこ 13"/>
          <p:cNvSpPr/>
          <p:nvPr/>
        </p:nvSpPr>
        <p:spPr>
          <a:xfrm>
            <a:off x="5004048" y="1801390"/>
            <a:ext cx="1464542" cy="288033"/>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cxnSp>
        <p:nvCxnSpPr>
          <p:cNvPr id="15" name="直線矢印コネクタ 14"/>
          <p:cNvCxnSpPr/>
          <p:nvPr/>
        </p:nvCxnSpPr>
        <p:spPr>
          <a:xfrm>
            <a:off x="3419872" y="3933056"/>
            <a:ext cx="4797982"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0" name="直線矢印コネクタ 19"/>
          <p:cNvCxnSpPr/>
          <p:nvPr/>
        </p:nvCxnSpPr>
        <p:spPr>
          <a:xfrm>
            <a:off x="3433599" y="5118612"/>
            <a:ext cx="144016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22" name="直線矢印コネクタ 21"/>
          <p:cNvCxnSpPr/>
          <p:nvPr/>
        </p:nvCxnSpPr>
        <p:spPr>
          <a:xfrm>
            <a:off x="4878032" y="5113799"/>
            <a:ext cx="3339822"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28" name="大かっこ 27"/>
          <p:cNvSpPr/>
          <p:nvPr/>
        </p:nvSpPr>
        <p:spPr>
          <a:xfrm>
            <a:off x="4873759" y="4681751"/>
            <a:ext cx="1594831" cy="43204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12399267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37198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）府民との対話・利便性の向上</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660017796"/>
              </p:ext>
            </p:extLst>
          </p:nvPr>
        </p:nvGraphicFramePr>
        <p:xfrm>
          <a:off x="287524" y="1257727"/>
          <a:ext cx="8462056" cy="2613234"/>
        </p:xfrm>
        <a:graphic>
          <a:graphicData uri="http://schemas.openxmlformats.org/drawingml/2006/table">
            <a:tbl>
              <a:tblPr firstRow="1" firstCol="1" bandRow="1" bandCol="1"/>
              <a:tblGrid>
                <a:gridCol w="1081596"/>
                <a:gridCol w="1080000"/>
                <a:gridCol w="720080"/>
                <a:gridCol w="1690832"/>
                <a:gridCol w="1656184"/>
                <a:gridCol w="1693364"/>
                <a:gridCol w="540000"/>
              </a:tblGrid>
              <a:tr h="132287">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496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845135">
                <a:tc>
                  <a:txBody>
                    <a:bodyPr/>
                    <a:lstStyle/>
                    <a:p>
                      <a:pPr algn="just">
                        <a:lnSpc>
                          <a:spcPct val="100000"/>
                        </a:lnSpc>
                        <a:spcAft>
                          <a:spcPts val="0"/>
                        </a:spcAft>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電子申請手続の拡充</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P73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申請実績等を考慮しながら、申請手続について、</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様式</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見直し</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手続</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簡素化</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申請できる手続を増やすことにより、</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サービスの向上を図ります。</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en-US" altLang="ja-JP" sz="900" u="none" strike="sngStrike" kern="100" dirty="0" smtClean="0">
                        <a:solidFill>
                          <a:schemeClr val="bg2">
                            <a:lumMod val="50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u="none" strike="sngStrike" kern="100" dirty="0" smtClean="0">
                        <a:solidFill>
                          <a:schemeClr val="bg2">
                            <a:lumMod val="50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・業務改革課</a:t>
                      </a:r>
                    </a:p>
                    <a:p>
                      <a:pPr algn="just">
                        <a:lnSpc>
                          <a:spcPct val="100000"/>
                        </a:lnSpc>
                        <a:spcAft>
                          <a:spcPts val="0"/>
                        </a:spcAft>
                      </a:pP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府民文化部</a:t>
                      </a:r>
                    </a:p>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府政情報室</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電子申請</a:t>
                      </a:r>
                      <a:r>
                        <a:rPr lang="ja-JP" altLang="en-US"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化</a:t>
                      </a:r>
                      <a:r>
                        <a:rPr lang="ja-JP" altLang="ja-JP"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の調査を踏まえ、</a:t>
                      </a:r>
                      <a:r>
                        <a:rPr lang="ja-JP" altLang="en-US"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申請実績等を考慮しながら、可能なものを</a:t>
                      </a:r>
                      <a:r>
                        <a:rPr lang="ja-JP" altLang="ja-JP"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電子化</a:t>
                      </a:r>
                      <a:endParaRPr lang="en-US" altLang="ja-JP"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・「産業廃棄物処理業の変更届</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（車両に限る）」を都道府県初で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受付開始。その他、添付資料や</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電子収納の必要な申込みなど</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の電子化を新たに実施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・教員チャレンジテストの申込み</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では、手続き方法の簡素化の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観点から申込み手順の見直し</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&lt;</a:t>
                      </a:r>
                      <a:r>
                        <a:rPr kumimoji="1" lang="zh-CN"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参考：申込者数</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&gt;</a:t>
                      </a: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H</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 4,292</a:t>
                      </a:r>
                      <a:r>
                        <a:rPr kumimoji="1" lang="zh-CN"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H</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 5,764</a:t>
                      </a:r>
                      <a:r>
                        <a:rPr kumimoji="1" lang="zh-CN"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90488"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90488"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・イベントや講座の申込み、添付資料や電子収納が必要な各種申請手続、採用試験申込みなどの電子化を継続して実施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90488"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・同左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76213" marR="0" indent="-90488"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32</a:t>
            </a:r>
            <a:endParaRPr lang="ja-JP" altLang="en-US" dirty="0">
              <a:solidFill>
                <a:prstClr val="black"/>
              </a:solidFill>
            </a:endParaRPr>
          </a:p>
        </p:txBody>
      </p:sp>
      <p:cxnSp>
        <p:nvCxnSpPr>
          <p:cNvPr id="21" name="直線矢印コネクタ 20"/>
          <p:cNvCxnSpPr/>
          <p:nvPr/>
        </p:nvCxnSpPr>
        <p:spPr>
          <a:xfrm>
            <a:off x="3428347" y="2132856"/>
            <a:ext cx="4761982"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264525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25234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2341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　②健全財政に向けた中長期での取組み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687981794"/>
              </p:ext>
            </p:extLst>
          </p:nvPr>
        </p:nvGraphicFramePr>
        <p:xfrm>
          <a:off x="251521" y="1412776"/>
          <a:ext cx="8424935" cy="3103442"/>
        </p:xfrm>
        <a:graphic>
          <a:graphicData uri="http://schemas.openxmlformats.org/drawingml/2006/table">
            <a:tbl>
              <a:tblPr firstRow="1" firstCol="1" bandRow="1" bandCol="1"/>
              <a:tblGrid>
                <a:gridCol w="1080119"/>
                <a:gridCol w="1512168"/>
                <a:gridCol w="864096"/>
                <a:gridCol w="2016224"/>
                <a:gridCol w="1152128"/>
                <a:gridCol w="1152128"/>
                <a:gridCol w="648072"/>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3294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２８</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936104">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減債基金積立不足額の計画的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解消</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P82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年度以降も、減債基金の積立不足額の解消に向け、確実に積み立てることにより、</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年以内の解消を目指します。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◆減債基金への計画的な積立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積立額：２８０億円）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・決算剰余金の１／２の積立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年度決算剰余金</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億円編入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年度当初予算で</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億円を</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積立</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年度決算剰余金</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億円編入</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年度当初予算で</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273</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億円を積立</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年度決算剰余金</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億円編入</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年度当初予算で</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億円を積立</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36</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年まで（</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年以内）に積立不足額の解消</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80">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府債の適切な</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管理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将来世代に負担を先送りしないため、必要性を厳格に精査し、府債の適切な管理を行います。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府債</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発行の厳格な精査</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府債</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の適切な管理</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088">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将来世代に負担を先送りしない財政運営</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33350" algn="just"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財政運営基本条例に掲げる基本理念を踏まえ、将来世代に負担を先送りしないよう、健全で規律ある財政運営を行います。</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◆財政運営基本条例に基づく財政運営（財政規律の確保、計画性の確保、透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明性の確保）</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2" name="直線矢印コネクタ 11"/>
          <p:cNvCxnSpPr/>
          <p:nvPr/>
        </p:nvCxnSpPr>
        <p:spPr>
          <a:xfrm>
            <a:off x="3923928" y="2204864"/>
            <a:ext cx="4095800"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4" name="直線矢印コネクタ 13"/>
          <p:cNvCxnSpPr/>
          <p:nvPr/>
        </p:nvCxnSpPr>
        <p:spPr>
          <a:xfrm>
            <a:off x="3923928" y="3356992"/>
            <a:ext cx="4095800"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33 </a:t>
            </a:r>
            <a:endParaRPr lang="ja-JP" altLang="en-US" dirty="0">
              <a:solidFill>
                <a:prstClr val="black"/>
              </a:solidFill>
            </a:endParaRPr>
          </a:p>
        </p:txBody>
      </p:sp>
      <p:cxnSp>
        <p:nvCxnSpPr>
          <p:cNvPr id="13" name="直線矢印コネクタ 12"/>
          <p:cNvCxnSpPr/>
          <p:nvPr/>
        </p:nvCxnSpPr>
        <p:spPr>
          <a:xfrm>
            <a:off x="3923928" y="4221088"/>
            <a:ext cx="4118090"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074990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25234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2341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　②健全財政に向けた中長期での取組み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455532571"/>
              </p:ext>
            </p:extLst>
          </p:nvPr>
        </p:nvGraphicFramePr>
        <p:xfrm>
          <a:off x="251520" y="1340768"/>
          <a:ext cx="8631833" cy="2933254"/>
        </p:xfrm>
        <a:graphic>
          <a:graphicData uri="http://schemas.openxmlformats.org/drawingml/2006/table">
            <a:tbl>
              <a:tblPr firstRow="1" firstCol="1" bandRow="1" bandCol="1"/>
              <a:tblGrid>
                <a:gridCol w="1107457"/>
                <a:gridCol w="1260000"/>
                <a:gridCol w="720080"/>
                <a:gridCol w="2016224"/>
                <a:gridCol w="1440000"/>
                <a:gridCol w="1440000"/>
                <a:gridCol w="648072"/>
              </a:tblGrid>
              <a:tr h="224479">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7485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２８</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724802">
                <a:tc rowSpan="2">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歳入（財源）の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民間協働や資産活用など、「稼ぐ視点」も踏まえた歳入確保策を展開していきます。</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財産活用課</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72000" indent="-457200">
                        <a:lnSpc>
                          <a:spcPct val="100000"/>
                        </a:lnSpc>
                      </a:pP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クラウドファンディング</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など、新たな歳入確保策の検討、</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nSpc>
                          <a:spcPct val="100000"/>
                        </a:lnSpc>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nSpc>
                          <a:spcPct val="100000"/>
                        </a:lnSpc>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nSpc>
                          <a:spcPct val="100000"/>
                        </a:lnSpc>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nSpc>
                          <a:spcPct val="100000"/>
                        </a:lnSpc>
                      </a:pP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rowSpan="2">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6144">
                <a:tc vMerge="1">
                  <a:txBody>
                    <a:bodyPr/>
                    <a:lstStyle/>
                    <a:p>
                      <a:endParaRPr kumimoji="1" lang="ja-JP" altLang="en-US"/>
                    </a:p>
                  </a:txBody>
                  <a:tcPr/>
                </a:tc>
                <a:tc>
                  <a:txBody>
                    <a:bodyPr/>
                    <a:lstStyle/>
                    <a:p>
                      <a:pPr marL="0" marR="0" indent="13335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使用料・手数料について、適正な受益者負担の観点から</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、料金水準の妥当性について検討を行います。</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◆フルコスト計算による原価を基本に、料金水準の妥当性について、点検を実施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月議会で</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施設</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（日本万国博覧会記念公園、男女</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共同参画・青少年Ｃ）の使用料を</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改定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月議会で手数料を改定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（設定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件、改定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◆点検の内容、</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情勢の変化等を踏まえ、適宜、改</a:t>
                      </a:r>
                      <a:r>
                        <a:rPr lang="ja-JP" altLang="en-US"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定</a:t>
                      </a:r>
                      <a:endParaRPr lang="en-US" altLang="ja-JP"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月議会で手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数料等を改定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（設定</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件、改定</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29</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月議会で使用</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料・手数料を改定</a:t>
                      </a:r>
                      <a:endParaRPr lang="en-US" altLang="ja-JP" sz="900" kern="100" baseline="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（設定</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件、改定</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◆点検の内容、情勢の変化　</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等を踏まえ、適宜、改定</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月議会で使用</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料・手数料等を改定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（設定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件、改定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月議会で使用</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料・手数料等を改定予定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（設定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件、改定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95</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endParaRPr kumimoji="1" lang="ja-JP" altLang="en-US" sz="900" b="0" i="0" u="none" strike="noStrike" kern="1200" cap="none" spc="0" normalizeH="0" baseline="0" noProof="0" dirty="0" smtClean="0">
                        <a:ln>
                          <a:noFill/>
                        </a:ln>
                        <a:solidFill>
                          <a:schemeClr val="tx1"/>
                        </a:solidFill>
                        <a:effectLst/>
                        <a:uLnTx/>
                        <a:uFillTx/>
                        <a:latin typeface="+mn-lt"/>
                        <a:ea typeface="+mn-ea"/>
                        <a:cs typeface="+mn-cs"/>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38101" marR="38101" marT="25550" marB="2555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r>
            </a:tbl>
          </a:graphicData>
        </a:graphic>
      </p:graphicFrame>
      <p:cxnSp>
        <p:nvCxnSpPr>
          <p:cNvPr id="15" name="直線矢印コネクタ 14"/>
          <p:cNvCxnSpPr/>
          <p:nvPr/>
        </p:nvCxnSpPr>
        <p:spPr>
          <a:xfrm>
            <a:off x="3582048" y="2252076"/>
            <a:ext cx="4662360" cy="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7" name="正方形/長方形 16"/>
          <p:cNvSpPr/>
          <p:nvPr/>
        </p:nvSpPr>
        <p:spPr>
          <a:xfrm>
            <a:off x="5633959" y="2366376"/>
            <a:ext cx="2304256"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（導入可能なものから順次実施）</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34</a:t>
            </a:r>
            <a:endParaRPr lang="ja-JP" altLang="en-US" dirty="0">
              <a:solidFill>
                <a:prstClr val="black"/>
              </a:solidFill>
            </a:endParaRPr>
          </a:p>
        </p:txBody>
      </p:sp>
      <p:cxnSp>
        <p:nvCxnSpPr>
          <p:cNvPr id="19" name="直線矢印コネクタ 18"/>
          <p:cNvCxnSpPr/>
          <p:nvPr/>
        </p:nvCxnSpPr>
        <p:spPr>
          <a:xfrm>
            <a:off x="5364088" y="3087364"/>
            <a:ext cx="2853396"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8" name="直線矢印コネクタ 17"/>
          <p:cNvCxnSpPr/>
          <p:nvPr/>
        </p:nvCxnSpPr>
        <p:spPr>
          <a:xfrm>
            <a:off x="3582048" y="3087364"/>
            <a:ext cx="1782040"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562570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25234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2341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　②健全財政に向けた中長期での取組み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977976509"/>
              </p:ext>
            </p:extLst>
          </p:nvPr>
        </p:nvGraphicFramePr>
        <p:xfrm>
          <a:off x="251520" y="1225182"/>
          <a:ext cx="8462852" cy="5156146"/>
        </p:xfrm>
        <a:graphic>
          <a:graphicData uri="http://schemas.openxmlformats.org/drawingml/2006/table">
            <a:tbl>
              <a:tblPr firstRow="1" firstCol="1" bandRow="1" bandCol="1"/>
              <a:tblGrid>
                <a:gridCol w="1116000">
                  <a:extLst>
                    <a:ext uri="{9D8B030D-6E8A-4147-A177-3AD203B41FA5}">
                      <a16:colId xmlns="" xmlns:a16="http://schemas.microsoft.com/office/drawing/2014/main" val="20000"/>
                    </a:ext>
                  </a:extLst>
                </a:gridCol>
                <a:gridCol w="1080000">
                  <a:extLst>
                    <a:ext uri="{9D8B030D-6E8A-4147-A177-3AD203B41FA5}">
                      <a16:colId xmlns="" xmlns:a16="http://schemas.microsoft.com/office/drawing/2014/main" val="20001"/>
                    </a:ext>
                  </a:extLst>
                </a:gridCol>
                <a:gridCol w="792000">
                  <a:extLst>
                    <a:ext uri="{9D8B030D-6E8A-4147-A177-3AD203B41FA5}">
                      <a16:colId xmlns="" xmlns:a16="http://schemas.microsoft.com/office/drawing/2014/main" val="20002"/>
                    </a:ext>
                  </a:extLst>
                </a:gridCol>
                <a:gridCol w="2085749">
                  <a:extLst>
                    <a:ext uri="{9D8B030D-6E8A-4147-A177-3AD203B41FA5}">
                      <a16:colId xmlns="" xmlns:a16="http://schemas.microsoft.com/office/drawing/2014/main" val="20003"/>
                    </a:ext>
                  </a:extLst>
                </a:gridCol>
                <a:gridCol w="1620000">
                  <a:extLst>
                    <a:ext uri="{9D8B030D-6E8A-4147-A177-3AD203B41FA5}">
                      <a16:colId xmlns="" xmlns:a16="http://schemas.microsoft.com/office/drawing/2014/main" val="20004"/>
                    </a:ext>
                  </a:extLst>
                </a:gridCol>
                <a:gridCol w="1229103">
                  <a:extLst>
                    <a:ext uri="{9D8B030D-6E8A-4147-A177-3AD203B41FA5}">
                      <a16:colId xmlns="" xmlns:a16="http://schemas.microsoft.com/office/drawing/2014/main" val="20005"/>
                    </a:ext>
                  </a:extLst>
                </a:gridCol>
                <a:gridCol w="540000">
                  <a:extLst>
                    <a:ext uri="{9D8B030D-6E8A-4147-A177-3AD203B41FA5}">
                      <a16:colId xmlns="" xmlns:a16="http://schemas.microsoft.com/office/drawing/2014/main" val="20006"/>
                    </a:ext>
                  </a:extLst>
                </a:gridCol>
              </a:tblGrid>
              <a:tr h="260188">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 xmlns:a16="http://schemas.microsoft.com/office/drawing/2014/main" val="10000"/>
                  </a:ext>
                </a:extLst>
              </a:tr>
              <a:tr h="31857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２８</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extLst>
                  <a:ext uri="{0D108BD9-81ED-4DB2-BD59-A6C34878D82A}">
                    <a16:rowId xmlns="" xmlns:a16="http://schemas.microsoft.com/office/drawing/2014/main" val="10001"/>
                  </a:ext>
                </a:extLst>
              </a:tr>
              <a:tr h="4461794">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歳入（財源）</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の確保</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課税</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自主権の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を行う場合は、</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受益と負担」や「税収の使途」を踏まえ、検討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ます</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税務局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みどり推進室</a:t>
                      </a: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都市魅力創造局</a:t>
                      </a:r>
                      <a:endParaRPr lang="ja-JP" sz="9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課税</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自主権の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を行う場合、「受益と負担」や「税収の使途」を踏まえ、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endParaRPr lang="en-US" altLang="ja-JP"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森林環境税の導入</a:t>
                      </a:r>
                      <a:r>
                        <a:rPr lang="en-US" altLang="ja-JP"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ja-JP" sz="900" b="1"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lang="en-US" sz="900" b="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森林の有する公益的機能を維持する環境整備のため「森林環境税」を導入（平成</a:t>
                      </a: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議会）</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期間：平成</a:t>
                      </a: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月から４年間</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宿泊税の導入</a:t>
                      </a:r>
                      <a:r>
                        <a:rPr kumimoji="1" lang="en-US" altLang="ja-JP" sz="900" b="1" i="0" u="sng"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観光客の受入環境整備をはじめとする大阪の観光振興の取組みを推進するため宿泊税を導入</a:t>
                      </a:r>
                      <a:endParaRPr kumimoji="1" lang="en-US" altLang="ja-JP" sz="900" b="1" i="0" u="sng" strike="dbl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法人二税（法人事業税・法人府民税）</a:t>
                      </a:r>
                      <a:endPar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の超過課税</a:t>
                      </a:r>
                      <a:r>
                        <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・道路網などの都市基盤整備や防災対</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策の充実といった大都市圏特有の緊急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かつ膨大な財政需要に対処するため、</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法人府民税法人税割及び法人事業</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税の超過課税を実施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期間：平成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月末までに終了す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る</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事業年度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sng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・大阪経済の成長に向けた施策を推進</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するため、法人府民税均等割の超過</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課税を実施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期間：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月末までに開始する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事業年度。</a:t>
                      </a:r>
                      <a:endParaRPr kumimoji="1" lang="en-US" altLang="ja-JP" sz="900" b="0" i="0" u="none" strike="sng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sng" strike="sng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29</a:t>
                      </a:r>
                      <a:r>
                        <a:rPr kumimoji="1" lang="ja-JP" altLang="en-US"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月より宿泊税の徴  </a:t>
                      </a:r>
                      <a:endPar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収を開始</a:t>
                      </a:r>
                      <a:endPar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7</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月より、簡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易宿所及び特区民泊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施設を課税対象施設に追加</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cxnSp>
        <p:nvCxnSpPr>
          <p:cNvPr id="15" name="直線矢印コネクタ 14"/>
          <p:cNvCxnSpPr/>
          <p:nvPr/>
        </p:nvCxnSpPr>
        <p:spPr>
          <a:xfrm>
            <a:off x="3491880" y="2132856"/>
            <a:ext cx="4655535" cy="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35</a:t>
            </a:r>
            <a:endParaRPr lang="ja-JP" altLang="en-US" dirty="0">
              <a:solidFill>
                <a:prstClr val="black"/>
              </a:solidFill>
            </a:endParaRPr>
          </a:p>
        </p:txBody>
      </p:sp>
      <p:graphicFrame>
        <p:nvGraphicFramePr>
          <p:cNvPr id="3" name="表 2"/>
          <p:cNvGraphicFramePr>
            <a:graphicFrameLocks noGrp="1"/>
          </p:cNvGraphicFramePr>
          <p:nvPr>
            <p:extLst>
              <p:ext uri="{D42A27DB-BD31-4B8C-83A1-F6EECF244321}">
                <p14:modId xmlns:p14="http://schemas.microsoft.com/office/powerpoint/2010/main" val="1232838943"/>
              </p:ext>
            </p:extLst>
          </p:nvPr>
        </p:nvGraphicFramePr>
        <p:xfrm>
          <a:off x="5652120" y="5013176"/>
          <a:ext cx="2907699" cy="1203960"/>
        </p:xfrm>
        <a:graphic>
          <a:graphicData uri="http://schemas.openxmlformats.org/drawingml/2006/table">
            <a:tbl>
              <a:tblPr firstRow="1" bandRow="1">
                <a:tableStyleId>{5C22544A-7EE6-4342-B048-85BDC9FD1C3A}</a:tableStyleId>
              </a:tblPr>
              <a:tblGrid>
                <a:gridCol w="783539">
                  <a:extLst>
                    <a:ext uri="{9D8B030D-6E8A-4147-A177-3AD203B41FA5}">
                      <a16:colId xmlns="" xmlns:a16="http://schemas.microsoft.com/office/drawing/2014/main" val="20000"/>
                    </a:ext>
                  </a:extLst>
                </a:gridCol>
                <a:gridCol w="684000">
                  <a:extLst>
                    <a:ext uri="{9D8B030D-6E8A-4147-A177-3AD203B41FA5}">
                      <a16:colId xmlns="" xmlns:a16="http://schemas.microsoft.com/office/drawing/2014/main" val="20001"/>
                    </a:ext>
                  </a:extLst>
                </a:gridCol>
                <a:gridCol w="688772">
                  <a:extLst>
                    <a:ext uri="{9D8B030D-6E8A-4147-A177-3AD203B41FA5}">
                      <a16:colId xmlns="" xmlns:a16="http://schemas.microsoft.com/office/drawing/2014/main" val="20002"/>
                    </a:ext>
                  </a:extLst>
                </a:gridCol>
                <a:gridCol w="751388">
                  <a:extLst>
                    <a:ext uri="{9D8B030D-6E8A-4147-A177-3AD203B41FA5}">
                      <a16:colId xmlns="" xmlns:a16="http://schemas.microsoft.com/office/drawing/2014/main" val="20003"/>
                    </a:ext>
                  </a:extLst>
                </a:gridCol>
              </a:tblGrid>
              <a:tr h="291678">
                <a:tc>
                  <a:txBody>
                    <a:bodyPr/>
                    <a:lstStyle/>
                    <a:p>
                      <a:pPr algn="ctr"/>
                      <a:r>
                        <a:rPr kumimoji="1" lang="ja-JP" altLang="en-US" sz="700" b="0" baseline="0" dirty="0" smtClean="0">
                          <a:latin typeface="Meiryo UI" panose="020B0604030504040204" pitchFamily="50" charset="-128"/>
                          <a:ea typeface="Meiryo UI" panose="020B0604030504040204" pitchFamily="50" charset="-128"/>
                          <a:cs typeface="Meiryo UI" panose="020B0604030504040204" pitchFamily="50" charset="-128"/>
                        </a:rPr>
                        <a:t>種別</a:t>
                      </a:r>
                      <a:endParaRPr kumimoji="1" lang="ja-JP" altLang="en-US" sz="700" b="0" baseline="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700" b="0" baseline="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700" b="0" baseline="0" dirty="0" smtClean="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700" b="0" baseline="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700" b="0" baseline="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700" b="0" u="none" baseline="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700" b="0" u="none" strike="noStrik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（最終予算）</a:t>
                      </a:r>
                      <a:endParaRPr kumimoji="1" lang="ja-JP" altLang="en-US" sz="700" b="0" u="none" strike="noStrike"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 xmlns:a16="http://schemas.microsoft.com/office/drawing/2014/main" val="10000"/>
                  </a:ext>
                </a:extLst>
              </a:tr>
              <a:tr h="189591">
                <a:tc>
                  <a:txBody>
                    <a:bodyPr/>
                    <a:lstStyle/>
                    <a:p>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森林環境税</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０円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a:t>
                      </a: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１２億円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 xmlns:a16="http://schemas.microsoft.com/office/drawing/2014/main" val="10001"/>
                  </a:ext>
                </a:extLst>
              </a:tr>
              <a:tr h="189591">
                <a:tc>
                  <a:txBody>
                    <a:bodyPr/>
                    <a:lstStyle/>
                    <a:p>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宿泊税</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０円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１億円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８億円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 xmlns:a16="http://schemas.microsoft.com/office/drawing/2014/main" val="10002"/>
                  </a:ext>
                </a:extLst>
              </a:tr>
              <a:tr h="291678">
                <a:tc>
                  <a:txBody>
                    <a:bodyPr/>
                    <a:lstStyle/>
                    <a:p>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法人二税の超過課税</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a:txBody>
                    <a:bodyPr/>
                    <a:lstStyle/>
                    <a:p>
                      <a:pPr algn="r"/>
                      <a:r>
                        <a:rPr kumimoji="1" lang="ja-JP" altLang="en-US" sz="7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３７１</a:t>
                      </a: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7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３８４</a:t>
                      </a:r>
                      <a:r>
                        <a:rPr kumimoji="1" lang="ja-JP" altLang="en-US" sz="7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7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a:txBody>
                    <a:bodyPr/>
                    <a:lstStyle/>
                    <a:p>
                      <a:pPr algn="r"/>
                      <a:r>
                        <a:rPr kumimoji="1" lang="ja-JP" altLang="en-US" sz="7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３９４億円</a:t>
                      </a:r>
                      <a:endParaRPr kumimoji="1" lang="en-US" altLang="ja-JP" sz="7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3"/>
                  </a:ext>
                </a:extLst>
              </a:tr>
              <a:tr h="189591">
                <a:tc>
                  <a:txBody>
                    <a:bodyPr/>
                    <a:lstStyle/>
                    <a:p>
                      <a:pPr algn="ctr"/>
                      <a:r>
                        <a:rPr kumimoji="1" lang="en-US" altLang="ja-JP" sz="7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合   計   </a:t>
                      </a:r>
                      <a:r>
                        <a:rPr kumimoji="1" lang="en-US" altLang="ja-JP" sz="7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700" b="1"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bg1"/>
                      </a:solidFill>
                      <a:prstDash val="solid"/>
                      <a:round/>
                      <a:headEnd type="none" w="med" len="med"/>
                      <a:tailEnd type="none" w="med" len="med"/>
                    </a:lnT>
                  </a:tcPr>
                </a:tc>
                <a:tc>
                  <a:txBody>
                    <a:bodyPr/>
                    <a:lstStyle/>
                    <a:p>
                      <a:pPr algn="r"/>
                      <a:r>
                        <a:rPr kumimoji="1" lang="ja-JP" altLang="en-US" sz="7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３７１</a:t>
                      </a:r>
                      <a:r>
                        <a:rPr kumimoji="1" lang="ja-JP" altLang="en-US" sz="7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700" b="1"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bg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7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３９５億円</a:t>
                      </a:r>
                    </a:p>
                  </a:txBody>
                  <a:tcPr>
                    <a:lnT w="12700" cap="flat" cmpd="sng" algn="ctr">
                      <a:solidFill>
                        <a:schemeClr val="bg1"/>
                      </a:solidFill>
                      <a:prstDash val="solid"/>
                      <a:round/>
                      <a:headEnd type="none" w="med" len="med"/>
                      <a:tailEnd type="none" w="med" len="med"/>
                    </a:lnT>
                  </a:tcPr>
                </a:tc>
                <a:tc>
                  <a:txBody>
                    <a:bodyPr/>
                    <a:lstStyle/>
                    <a:p>
                      <a:pPr algn="r"/>
                      <a:r>
                        <a:rPr kumimoji="1" lang="ja-JP" altLang="en-US" sz="7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４１４億円</a:t>
                      </a:r>
                      <a:endParaRPr kumimoji="1" lang="en-US" altLang="ja-JP" sz="7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bg1"/>
                      </a:solidFill>
                      <a:prstDash val="solid"/>
                      <a:round/>
                      <a:headEnd type="none" w="med" len="med"/>
                      <a:tailEnd type="none" w="med" len="med"/>
                    </a:lnT>
                  </a:tcPr>
                </a:tc>
                <a:extLst>
                  <a:ext uri="{0D108BD9-81ED-4DB2-BD59-A6C34878D82A}">
                    <a16:rowId xmlns="" xmlns:a16="http://schemas.microsoft.com/office/drawing/2014/main" val="10004"/>
                  </a:ext>
                </a:extLst>
              </a:tr>
            </a:tbl>
          </a:graphicData>
        </a:graphic>
      </p:graphicFrame>
      <p:sp>
        <p:nvSpPr>
          <p:cNvPr id="4" name="正方形/長方形 3"/>
          <p:cNvSpPr/>
          <p:nvPr/>
        </p:nvSpPr>
        <p:spPr>
          <a:xfrm>
            <a:off x="5580112" y="4701802"/>
            <a:ext cx="266429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効果額　</a:t>
            </a:r>
          </a:p>
        </p:txBody>
      </p:sp>
      <p:sp>
        <p:nvSpPr>
          <p:cNvPr id="17" name="正方形/長方形 16"/>
          <p:cNvSpPr/>
          <p:nvPr/>
        </p:nvSpPr>
        <p:spPr>
          <a:xfrm>
            <a:off x="5738493" y="2208395"/>
            <a:ext cx="1973845"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（導入可能なものから順次実施）</a:t>
            </a:r>
          </a:p>
        </p:txBody>
      </p:sp>
      <p:cxnSp>
        <p:nvCxnSpPr>
          <p:cNvPr id="13" name="直線矢印コネクタ 12"/>
          <p:cNvCxnSpPr/>
          <p:nvPr/>
        </p:nvCxnSpPr>
        <p:spPr>
          <a:xfrm>
            <a:off x="5364087" y="2444473"/>
            <a:ext cx="2826789"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9" name="直線矢印コネクタ 18"/>
          <p:cNvCxnSpPr/>
          <p:nvPr/>
        </p:nvCxnSpPr>
        <p:spPr>
          <a:xfrm>
            <a:off x="5364087" y="4149080"/>
            <a:ext cx="2783328"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8" name="直線矢印コネクタ 17"/>
          <p:cNvCxnSpPr/>
          <p:nvPr/>
        </p:nvCxnSpPr>
        <p:spPr>
          <a:xfrm>
            <a:off x="5346636" y="3249359"/>
            <a:ext cx="2805058"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51109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0"/>
            <a:ext cx="9143999" cy="487305"/>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3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行財政改革推進プラン（案）の取組み実績（概要）</a:t>
            </a:r>
            <a:endParaRPr lang="en-US" altLang="ja-JP" sz="2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16448" y="533662"/>
            <a:ext cx="8911102" cy="6273988"/>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t"/>
          <a:lstStyle/>
          <a:p>
            <a:pPr>
              <a:lnSpc>
                <a:spcPts val="20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126993" y="511055"/>
            <a:ext cx="8890012" cy="6278642"/>
          </a:xfrm>
          <a:prstGeom prst="rect">
            <a:avLst/>
          </a:prstGeom>
          <a:noFill/>
        </p:spPr>
        <p:txBody>
          <a:bodyPr wrap="square" rtlCol="0">
            <a:spAutoFit/>
          </a:bodyPr>
          <a:lstStyle/>
          <a:p>
            <a:pPr algn="r">
              <a:lnSpc>
                <a:spcPts val="2000"/>
              </a:lnSpc>
            </a:pPr>
            <a:r>
              <a:rPr lang="en-US" altLang="ja-JP"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主な取組み実績</a:t>
            </a:r>
            <a:r>
              <a:rPr lang="en-US" altLang="ja-JP"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計画期間：平成</a:t>
            </a:r>
            <a:r>
              <a:rPr lang="en-US" altLang="zh-TW"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zh-TW"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zh-TW"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zh-TW"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p>
          <a:p>
            <a:pPr>
              <a:lnSpc>
                <a:spcPts val="2000"/>
              </a:lnSpc>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○「自律的で創造性を発揮する行財政運営体制」に向け、「組み換え」「強みを束ねる」を改革の視点に取組んできた。</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○この間、収入の範囲内で予算を組むという姿勢を堅持し、減債基金積立不足額の計画的解消に着実に取組んだ。また、公民</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戦略連携デスクを窓口とする民間連携促進、市町村とのパートナーシップの強化、ファシリティマネジメント基本方針の策定によるス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トックの計画的な維持管理、課税自主権の活用など、行財政改革の今後の取組みにおいても基盤となる成果を生み出せた。</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ja-JP"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■事業重点化（組み換え）の推進　</a:t>
            </a:r>
            <a:endParaRPr lang="ja-JP" altLang="ja-JP"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「ファシリティマネジメント基本方針」</a:t>
            </a:r>
            <a:r>
              <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(H27.11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策定</a:t>
            </a:r>
            <a:r>
              <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に基づくマネジメント</a:t>
            </a:r>
            <a:r>
              <a:rPr lang="ja-JP" altLang="en-US"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建築後</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25</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年目、</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50</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年目を</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迎える</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施設等</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111</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施設の活用方針を</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策定</a:t>
            </a:r>
            <a:endParaRPr lang="en-US" altLang="ja-JP" sz="1300" strike="sngStrike"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学校、警察、その他施設（計</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492</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棟）について劣化度調査を実施</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54</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施設</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有効活用</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状況を点検</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　建築後</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25</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年目、</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50</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年目</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を迎える施設等について、撤去・廃止</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件、有効活用</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件、建替え（減築）</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件、維持</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68</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件</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（平成</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年度も点検継続）</a:t>
            </a:r>
            <a:endParaRPr lang="en-US" altLang="ja-JP" sz="1300" strike="sngStrike"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■総合力の発揮</a:t>
            </a:r>
            <a:endParaRPr lang="ja-JP" altLang="ja-JP"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◆「大阪府域地方税徴収機構」の設置 （府と</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市町（平成</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年度からは</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市町）で滞納整理を共同実施）</a:t>
            </a:r>
          </a:p>
          <a:p>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個人の府民税及び市</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町</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民税等の</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滞納事案</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11,596</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件、</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93.5</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億円を引受け</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「地域維持管理連携プラットフォーム」を</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府内土木事務所毎に設置</a:t>
            </a:r>
            <a:r>
              <a:rPr lang="ja-JP" altLang="en-US"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都市基盤施設の維持管理について、</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土木工学系</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８大学</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と連携協定を締結</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し、技術相談・共同研究</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26</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市町</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村</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の橋梁点検業務</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を一括発注</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85725" lvl="1"/>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◆市町村の情報システム</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共同利用（自治体クラウド）</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導入への支援</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lvl="1"/>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⇒府主導で自治体クラウドを実現（豊能町、河南町、千早赤阪村）</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lvl="1"/>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◆市町村間の広域連携の拡大等の取組みへの支援</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lvl="1"/>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⇒市町村の広域連携に関し、先進事例の情報提供や連携候補事務に係る意見交換</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や、市町村と共同で具体的方策</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lvl="1"/>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検討</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研究を実施</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ja-JP"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「公民戦略連携デスク」の活動</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企業</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・団体を訪問・面会し、ネットワークを構築（</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累計：</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430</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社</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企業</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・大学</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との「包括連携協定」の締結　</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累計：</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28</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件</a:t>
            </a:r>
            <a:r>
              <a:rPr lang="en-US" altLang="zh-CN" sz="1300" dirty="0">
                <a:latin typeface="Meiryo UI" panose="020B0604030504040204" pitchFamily="50" charset="-128"/>
                <a:ea typeface="Meiryo UI" panose="020B0604030504040204" pitchFamily="50" charset="-128"/>
                <a:cs typeface="Meiryo UI" panose="020B0604030504040204" pitchFamily="50" charset="-128"/>
              </a:rPr>
              <a:t>39</a:t>
            </a:r>
            <a:r>
              <a:rPr lang="zh-CN" altLang="en-US" sz="1300" dirty="0">
                <a:latin typeface="Meiryo UI" panose="020B0604030504040204" pitchFamily="50" charset="-128"/>
                <a:ea typeface="Meiryo UI" panose="020B0604030504040204" pitchFamily="50" charset="-128"/>
                <a:cs typeface="Meiryo UI" panose="020B0604030504040204" pitchFamily="50" charset="-128"/>
              </a:rPr>
              <a:t>社３大学</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月末）</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⇒企業</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と連携した具体的な取組みの推進　　企業と部局との連携数：</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478</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件（平成</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月～平成</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月末</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16205" y="6381328"/>
            <a:ext cx="676275"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テキスト ボックス 5"/>
          <p:cNvSpPr txBox="1"/>
          <p:nvPr/>
        </p:nvSpPr>
        <p:spPr>
          <a:xfrm>
            <a:off x="8216205" y="6381328"/>
            <a:ext cx="676275" cy="369332"/>
          </a:xfrm>
          <a:prstGeom prst="rect">
            <a:avLst/>
          </a:prstGeom>
          <a:noFill/>
        </p:spPr>
        <p:txBody>
          <a:bodyPr wrap="square" rtlCol="0">
            <a:spAutoFit/>
          </a:bodyPr>
          <a:lstStyle/>
          <a:p>
            <a:pPr algn="ctr"/>
            <a:r>
              <a:rPr lang="en-US" altLang="ja-JP" dirty="0">
                <a:solidFill>
                  <a:prstClr val="black"/>
                </a:solidFill>
              </a:rPr>
              <a:t>1</a:t>
            </a:r>
            <a:endParaRPr lang="ja-JP" altLang="en-US" dirty="0">
              <a:solidFill>
                <a:prstClr val="black"/>
              </a:solidFill>
            </a:endParaRPr>
          </a:p>
        </p:txBody>
      </p:sp>
    </p:spTree>
    <p:extLst>
      <p:ext uri="{BB962C8B-B14F-4D97-AF65-F5344CB8AC3E}">
        <p14:creationId xmlns:p14="http://schemas.microsoft.com/office/powerpoint/2010/main" val="3339984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25234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2341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　②健全財政に向けた中長期での取組み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086200772"/>
              </p:ext>
            </p:extLst>
          </p:nvPr>
        </p:nvGraphicFramePr>
        <p:xfrm>
          <a:off x="251520" y="1340768"/>
          <a:ext cx="8640960" cy="2950429"/>
        </p:xfrm>
        <a:graphic>
          <a:graphicData uri="http://schemas.openxmlformats.org/drawingml/2006/table">
            <a:tbl>
              <a:tblPr firstRow="1" firstCol="1" bandRow="1" bandCol="1"/>
              <a:tblGrid>
                <a:gridCol w="1107457"/>
                <a:gridCol w="1484831"/>
                <a:gridCol w="792088"/>
                <a:gridCol w="1872208"/>
                <a:gridCol w="1152128"/>
                <a:gridCol w="1152128"/>
                <a:gridCol w="1080120"/>
              </a:tblGrid>
              <a:tr h="144016">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6093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２８</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552217">
                <a:tc>
                  <a:txBody>
                    <a:bodyPr/>
                    <a:lstStyle/>
                    <a:p>
                      <a:pPr algn="just">
                        <a:lnSpc>
                          <a:spcPct val="100000"/>
                        </a:lnSpc>
                        <a:spcAft>
                          <a:spcPts val="0"/>
                        </a:spcAft>
                      </a:pP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財政調整基金の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財政運営基本条例に基づく目標額（平成</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末までに</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1,450</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億円）の達成に向け、着実に財政調整基金を確保します。</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ja-JP" alt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毎年度</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、決算剰余金</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の計画的な</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積立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年度決算剰余金のうち、</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億円を編入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年度決算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剰余金のうち、</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p>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億円編入</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◆財政調整基金積立目標額の</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0" i="0" u="none" strike="noStrike" kern="1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年度決算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剰余金のうち、</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a:t>
                      </a: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億円編入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積立目標額は</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年ごとに</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見直し</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見直し後の積立目標額（</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39</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末までに</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1,400</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30" name="直線矢印コネクタ 29"/>
          <p:cNvCxnSpPr/>
          <p:nvPr/>
        </p:nvCxnSpPr>
        <p:spPr>
          <a:xfrm>
            <a:off x="3851920" y="2780928"/>
            <a:ext cx="3960184"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36</a:t>
            </a:r>
            <a:endParaRPr lang="ja-JP" altLang="en-US" dirty="0">
              <a:solidFill>
                <a:prstClr val="black"/>
              </a:solidFill>
            </a:endParaRPr>
          </a:p>
        </p:txBody>
      </p:sp>
    </p:spTree>
    <p:extLst>
      <p:ext uri="{BB962C8B-B14F-4D97-AF65-F5344CB8AC3E}">
        <p14:creationId xmlns:p14="http://schemas.microsoft.com/office/powerpoint/2010/main" val="4288288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674460"/>
            <a:ext cx="676875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22190"/>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816747188"/>
              </p:ext>
            </p:extLst>
          </p:nvPr>
        </p:nvGraphicFramePr>
        <p:xfrm>
          <a:off x="291716" y="1175439"/>
          <a:ext cx="8560568" cy="5671316"/>
        </p:xfrm>
        <a:graphic>
          <a:graphicData uri="http://schemas.openxmlformats.org/drawingml/2006/table">
            <a:tbl>
              <a:tblPr firstRow="1" bandRow="1">
                <a:tableStyleId>{5C22544A-7EE6-4342-B048-85BDC9FD1C3A}</a:tableStyleId>
              </a:tblPr>
              <a:tblGrid>
                <a:gridCol w="423665"/>
                <a:gridCol w="1656184"/>
                <a:gridCol w="1080120"/>
                <a:gridCol w="2637956"/>
                <a:gridCol w="2762643"/>
              </a:tblGrid>
              <a:tr h="329041">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実績（●は実施済、○は引き続き取組むもの）</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633606">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大阪府立大学運営費交付金</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１０１．３億円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１０１．</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２８</a:t>
                      </a:r>
                      <a: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当初予算：　   ９８．</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６</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９８．</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４</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９</a:t>
                      </a:r>
                      <a: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９７．０</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0" i="0" u="none" strike="noStrike" kern="1200" cap="none" spc="0" normalizeH="0" baseline="0" noProof="0" dirty="0" smtClean="0">
                          <a:ln>
                            <a:noFill/>
                          </a:ln>
                          <a:solidFill>
                            <a:schemeClr val="bg2">
                              <a:lumMod val="50000"/>
                            </a:scheme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９７．１億円</a:t>
                      </a:r>
                      <a:r>
                        <a:rPr kumimoji="1" lang="ja-JP" altLang="en-US" sz="900" b="0" i="0" u="none" strike="noStrike" kern="1200" cap="none" spc="0" normalizeH="0" baseline="0" noProof="0" dirty="0" smtClean="0">
                          <a:ln>
                            <a:noFill/>
                          </a:ln>
                          <a:solidFill>
                            <a:schemeClr val="bg2">
                              <a:lumMod val="50000"/>
                            </a:scheme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府民文化総務課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・現中期計画における取組状況を踏まえ、次期計画期間中においても更なる効率的な運営や自主財源の確保に取組む。</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なお、次期計画期間中の運営費交付金については、統合など大学の今後のあり方を踏まえて、改めて検討する。</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○中期計</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画期間中（平成</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年度）の運営費交付金については、</a:t>
                      </a:r>
                      <a:r>
                        <a:rPr kumimoji="1" lang="ja-JP"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現状の水準は維持しながら、自己収入の確保と経費の抑制の</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取組みを</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ja-JP"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することなどにより、引き続き適正化に努め、教育研究に必要となる運営費を確保</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していく。</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r h="1783575">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大阪府立病院機構運営費負担金</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９８．０億円</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９８．１億円</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８</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７７．３億円</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７７．１</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８３．０</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bg2">
                              <a:lumMod val="50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８２．２億円</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u="none" dirty="0" smtClean="0">
                        <a:solidFill>
                          <a:schemeClr val="bg2">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基礎年金拠出金等公的負担金は分離して予算化</a:t>
                      </a:r>
                      <a:endParaRPr kumimoji="1" lang="zh-TW"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健康医療部　</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保健医療室</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・元利償還金の増加が見込まれる中にあっても、経営改善の効果、政策医療・保健衛生行政経費における内容のさらなる精査を行い、段階的に負担金（運営費部分）の縮減を図る。</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○運営費負担金の段階的縮減の取組みとして、平成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年度当初予算において運営費部分の縮減を行う。</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運営費部分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㉙当初</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53.7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億円⇒㉚当初</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52.1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90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694829">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大阪府立環境農林水産総合研究所運営費交付金</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１９．３億円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a:t>
                      </a:r>
                      <a:r>
                        <a:rPr kumimoji="1" lang="zh-TW" altLang="en-US" sz="9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１９．５億円</a:t>
                      </a:r>
                    </a:p>
                    <a:p>
                      <a:r>
                        <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１８．</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１８．７</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１７．８</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 </a:t>
                      </a:r>
                      <a:r>
                        <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１７．８億円</a:t>
                      </a:r>
                    </a:p>
                  </a:txBody>
                  <a:tcPr anchor="ctr"/>
                </a:tc>
                <a:tc>
                  <a:txBody>
                    <a:bodyPr/>
                    <a:lstStyle/>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環境農林水産総務課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・独立行政法人化による効果である研究所の自律的、弾力的な業務運営を進め、外部の研究資金のさらなる獲得や研究事業の収益化等、法人の自己収入の確保を図る。</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そのうえで、次期中期計画策定時に運営費交付金の見直しを図る。</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●運営管理費等の縮減に努め、運営費交付金の見直しを行った。</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○外部研究資金の獲得や簡易受託の実施などにより、第</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期中期計画期間平成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年度における自己収入のより一層の確保に向けて、引き続き取組む。</a:t>
                      </a:r>
                    </a:p>
                  </a:txBody>
                  <a:tcPr anchor="ctr"/>
                </a:tc>
              </a:tr>
            </a:tbl>
          </a:graphicData>
        </a:graphic>
      </p:graphicFrame>
      <p:sp>
        <p:nvSpPr>
          <p:cNvPr id="16" name="正方形/長方形 15"/>
          <p:cNvSpPr/>
          <p:nvPr/>
        </p:nvSpPr>
        <p:spPr>
          <a:xfrm>
            <a:off x="8316416" y="647024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37</a:t>
            </a:r>
            <a:endParaRPr lang="ja-JP" altLang="en-US" dirty="0">
              <a:solidFill>
                <a:prstClr val="black"/>
              </a:solidFill>
            </a:endParaRPr>
          </a:p>
        </p:txBody>
      </p:sp>
    </p:spTree>
    <p:extLst>
      <p:ext uri="{BB962C8B-B14F-4D97-AF65-F5344CB8AC3E}">
        <p14:creationId xmlns:p14="http://schemas.microsoft.com/office/powerpoint/2010/main" val="4811245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674460"/>
            <a:ext cx="61926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末時点の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22190"/>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087387293"/>
              </p:ext>
            </p:extLst>
          </p:nvPr>
        </p:nvGraphicFramePr>
        <p:xfrm>
          <a:off x="385379" y="1196752"/>
          <a:ext cx="8560568" cy="5494737"/>
        </p:xfrm>
        <a:graphic>
          <a:graphicData uri="http://schemas.openxmlformats.org/drawingml/2006/table">
            <a:tbl>
              <a:tblPr firstRow="1" bandRow="1">
                <a:tableStyleId>{5C22544A-7EE6-4342-B048-85BDC9FD1C3A}</a:tableStyleId>
              </a:tblPr>
              <a:tblGrid>
                <a:gridCol w="423665"/>
                <a:gridCol w="1728192"/>
                <a:gridCol w="1008112"/>
                <a:gridCol w="2637956"/>
                <a:gridCol w="2762643"/>
              </a:tblGrid>
              <a:tr h="234777">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実績（●は実施済、○は引き続き取組むもの）</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275372">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大阪府立産業技術総合研究所運営費交付金</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大阪産業技術総合研究所運営費交付金</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２１．２億円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２１．３億円</a:t>
                      </a:r>
                    </a:p>
                    <a:p>
                      <a:r>
                        <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１９．</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１９．５</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１９．</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１</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９</a:t>
                      </a:r>
                      <a: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zh-TW" sz="90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商工労働部</a:t>
                      </a: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a:t>
                      </a:r>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期計画の策定にあたっては、必要な研究員を確保しつつ、中小企業のニーズに応える質の高いサービスを提供し、さらなる事業収入の確保を図るとともに、事務職員の採用形態の見直し等による効率化などの経費削減を図る。</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なお、次期計画期間中の運営費交付金については、市立工業研究所との統合など今後のあり方を踏まえて、改めて検討する。</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●法人において、外部資金の獲得等により、自己収入の確保に努めるとともに、事務運営の効率化等により、経費節減に務めた。</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立工業研究所との統合後の新法人の運営費交付金については、大阪市との適切な負担割合のもと、新法人の中期目標に基づき、支援機能の強化を図るとともに、自己収入の確保に努めることを前提に、業務運営に必要な経費を措置</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a:t>
                      </a:r>
                      <a:endParaRPr kumimoji="1" lang="ja-JP" altLang="en-US" sz="9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275372">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中小企業向け制度</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融資</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a:t>
                      </a:r>
                      <a:b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預託   ３，８５９．２億円</a:t>
                      </a:r>
                      <a:b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損失補償　　　４８．８億円</a:t>
                      </a:r>
                      <a:b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a:t>
                      </a:r>
                      <a:b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預託　 ３，０２７．５億円</a:t>
                      </a:r>
                      <a:b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損失補償　  　３６．８億円</a:t>
                      </a:r>
                      <a:b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予算：</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預託   ３，６２３．７億円</a:t>
                      </a:r>
                      <a:b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損失補償  　　３３．７億円</a:t>
                      </a:r>
                      <a:endPar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預託　</a:t>
                      </a:r>
                      <a:r>
                        <a:rPr lang="ja-JP" altLang="en-US" sz="90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２，７１０．０億円</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損失補償　　　２７．１億円</a:t>
                      </a: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Ｈ２９</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預託　</a:t>
                      </a:r>
                      <a:r>
                        <a:rPr lang="ja-JP" altLang="en-US" sz="90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３，２１７．０億円</a:t>
                      </a:r>
                      <a:b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損失補償　　　２６．８億円</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a:t>
                      </a:r>
                    </a:p>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預託　</a:t>
                      </a:r>
                      <a:r>
                        <a:rPr lang="ja-JP" altLang="en-US" sz="90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，５８４．１億円</a:t>
                      </a:r>
                      <a:b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損失補償　　　２３．１億円</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endParaRPr kumimoji="1" lang="ja-JP" altLang="en-US" sz="900" b="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nchor="ctr"/>
                </a:tc>
                <a:tc>
                  <a:txBody>
                    <a:bodyPr/>
                    <a:lstStyle/>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商工労働部</a:t>
                      </a:r>
                      <a:b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中小企業支援室</a:t>
                      </a:r>
                    </a:p>
                  </a:txBody>
                  <a:tcPr marL="9525" marR="9525" marT="9525" marB="0"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・責任共有制度により実施している成長支援型の融資メニューについては、平成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年度からチャレンジ応援資金の一部の融資メニューについて、府と信用保証協会の損失補償割合を１：１に見直し。</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制度の効果や手法の妥当性、効率性についての検証の手法について、検討を進める。</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年度からチャレンジ応援資金の一部の融資メニューについて、府と信用保証協会の損失補償割合を１：１に見直しを実施した。</a:t>
                      </a:r>
                    </a:p>
                    <a:p>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制度の効果や手法の妥当性、効率性についての検証の手法の検討について、主要金融機関・信用保証協会・主要都道府県に対するヒアリング、制度融資の承諾実績と関連経済指標の推移の比較等を実施した。</a:t>
                      </a: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38</a:t>
            </a:r>
            <a:endParaRPr lang="ja-JP" altLang="en-US" dirty="0">
              <a:solidFill>
                <a:prstClr val="black"/>
              </a:solidFill>
            </a:endParaRPr>
          </a:p>
        </p:txBody>
      </p:sp>
    </p:spTree>
    <p:extLst>
      <p:ext uri="{BB962C8B-B14F-4D97-AF65-F5344CB8AC3E}">
        <p14:creationId xmlns:p14="http://schemas.microsoft.com/office/powerpoint/2010/main" val="234143883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48381" y="646054"/>
            <a:ext cx="69438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末時点の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1" y="896080"/>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720101704"/>
              </p:ext>
            </p:extLst>
          </p:nvPr>
        </p:nvGraphicFramePr>
        <p:xfrm>
          <a:off x="291716" y="1137920"/>
          <a:ext cx="8560568" cy="5582920"/>
        </p:xfrm>
        <a:graphic>
          <a:graphicData uri="http://schemas.openxmlformats.org/drawingml/2006/table">
            <a:tbl>
              <a:tblPr firstRow="1" bandRow="1">
                <a:tableStyleId>{5C22544A-7EE6-4342-B048-85BDC9FD1C3A}</a:tableStyleId>
              </a:tblPr>
              <a:tblGrid>
                <a:gridCol w="423665">
                  <a:extLst>
                    <a:ext uri="{9D8B030D-6E8A-4147-A177-3AD203B41FA5}">
                      <a16:colId xmlns="" xmlns:a16="http://schemas.microsoft.com/office/drawing/2014/main" val="20000"/>
                    </a:ext>
                  </a:extLst>
                </a:gridCol>
                <a:gridCol w="1728192">
                  <a:extLst>
                    <a:ext uri="{9D8B030D-6E8A-4147-A177-3AD203B41FA5}">
                      <a16:colId xmlns="" xmlns:a16="http://schemas.microsoft.com/office/drawing/2014/main" val="20001"/>
                    </a:ext>
                  </a:extLst>
                </a:gridCol>
                <a:gridCol w="1008112">
                  <a:extLst>
                    <a:ext uri="{9D8B030D-6E8A-4147-A177-3AD203B41FA5}">
                      <a16:colId xmlns="" xmlns:a16="http://schemas.microsoft.com/office/drawing/2014/main" val="20002"/>
                    </a:ext>
                  </a:extLst>
                </a:gridCol>
                <a:gridCol w="2637956">
                  <a:extLst>
                    <a:ext uri="{9D8B030D-6E8A-4147-A177-3AD203B41FA5}">
                      <a16:colId xmlns="" xmlns:a16="http://schemas.microsoft.com/office/drawing/2014/main" val="20003"/>
                    </a:ext>
                  </a:extLst>
                </a:gridCol>
                <a:gridCol w="2762643">
                  <a:extLst>
                    <a:ext uri="{9D8B030D-6E8A-4147-A177-3AD203B41FA5}">
                      <a16:colId xmlns="" xmlns:a16="http://schemas.microsoft.com/office/drawing/2014/main" val="20004"/>
                    </a:ext>
                  </a:extLst>
                </a:gridCol>
              </a:tblGrid>
              <a:tr h="370840">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p>
                  </a:txBody>
                  <a:tcPr anchor="ctr"/>
                </a:tc>
                <a:tc>
                  <a:txBody>
                    <a:bodyPr/>
                    <a:lstStyle/>
                    <a:p>
                      <a:pPr algn="ctr"/>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kumimoji="1" lang="ja-JP" altLang="en-US" sz="9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引き続き取組むもの</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 xmlns:a16="http://schemas.microsoft.com/office/drawing/2014/main" val="10000"/>
                  </a:ext>
                </a:extLst>
              </a:tr>
              <a:tr h="370840">
                <a:tc>
                  <a:txBody>
                    <a:bodyPr/>
                    <a:lstStyle/>
                    <a:p>
                      <a:pPr algn="ctr">
                        <a:lnSpc>
                          <a:spcPct val="100000"/>
                        </a:lnSpc>
                      </a:pP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福祉医療費助成制度</a:t>
                      </a:r>
                      <a:endPar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２０３．４億円</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２００．４億円</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８</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a:t>
                      </a:r>
                      <a:r>
                        <a:rPr lang="ja-JP" altLang="en-US" sz="90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１９６．２億円</a:t>
                      </a:r>
                      <a:endPar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１９７．７</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２０３．０</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１９７．２億円</a:t>
                      </a:r>
                    </a:p>
                    <a:p>
                      <a:pPr marL="0" marR="0" lvl="0" indent="0" algn="l" defTabSz="914400" rtl="0" eaLnBrk="1" fontAlgn="auto" latinLnBrk="0" hangingPunct="1">
                        <a:lnSpc>
                          <a:spcPts val="9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9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国民健康保険課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・制度全体の抜本的な見直しについては、国における医療保険制度等を見極めつつ、市町村との研究会での検討を踏まえ、持続可能な制度を構築していく。</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このうち、乳幼児医療費助成制度については、平成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補助制度（年齢及び所得制限による対象者の範囲）の再構築を図るとともに、子ども・子育て支援新制度の実施に合わせ、乳幼児医療を含む子育て支援サービスの水準向上に向け、「新子育て支援交付金」を創設。</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また、福祉医療費助成制度は</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すべての都道府県で実施されており、事実上</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ナショナル・ミニマムとなっていることから、国において制度化されるよう、引き続き強く要請。</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●厚生労働省に対して、福祉医療費助成制度の国における制度化及び国庫負担金減額措置の廃止に関して要望</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年度から、未就学児までの分の減額措置については行われないこととなった。</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提案・要望</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年度国の施策並びに予算に関する最重点提案・要望</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年度国の施策並びに予算に関する提案・要望（福祉関連）</a:t>
                      </a:r>
                    </a:p>
                    <a:p>
                      <a:pPr>
                        <a:lnSpc>
                          <a:spcPct val="100000"/>
                        </a:lnSpc>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●市長会・町村長会との共同要望</a:t>
                      </a:r>
                      <a:endParaRPr kumimoji="1" lang="ja-JP" altLang="en-US" sz="9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と市町村が共同で設置した研究会における報告書を踏まえ、実施主体の市町村・団体の意見を伺いながら、制度の持続可能性の確保の観点から、府としての考え方をとりまとめ、平成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月の府議会での議決を経て、平成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月からの市町村に対する補助制度の再構築が決定した。</a:t>
                      </a:r>
                    </a:p>
                  </a:txBody>
                  <a:tcPr anchor="ctr"/>
                </a:tc>
              </a:tr>
              <a:tr h="1434440">
                <a:tc>
                  <a:txBody>
                    <a:bodyPr/>
                    <a:lstStyle/>
                    <a:p>
                      <a:pPr algn="ctr"/>
                      <a:r>
                        <a:rPr kumimoji="1" lang="en-US" altLang="ja-JP"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私立幼稚園振興助成費</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１５６．０億円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１５６．８億円</a:t>
                      </a:r>
                    </a:p>
                    <a:p>
                      <a:r>
                        <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zh-TW"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５１</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１４９．９</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１３８</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８億円</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１３７．６億円　 </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p>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私学課</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子育て支援新制度の導入後、私立幼稚園として存続する幼稚園については、引き続き経常費助成等を実施するとともに、新制度の趣旨を踏まえ、長時間の預かり保育に対する補助制度を再構築することで、認定こども園への移行を促進し、府内の待機児童の解消や子育て支援の充実を図る。</a:t>
                      </a:r>
                    </a:p>
                  </a:txBody>
                  <a:tcPr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制度の趣旨を踏まえ、認定こども園への移行を促進し、府内の待機児童の解消や子育て支援の充実を図るため、私立幼稚園に対して個別相談や意見交換会などを実施するとともに、長時間の預かり保育に対する補助事業を認定こども園移行支援事業に再構築した。</a:t>
                      </a:r>
                    </a:p>
                  </a:txBody>
                  <a:tcPr anchor="ctr"/>
                </a:tc>
                <a:extLst>
                  <a:ext uri="{0D108BD9-81ED-4DB2-BD59-A6C34878D82A}">
                    <a16:rowId xmlns="" xmlns:a16="http://schemas.microsoft.com/office/drawing/2014/main" val="10003"/>
                  </a:ext>
                </a:extLst>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私立高等学校等生徒授業料支援補助金</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２１８．８億円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２１８．２億円</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２０３．１</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２０３．５億円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１９５．３</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　　１９７．９億円</a:t>
                      </a: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私学課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・これまでの授業料支援補助金制度の効果検証を踏まえ、今後の制度のあり方について検討中。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●授業料無償化制度の見直しにあたっては、公私の流動化やアンケート調査結果の分析、また、私学経営への影響、多額の一般財源を投入していることなど、様々な観点から検討を行った。</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その結果、平成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年度以降については、多子世帯に配慮した支援を講じるとともに、制度の持続可能性の観点から、保護者負担を一部見直し、平成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年度の新入生が卒業するまでの</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年間、適用することとした。</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＜見直しによる効果額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425941" y="64926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39</a:t>
            </a:r>
            <a:endParaRPr lang="ja-JP" altLang="en-US" dirty="0">
              <a:solidFill>
                <a:prstClr val="black"/>
              </a:solidFill>
            </a:endParaRPr>
          </a:p>
        </p:txBody>
      </p:sp>
    </p:spTree>
    <p:extLst>
      <p:ext uri="{BB962C8B-B14F-4D97-AF65-F5344CB8AC3E}">
        <p14:creationId xmlns:p14="http://schemas.microsoft.com/office/powerpoint/2010/main" val="809125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652740"/>
            <a:ext cx="604867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年度末時点の取組み実績」</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20124" y="92973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327257234"/>
              </p:ext>
            </p:extLst>
          </p:nvPr>
        </p:nvGraphicFramePr>
        <p:xfrm>
          <a:off x="320124" y="1224280"/>
          <a:ext cx="8560568" cy="5582920"/>
        </p:xfrm>
        <a:graphic>
          <a:graphicData uri="http://schemas.openxmlformats.org/drawingml/2006/table">
            <a:tbl>
              <a:tblPr firstRow="1" bandRow="1">
                <a:tableStyleId>{5C22544A-7EE6-4342-B048-85BDC9FD1C3A}</a:tableStyleId>
              </a:tblPr>
              <a:tblGrid>
                <a:gridCol w="423665"/>
                <a:gridCol w="1728192"/>
                <a:gridCol w="1008112"/>
                <a:gridCol w="2637956"/>
                <a:gridCol w="2762643"/>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a:t>
                      </a:r>
                      <a:r>
                        <a:rPr kumimoji="1" lang="ja-JP" altLang="en-US" sz="9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引き続き取組むもの</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大阪府育英会助成費</a:t>
                      </a:r>
                      <a:endPar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１２．１億円</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１１．２億円</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１０．</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９．８</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９．８</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　</a:t>
                      </a:r>
                      <a:r>
                        <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７．７億円</a:t>
                      </a: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私学課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・育英会奨学資金貸付は、国の就学支援金や、府の授業料支援補助金制度と一体的に運営していることから、授業料支援補助金制度の検討を踏まえ、より効果的な制度となるよう検討中。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●授業料支援補助金制度の変更に伴い、平成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年度以降の新入生に対する奨学金貸付制度を改正した。</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市町村振興補助金</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１０．４億円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１０．４億円</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１０．０億円</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１０．０</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１０．０</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１０．０</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・本補助金が、市町村における広域連携体制の整備、行財政基盤の強化等の取組みを後押しする制度としての役割を果たしているか、効果を検証していく。</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の分権改革の取組みに対する府のサポートにあわせ、当該取組みを後押しする制度として運用した結果、下記のとおり、新たな権限移譲及び広域連携の構築、並びに分権改革を支える行財政改革が促進された。</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○中核市移行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件（八尾市　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年度、寝屋川市　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年度予定、吹田市　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年度予定）</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●新たな権限移譲の推進</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団体・延べ</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133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事務（平成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団体・延べ</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事務（平成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団体・延べ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事務（平成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9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●広域連携体制の整備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執行機関の共同設置、し尿処理事務の委託、図書館の相互利用　等</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●行財政改革の推進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公共施設の統廃合、自治体クラウドの導入　等</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総合相談事業交付金</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２．３億円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２．３億円</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２．７</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２．７</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　</a:t>
                      </a:r>
                      <a:r>
                        <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２．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人権局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・各市町村の実情や自主性を尊重しつつ、平成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年度以降の配分基準見直しを含めた交付金化後の市町村での取組実績による効果検証を行い、より効果的に事業目的の実現に寄与する制度をめざす。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●市町村の協力を得て、コスト関係調査及びヒアリング等を実施するなど効果検証を</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行った。検証結果や市町村の意見等</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踏まえ、より効果的な制度となるよう</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要綱改正を行い平成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年度から適用した。</a:t>
                      </a:r>
                      <a:endParaRPr kumimoji="1" lang="ja-JP" altLang="en-US" sz="9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40</a:t>
            </a:r>
            <a:endParaRPr lang="ja-JP" altLang="en-US" dirty="0">
              <a:solidFill>
                <a:prstClr val="black"/>
              </a:solidFill>
            </a:endParaRPr>
          </a:p>
        </p:txBody>
      </p:sp>
    </p:spTree>
    <p:extLst>
      <p:ext uri="{BB962C8B-B14F-4D97-AF65-F5344CB8AC3E}">
        <p14:creationId xmlns:p14="http://schemas.microsoft.com/office/powerpoint/2010/main" val="258530745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12068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末時点の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780585052"/>
              </p:ext>
            </p:extLst>
          </p:nvPr>
        </p:nvGraphicFramePr>
        <p:xfrm>
          <a:off x="331912" y="1257727"/>
          <a:ext cx="8560568" cy="4992461"/>
        </p:xfrm>
        <a:graphic>
          <a:graphicData uri="http://schemas.openxmlformats.org/drawingml/2006/table">
            <a:tbl>
              <a:tblPr firstRow="1" bandRow="1">
                <a:tableStyleId>{5C22544A-7EE6-4342-B048-85BDC9FD1C3A}</a:tableStyleId>
              </a:tblPr>
              <a:tblGrid>
                <a:gridCol w="423665"/>
                <a:gridCol w="1728192"/>
                <a:gridCol w="1008112"/>
                <a:gridCol w="2637956"/>
                <a:gridCol w="2762643"/>
              </a:tblGrid>
              <a:tr h="329021">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実績（●は実施済、○は引き続き取組むもの）</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932978">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地域福祉・子育て支援交付金</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１９．９億円</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１９．９億円</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１９．９億円</a:t>
                      </a:r>
                      <a:endPar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１９．９</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１９．９</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１９．９億円</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地域福祉推進室</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高齢介護室</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子ども室</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・市町村が地域の実情に応じて事業を選択し実施できる交付金の趣旨を活かしつつ、交付対象の見直しなど、より効果的に事業目的の実現に寄与する制度をめざす。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年度、対象事業を精査し、国庫補助対象事業や個人に対する現金給付等を対象外とするなど、交付対象の見直しを実施した。</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年度、対象事業を精査するとともに、市町村の各事業においてアウトプット・アウトカム等の成果目標を設定。</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年度、市町村が設定した指標に基づき事業評価を行うなど、効果検証を実施。多くの事業がほぼ目標を達成しており、効果的に事業を実施している結果を得た。</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r h="932978">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モノレールの延伸</a:t>
                      </a: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０．５億円</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０．４億円</a:t>
                      </a: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当初予算：　　　　　３．０億円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１．９</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b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９</a:t>
                      </a:r>
                      <a: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br>
                        <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４．１</a:t>
                      </a:r>
                      <a:r>
                        <a:rPr kumimoji="1" lang="zh-TW"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３．３億円</a:t>
                      </a: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交通道路室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モノレールの延伸の採算性については、交通計画や経営に関する有識者等第三者の意見を確認しながら検証を深める。また、近鉄新駅や乗継施設等の整備については、沿線市に応分の負担の内容を確定させ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●採算性については、有識者による検証を実施し、一定の条件のもと、事業採算性が確保できることを確認した。また、沿線市との負担内容を確定した。</a:t>
                      </a:r>
                    </a:p>
                    <a:p>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月の大阪府戦略本部会議において、事業化の意思決定がされた。</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131551">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府立高等学校再編整備事業費</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１．９億円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１．６</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１．４億円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２．９</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　</a:t>
                      </a:r>
                      <a:r>
                        <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２．５億円</a:t>
                      </a: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教育振興室</a:t>
                      </a:r>
                      <a:endParaRPr kumimoji="1" lang="zh-TW"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・閉校により生じる財源の範囲内で再編整備（学科の見直し等）に必要不可欠な事業のみを実施する。</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なお、閉校により生じる財源は将来的なものであり、不確実性が存在することから、事業の実施にあたっては、一定の見込みを精査したうえで判断を行う。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○エンパワメントスクールの設置、普通科総合選択制の改編等のために必要不可欠な</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実習室の整備や教具調達等を行った。引き続き府立高校の再編整備を実施し、それに伴う必要な事業を進めていく。</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46124" y="639421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41</a:t>
            </a:r>
            <a:endParaRPr lang="ja-JP" altLang="en-US" dirty="0">
              <a:solidFill>
                <a:prstClr val="black"/>
              </a:solidFill>
            </a:endParaRPr>
          </a:p>
        </p:txBody>
      </p:sp>
    </p:spTree>
    <p:extLst>
      <p:ext uri="{BB962C8B-B14F-4D97-AF65-F5344CB8AC3E}">
        <p14:creationId xmlns:p14="http://schemas.microsoft.com/office/powerpoint/2010/main" val="324782253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1926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末時点の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739024239"/>
              </p:ext>
            </p:extLst>
          </p:nvPr>
        </p:nvGraphicFramePr>
        <p:xfrm>
          <a:off x="331912" y="1263854"/>
          <a:ext cx="8560568" cy="2656840"/>
        </p:xfrm>
        <a:graphic>
          <a:graphicData uri="http://schemas.openxmlformats.org/drawingml/2006/table">
            <a:tbl>
              <a:tblPr firstRow="1" bandRow="1">
                <a:tableStyleId>{5C22544A-7EE6-4342-B048-85BDC9FD1C3A}</a:tableStyleId>
              </a:tblPr>
              <a:tblGrid>
                <a:gridCol w="423665"/>
                <a:gridCol w="1872207"/>
                <a:gridCol w="864097"/>
                <a:gridCol w="2637956"/>
                <a:gridCol w="2762643"/>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実績（●は実施済、○は引き続き取組むもの）</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府立学校建設事業費</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（耐震工事を除く）</a:t>
                      </a: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４４．０億円</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a:t>
                      </a:r>
                      <a:r>
                        <a:rPr kumimoji="1" lang="ja-JP" altLang="en-US" sz="9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３９．７</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a:t>
                      </a:r>
                      <a:r>
                        <a:rPr kumimoji="1" lang="ja-JP" altLang="en-US" sz="9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４０．６</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３８．１</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４２．３</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４２．９億円</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施設財務課</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・具体的な府立学校施設整備計画の策定にあたっては、今後の生徒数減少予測への対応を十分に考慮し、必要な規模・内容を精査する。</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また、公共施設等総合管理計画（平成２７年度とりまとめ予定）等との整合性を図りつつ、各年度の対応量の平準化、トータルコストの縮減を進める。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月に策定された「大阪府ファシリティマネジメント基本方針（大阪府公共施設等総合管理計画）」のもとに定める「府立学校施設整備方針（府立学校施設総合管理計画）」を平成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月に策定した。</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○ファシリティマネジメントの推進として学校施設の長寿命化と有効活用に取組むため、平成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年度から</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年間で施設の点検や劣化度調査を行うこととし、調査結果を踏まえ、各年度ごとに中長期保全計画及び修繕実施計画を作成予定。（</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年度においては劣化度調査を</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校で、総量最適化・有効活用点検を</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校で完了した。</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●別途、老朽化の著しい緊急度の高い施設については、平成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年度に改修を実施し、今後も必要な改修を行う。</a:t>
                      </a: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42</a:t>
            </a:r>
            <a:endParaRPr lang="ja-JP" altLang="en-US" dirty="0">
              <a:solidFill>
                <a:prstClr val="black"/>
              </a:solidFill>
            </a:endParaRPr>
          </a:p>
        </p:txBody>
      </p:sp>
      <p:sp>
        <p:nvSpPr>
          <p:cNvPr id="2" name="テキスト ボックス 1"/>
          <p:cNvSpPr txBox="1"/>
          <p:nvPr/>
        </p:nvSpPr>
        <p:spPr>
          <a:xfrm>
            <a:off x="764610" y="3997465"/>
            <a:ext cx="8352928" cy="338554"/>
          </a:xfrm>
          <a:prstGeom prst="rect">
            <a:avLst/>
          </a:prstGeom>
          <a:noFill/>
        </p:spPr>
        <p:txBody>
          <a:bodyPr wrap="square" rtlCol="0">
            <a:spAutoFit/>
          </a:bodyPr>
          <a:lstStyle/>
          <a:p>
            <a:r>
              <a:rPr lang="en-US" altLang="ja-JP" sz="800" dirty="0" smtClean="0">
                <a:solidFill>
                  <a:prstClr val="black"/>
                </a:solidFill>
                <a:latin typeface="ＭＳ Ｐ明朝" panose="02020600040205080304" pitchFamily="18" charset="-128"/>
                <a:ea typeface="ＭＳ Ｐ明朝" panose="02020600040205080304" pitchFamily="18" charset="-128"/>
              </a:rPr>
              <a:t>※</a:t>
            </a:r>
            <a:r>
              <a:rPr lang="ja-JP" altLang="en-US" sz="800" dirty="0" smtClean="0">
                <a:solidFill>
                  <a:prstClr val="black"/>
                </a:solidFill>
                <a:latin typeface="ＭＳ Ｐ明朝" panose="02020600040205080304" pitchFamily="18" charset="-128"/>
                <a:ea typeface="ＭＳ Ｐ明朝" panose="02020600040205080304" pitchFamily="18" charset="-128"/>
              </a:rPr>
              <a:t>当該項目は、本来、耐震工事に係る費用を除いた予算額で公表すべき</a:t>
            </a:r>
            <a:r>
              <a:rPr lang="ja-JP" altLang="en-US" sz="800" dirty="0">
                <a:solidFill>
                  <a:prstClr val="black"/>
                </a:solidFill>
                <a:latin typeface="ＭＳ Ｐ明朝" panose="02020600040205080304" pitchFamily="18" charset="-128"/>
                <a:ea typeface="ＭＳ Ｐ明朝" panose="02020600040205080304" pitchFamily="18" charset="-128"/>
              </a:rPr>
              <a:t>ところ</a:t>
            </a:r>
            <a:r>
              <a:rPr lang="ja-JP" altLang="en-US" sz="800" dirty="0" smtClean="0">
                <a:solidFill>
                  <a:prstClr val="black"/>
                </a:solidFill>
                <a:latin typeface="ＭＳ Ｐ明朝" panose="02020600040205080304" pitchFamily="18" charset="-128"/>
                <a:ea typeface="ＭＳ Ｐ明朝" panose="02020600040205080304" pitchFamily="18" charset="-128"/>
              </a:rPr>
              <a:t>、「</a:t>
            </a:r>
            <a:r>
              <a:rPr lang="ja-JP" altLang="en-US" sz="800" dirty="0">
                <a:solidFill>
                  <a:prstClr val="black"/>
                </a:solidFill>
                <a:latin typeface="ＭＳ Ｐ明朝" panose="02020600040205080304" pitchFamily="18" charset="-128"/>
                <a:ea typeface="ＭＳ Ｐ明朝" panose="02020600040205080304" pitchFamily="18" charset="-128"/>
              </a:rPr>
              <a:t>平成</a:t>
            </a:r>
            <a:r>
              <a:rPr lang="en-US" altLang="ja-JP" sz="800" dirty="0">
                <a:solidFill>
                  <a:prstClr val="black"/>
                </a:solidFill>
                <a:latin typeface="ＭＳ Ｐ明朝" panose="02020600040205080304" pitchFamily="18" charset="-128"/>
                <a:ea typeface="ＭＳ Ｐ明朝" panose="02020600040205080304" pitchFamily="18" charset="-128"/>
              </a:rPr>
              <a:t>27</a:t>
            </a:r>
            <a:r>
              <a:rPr lang="ja-JP" altLang="en-US" sz="800" dirty="0">
                <a:solidFill>
                  <a:prstClr val="black"/>
                </a:solidFill>
                <a:latin typeface="ＭＳ Ｐ明朝" panose="02020600040205080304" pitchFamily="18" charset="-128"/>
                <a:ea typeface="ＭＳ Ｐ明朝" panose="02020600040205080304" pitchFamily="18" charset="-128"/>
              </a:rPr>
              <a:t>年度及び平成</a:t>
            </a:r>
            <a:r>
              <a:rPr lang="en-US" altLang="ja-JP" sz="800" dirty="0">
                <a:solidFill>
                  <a:prstClr val="black"/>
                </a:solidFill>
                <a:latin typeface="ＭＳ Ｐ明朝" panose="02020600040205080304" pitchFamily="18" charset="-128"/>
                <a:ea typeface="ＭＳ Ｐ明朝" panose="02020600040205080304" pitchFamily="18" charset="-128"/>
              </a:rPr>
              <a:t>28</a:t>
            </a:r>
            <a:r>
              <a:rPr lang="ja-JP" altLang="en-US" sz="800" dirty="0">
                <a:solidFill>
                  <a:prstClr val="black"/>
                </a:solidFill>
                <a:latin typeface="ＭＳ Ｐ明朝" panose="02020600040205080304" pitchFamily="18" charset="-128"/>
                <a:ea typeface="ＭＳ Ｐ明朝" panose="02020600040205080304" pitchFamily="18" charset="-128"/>
              </a:rPr>
              <a:t>年度　行財政改革推進プラン（案）取組み状況」で公表</a:t>
            </a:r>
            <a:r>
              <a:rPr lang="ja-JP" altLang="en-US" sz="800" dirty="0" smtClean="0">
                <a:solidFill>
                  <a:prstClr val="black"/>
                </a:solidFill>
                <a:latin typeface="ＭＳ Ｐ明朝" panose="02020600040205080304" pitchFamily="18" charset="-128"/>
                <a:ea typeface="ＭＳ Ｐ明朝" panose="02020600040205080304" pitchFamily="18" charset="-128"/>
              </a:rPr>
              <a:t>した</a:t>
            </a:r>
            <a:r>
              <a:rPr lang="ja-JP" altLang="en-US" sz="800" dirty="0">
                <a:solidFill>
                  <a:prstClr val="black"/>
                </a:solidFill>
                <a:latin typeface="ＭＳ Ｐ明朝" panose="02020600040205080304" pitchFamily="18" charset="-128"/>
                <a:ea typeface="ＭＳ Ｐ明朝" panose="02020600040205080304" pitchFamily="18" charset="-128"/>
              </a:rPr>
              <a:t>予算</a:t>
            </a:r>
            <a:r>
              <a:rPr lang="ja-JP" altLang="en-US" sz="800" dirty="0" smtClean="0">
                <a:solidFill>
                  <a:prstClr val="black"/>
                </a:solidFill>
                <a:latin typeface="ＭＳ Ｐ明朝" panose="02020600040205080304" pitchFamily="18" charset="-128"/>
                <a:ea typeface="ＭＳ Ｐ明朝" panose="02020600040205080304" pitchFamily="18" charset="-128"/>
              </a:rPr>
              <a:t>額では、</a:t>
            </a:r>
            <a:endParaRPr lang="en-US" altLang="ja-JP" sz="800" dirty="0" smtClean="0">
              <a:solidFill>
                <a:prstClr val="black"/>
              </a:solidFill>
              <a:latin typeface="ＭＳ Ｐ明朝" panose="02020600040205080304" pitchFamily="18" charset="-128"/>
              <a:ea typeface="ＭＳ Ｐ明朝" panose="02020600040205080304" pitchFamily="18" charset="-128"/>
            </a:endParaRPr>
          </a:p>
          <a:p>
            <a:r>
              <a:rPr lang="ja-JP" altLang="en-US" sz="800" dirty="0">
                <a:solidFill>
                  <a:prstClr val="black"/>
                </a:solidFill>
                <a:latin typeface="ＭＳ Ｐ明朝" panose="02020600040205080304" pitchFamily="18" charset="-128"/>
                <a:ea typeface="ＭＳ Ｐ明朝" panose="02020600040205080304" pitchFamily="18" charset="-128"/>
              </a:rPr>
              <a:t>　</a:t>
            </a:r>
            <a:r>
              <a:rPr lang="ja-JP" altLang="en-US" sz="800" dirty="0" smtClean="0">
                <a:solidFill>
                  <a:prstClr val="black"/>
                </a:solidFill>
                <a:latin typeface="ＭＳ Ｐ明朝" panose="02020600040205080304" pitchFamily="18" charset="-128"/>
                <a:ea typeface="ＭＳ Ｐ明朝" panose="02020600040205080304" pitchFamily="18" charset="-128"/>
              </a:rPr>
              <a:t> 同費用が含まれた予算額となっていたため、 本取組み</a:t>
            </a:r>
            <a:r>
              <a:rPr lang="ja-JP" altLang="en-US" sz="800" dirty="0">
                <a:solidFill>
                  <a:prstClr val="black"/>
                </a:solidFill>
                <a:latin typeface="ＭＳ Ｐ明朝" panose="02020600040205080304" pitchFamily="18" charset="-128"/>
                <a:ea typeface="ＭＳ Ｐ明朝" panose="02020600040205080304" pitchFamily="18" charset="-128"/>
              </a:rPr>
              <a:t>実績</a:t>
            </a:r>
            <a:r>
              <a:rPr lang="ja-JP" altLang="en-US" sz="800" dirty="0" smtClean="0">
                <a:solidFill>
                  <a:prstClr val="black"/>
                </a:solidFill>
                <a:latin typeface="ＭＳ Ｐ明朝" panose="02020600040205080304" pitchFamily="18" charset="-128"/>
                <a:ea typeface="ＭＳ Ｐ明朝" panose="02020600040205080304" pitchFamily="18" charset="-128"/>
              </a:rPr>
              <a:t>において、　予算額</a:t>
            </a:r>
            <a:r>
              <a:rPr lang="ja-JP" altLang="en-US" sz="800" dirty="0">
                <a:solidFill>
                  <a:prstClr val="black"/>
                </a:solidFill>
                <a:latin typeface="ＭＳ Ｐ明朝" panose="02020600040205080304" pitchFamily="18" charset="-128"/>
                <a:ea typeface="ＭＳ Ｐ明朝" panose="02020600040205080304" pitchFamily="18" charset="-128"/>
              </a:rPr>
              <a:t>から耐震工事に係る費用を</a:t>
            </a:r>
            <a:r>
              <a:rPr lang="ja-JP" altLang="en-US" sz="800" dirty="0" smtClean="0">
                <a:solidFill>
                  <a:prstClr val="black"/>
                </a:solidFill>
                <a:latin typeface="ＭＳ Ｐ明朝" panose="02020600040205080304" pitchFamily="18" charset="-128"/>
                <a:ea typeface="ＭＳ Ｐ明朝" panose="02020600040205080304" pitchFamily="18" charset="-128"/>
              </a:rPr>
              <a:t>除いた額で公表させていただいております。</a:t>
            </a:r>
            <a:endParaRPr lang="ja-JP" altLang="en-US" sz="800" dirty="0">
              <a:solidFill>
                <a:prstClr val="black"/>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8402681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1926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末時点の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161447381"/>
              </p:ext>
            </p:extLst>
          </p:nvPr>
        </p:nvGraphicFramePr>
        <p:xfrm>
          <a:off x="331912" y="1263854"/>
          <a:ext cx="8560568" cy="4613418"/>
        </p:xfrm>
        <a:graphic>
          <a:graphicData uri="http://schemas.openxmlformats.org/drawingml/2006/table">
            <a:tbl>
              <a:tblPr firstRow="1" bandRow="1">
                <a:tableStyleId>{5C22544A-7EE6-4342-B048-85BDC9FD1C3A}</a:tableStyleId>
              </a:tblPr>
              <a:tblGrid>
                <a:gridCol w="423665"/>
                <a:gridCol w="1728192"/>
                <a:gridCol w="1008112"/>
                <a:gridCol w="2637956"/>
                <a:gridCol w="2762643"/>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実績（●は実施済、○は引き続き取組むもの）</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4242578">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公営住宅への行政投資のあり方</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（府営住宅事業特別会計）</a:t>
                      </a:r>
                    </a:p>
                    <a:p>
                      <a:pPr algn="l"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１，３９３．３億円</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１，４０７．９億円</a:t>
                      </a:r>
                    </a:p>
                    <a:p>
                      <a:pPr algn="l"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１，３２３．５億円</a:t>
                      </a:r>
                      <a:endPar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１，２８６．５億円</a:t>
                      </a:r>
                    </a:p>
                    <a:p>
                      <a:pPr algn="l"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Ｈ２９</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１，２６３．３億円</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１，２０４．９億円</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rgbClr val="D6ECFF">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gn="l" fontAlgn="ct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住宅まちづくり総務課</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都市居住課</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住宅経営室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年の人口、世帯の動向、空き家数の増加等、最新のデータを踏まえ、住宅セーフティネットに関する政策を効果検証し、府営住宅の供給を中心とした政策から、府域の住宅全体のストックを活用し、府民の安心居住と活力を創造する新たな住宅政策への転換を一層推進する。</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府営住宅ストックについては、将来的に量的な縮小を図るという方向性を踏まえ、平成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年度に改定するストック総合活用計画において、必要な建替え戸数（活用戸数・用途廃止戸数）の精査を行う。</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また、基礎自治体が地域のまちづくりに府営住宅を活用する観点から、府営住宅の市町移管について、市町と緊密な連携・協力のもと、さらに推進する。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年３月に、大阪府住宅まちづくり審議会に「大阪における今後の住宅まちづくり政策のあり方」を諮問。平成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年５月答申。</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答申を踏まえ、平成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月に「住まうビジョン・大阪」を策定。民間賃貸住宅を含めた府域の住宅ストック全体を活用する政策をより一層推進。</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営住宅については、福祉施策と連携した住民サービスの提供、基礎自治体が主体的に公的資産をまちづくりに活用するという地域主権の観点から、地域に身近な基礎自治体が管理・運営を担うことが望まれるため、府営住宅の市町への移管をさらに推進。</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これらの取組みの結果として、府営住宅は将来的に縮減していくことを位置づけた。</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●「住まうビジョン・大阪」を踏まえ、「大阪府営住宅ストック総合活用計画」を平成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月に策定し、計画期間（平成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年度）内における建替事業量や管理戸数の見通しを記載した。</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月より大阪市への府営住宅移管を実施（事業中住宅を除く）。</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0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月に、大東市への府営住宅移管を実施予定（第</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次移管。</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回に分けて順次移管予定）。</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○大阪市、大東市以外の市町への府営住宅移管につい　</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て個別協議を実施中。</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池田市と府営住宅移管に向けた覚書を締結（平成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43</a:t>
            </a:r>
            <a:endParaRPr lang="ja-JP" altLang="en-US" dirty="0">
              <a:solidFill>
                <a:prstClr val="black"/>
              </a:solidFill>
            </a:endParaRPr>
          </a:p>
        </p:txBody>
      </p:sp>
    </p:spTree>
    <p:extLst>
      <p:ext uri="{BB962C8B-B14F-4D97-AF65-F5344CB8AC3E}">
        <p14:creationId xmlns:p14="http://schemas.microsoft.com/office/powerpoint/2010/main" val="4476339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1926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末時点の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①歳出改革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888254440"/>
              </p:ext>
            </p:extLst>
          </p:nvPr>
        </p:nvGraphicFramePr>
        <p:xfrm>
          <a:off x="331911" y="1207219"/>
          <a:ext cx="8632577" cy="3845560"/>
        </p:xfrm>
        <a:graphic>
          <a:graphicData uri="http://schemas.openxmlformats.org/drawingml/2006/table">
            <a:tbl>
              <a:tblPr firstRow="1" bandRow="1">
                <a:tableStyleId>{5C22544A-7EE6-4342-B048-85BDC9FD1C3A}</a:tableStyleId>
              </a:tblPr>
              <a:tblGrid>
                <a:gridCol w="423665"/>
                <a:gridCol w="1728192"/>
                <a:gridCol w="1008112"/>
                <a:gridCol w="2637956"/>
                <a:gridCol w="2834652"/>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実績（●は実施済、○は引き続き取組むもの）</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流域下水道事業特別会計繰出金</a:t>
                      </a:r>
                    </a:p>
                    <a:p>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Ｈ２７</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１７８．４億円</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　　１７３．</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Ｈ２８</a:t>
                      </a:r>
                      <a:r>
                        <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　　１６４．５億円</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１５１．７</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１５６．８</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　　１５２．４億円</a:t>
                      </a: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下水道室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トック（資産）情報や減価償却費など下水道の経営情報を的確に把握し、インフラマネジメントの推進や経営の透明性向上を図るため、地方公営企業法の適用に向けた取組みを行うとともに、事業をより効率的・持続的に行うための運営のあり方等について、外部有識者等の意見を聞きながら検討を行う。</a:t>
                      </a:r>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●全処理区の資産調査を実施し、ストック（資産）情報を的確に把握するとともに、減価償却費の算出が可能になった。より精緻なストックマネジメントを行うための基礎資料として、これを引き続き活用。</a:t>
                      </a:r>
                    </a:p>
                    <a:p>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年度の地方公営企業法適用に向け、</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関係条例を平成</a:t>
                      </a:r>
                      <a:r>
                        <a:rPr kumimoji="1" lang="en-US" altLang="ja-JP"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月議会で議決。</a:t>
                      </a:r>
                    </a:p>
                    <a:p>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●将来にわたり、事業をより効率的・持続的に行うため、外部有識者をメンバーとする経営戦略審議会での審議を経て　</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経営戦略</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a:t>
                      </a: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箕面北部丘陵整備事業特別会計繰出金</a:t>
                      </a:r>
                      <a:endPar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Ｈ２７</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　　   ２６．０億円</a:t>
                      </a:r>
                    </a:p>
                    <a:p>
                      <a:pPr algn="l" fontAlgn="ct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最終予算：　　   </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２０</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Ｈ２８</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当初予算：</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３２．２億円</a:t>
                      </a: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２３．５</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Ｈ２</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br>
                        <a:rPr lang="en-US" altLang="zh-TW"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３８．８</a:t>
                      </a:r>
                      <a:r>
                        <a:rPr kumimoji="1" lang="zh-TW"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zh-TW"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最終予算：　　　 ３５．８億円</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都市計画室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・本事業を取巻く状況変化に常に留意しつつ、事業費のコストカットや保留地処分金の収入確保などの取組みを進めていくことで、府費負担のさらなる縮減に努める。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年度の工事完了に向け、事業費を精査するなどコスト意識を徹底し、事業費の削減に努めている。</a:t>
                      </a:r>
                    </a:p>
                    <a:p>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月より第３区域の企業用地の募集を開始。</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○第３区域の企業用地及び第１区域の住宅地の販売により</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保留地処分金の収入確保に取組んでいる。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&lt;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実績（平成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年１月末時点）</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第１区域（</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536</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区画中</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443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区画 販売済）</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第３区域第</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Ⅰ</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期販売（</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区画中</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区画 販売</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済</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区画契約手続き中）</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第３区域第</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Ⅱ</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期販売（公募開始）</a:t>
                      </a:r>
                    </a:p>
                    <a:p>
                      <a:endPar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44</a:t>
            </a:r>
            <a:endParaRPr lang="ja-JP" altLang="en-US" dirty="0">
              <a:solidFill>
                <a:prstClr val="black"/>
              </a:solidFill>
            </a:endParaRPr>
          </a:p>
        </p:txBody>
      </p:sp>
    </p:spTree>
    <p:extLst>
      <p:ext uri="{BB962C8B-B14F-4D97-AF65-F5344CB8AC3E}">
        <p14:creationId xmlns:p14="http://schemas.microsoft.com/office/powerpoint/2010/main" val="363594724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4087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末時点の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歳入確保</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895607543"/>
              </p:ext>
            </p:extLst>
          </p:nvPr>
        </p:nvGraphicFramePr>
        <p:xfrm>
          <a:off x="395538" y="1257727"/>
          <a:ext cx="8549554" cy="3159760"/>
        </p:xfrm>
        <a:graphic>
          <a:graphicData uri="http://schemas.openxmlformats.org/drawingml/2006/table">
            <a:tbl>
              <a:tblPr firstRow="1" bandRow="1">
                <a:tableStyleId>{5C22544A-7EE6-4342-B048-85BDC9FD1C3A}</a:tableStyleId>
              </a:tblPr>
              <a:tblGrid>
                <a:gridCol w="432046"/>
                <a:gridCol w="1368152"/>
                <a:gridCol w="936104"/>
                <a:gridCol w="2808312"/>
                <a:gridCol w="3004940"/>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取組内容</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実績（●は実施済、○は引き続き取組むもの）</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府有財産の活用と売却</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財産活用課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・府民共通の財産として、今後の取組みを踏まえ、活用可能財産については積極的に売却・貸付を行う。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●活用可能な府有財産について、年４回の入札を実施するなど積極的な売却・貸付を進めた。</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年度当初予算：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年度最終予算：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年度決算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年度当初予算：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年度最終予算：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年度決算　　</a:t>
                      </a:r>
                      <a:r>
                        <a:rPr kumimoji="1" lang="ja-JP" altLang="en-US" sz="9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●活用可能な府有財産について、年３回の入札を実施するなど積極的な売却・貸付を進める。</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年度当初予算：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年度最終予算：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使用料・手数料の点検</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・フルコスト（直接的な経費のほか、人件費、維持管理費など）計算による原価を基本に、現行の料金水準の妥当性について、平成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年度中に一斉点検を行</a:t>
                      </a:r>
                      <a:r>
                        <a:rPr kumimoji="1" lang="ja-JP" altLang="en-US"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・これらの点検の内容、情勢の変化等を踏まえながら、料金水準の妥当性について検討を行う。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月にかけて一斉点検を実施し、</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施設の使用料に</a:t>
                      </a:r>
                      <a:endPar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ついて、料金改定を行った。（平成</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月議会）</a:t>
                      </a:r>
                    </a:p>
                    <a:p>
                      <a:endPar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●手数料は、新規設定</a:t>
                      </a:r>
                      <a:r>
                        <a:rPr kumimoji="1" lang="en-US" altLang="ja-JP"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件、料金改定</a:t>
                      </a:r>
                      <a:r>
                        <a:rPr kumimoji="1" lang="en-US" altLang="ja-JP"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44</a:t>
                      </a:r>
                      <a:r>
                        <a:rPr kumimoji="1" lang="ja-JP" altLang="en-US"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件を行った。</a:t>
                      </a:r>
                      <a:endParaRPr kumimoji="1" lang="en-US" altLang="ja-JP"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月議会）</a:t>
                      </a:r>
                      <a:endPar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●使用料１件について、料金改定を行った。</a:t>
                      </a:r>
                      <a:endPar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月議会）</a:t>
                      </a:r>
                      <a:endPar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5333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45</a:t>
            </a:r>
            <a:endParaRPr lang="ja-JP" altLang="en-US" dirty="0">
              <a:solidFill>
                <a:prstClr val="black"/>
              </a:solidFill>
            </a:endParaRPr>
          </a:p>
        </p:txBody>
      </p:sp>
    </p:spTree>
    <p:extLst>
      <p:ext uri="{BB962C8B-B14F-4D97-AF65-F5344CB8AC3E}">
        <p14:creationId xmlns:p14="http://schemas.microsoft.com/office/powerpoint/2010/main" val="936656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3677"/>
            <a:ext cx="9143999" cy="462995"/>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3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行財政改革推進プラン（案）の取組み実績（概要）</a:t>
            </a:r>
            <a:endParaRPr lang="en-US" altLang="ja-JP" sz="2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16447" y="536937"/>
            <a:ext cx="8911102" cy="6234194"/>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t"/>
          <a:lstStyle/>
          <a:p>
            <a:pPr>
              <a:lnSpc>
                <a:spcPts val="20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164155" y="589355"/>
            <a:ext cx="8780791" cy="6078587"/>
          </a:xfrm>
          <a:prstGeom prst="rect">
            <a:avLst/>
          </a:prstGeom>
          <a:solidFill>
            <a:schemeClr val="bg1"/>
          </a:solidFill>
        </p:spPr>
        <p:txBody>
          <a:bodyPr wrap="square" rtlCol="0">
            <a:spAutoFit/>
          </a:bodyPr>
          <a:lstStyle/>
          <a:p>
            <a:r>
              <a:rPr lang="ja-JP" altLang="ja-JP"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組織活力の</a:t>
            </a:r>
            <a:r>
              <a:rPr lang="ja-JP" altLang="ja-JP"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向上</a:t>
            </a:r>
            <a:endParaRPr lang="en-US" altLang="ja-JP"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将来を見据えた組織人員体制の検討、再任用</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職員</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の活躍の場づくり</a:t>
            </a:r>
            <a:endParaRPr lang="en-US" altLang="ja-JP" sz="1300" b="1" strike="sngStrike"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新たな職員数管理目標の策定、管理職ポストへの再任用職員の登用を実施</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⇒計画的採用と再任用職員の積極的活用による全国トップクラスのスリムな組織体制の構築</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大阪府庁版「働き方改革」の策定・推進</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柔軟</a:t>
            </a:r>
            <a:r>
              <a:rPr lang="ja-JP"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な勤務</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時間</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の設定、</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サテライトオフィス試行</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等により、職員の心身の健康確保・ワークライフバランス・女性活躍の促進等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を加速</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活用による業務改革（改善）の推進</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大手前庁舎の無線</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LAN</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化・タブレット端末機の本格導入等により、職員の利便性の向上等を実現</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ja-JP"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a:t>
            </a:r>
            <a:r>
              <a:rPr lang="ja-JP" altLang="ja-JP"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実現</a:t>
            </a:r>
            <a:r>
              <a:rPr lang="ja-JP" altLang="en-US"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ja-JP"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減債基金積立不足額の計画的解消</a:t>
            </a:r>
          </a:p>
          <a:p>
            <a:pPr marL="0" lvl="1"/>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減債基金復元額（平成</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年度末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累計</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3,306</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億円）（</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36</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年度までに解消の目途</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ja-JP" sz="15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課税</a:t>
            </a:r>
            <a:r>
              <a:rPr lang="ja-JP" altLang="ja-JP"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自主権の</a:t>
            </a:r>
            <a:r>
              <a:rPr lang="ja-JP"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活用</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新たに</a:t>
            </a:r>
            <a:r>
              <a:rPr lang="ja-JP"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森林環境税</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月～）、宿泊税（平成</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月～）を導入</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1"/>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1"/>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全体の取組み実績数</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en-US" altLang="ja-JP" sz="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○具体的な改革の取組み </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P3</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○健全で規律ある財政運営の実現 </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P33</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○主な点検項目 </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P37</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2000"/>
              </a:lnSpc>
            </a:pP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343644603"/>
              </p:ext>
            </p:extLst>
          </p:nvPr>
        </p:nvGraphicFramePr>
        <p:xfrm>
          <a:off x="431540" y="4582657"/>
          <a:ext cx="2520280" cy="1188720"/>
        </p:xfrm>
        <a:graphic>
          <a:graphicData uri="http://schemas.openxmlformats.org/drawingml/2006/table">
            <a:tbl>
              <a:tblPr bandRow="1">
                <a:tableStyleId>{073A0DAA-6AF3-43AB-8588-CEC1D06C72B9}</a:tableStyleId>
              </a:tblPr>
              <a:tblGrid>
                <a:gridCol w="1512168"/>
                <a:gridCol w="1008112"/>
              </a:tblGrid>
              <a:tr h="370840">
                <a:tc>
                  <a:txBody>
                    <a:bodyPr/>
                    <a:lstStyle/>
                    <a:p>
                      <a:pPr algn="l"/>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プラン</a:t>
                      </a: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の方向性どおり実施・運用</a:t>
                      </a: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改善</a:t>
                      </a: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p>
                    <a:p>
                      <a:pPr algn="l"/>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した項目</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項目</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l"/>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プラン</a:t>
                      </a: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の方向性の</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実現に向け、引き続き研究・検討していく項目</a:t>
                      </a:r>
                    </a:p>
                  </a:txBody>
                  <a:tcPr/>
                </a:tc>
                <a:tc>
                  <a:txBody>
                    <a:bodyPr/>
                    <a:lstStyle/>
                    <a:p>
                      <a:pPr algn="ct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項目</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2004473162"/>
              </p:ext>
            </p:extLst>
          </p:nvPr>
        </p:nvGraphicFramePr>
        <p:xfrm>
          <a:off x="3455497" y="4559814"/>
          <a:ext cx="2520280" cy="1188720"/>
        </p:xfrm>
        <a:graphic>
          <a:graphicData uri="http://schemas.openxmlformats.org/drawingml/2006/table">
            <a:tbl>
              <a:tblPr bandRow="1">
                <a:tableStyleId>{073A0DAA-6AF3-43AB-8588-CEC1D06C72B9}</a:tableStyleId>
              </a:tblPr>
              <a:tblGrid>
                <a:gridCol w="1512168"/>
                <a:gridCol w="1008112"/>
              </a:tblGrid>
              <a:tr h="3600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プラン</a:t>
                      </a:r>
                      <a:r>
                        <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の方向性どおり実施・運用</a:t>
                      </a:r>
                      <a:r>
                        <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改善</a:t>
                      </a:r>
                      <a:r>
                        <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した項目</a:t>
                      </a:r>
                    </a:p>
                  </a:txBody>
                  <a:tcP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４項目</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547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プラン</a:t>
                      </a:r>
                      <a:r>
                        <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の方向性の</a:t>
                      </a:r>
                      <a:endPar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実現に向け、引き続き研究・検討していく項目</a:t>
                      </a:r>
                    </a:p>
                  </a:txBody>
                  <a:tcP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１項目</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7" name="大かっこ 6"/>
          <p:cNvSpPr/>
          <p:nvPr/>
        </p:nvSpPr>
        <p:spPr>
          <a:xfrm>
            <a:off x="2371615" y="4231686"/>
            <a:ext cx="818851" cy="317701"/>
          </a:xfrm>
          <a:prstGeom prst="bracketPair">
            <a:avLst>
              <a:gd name="adj"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9" name="テキスト ボックス 8"/>
          <p:cNvSpPr txBox="1"/>
          <p:nvPr/>
        </p:nvSpPr>
        <p:spPr>
          <a:xfrm>
            <a:off x="2339752" y="4221260"/>
            <a:ext cx="882578" cy="338554"/>
          </a:xfrm>
          <a:prstGeom prst="rect">
            <a:avLst/>
          </a:prstGeom>
          <a:noFill/>
        </p:spPr>
        <p:txBody>
          <a:bodyPr wrap="square" rtlCol="0">
            <a:spAutoFit/>
          </a:bodyPr>
          <a:lstStyle/>
          <a:p>
            <a:pPr algn="ct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新たな視点を</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踏まえた取組み</a:t>
            </a:r>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4015895574"/>
              </p:ext>
            </p:extLst>
          </p:nvPr>
        </p:nvGraphicFramePr>
        <p:xfrm>
          <a:off x="6444208" y="4560960"/>
          <a:ext cx="2378208" cy="1709652"/>
        </p:xfrm>
        <a:graphic>
          <a:graphicData uri="http://schemas.openxmlformats.org/drawingml/2006/table">
            <a:tbl>
              <a:tblPr bandRow="1">
                <a:tableStyleId>{073A0DAA-6AF3-43AB-8588-CEC1D06C72B9}</a:tableStyleId>
              </a:tblPr>
              <a:tblGrid>
                <a:gridCol w="578008"/>
                <a:gridCol w="972593"/>
                <a:gridCol w="827607"/>
              </a:tblGrid>
              <a:tr h="298489">
                <a:tc>
                  <a:txBody>
                    <a:bodyPr/>
                    <a:lstStyle/>
                    <a:p>
                      <a:pPr algn="l" fontAlgn="ctr"/>
                      <a:r>
                        <a:rPr lang="ja-JP" altLang="en-US" sz="800" b="1" u="none" strike="noStrike" dirty="0">
                          <a:effectLst/>
                        </a:rPr>
                        <a:t>　</a:t>
                      </a:r>
                      <a:endParaRPr lang="ja-JP" altLang="en-US" sz="800" b="1"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8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実施済の事項</a:t>
                      </a:r>
                      <a:endParaRPr lang="ja-JP" altLang="en-US"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8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引き続き取組む</a:t>
                      </a:r>
                      <a:endParaRPr lang="en-US" altLang="ja-JP" sz="8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8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事項</a:t>
                      </a:r>
                      <a:endParaRPr lang="ja-JP" altLang="en-US"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204625">
                <a:tc>
                  <a:txBody>
                    <a:bodyPr/>
                    <a:lstStyle/>
                    <a:p>
                      <a:pPr algn="ctr" fontAlgn="ctr"/>
                      <a:r>
                        <a:rPr lang="ja-JP" altLang="en-US" sz="800" b="1" u="none" strike="noStrike" dirty="0">
                          <a:effectLst/>
                          <a:latin typeface="Meiryo UI" panose="020B0604030504040204" pitchFamily="50" charset="-128"/>
                          <a:ea typeface="Meiryo UI" panose="020B0604030504040204" pitchFamily="50" charset="-128"/>
                          <a:cs typeface="Meiryo UI" panose="020B0604030504040204" pitchFamily="50" charset="-128"/>
                        </a:rPr>
                        <a:t>歳出</a:t>
                      </a:r>
                      <a:endParaRPr lang="ja-JP" altLang="en-US"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32</a:t>
                      </a:r>
                      <a:endParaRPr lang="en-US" altLang="ja-JP"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endParaRPr lang="en-US" altLang="ja-JP"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245269">
                <a:tc>
                  <a:txBody>
                    <a:bodyPr/>
                    <a:lstStyle/>
                    <a:p>
                      <a:pPr algn="ctr" fontAlgn="ctr"/>
                      <a:r>
                        <a:rPr lang="ja-JP" altLang="en-US" sz="800" b="1" u="none" strike="noStrike" dirty="0">
                          <a:effectLst/>
                          <a:latin typeface="Meiryo UI" panose="020B0604030504040204" pitchFamily="50" charset="-128"/>
                          <a:ea typeface="Meiryo UI" panose="020B0604030504040204" pitchFamily="50" charset="-128"/>
                          <a:cs typeface="Meiryo UI" panose="020B0604030504040204" pitchFamily="50" charset="-128"/>
                        </a:rPr>
                        <a:t>歳入</a:t>
                      </a:r>
                      <a:endParaRPr lang="ja-JP" altLang="en-US"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18</a:t>
                      </a:r>
                      <a:endParaRPr lang="en-US" altLang="ja-JP"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ja-JP" altLang="en-US"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245269">
                <a:tc>
                  <a:txBody>
                    <a:bodyPr/>
                    <a:lstStyle/>
                    <a:p>
                      <a:pPr algn="ctr" fontAlgn="ctr"/>
                      <a:r>
                        <a:rPr lang="ja-JP" altLang="en-US" sz="8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出資法人</a:t>
                      </a:r>
                      <a:endParaRPr lang="en-US" altLang="ja-JP" sz="8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8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（うち地方独立行政法人の事項）</a:t>
                      </a:r>
                      <a:endParaRPr lang="en-US" altLang="ja-JP" sz="8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20</a:t>
                      </a:r>
                      <a:r>
                        <a:rPr lang="ja-JP" altLang="en-US"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a:t>
                      </a:r>
                      <a:r>
                        <a:rPr lang="ja-JP" altLang="en-US"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14</a:t>
                      </a:r>
                      <a:r>
                        <a:rPr lang="ja-JP" altLang="en-US"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288032">
                <a:tc>
                  <a:txBody>
                    <a:bodyPr/>
                    <a:lstStyle/>
                    <a:p>
                      <a:pPr algn="ctr" fontAlgn="ctr"/>
                      <a:r>
                        <a:rPr lang="ja-JP" altLang="en-US" sz="800" b="1" u="none" strike="noStrike">
                          <a:effectLst/>
                          <a:latin typeface="Meiryo UI" panose="020B0604030504040204" pitchFamily="50" charset="-128"/>
                          <a:ea typeface="Meiryo UI" panose="020B0604030504040204" pitchFamily="50" charset="-128"/>
                          <a:cs typeface="Meiryo UI" panose="020B0604030504040204" pitchFamily="50" charset="-128"/>
                        </a:rPr>
                        <a:t>公の施設</a:t>
                      </a:r>
                      <a:endParaRPr lang="ja-JP" altLang="en-US" sz="8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endParaRPr lang="en-US" altLang="ja-JP"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endParaRPr lang="en-US" altLang="ja-JP"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76032">
                <a:tc>
                  <a:txBody>
                    <a:bodyPr/>
                    <a:lstStyle/>
                    <a:p>
                      <a:pPr algn="ctr" fontAlgn="ctr"/>
                      <a:r>
                        <a:rPr lang="ja-JP" altLang="en-US" sz="800" b="1" u="none" strike="noStrike">
                          <a:effectLst/>
                          <a:latin typeface="Meiryo UI" panose="020B0604030504040204" pitchFamily="50" charset="-128"/>
                          <a:ea typeface="Meiryo UI" panose="020B0604030504040204" pitchFamily="50" charset="-128"/>
                          <a:cs typeface="Meiryo UI" panose="020B0604030504040204" pitchFamily="50" charset="-128"/>
                        </a:rPr>
                        <a:t>計</a:t>
                      </a:r>
                      <a:endParaRPr lang="ja-JP" altLang="en-US" sz="8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80</a:t>
                      </a:r>
                      <a:endParaRPr lang="en-US" altLang="ja-JP"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r" fontAlgn="ctr"/>
                      <a:r>
                        <a:rPr lang="en-US" altLang="ja-JP" sz="8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a:t>
                      </a:r>
                      <a:endParaRPr lang="en-US" altLang="ja-JP"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bl>
          </a:graphicData>
        </a:graphic>
      </p:graphicFrame>
      <p:sp>
        <p:nvSpPr>
          <p:cNvPr id="31" name="テキスト ボックス 30"/>
          <p:cNvSpPr txBox="1"/>
          <p:nvPr/>
        </p:nvSpPr>
        <p:spPr>
          <a:xfrm>
            <a:off x="8268672" y="6348486"/>
            <a:ext cx="676275" cy="369332"/>
          </a:xfrm>
          <a:prstGeom prst="rect">
            <a:avLst/>
          </a:prstGeom>
          <a:noFill/>
          <a:ln w="19050">
            <a:solidFill>
              <a:srgbClr val="92D050"/>
            </a:solidFill>
          </a:ln>
        </p:spPr>
        <p:txBody>
          <a:bodyPr wrap="square" rtlCol="0">
            <a:spAutoFit/>
          </a:bodyPr>
          <a:lstStyle/>
          <a:p>
            <a:pPr algn="ctr"/>
            <a:r>
              <a:rPr lang="en-US" altLang="ja-JP" dirty="0" smtClean="0">
                <a:solidFill>
                  <a:prstClr val="black"/>
                </a:solidFill>
              </a:rPr>
              <a:t>2</a:t>
            </a:r>
            <a:endParaRPr lang="ja-JP" altLang="en-US" dirty="0">
              <a:solidFill>
                <a:prstClr val="black"/>
              </a:solidFill>
            </a:endParaRPr>
          </a:p>
        </p:txBody>
      </p:sp>
    </p:spTree>
    <p:extLst>
      <p:ext uri="{BB962C8B-B14F-4D97-AF65-F5344CB8AC3E}">
        <p14:creationId xmlns:p14="http://schemas.microsoft.com/office/powerpoint/2010/main" val="2018841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4087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末時点の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歳入確保</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398225435"/>
              </p:ext>
            </p:extLst>
          </p:nvPr>
        </p:nvGraphicFramePr>
        <p:xfrm>
          <a:off x="395538" y="1257727"/>
          <a:ext cx="8549554" cy="3891280"/>
        </p:xfrm>
        <a:graphic>
          <a:graphicData uri="http://schemas.openxmlformats.org/drawingml/2006/table">
            <a:tbl>
              <a:tblPr firstRow="1" bandRow="1">
                <a:tableStyleId>{5C22544A-7EE6-4342-B048-85BDC9FD1C3A}</a:tableStyleId>
              </a:tblPr>
              <a:tblGrid>
                <a:gridCol w="432046">
                  <a:extLst>
                    <a:ext uri="{9D8B030D-6E8A-4147-A177-3AD203B41FA5}">
                      <a16:colId xmlns:a16="http://schemas.microsoft.com/office/drawing/2014/main" xmlns="" val="20000"/>
                    </a:ext>
                  </a:extLst>
                </a:gridCol>
                <a:gridCol w="1368152">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2808312">
                  <a:extLst>
                    <a:ext uri="{9D8B030D-6E8A-4147-A177-3AD203B41FA5}">
                      <a16:colId xmlns:a16="http://schemas.microsoft.com/office/drawing/2014/main" xmlns="" val="20003"/>
                    </a:ext>
                  </a:extLst>
                </a:gridCol>
                <a:gridCol w="3004940">
                  <a:extLst>
                    <a:ext uri="{9D8B030D-6E8A-4147-A177-3AD203B41FA5}">
                      <a16:colId xmlns:a16="http://schemas.microsoft.com/office/drawing/2014/main" xmlns="" val="20004"/>
                    </a:ext>
                  </a:extLst>
                </a:gridCol>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取組内容</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実績（●は実施済、○は引き続き取組むもの）</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xmlns="" val="10000"/>
                  </a:ext>
                </a:extLst>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府税収入の確保</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・今後さらに、市町村との新たなパートナーシップなどの観点からも、市町村と共同で徴収する仕組みとして、大阪府域地方税徴収機構（仮称）を平成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月に設置し、徴収向上方策を推進する。</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・府が自ら徴収する税目について、課税調査を適宜行うなどして適正な課税を推進する。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徴収向上方策の推進</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日に府と府内</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市町との間で大阪府域</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地方税徴収機構を設置。平成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年度からは府内</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市町とともに徴収向上方策を推進。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効果額実績</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年度の引継税額は</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33.7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億円（引継件数</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3,844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件）。大阪府分の増収（効果）額は、本税で</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億円。他に延滞金等</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千万円の収入を確保。また、機構全体では、本税</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億円。他に延滞金等</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億円の収入を確保。</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年度の引継税額は</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億円（前年比▲</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％：引継件数</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3,817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件）。大阪府分の増収（効果）額は、本税で</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億円。他に延滞金等</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億円の収入を確保。また、機構全体では、本税</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14.2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億円。他に延滞金等</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億円の収入を確保。</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年度の引継税額は</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億円（前年比▲</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引継件数</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3,935</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件）。引継金額は前年度を大幅に下回るものの、前年度並みの大阪府分の増収（効果）額を見込む。</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適正課税の推進</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年度の適正課税の実施に係る収入額について、目標である</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億円に対し、</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月末実績は</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年度の適正課税の実施に係る収入額について、目標である</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億円に対し、</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月末実績は</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年度の適正課税の実施に係る収入額について、目標である</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億円に対し、</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月末実績（見込み）は</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p>
                    <a:p>
                      <a:endPar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xmlns="" val="10001"/>
                  </a:ext>
                </a:extLst>
              </a:tr>
            </a:tbl>
          </a:graphicData>
        </a:graphic>
      </p:graphicFrame>
      <p:sp>
        <p:nvSpPr>
          <p:cNvPr id="16" name="正方形/長方形 15"/>
          <p:cNvSpPr/>
          <p:nvPr/>
        </p:nvSpPr>
        <p:spPr>
          <a:xfrm>
            <a:off x="8316416" y="645333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46</a:t>
            </a:r>
            <a:endParaRPr lang="ja-JP" altLang="en-US" dirty="0">
              <a:solidFill>
                <a:prstClr val="black"/>
              </a:solidFill>
            </a:endParaRPr>
          </a:p>
        </p:txBody>
      </p:sp>
    </p:spTree>
    <p:extLst>
      <p:ext uri="{BB962C8B-B14F-4D97-AF65-F5344CB8AC3E}">
        <p14:creationId xmlns:p14="http://schemas.microsoft.com/office/powerpoint/2010/main" val="409931330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48072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末時点の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歳入確保</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782334474"/>
              </p:ext>
            </p:extLst>
          </p:nvPr>
        </p:nvGraphicFramePr>
        <p:xfrm>
          <a:off x="417730" y="1257727"/>
          <a:ext cx="8308540" cy="4907577"/>
        </p:xfrm>
        <a:graphic>
          <a:graphicData uri="http://schemas.openxmlformats.org/drawingml/2006/table">
            <a:tbl>
              <a:tblPr firstRow="1" bandRow="1">
                <a:tableStyleId>{5C22544A-7EE6-4342-B048-85BDC9FD1C3A}</a:tableStyleId>
              </a:tblPr>
              <a:tblGrid>
                <a:gridCol w="481862">
                  <a:extLst>
                    <a:ext uri="{9D8B030D-6E8A-4147-A177-3AD203B41FA5}">
                      <a16:colId xmlns:a16="http://schemas.microsoft.com/office/drawing/2014/main" xmlns="" val="20000"/>
                    </a:ext>
                  </a:extLst>
                </a:gridCol>
                <a:gridCol w="1107657">
                  <a:extLst>
                    <a:ext uri="{9D8B030D-6E8A-4147-A177-3AD203B41FA5}">
                      <a16:colId xmlns:a16="http://schemas.microsoft.com/office/drawing/2014/main" xmlns="" val="20001"/>
                    </a:ext>
                  </a:extLst>
                </a:gridCol>
                <a:gridCol w="1052583">
                  <a:extLst>
                    <a:ext uri="{9D8B030D-6E8A-4147-A177-3AD203B41FA5}">
                      <a16:colId xmlns:a16="http://schemas.microsoft.com/office/drawing/2014/main" xmlns="" val="20002"/>
                    </a:ext>
                  </a:extLst>
                </a:gridCol>
                <a:gridCol w="2520280">
                  <a:extLst>
                    <a:ext uri="{9D8B030D-6E8A-4147-A177-3AD203B41FA5}">
                      <a16:colId xmlns:a16="http://schemas.microsoft.com/office/drawing/2014/main" xmlns="" val="20003"/>
                    </a:ext>
                  </a:extLst>
                </a:gridCol>
                <a:gridCol w="3146158">
                  <a:extLst>
                    <a:ext uri="{9D8B030D-6E8A-4147-A177-3AD203B41FA5}">
                      <a16:colId xmlns:a16="http://schemas.microsoft.com/office/drawing/2014/main" xmlns="" val="20004"/>
                    </a:ext>
                  </a:extLst>
                </a:gridCol>
              </a:tblGrid>
              <a:tr h="134791">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取組内容</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は引き続き取組むもの）</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xmlns="" val="10000"/>
                  </a:ext>
                </a:extLst>
              </a:tr>
              <a:tr h="4678977">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債権管理</a:t>
                      </a:r>
                    </a:p>
                  </a:txBody>
                  <a:tcPr anchor="ctr"/>
                </a:tc>
                <a:tc>
                  <a:txBody>
                    <a:bodyPr/>
                    <a:lstStyle/>
                    <a:p>
                      <a:r>
                        <a:rPr kumimoji="1"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・「大阪府債権の回収及び整理に関する条例」に基づき、適正な債権の回収及び整理を進める。</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毎年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月に債権回収・整理計画（各年度に繰り越した滞納額を、計画で定めた目標額以上の圧縮を目指す。）を策定・公表し、この計画に基づき、債権の回収及び整理に積極的に取組んだ。</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計画</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滞納額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243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億円（府税を含む）</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目標額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（内訳：回収</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7,981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百万円／整理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1,803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結果、</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億円を圧縮</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（内訳：回収</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5,725</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百万円／整理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1,516</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計画</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滞納額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億円（府税を含む）</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目標額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（内訳：回収</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4,549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百万円／整理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1,337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結果、</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億円を圧縮</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（内訳：回収</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5,124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百万円／整理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1,257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計画</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滞納額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億円（府税を含む）</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目標額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（内訳：回収</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4,190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百万円／整理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1,151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進捗状況（平成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日時点）</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億円を圧縮</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（内訳：回収</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百万円／整理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473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百万円）</a:t>
                      </a:r>
                    </a:p>
                    <a:p>
                      <a:endParaRPr kumimoji="1" lang="en-US" altLang="ja-JP" sz="9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7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7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xmlns="" val="10001"/>
                  </a:ext>
                </a:extLst>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47</a:t>
            </a:r>
            <a:endParaRPr lang="ja-JP" altLang="en-US" dirty="0">
              <a:solidFill>
                <a:prstClr val="black"/>
              </a:solidFill>
            </a:endParaRPr>
          </a:p>
        </p:txBody>
      </p:sp>
    </p:spTree>
    <p:extLst>
      <p:ext uri="{BB962C8B-B14F-4D97-AF65-F5344CB8AC3E}">
        <p14:creationId xmlns:p14="http://schemas.microsoft.com/office/powerpoint/2010/main" val="329794865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48072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末時点の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歳入確保</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48</a:t>
            </a:r>
            <a:endParaRPr lang="ja-JP" altLang="en-US" dirty="0">
              <a:solidFill>
                <a:prstClr val="black"/>
              </a:solidFill>
            </a:endParaRPr>
          </a:p>
        </p:txBody>
      </p:sp>
      <p:graphicFrame>
        <p:nvGraphicFramePr>
          <p:cNvPr id="9" name="表 8"/>
          <p:cNvGraphicFramePr>
            <a:graphicFrameLocks noGrp="1"/>
          </p:cNvGraphicFramePr>
          <p:nvPr>
            <p:extLst>
              <p:ext uri="{D42A27DB-BD31-4B8C-83A1-F6EECF244321}">
                <p14:modId xmlns:p14="http://schemas.microsoft.com/office/powerpoint/2010/main" val="944929790"/>
              </p:ext>
            </p:extLst>
          </p:nvPr>
        </p:nvGraphicFramePr>
        <p:xfrm>
          <a:off x="417730" y="1305143"/>
          <a:ext cx="8308540" cy="3886200"/>
        </p:xfrm>
        <a:graphic>
          <a:graphicData uri="http://schemas.openxmlformats.org/drawingml/2006/table">
            <a:tbl>
              <a:tblPr firstRow="1" bandRow="1">
                <a:tableStyleId>{5C22544A-7EE6-4342-B048-85BDC9FD1C3A}</a:tableStyleId>
              </a:tblPr>
              <a:tblGrid>
                <a:gridCol w="481862">
                  <a:extLst>
                    <a:ext uri="{9D8B030D-6E8A-4147-A177-3AD203B41FA5}">
                      <a16:colId xmlns:a16="http://schemas.microsoft.com/office/drawing/2014/main" xmlns="" val="833378824"/>
                    </a:ext>
                  </a:extLst>
                </a:gridCol>
                <a:gridCol w="1107657">
                  <a:extLst>
                    <a:ext uri="{9D8B030D-6E8A-4147-A177-3AD203B41FA5}">
                      <a16:colId xmlns:a16="http://schemas.microsoft.com/office/drawing/2014/main" xmlns="" val="929403671"/>
                    </a:ext>
                  </a:extLst>
                </a:gridCol>
                <a:gridCol w="1052583">
                  <a:extLst>
                    <a:ext uri="{9D8B030D-6E8A-4147-A177-3AD203B41FA5}">
                      <a16:colId xmlns:a16="http://schemas.microsoft.com/office/drawing/2014/main" xmlns="" val="1735527573"/>
                    </a:ext>
                  </a:extLst>
                </a:gridCol>
                <a:gridCol w="2520280">
                  <a:extLst>
                    <a:ext uri="{9D8B030D-6E8A-4147-A177-3AD203B41FA5}">
                      <a16:colId xmlns:a16="http://schemas.microsoft.com/office/drawing/2014/main" xmlns="" val="3224832808"/>
                    </a:ext>
                  </a:extLst>
                </a:gridCol>
                <a:gridCol w="3146158">
                  <a:extLst>
                    <a:ext uri="{9D8B030D-6E8A-4147-A177-3AD203B41FA5}">
                      <a16:colId xmlns:a16="http://schemas.microsoft.com/office/drawing/2014/main" xmlns="" val="3627831248"/>
                    </a:ext>
                  </a:extLst>
                </a:gridCol>
              </a:tblGrid>
              <a:tr h="134791">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取組内容</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は引き続き取組むもの）</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xmlns="" val="2031718470"/>
                  </a:ext>
                </a:extLst>
              </a:tr>
              <a:tr h="2075776">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課税自主権の活用</a:t>
                      </a: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税務局</a:t>
                      </a:r>
                    </a:p>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みどり推進室</a:t>
                      </a:r>
                    </a:p>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都市魅力創造局</a:t>
                      </a: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・歳入確保に向けたさまざまな取組みの中で、課税自主権の活用を行う場合は、「受益と負担」や「税収の使途」を踏まえ、検討を行う。</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森林環境税の導入</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「大阪府森林の有する公益的機能を維持増進するための環境の整備に係る個人の府民税の税率の特例に関する条例」を平成</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日公布、平成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日施行。</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年度の４年間</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・年額</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円（個人府民税均等割に加算）</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宿泊税の導入</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「大阪府宿泊税条例」を平成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日公布、平成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日施行。</a:t>
                      </a:r>
                      <a:endParaRPr kumimoji="1" lang="en-US" altLang="ja-JP" sz="9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日の宿泊から課税</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泊</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万円以上の宿泊に対し</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段階の税率</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円、</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円、</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300</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円</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課税対象施設の追加</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・条例改正を行い</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月より簡易宿所及び特区民泊を課税対象施設として追加。</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法人事業税・法人府民税に係る超過課税</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●法人府民税均等割に係る超過課税を実施</a:t>
                      </a:r>
                      <a:r>
                        <a:rPr kumimoji="1" lang="ja-JP" altLang="en-US" sz="9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900" b="0" i="0" u="none" strike="sng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●法人事業税及び法人府民税法人税割に係る超過課税を実施。</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xmlns="" val="3608192807"/>
                  </a:ext>
                </a:extLst>
              </a:tr>
            </a:tbl>
          </a:graphicData>
        </a:graphic>
      </p:graphicFrame>
    </p:spTree>
    <p:extLst>
      <p:ext uri="{BB962C8B-B14F-4D97-AF65-F5344CB8AC3E}">
        <p14:creationId xmlns:p14="http://schemas.microsoft.com/office/powerpoint/2010/main" val="381539054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5527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年度末時点の取組み実績」</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■指定出資法人</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432048932"/>
              </p:ext>
            </p:extLst>
          </p:nvPr>
        </p:nvGraphicFramePr>
        <p:xfrm>
          <a:off x="331912" y="1257727"/>
          <a:ext cx="8532720" cy="4797985"/>
        </p:xfrm>
        <a:graphic>
          <a:graphicData uri="http://schemas.openxmlformats.org/drawingml/2006/table">
            <a:tbl>
              <a:tblPr firstRow="1" bandRow="1">
                <a:tableStyleId>{5C22544A-7EE6-4342-B048-85BDC9FD1C3A}</a:tableStyleId>
              </a:tblPr>
              <a:tblGrid>
                <a:gridCol w="360000"/>
                <a:gridCol w="1692000"/>
                <a:gridCol w="1008112"/>
                <a:gridCol w="576064"/>
                <a:gridCol w="2304256"/>
                <a:gridCol w="2592288"/>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gridSpan="2">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a:t>
                      </a:r>
                      <a:r>
                        <a:rPr kumimoji="1" lang="ja-JP" altLang="en-US" sz="9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引き続き取組むもの</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（公財）大阪府国際交流財団</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都市魅力創造局</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廃　止</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・新公益法人移行時の定款の定めに基づき、平成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月に解散予定。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年３月に定款を変更し、存続期間の規定を削除。</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○事業について、よりきめ細かな外国人相談や的確な災害時の支援、さらに語学ボランティア確保などに向けた重点化を図る。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rowSpan="3">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3">
                  <a:txBody>
                    <a:bodyPr/>
                    <a:lstStyle/>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（一財）大阪府タウン管理財団</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rowSpan="3">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タウン推進局</a:t>
                      </a:r>
                    </a:p>
                  </a:txBody>
                  <a:tcPr anchor="ctr"/>
                </a:tc>
                <a:tc rowSpan="3">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・地元市や関係者等の理解を求め、千里地区における保有資産の早期処分や近隣センターの円滑な引継ぎをすすめる。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月に策定した中期経営計画に基づき、取組みを行っている。</a:t>
                      </a:r>
                    </a:p>
                  </a:txBody>
                  <a:tcPr anchor="ctr"/>
                </a:tc>
              </a:tr>
              <a:tr h="370840">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・こうした資産処分の取組みをすすめ、（公財）大阪府都市整備推進センターとの早期統合をめざす。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・府への特定寄附については、平成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年度に残る</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億円を寄附予定。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●府への特定寄附を実施。</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（株）大阪府食品流通センター</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流通対策室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月の完全民営化をめざす。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月に完全民営化を実施。</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18177">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（株）大阪鶴見フラワーセンター</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流通対策室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・累積赤字解消後に府保有の株式を売却。</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年度末で累積赤字を解消。</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○株式の売却時期については、今後必要となる大規模修繕等を踏まえ、企業価値を見極めた上で判断。</a:t>
                      </a:r>
                    </a:p>
                  </a:txBody>
                  <a:tcPr anchor="ctr"/>
                </a:tc>
              </a:tr>
              <a:tr h="504056">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大阪外環</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状</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鉄道（株）</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交通道路室</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・建設事業完了後、株式の一部売却による資本的関与を見直すとともに、府派遣職員についてもその時点で引き揚げる。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○事業計画に基づき、平成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年度末開業に向け、事業執行。</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48072">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（株）大阪国際会議場</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都市魅力創造局</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・府の法人に対する関与のあり方については、法人の事業実施状況や経営状況等を踏まえ、その方向性について指定管理期間中に検討を行う。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月に策定した中期経営計画に基づき、取組みを行っている。</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49</a:t>
            </a:r>
            <a:endParaRPr lang="ja-JP" altLang="en-US" dirty="0">
              <a:solidFill>
                <a:prstClr val="black"/>
              </a:solidFill>
            </a:endParaRPr>
          </a:p>
        </p:txBody>
      </p:sp>
    </p:spTree>
    <p:extLst>
      <p:ext uri="{BB962C8B-B14F-4D97-AF65-F5344CB8AC3E}">
        <p14:creationId xmlns:p14="http://schemas.microsoft.com/office/powerpoint/2010/main" val="3959455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734481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年度末時点の取組み実績」</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■指定出資法人</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244843200"/>
              </p:ext>
            </p:extLst>
          </p:nvPr>
        </p:nvGraphicFramePr>
        <p:xfrm>
          <a:off x="331911" y="1257728"/>
          <a:ext cx="8640568" cy="4792837"/>
        </p:xfrm>
        <a:graphic>
          <a:graphicData uri="http://schemas.openxmlformats.org/drawingml/2006/table">
            <a:tbl>
              <a:tblPr firstRow="1" bandRow="1">
                <a:tableStyleId>{5C22544A-7EE6-4342-B048-85BDC9FD1C3A}</a:tableStyleId>
              </a:tblPr>
              <a:tblGrid>
                <a:gridCol w="288000"/>
                <a:gridCol w="1692000"/>
                <a:gridCol w="1008000"/>
                <a:gridCol w="540000"/>
                <a:gridCol w="2541903"/>
                <a:gridCol w="2570665"/>
              </a:tblGrid>
              <a:tr h="295468">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gridSpan="2">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a:t>
                      </a:r>
                      <a:r>
                        <a:rPr kumimoji="1" lang="ja-JP" altLang="en-US" sz="9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引き続き取組むもの</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457200">
                <a:tc rowSpan="2">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保健医療財団</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保健医療室</a:t>
                      </a:r>
                    </a:p>
                  </a:txBody>
                  <a:tcPr anchor="ct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・中河内救命救急センターの運営形態のあり方について東大阪市・東大阪市立総合病院と引き続き協議。</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年度以降は（地独）市立東大阪医療センターが指定管理業務を受託。（法人による当該業務の受託は</a:t>
                      </a:r>
                      <a:r>
                        <a:rPr kumimoji="1" lang="en-US" altLang="ja-JP"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年度で終了。）</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276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・上記協議結果や府補助事業の終了などを踏まえ、自立化を検討。</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●府補助事業</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車検診事業</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年度で終了。</a:t>
                      </a:r>
                      <a:r>
                        <a:rPr kumimoji="1" lang="ja-JP" altLang="en-US"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年６月に策定した第２期中期経営計画中にがん予防検診事業における収支バランスの均衡を図るとともに、自立化をすすめる。</a:t>
                      </a:r>
                    </a:p>
                  </a:txBody>
                  <a:tcPr anchor="ctr">
                    <a:solidFill>
                      <a:srgbClr val="D8EECE"/>
                    </a:solidFill>
                  </a:tcPr>
                </a:tc>
              </a:tr>
              <a:tr h="512554">
                <a:tc rowSpan="2">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mpd="sng">
                      <a:noFill/>
                    </a:lnR>
                    <a:solidFill>
                      <a:srgbClr val="EDF7E9"/>
                    </a:solidFill>
                  </a:tcPr>
                </a:tc>
                <a:tc rowSpan="2">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（公財）大阪産業振興機構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solidFill>
                      <a:srgbClr val="EDF7E9"/>
                    </a:solidFill>
                  </a:tcPr>
                </a:tc>
                <a:tc rowSpan="2">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商工労働部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a:t>
                      </a:r>
                    </a:p>
                  </a:txBody>
                  <a:tcPr anchor="ctr">
                    <a:solidFill>
                      <a:srgbClr val="EDF7E9"/>
                    </a:solidFil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・（公財）大阪市都市型産業振興センターとの統合に向けた手続きを実施し、平成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年度以降の法人統合をめざす。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○企業支援団体統合タスクフォース</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(TF)</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を設置し、</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TF</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内の３つのワーキンググループで法人統合に関する検討をすすめている。また、両法人による展示商談会等の連携事業を実施。</a:t>
                      </a:r>
                    </a:p>
                  </a:txBody>
                  <a:tcPr anchor="ctr">
                    <a:solidFill>
                      <a:srgbClr val="EDF7E9"/>
                    </a:solidFill>
                  </a:tcPr>
                </a:tc>
              </a:tr>
              <a:tr h="792129">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・連携推進会議において、以下の取組みを実施。</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①法人統合に向けた課題・手続きの協議・調整</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②法人統合実現までの間も、連携推進会議に</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おいて経営戦略・目標を共有し、両法人の事</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業を効率的・　効果的に実施</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516354">
                <a:tc rowSpan="2">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大阪府道路公社</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交通道路室</a:t>
                      </a:r>
                    </a:p>
                  </a:txBody>
                  <a:tcPr anchor="ct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・引き続き、利用促進、経費節減による収支改善、国への償還期限延長の継続など、借入金の償還財源の確保に努める。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年５月に改定した中期経営計画に基づき、取組みをすすめている。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r>
              <a:tr h="851121">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・利用者の視点に立った阪神都市圏高速道路の一体的な管理・運営を実現するため、平成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年度当初を目途に道路公社路線も含めた料金体系の一元化をめざすとともに、接続する高速道路会社への路線移管に向けた取組みをすすめる。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D8EEC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○近畿圏の高速道路の料金体系一元化は、平成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月から順次実施。</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道路公社路線は料金体系一元化のため、鳥飼仁和寺大橋有料道路を除き、接続する高速道路会社へ移管することとしており、堺泉北有料道路・南阪奈有料道路の２路線を平成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年４月に、第二阪奈有料道路を平成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月に移管する予定。残る箕面有料道路についても、早期に移管できるよう、国等の関係機関と協議・調整をすすめている。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bg1"/>
                      </a:solidFill>
                      <a:prstDash val="solid"/>
                      <a:round/>
                      <a:headEnd type="none" w="med" len="med"/>
                      <a:tailEnd type="none" w="med" len="med"/>
                    </a:lnT>
                    <a:solidFill>
                      <a:srgbClr val="D8EECE"/>
                    </a:solidFill>
                  </a:tcPr>
                </a:tc>
              </a:tr>
            </a:tbl>
          </a:graphicData>
        </a:graphic>
      </p:graphicFrame>
      <p:sp>
        <p:nvSpPr>
          <p:cNvPr id="8" name="正方形/長方形 7"/>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50</a:t>
            </a:r>
            <a:endParaRPr lang="en-US" altLang="ja-JP" dirty="0">
              <a:solidFill>
                <a:prstClr val="black"/>
              </a:solidFill>
            </a:endParaRPr>
          </a:p>
        </p:txBody>
      </p:sp>
    </p:spTree>
    <p:extLst>
      <p:ext uri="{BB962C8B-B14F-4D97-AF65-F5344CB8AC3E}">
        <p14:creationId xmlns:p14="http://schemas.microsoft.com/office/powerpoint/2010/main" val="28766862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734481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年度末時点の取組み実績」</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■指定出資法人</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602213346"/>
              </p:ext>
            </p:extLst>
          </p:nvPr>
        </p:nvGraphicFramePr>
        <p:xfrm>
          <a:off x="331911" y="1257728"/>
          <a:ext cx="8560569" cy="1374893"/>
        </p:xfrm>
        <a:graphic>
          <a:graphicData uri="http://schemas.openxmlformats.org/drawingml/2006/table">
            <a:tbl>
              <a:tblPr firstRow="1" bandRow="1">
                <a:tableStyleId>{5C22544A-7EE6-4342-B048-85BDC9FD1C3A}</a:tableStyleId>
              </a:tblPr>
              <a:tblGrid>
                <a:gridCol w="420131"/>
                <a:gridCol w="1371686"/>
                <a:gridCol w="1008112"/>
                <a:gridCol w="648072"/>
                <a:gridCol w="2541903"/>
                <a:gridCol w="2570665"/>
              </a:tblGrid>
              <a:tr h="295468">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gridSpan="2">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a:t>
                      </a:r>
                      <a:r>
                        <a:rPr kumimoji="1" lang="ja-JP" altLang="en-US" sz="9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引き続き取組むもの</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80487">
                <a:tc rowSpan="2">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堺泉北埠頭（株）</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・阪神国際港湾（株）との経営統合をめざす。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D8EECE"/>
                    </a:solidFil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ja-JP" altLang="en-US"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港湾運営会社</a:t>
                      </a:r>
                      <a:r>
                        <a:rPr kumimoji="1" lang="ja-JP" altLang="en-US"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r>
                        <a:rPr kumimoji="1" lang="ja-JP" altLang="en-US"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を受け、</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月から運営を開始。</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○運営会社指定を受けて、港湾振興への更なる貢献や法人としての収益性の向上などに取組むとともに、阪神国際港湾（株）との経営統合をめざす。</a:t>
                      </a:r>
                    </a:p>
                  </a:txBody>
                  <a:tcPr anchor="ctr"/>
                </a:tc>
              </a:tr>
              <a:tr h="698938">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年度の港湾運営会社指定、</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年度からの運営開始をめざすとともに、法人として収益性の向上、安定的な経営の維持や事業展開を引き続き行う。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D8EECE"/>
                    </a:solidFill>
                  </a:tcPr>
                </a:tc>
                <a:tc vMerge="1">
                  <a:txBody>
                    <a:bodyPr/>
                    <a:lstStyle/>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1" name="正方形/長方形 10"/>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51</a:t>
            </a:r>
            <a:endParaRPr lang="en-US" altLang="ja-JP" dirty="0">
              <a:solidFill>
                <a:prstClr val="black"/>
              </a:solidFill>
            </a:endParaRPr>
          </a:p>
        </p:txBody>
      </p:sp>
    </p:spTree>
    <p:extLst>
      <p:ext uri="{BB962C8B-B14F-4D97-AF65-F5344CB8AC3E}">
        <p14:creationId xmlns:p14="http://schemas.microsoft.com/office/powerpoint/2010/main" val="413441456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748883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年度末時点の取組み実績」</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5524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■指定出資法人が出資等をする法人（いわゆる孫法人）</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16348481"/>
              </p:ext>
            </p:extLst>
          </p:nvPr>
        </p:nvGraphicFramePr>
        <p:xfrm>
          <a:off x="439028" y="1266508"/>
          <a:ext cx="8265943" cy="3479800"/>
        </p:xfrm>
        <a:graphic>
          <a:graphicData uri="http://schemas.openxmlformats.org/drawingml/2006/table">
            <a:tbl>
              <a:tblPr firstRow="1" bandRow="1">
                <a:tableStyleId>{5C22544A-7EE6-4342-B048-85BDC9FD1C3A}</a:tableStyleId>
              </a:tblPr>
              <a:tblGrid>
                <a:gridCol w="434678"/>
                <a:gridCol w="1699236"/>
                <a:gridCol w="1034318"/>
                <a:gridCol w="2438036"/>
                <a:gridCol w="2659675"/>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a:t>
                      </a:r>
                      <a:r>
                        <a:rPr kumimoji="1" lang="ja-JP" altLang="en-US" sz="9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引き続き取組むもの</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出資法人が出資等をする法人（いわゆる孫法人）の点検</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課</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〇出資法人が出資等を行っている法人（いわゆる孫法人）は、</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法人あります。</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・大阪モノレールサービス（株）</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出資元</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大阪高速鉄道（株）</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・千里北センター（株）</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出資元</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（一財）大阪府タウン管理財団</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・保証協会コンピュータサービス（株）</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出資元</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大阪信用保証協会</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日設立</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法人が府や出資法人の事業の一翼を担っている場合などには、孫法人の状況も点検しておく必要があることから、出資法人の孫法人に対する関与の状況等を踏まえながら、出資法人を通じて、以下の観点から定期的に点検していきます。</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①孫法人の必要性</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②出資法人から孫法人への委託の必要性</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③孫法人に関する透明性の確保　等</a:t>
                      </a:r>
                    </a:p>
                  </a:txBody>
                  <a:tcPr anchor="ctr"/>
                </a:tc>
                <a:tc>
                  <a:txBody>
                    <a:bodyPr/>
                    <a:lstStyle/>
                    <a:p>
                      <a:r>
                        <a:rPr kumimoji="1" lang="ja-JP" altLang="en-US"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出資法人から孫法人への委託など、孫法人の状況について、点検を実施し、府ホームページに公表。</a:t>
                      </a: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52</a:t>
            </a:r>
            <a:endParaRPr lang="en-US" altLang="ja-JP" dirty="0">
              <a:solidFill>
                <a:prstClr val="black"/>
              </a:solidFill>
            </a:endParaRPr>
          </a:p>
        </p:txBody>
      </p:sp>
    </p:spTree>
    <p:extLst>
      <p:ext uri="{BB962C8B-B14F-4D97-AF65-F5344CB8AC3E}">
        <p14:creationId xmlns:p14="http://schemas.microsoft.com/office/powerpoint/2010/main" val="338821151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5527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年度末時点の取組み実績」</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■地方独立行政法人</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332096203"/>
              </p:ext>
            </p:extLst>
          </p:nvPr>
        </p:nvGraphicFramePr>
        <p:xfrm>
          <a:off x="251521" y="1286729"/>
          <a:ext cx="8662614" cy="5549583"/>
        </p:xfrm>
        <a:graphic>
          <a:graphicData uri="http://schemas.openxmlformats.org/drawingml/2006/table">
            <a:tbl>
              <a:tblPr firstRow="1" bandRow="1">
                <a:tableStyleId>{5C22544A-7EE6-4342-B048-85BDC9FD1C3A}</a:tableStyleId>
              </a:tblPr>
              <a:tblGrid>
                <a:gridCol w="443153"/>
                <a:gridCol w="1861102"/>
                <a:gridCol w="1080120"/>
                <a:gridCol w="648072"/>
                <a:gridCol w="1671611"/>
                <a:gridCol w="2958556"/>
              </a:tblGrid>
              <a:tr h="270063">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gridSpan="2">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a:t>
                      </a:r>
                      <a:r>
                        <a:rPr kumimoji="1" lang="ja-JP" altLang="en-US" sz="9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引き続き取組むもの</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912452">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CN"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公立大学法人</a:t>
                      </a:r>
                      <a:endParaRPr kumimoji="1" lang="en-US" altLang="zh-CN"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CN"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大阪府立大学</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府民文化総務課</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・府立大学、市立大学の統合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月に両大学が「</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新・公立大学</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大阪モデル（基本構想）」を公表。</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●統合に向けた法人の第２期中期目標の一部変更について、平成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年９月議会で可決。</a:t>
                      </a:r>
                      <a:endParaRPr kumimoji="1" lang="ja-JP" altLang="en-US" sz="9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●第３期中期目標について、平成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年９月議会で可決。</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期中期目標期間中（平成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年度）を</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目途に</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新大学の実現を図る</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ため、府市及び両大学で検討。</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年８月に新大学設計４者タスクフォースの取りまとめ成果及び法人統合に関する計画「新法人について」を第１０回副首都推進本部会議へ報告。</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年８月の大阪府戦略本部会議において、平成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年９月議会への法人統合関連議案の提案が決定。</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●法人統合関連議案について、平成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年９月府議会で可決。</a:t>
                      </a:r>
                    </a:p>
                  </a:txBody>
                  <a:tcPr anchor="ctr"/>
                </a:tc>
              </a:tr>
              <a:tr h="892636">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mpd="sng">
                      <a:noFill/>
                    </a:lnR>
                    <a:solidFill>
                      <a:srgbClr val="EDF7E9"/>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大阪府立病院機構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solidFill>
                      <a:srgbClr val="EDF7E9"/>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保健医療室</a:t>
                      </a: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EDF7E9"/>
                    </a:solidFill>
                  </a:tcP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・府市共同住吉母子医療センター（仮称）の整備</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・府立病院機構、市民病院機構の法人統合</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年７月、府市共同住吉母子医療センター整備工事に着手（平成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年４月、供用開始予定）。</a:t>
                      </a:r>
                      <a:endParaRPr kumimoji="1" lang="ja-JP" altLang="en-US" sz="9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●住吉市民病院廃止後の医療機能の承継について市及び府市法人と協議し、平成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月に確認書を締結。</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○市及び府市法人と連携を図り、法人統合に向けた検討を進める。</a:t>
                      </a:r>
                    </a:p>
                  </a:txBody>
                  <a:tcPr anchor="ctr">
                    <a:solidFill>
                      <a:srgbClr val="EDF7E9"/>
                    </a:solidFill>
                  </a:tcPr>
                </a:tc>
              </a:tr>
              <a:tr h="653307">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大阪府立産業技術総合研究所</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大阪産業技術研究所）</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商工労働部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・府立産業技術総合研究所、大阪市立工業研究所の法人統合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●統合関連議案について、平成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年９月議会で可決。</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４月、</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法人統合。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92533">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府立公衆衛生研究所</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大阪健康安全基盤研究所）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健康医療総務課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地方独立行政法人の設立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・府立公衆衛生研究所と大阪市立環境科学研究所の統合、地方独立行政法人大阪健康安全基盤研究所の設立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●新法人の第１期中期目標について、平成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年９月議会で可決。</a:t>
                      </a:r>
                    </a:p>
                    <a:p>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４月、</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法人設立。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1060053">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文化施設</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（対象施設）</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府：弥生文化博物館、近</a:t>
                      </a:r>
                      <a:r>
                        <a:rPr kumimoji="1" lang="ja-JP" altLang="en-US" sz="9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飛鳥</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博物館、日本民家集落博物館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市：大阪歴史博物館、東洋陶磁　</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美術館、自然史博物館、美術</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館、科学館</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庁</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文化財保護課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地方独立行政法人の設立に向けた</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・市単独による地方独立行政法人を設立したのち、府施設を合流し、府市の文化施設８施設（博物館等）を一体運営</a:t>
                      </a:r>
                      <a:endParaRPr kumimoji="1" lang="ja-JP" altLang="en-US" sz="900"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D8EEC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○市において、平成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年度の文化施設の地方独立行政法人化に向け、法人の定款案を市会に提案する予定。</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○府市の文化施設</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施設の合流手法について検討する。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u="sng" dirty="0" smtClean="0">
                        <a:solidFill>
                          <a:schemeClr val="bg2">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r>
            </a:tbl>
          </a:graphicData>
        </a:graphic>
      </p:graphicFrame>
      <p:sp>
        <p:nvSpPr>
          <p:cNvPr id="16" name="正方形/長方形 15"/>
          <p:cNvSpPr/>
          <p:nvPr/>
        </p:nvSpPr>
        <p:spPr>
          <a:xfrm>
            <a:off x="8432902" y="652022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53</a:t>
            </a:r>
            <a:endParaRPr lang="ja-JP" altLang="en-US" dirty="0">
              <a:solidFill>
                <a:prstClr val="black"/>
              </a:solidFill>
            </a:endParaRPr>
          </a:p>
        </p:txBody>
      </p:sp>
    </p:spTree>
    <p:extLst>
      <p:ext uri="{BB962C8B-B14F-4D97-AF65-F5344CB8AC3E}">
        <p14:creationId xmlns:p14="http://schemas.microsoft.com/office/powerpoint/2010/main" val="340326778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5527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末時点の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④公の施設の改革　</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258750702"/>
              </p:ext>
            </p:extLst>
          </p:nvPr>
        </p:nvGraphicFramePr>
        <p:xfrm>
          <a:off x="406363" y="1257727"/>
          <a:ext cx="8331273" cy="4766513"/>
        </p:xfrm>
        <a:graphic>
          <a:graphicData uri="http://schemas.openxmlformats.org/drawingml/2006/table">
            <a:tbl>
              <a:tblPr firstRow="1" bandRow="1">
                <a:tableStyleId>{5C22544A-7EE6-4342-B048-85BDC9FD1C3A}</a:tableStyleId>
              </a:tblPr>
              <a:tblGrid>
                <a:gridCol w="457199"/>
                <a:gridCol w="1753394"/>
                <a:gridCol w="1008112"/>
                <a:gridCol w="2376264"/>
                <a:gridCol w="2736304"/>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a:t>
                      </a:r>
                      <a:r>
                        <a:rPr kumimoji="1" lang="ja-JP" altLang="en-US" sz="9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引き続き取組むもの</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上方演芸資料館（ワッハ上方）</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文化・スポーツ室</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・提言を踏まえ、平成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月から府の直営施設とし、収蔵資料をしっかりと整理活用し、その魅力を十分に引き出せる資料館とするための取組みを推進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月から直営化。</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●有識者からなる資料活用検討委員会（部会を含む）を開催し、収蔵資料の整理を体系的に実施。</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●収蔵資料の展示や諸機関との連携による研究活動等、その魅力を十分に引き出せる資料館とするための取組みを実施。</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展示　３回</a:t>
                      </a:r>
                    </a:p>
                  </a:txBody>
                  <a:tcPr anchor="ctr"/>
                </a:tc>
              </a:tr>
              <a:tr h="638641">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mpd="sng">
                      <a:noFill/>
                    </a:ln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金剛コロニー</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福祉室</a:t>
                      </a: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年度の民営化に向けた取組みを継続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年４月から民営化。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648072">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整肢学院</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福祉室</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月から民営化（予定）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245720">
                <a:tc rowSpan="2">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子どもライフサポートセンター</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子ども室</a:t>
                      </a: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・通所については、民間支援機関や市町村と協働のうえ、廃止をめざす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●通所については平成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年度末をもって廃止。</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245720">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・入所については、入所実態を踏まえた施設のあり方を検討</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不登校・ひきこもりの状態にある中卒児童から、家庭における不適切養育等を背景とした問題行動のある中卒児童へと、入所児童の状況が大きく変化している入所実態を踏まえ、当該児童の就労自立を支援する体制に再構築。</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○入所支援を要する児童に対する支援のあり方について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府立施設での支援ありきではなく、抜本的に検討を行う。</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24572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中河内救命救急センター</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保健医療室</a:t>
                      </a: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・運営形態のあり方について、東大阪市・東大阪市立総合病院と協議を継続していく</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年４月から（地独）市立東大阪医療センターを指定管理者として指定。</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○運営形態のあり方について、引き続き東大阪市・市立東大阪医療センターと協議を継続していく。</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54</a:t>
            </a:r>
            <a:endParaRPr lang="ja-JP" altLang="en-US" dirty="0">
              <a:solidFill>
                <a:prstClr val="black"/>
              </a:solidFill>
            </a:endParaRPr>
          </a:p>
        </p:txBody>
      </p:sp>
    </p:spTree>
    <p:extLst>
      <p:ext uri="{BB962C8B-B14F-4D97-AF65-F5344CB8AC3E}">
        <p14:creationId xmlns:p14="http://schemas.microsoft.com/office/powerpoint/2010/main" val="390366711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5527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末時点の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④公の施設の改革　</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358271431"/>
              </p:ext>
            </p:extLst>
          </p:nvPr>
        </p:nvGraphicFramePr>
        <p:xfrm>
          <a:off x="406363" y="1257727"/>
          <a:ext cx="8331273" cy="1102360"/>
        </p:xfrm>
        <a:graphic>
          <a:graphicData uri="http://schemas.openxmlformats.org/drawingml/2006/table">
            <a:tbl>
              <a:tblPr firstRow="1" bandRow="1">
                <a:tableStyleId>{5C22544A-7EE6-4342-B048-85BDC9FD1C3A}</a:tableStyleId>
              </a:tblPr>
              <a:tblGrid>
                <a:gridCol w="457199"/>
                <a:gridCol w="1753394"/>
                <a:gridCol w="1008112"/>
                <a:gridCol w="2376264"/>
                <a:gridCol w="2736304"/>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a:t>
                      </a:r>
                      <a:r>
                        <a:rPr kumimoji="1" lang="ja-JP" altLang="en-US" sz="9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引き続き取組むもの</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24572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中央図書館</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庁</a:t>
                      </a:r>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市町村教育室</a:t>
                      </a: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月から施設管理業務等に指定管理者制度を導入</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月から施設管理業務等に指定管理者制度を導入。</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24572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中之島図書館</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庁</a:t>
                      </a:r>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市町村教育室</a:t>
                      </a: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月から施設管理業務等に指定管理者制度を導入</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月から施設管理業務等に指定管理者制度を導入。</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55</a:t>
            </a:r>
            <a:endParaRPr lang="ja-JP" altLang="en-US" dirty="0">
              <a:solidFill>
                <a:prstClr val="black"/>
              </a:solidFill>
            </a:endParaRPr>
          </a:p>
        </p:txBody>
      </p:sp>
    </p:spTree>
    <p:extLst>
      <p:ext uri="{BB962C8B-B14F-4D97-AF65-F5344CB8AC3E}">
        <p14:creationId xmlns:p14="http://schemas.microsoft.com/office/powerpoint/2010/main" val="2286383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233038" y="4059107"/>
            <a:ext cx="2369726" cy="1440160"/>
          </a:xfrm>
          <a:prstGeom prst="rect">
            <a:avLst/>
          </a:prstGeom>
          <a:ln>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dirty="0">
              <a:solidFill>
                <a:prstClr val="black"/>
              </a:solidFill>
            </a:endParaRPr>
          </a:p>
        </p:txBody>
      </p:sp>
      <p:cxnSp>
        <p:nvCxnSpPr>
          <p:cNvPr id="8" name="直線コネクタ 7"/>
          <p:cNvCxnSpPr/>
          <p:nvPr/>
        </p:nvCxnSpPr>
        <p:spPr>
          <a:xfrm>
            <a:off x="971600" y="1916832"/>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683568" y="2852936"/>
            <a:ext cx="7468666" cy="923330"/>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「行財政改革推進プラン（案）」で掲げた「</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具体的な改革の取組み」、　</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健全で規律ある財政運営の実現」及び「</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主な点検項目」について、</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具体的な取組みの実績（平成</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７</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～２９年度</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）を掲載して</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います</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右矢印 6"/>
          <p:cNvSpPr/>
          <p:nvPr/>
        </p:nvSpPr>
        <p:spPr>
          <a:xfrm>
            <a:off x="3608097" y="4563163"/>
            <a:ext cx="36004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solidFill>
                <a:prstClr val="black"/>
              </a:solidFill>
            </a:endParaRPr>
          </a:p>
        </p:txBody>
      </p:sp>
      <p:cxnSp>
        <p:nvCxnSpPr>
          <p:cNvPr id="10" name="直線矢印コネクタ 9"/>
          <p:cNvCxnSpPr/>
          <p:nvPr/>
        </p:nvCxnSpPr>
        <p:spPr>
          <a:xfrm>
            <a:off x="3617913" y="5013176"/>
            <a:ext cx="34040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1" name="直線矢印コネクタ 10"/>
          <p:cNvCxnSpPr/>
          <p:nvPr/>
        </p:nvCxnSpPr>
        <p:spPr>
          <a:xfrm>
            <a:off x="3608097" y="5357014"/>
            <a:ext cx="36004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2" name="テキスト ボックス 11"/>
          <p:cNvSpPr txBox="1"/>
          <p:nvPr/>
        </p:nvSpPr>
        <p:spPr>
          <a:xfrm>
            <a:off x="4168243" y="4532966"/>
            <a:ext cx="1283068" cy="246221"/>
          </a:xfrm>
          <a:prstGeom prst="rect">
            <a:avLst/>
          </a:prstGeom>
          <a:noFill/>
        </p:spPr>
        <p:txBody>
          <a:bodyPr wrap="square" rtlCol="0">
            <a:spAutoFit/>
          </a:bodyPr>
          <a:lstStyle/>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運用・発展（改善）</a:t>
            </a:r>
          </a:p>
        </p:txBody>
      </p:sp>
      <p:sp>
        <p:nvSpPr>
          <p:cNvPr id="13" name="テキスト ボックス 12"/>
          <p:cNvSpPr txBox="1"/>
          <p:nvPr/>
        </p:nvSpPr>
        <p:spPr>
          <a:xfrm>
            <a:off x="4565686" y="4890065"/>
            <a:ext cx="550004" cy="246221"/>
          </a:xfrm>
          <a:prstGeom prst="rect">
            <a:avLst/>
          </a:prstGeom>
          <a:noFill/>
        </p:spPr>
        <p:txBody>
          <a:bodyPr wrap="square" rtlCol="0">
            <a:spAutoFit/>
          </a:bodyPr>
          <a:lstStyle/>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a:t>
            </a:r>
          </a:p>
        </p:txBody>
      </p:sp>
      <p:sp>
        <p:nvSpPr>
          <p:cNvPr id="14" name="テキスト ボックス 13"/>
          <p:cNvSpPr txBox="1"/>
          <p:nvPr/>
        </p:nvSpPr>
        <p:spPr>
          <a:xfrm>
            <a:off x="4452643" y="5191429"/>
            <a:ext cx="776089" cy="246221"/>
          </a:xfrm>
          <a:prstGeom prst="rect">
            <a:avLst/>
          </a:prstGeom>
          <a:noFill/>
        </p:spPr>
        <p:txBody>
          <a:bodyPr wrap="square" rtlCol="0">
            <a:spAutoFit/>
          </a:bodyPr>
          <a:lstStyle/>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研究・検討</a:t>
            </a:r>
          </a:p>
        </p:txBody>
      </p:sp>
      <p:sp>
        <p:nvSpPr>
          <p:cNvPr id="15" name="テキスト ボックス 14"/>
          <p:cNvSpPr txBox="1"/>
          <p:nvPr/>
        </p:nvSpPr>
        <p:spPr>
          <a:xfrm>
            <a:off x="3411301" y="4182217"/>
            <a:ext cx="776089" cy="276999"/>
          </a:xfrm>
          <a:prstGeom prst="rect">
            <a:avLst/>
          </a:prstGeom>
          <a:noFill/>
        </p:spPr>
        <p:txBody>
          <a:bodyPr wrap="square" rtlCol="0">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凡例</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1200520" y="1412776"/>
            <a:ext cx="4402244" cy="297517"/>
          </a:xfrm>
          <a:prstGeom prst="rect">
            <a:avLst/>
          </a:prstGeom>
          <a:noFill/>
        </p:spPr>
        <p:txBody>
          <a:bodyPr wrap="square" rtlCol="0">
            <a:spAutoFit/>
          </a:bodyPr>
          <a:lstStyle/>
          <a:p>
            <a:pPr defTabSz="647700">
              <a:lnSpc>
                <a:spcPts val="1600"/>
              </a:lnSpc>
              <a:spcBef>
                <a:spcPct val="0"/>
              </a:spcBef>
              <a:buFont typeface="Wingdings" pitchFamily="2" charset="2"/>
              <a:buNone/>
              <a:tabLst>
                <a:tab pos="8256588" algn="r"/>
              </a:tabLst>
              <a:defRPr/>
            </a:pPr>
            <a:r>
              <a:rPr lang="en-US" altLang="ja-JP"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個別項目における取組み実績</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73044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表 22"/>
          <p:cNvGraphicFramePr>
            <a:graphicFrameLocks noGrp="1"/>
          </p:cNvGraphicFramePr>
          <p:nvPr>
            <p:extLst>
              <p:ext uri="{D42A27DB-BD31-4B8C-83A1-F6EECF244321}">
                <p14:modId xmlns:p14="http://schemas.microsoft.com/office/powerpoint/2010/main" val="725367495"/>
              </p:ext>
            </p:extLst>
          </p:nvPr>
        </p:nvGraphicFramePr>
        <p:xfrm>
          <a:off x="323528" y="1412777"/>
          <a:ext cx="8604000" cy="3119538"/>
        </p:xfrm>
        <a:graphic>
          <a:graphicData uri="http://schemas.openxmlformats.org/drawingml/2006/table">
            <a:tbl>
              <a:tblPr firstRow="1" firstCol="1" bandRow="1" bandCol="1"/>
              <a:tblGrid>
                <a:gridCol w="1080000"/>
                <a:gridCol w="1080000"/>
                <a:gridCol w="720000"/>
                <a:gridCol w="1980000"/>
                <a:gridCol w="1980000"/>
                <a:gridCol w="1224000"/>
                <a:gridCol w="540000"/>
              </a:tblGrid>
              <a:tr h="192238">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取組み実績</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ja-JP" sz="9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4373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149442">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主要事業マネジメントシートの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P33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35</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事業重点化をサポートする機能として、各部局（長）が、主要事業マネジメントシートを活用し、事業優先性、事業選択、事業効果（費用対効果）の</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sz="900" kern="1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つの</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観点から、継続的に点検（</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PDCA</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）を進める仕組みを導入します。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pP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主要</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事業マネジメントシートの</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 </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pP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pPr>
                      <a:r>
                        <a:rPr lang="ja-JP" altLang="en-US"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年度当初予算編成より導入</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済み</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◆活用効果の検討と事業の重点化に向けた改善（様式の見直し等）</a:t>
                      </a:r>
                      <a:endPar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kern="12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kern="12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kern="12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・マネジメントシート及びマニュアルの</a:t>
                      </a:r>
                      <a:endPar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改訂（</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年度の当初予算要求及び知</a:t>
                      </a:r>
                      <a:endPar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kern="12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事重点事業に活用</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・各部局において、優先性や効果の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高い事業への組み換え（重点化）を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行う仕組みの検討・実施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・各部局長のマネジメントのツールと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して活用</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30</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年度当初予算要求より、成果指標の実績に対する自己評価を実施</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・指標設定の状況について、整理のうえ、ＨＰで公表</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5608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（１）事業重点化（組み換え）の推進　①成果重視による事業選択</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右矢印 49"/>
          <p:cNvSpPr/>
          <p:nvPr/>
        </p:nvSpPr>
        <p:spPr>
          <a:xfrm>
            <a:off x="3539380" y="3146472"/>
            <a:ext cx="4824536"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solidFill>
                <a:srgbClr val="FF0000"/>
              </a:solidFill>
            </a:endParaRPr>
          </a:p>
        </p:txBody>
      </p: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a:t>
            </a:r>
          </a:p>
        </p:txBody>
      </p:sp>
    </p:spTree>
    <p:extLst>
      <p:ext uri="{BB962C8B-B14F-4D97-AF65-F5344CB8AC3E}">
        <p14:creationId xmlns:p14="http://schemas.microsoft.com/office/powerpoint/2010/main" val="3996251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表 22"/>
          <p:cNvGraphicFramePr>
            <a:graphicFrameLocks noGrp="1"/>
          </p:cNvGraphicFramePr>
          <p:nvPr>
            <p:extLst>
              <p:ext uri="{D42A27DB-BD31-4B8C-83A1-F6EECF244321}">
                <p14:modId xmlns:p14="http://schemas.microsoft.com/office/powerpoint/2010/main" val="4025120317"/>
              </p:ext>
            </p:extLst>
          </p:nvPr>
        </p:nvGraphicFramePr>
        <p:xfrm>
          <a:off x="323528" y="1412777"/>
          <a:ext cx="8604000" cy="4491138"/>
        </p:xfrm>
        <a:graphic>
          <a:graphicData uri="http://schemas.openxmlformats.org/drawingml/2006/table">
            <a:tbl>
              <a:tblPr firstRow="1" firstCol="1" bandRow="1" bandCol="1"/>
              <a:tblGrid>
                <a:gridCol w="1080000"/>
                <a:gridCol w="1080000"/>
                <a:gridCol w="720000"/>
                <a:gridCol w="1980000"/>
                <a:gridCol w="1980000"/>
                <a:gridCol w="1224000"/>
                <a:gridCol w="540000"/>
              </a:tblGrid>
              <a:tr h="192238">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取組み実績</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ja-JP" sz="9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4373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944216">
                <a:tc>
                  <a:txBody>
                    <a:bodyPr/>
                    <a:lstStyle/>
                    <a:p>
                      <a:pPr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新公会計制度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活用したコストパフォーマンス評価</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P36</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新公会計制度を活用し、単位あたりの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コスト</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を算出することにより、</a:t>
                      </a:r>
                      <a:r>
                        <a:rPr lang="ja-JP" altLang="en-US" sz="900" u="none" strike="noStrik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事業の効率性やコストパフォーマンスを計測するとともに、</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各部局（長）が、</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の目標との達成度合い、経年変化等を比較することで、各事業の達成度合い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効率性の「見える化」を行い、点検指標として活用します。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会計局</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会計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指導課</a:t>
                      </a:r>
                      <a:endParaRPr lang="ja-JP" sz="900" u="none" strike="sng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において、主要事業マネジメントシート</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9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新公会計制度を活用した</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コスト分析</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」を記載</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・マニュアルの改訂やフルコスト分析</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に必要な情報の提供を行い、各部</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局において「フルコスト分析」を実施</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◆活用効果の検討と改善（様式の見直し等）</a:t>
                      </a:r>
                      <a:endParaRPr lang="en-US" altLang="ja-JP" sz="900" strike="sngStrike"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・マネジメントシート及びマニュアルの</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改訂（</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ja-JP"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・「新公会計制度指標分析の手引き」の策定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⇒財務指標（資産老朽化比率など）、単位当たりコスト（フルコスト分析）の経年データの分析手法や分析事例を紹介した「新公会計制度指標分析の手引き」を平成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年３月に策定。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・職員の会計リテラシーの向上を図るための指標分析研修等の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tab pos="1081088" algn="l"/>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各部局担当者を対象に、公認会計士を講師に招いて、「新公会計制度指標分析の手引き」をもとにした指標分析研修等を実施し、職員の会計リテラシーの向上を図っている。各部局においては、これらを所管事業の点検指標として活用。</a:t>
                      </a:r>
                      <a:endParaRPr lang="ja-JP" sz="900"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5608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（１）事業重点化（組み換え）の推進　①成果重視による事業選択</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a:t>
            </a:r>
          </a:p>
        </p:txBody>
      </p:sp>
      <p:sp>
        <p:nvSpPr>
          <p:cNvPr id="12" name="右矢印 11"/>
          <p:cNvSpPr/>
          <p:nvPr/>
        </p:nvSpPr>
        <p:spPr>
          <a:xfrm>
            <a:off x="3419872" y="3392996"/>
            <a:ext cx="4927321"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solidFill>
                <a:srgbClr val="FF0000"/>
              </a:solidFill>
            </a:endParaRPr>
          </a:p>
        </p:txBody>
      </p:sp>
    </p:spTree>
    <p:extLst>
      <p:ext uri="{BB962C8B-B14F-4D97-AF65-F5344CB8AC3E}">
        <p14:creationId xmlns:p14="http://schemas.microsoft.com/office/powerpoint/2010/main" val="2762435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5608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（１）事業重点化（組み換え）の推進　①成果重視による事業選択</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678996371"/>
              </p:ext>
            </p:extLst>
          </p:nvPr>
        </p:nvGraphicFramePr>
        <p:xfrm>
          <a:off x="251520" y="1412776"/>
          <a:ext cx="8604000" cy="2433738"/>
        </p:xfrm>
        <a:graphic>
          <a:graphicData uri="http://schemas.openxmlformats.org/drawingml/2006/table">
            <a:tbl>
              <a:tblPr firstRow="1" firstCol="1" bandRow="1" bandCol="1"/>
              <a:tblGrid>
                <a:gridCol w="1080000"/>
                <a:gridCol w="1080000"/>
                <a:gridCol w="720000"/>
                <a:gridCol w="1980000"/>
                <a:gridCol w="1980000"/>
                <a:gridCol w="1224000"/>
                <a:gridCol w="540000"/>
              </a:tblGrid>
              <a:tr h="198880">
                <a:tc rowSpan="2">
                  <a:txBody>
                    <a:bodyPr/>
                    <a:lstStyle/>
                    <a:p>
                      <a:pPr algn="ctr">
                        <a:spcAft>
                          <a:spcPts val="0"/>
                        </a:spcAft>
                      </a:pPr>
                      <a:r>
                        <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取組み実績</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517619">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予算編成過程における部局の創意工夫を促す仕組みの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P38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メリットシステムの導入など、部局長が主体的なマネジメントを発揮し、その実効性を高めるための仕組みづくりについて、様々な角度から検討を進めます。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行政経営課</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広告</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事業におけるメリットシステムの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年度当初予算編成から実施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（予算編成要領に明記）</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pP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部局</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の創意工夫を促す仕組みの検討 </a:t>
                      </a: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・経常的経費のシーリング以上の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削減額を、政策的経費の財源に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活用できる仕組みを平成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年度当</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初予算</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編成で導入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5 </a:t>
            </a:r>
            <a:endParaRPr lang="en-US" altLang="ja-JP" dirty="0">
              <a:solidFill>
                <a:prstClr val="black"/>
              </a:solidFill>
            </a:endParaRPr>
          </a:p>
        </p:txBody>
      </p:sp>
      <p:cxnSp>
        <p:nvCxnSpPr>
          <p:cNvPr id="13" name="直線矢印コネクタ 12"/>
          <p:cNvCxnSpPr/>
          <p:nvPr/>
        </p:nvCxnSpPr>
        <p:spPr>
          <a:xfrm>
            <a:off x="3347864" y="3043629"/>
            <a:ext cx="4968552"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81320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4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defPPr marL="0" marR="0" indent="0" algn="ctr" defTabSz="914400" eaLnBrk="1" fontAlgn="auto" latinLnBrk="0" hangingPunct="1">
          <a:lnSpc>
            <a:spcPct val="100000"/>
          </a:lnSpc>
          <a:spcBef>
            <a:spcPts val="0"/>
          </a:spcBef>
          <a:spcAft>
            <a:spcPts val="0"/>
          </a:spcAft>
          <a:buClrTx/>
          <a:buSzTx/>
          <a:buFontTx/>
          <a:buNone/>
          <a:tabLst/>
          <a:defRPr kumimoji="0" sz="4000" i="1" u="none" strike="noStrike" kern="0" cap="all" spc="0" normalizeH="0" baseline="0" noProof="0" dirty="0" smtClean="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defRPr>
        </a:defPPr>
      </a:lstStyle>
    </a:spDef>
  </a:objectDefaults>
  <a:extraClrSchemeLst/>
</a:theme>
</file>

<file path=ppt/theme/theme4.xml><?xml version="1.0" encoding="utf-8"?>
<a:theme xmlns:a="http://schemas.openxmlformats.org/drawingml/2006/main" name="6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FF0000"/>
          </a:solidFill>
          <a:prstDash val="dash"/>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B532240C-9678-49BC-876E-9028F5F0CBF7}">
  <ds:schemaRefs>
    <ds:schemaRef ds:uri="http://purl.org/dc/dcmitype/"/>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18665</TotalTime>
  <Words>12029</Words>
  <Application>Microsoft Office PowerPoint</Application>
  <PresentationFormat>画面に合わせる (4:3)</PresentationFormat>
  <Paragraphs>3699</Paragraphs>
  <Slides>59</Slides>
  <Notes>6</Notes>
  <HiddenSlides>0</HiddenSlides>
  <MMClips>0</MMClips>
  <ScaleCrop>false</ScaleCrop>
  <HeadingPairs>
    <vt:vector size="6" baseType="variant">
      <vt:variant>
        <vt:lpstr>テーマ</vt:lpstr>
      </vt:variant>
      <vt:variant>
        <vt:i4>4</vt:i4>
      </vt:variant>
      <vt:variant>
        <vt:lpstr>埋め込まれた OLE サーバー</vt:lpstr>
      </vt:variant>
      <vt:variant>
        <vt:i4>0</vt:i4>
      </vt:variant>
      <vt:variant>
        <vt:lpstr>スライド タイトル</vt:lpstr>
      </vt:variant>
      <vt:variant>
        <vt:i4>59</vt:i4>
      </vt:variant>
    </vt:vector>
  </HeadingPairs>
  <TitlesOfParts>
    <vt:vector size="63" baseType="lpstr">
      <vt:lpstr>4_Office ​​テーマ</vt:lpstr>
      <vt:lpstr>5_Office ​​テーマ</vt:lpstr>
      <vt:lpstr>Office ​​テーマ</vt:lpstr>
      <vt:lpstr>6_Office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竹岡　佐和子</dc:creator>
  <cp:lastModifiedBy>HOSTNAME</cp:lastModifiedBy>
  <cp:revision>413</cp:revision>
  <cp:lastPrinted>2018-02-05T10:56:29Z</cp:lastPrinted>
  <dcterms:created xsi:type="dcterms:W3CDTF">2014-06-17T12:02:58Z</dcterms:created>
  <dcterms:modified xsi:type="dcterms:W3CDTF">2018-02-15T04:13:46Z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