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19"/>
  </p:notesMasterIdLst>
  <p:sldIdLst>
    <p:sldId id="1414" r:id="rId5"/>
    <p:sldId id="1620" r:id="rId6"/>
    <p:sldId id="1416" r:id="rId7"/>
    <p:sldId id="1570" r:id="rId8"/>
    <p:sldId id="1626" r:id="rId9"/>
    <p:sldId id="1627" r:id="rId10"/>
    <p:sldId id="1580" r:id="rId11"/>
    <p:sldId id="1573" r:id="rId12"/>
    <p:sldId id="1419" r:id="rId13"/>
    <p:sldId id="1574" r:id="rId14"/>
    <p:sldId id="1637" r:id="rId15"/>
    <p:sldId id="1638" r:id="rId16"/>
    <p:sldId id="1639" r:id="rId17"/>
    <p:sldId id="1575"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852"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2017/2/15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968BE-A1B1-47AA-9A8B-BF9103CFFD0C}"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291778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968BE-A1B1-47AA-9A8B-BF9103CFFD0C}"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291778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432567597"/>
              </p:ext>
            </p:extLst>
          </p:nvPr>
        </p:nvGraphicFramePr>
        <p:xfrm>
          <a:off x="232470" y="1327051"/>
          <a:ext cx="8623046" cy="4998784"/>
        </p:xfrm>
        <a:graphic>
          <a:graphicData uri="http://schemas.openxmlformats.org/drawingml/2006/table">
            <a:tbl>
              <a:tblPr firstRow="1" firstCol="1" bandRow="1" bandCol="1"/>
              <a:tblGrid>
                <a:gridCol w="1080000"/>
                <a:gridCol w="1260000"/>
                <a:gridCol w="720000"/>
                <a:gridCol w="1963266"/>
                <a:gridCol w="1800000"/>
                <a:gridCol w="1151708"/>
                <a:gridCol w="648072"/>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749889">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将来を見据えた組織人員体制の検討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の職員の年齢構成や若手職員のマネジメント能力の向上といった観点から、府の組織体制のあり方を検討します。また、引き続き、効率化に努めつつ、危機管理事象への適切な対応や内部統制の充実、知識・技術やノウハウの伝承といった新たな課題にも適切に対応できる組織人員体制の整備に向けた取組み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・将来の職員の年齢構成等を</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踏まえた</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組織体制</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のあり方検討</a:t>
                      </a: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・新たな課題に適切に対応できる人員体制の検討</a:t>
                      </a: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検討結果を踏まえた取組みの推進</a:t>
                      </a: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人員体制の検討状況等も踏まえ、引き続きあり方検討を進める</a:t>
                      </a: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14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自律型「人財」の採用</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（本文</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P62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年度の採用試験から取り組んでいる採用戦略に基づく職員の採用状況について、検証を行い、必要に応じて改善します。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人事局</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人事委員会事務局</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・より優秀な人材を獲得できる採用試験の実施</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⇒・より優秀な人材を確保できるよう、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採用試験について、試験内容の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一部見直し等を実施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（例：ＳＰＩ３（総合能力試験）の導入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・実施状況の検証</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（必要に応じ、随時見直し）</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再任用職員の活躍の場づくり</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（本文</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P62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再任用職員のもつ知識・技術やノウハウを活用できるような仕組みづくりについて検討します。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人事局</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・再任用職員の知識・経験の更なる活用</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・再任用職員の管理職への登用を検討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⇒・管理職ポストへの「再任用職員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採用選考」を実施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年度当初配置）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1" name="右矢印 20"/>
          <p:cNvSpPr/>
          <p:nvPr/>
        </p:nvSpPr>
        <p:spPr>
          <a:xfrm>
            <a:off x="7092400" y="2744924"/>
            <a:ext cx="1080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14</a:t>
            </a:r>
            <a:endParaRPr lang="ja-JP" altLang="en-US" dirty="0">
              <a:solidFill>
                <a:prstClr val="black"/>
              </a:solidFill>
            </a:endParaRPr>
          </a:p>
        </p:txBody>
      </p:sp>
      <p:cxnSp>
        <p:nvCxnSpPr>
          <p:cNvPr id="19" name="直線矢印コネクタ 18"/>
          <p:cNvCxnSpPr/>
          <p:nvPr/>
        </p:nvCxnSpPr>
        <p:spPr>
          <a:xfrm>
            <a:off x="5256328" y="3861048"/>
            <a:ext cx="295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256400" y="1880828"/>
            <a:ext cx="2916000"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a:off x="5256328" y="5157192"/>
            <a:ext cx="295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5292272" y="2834097"/>
            <a:ext cx="1728000"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05830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66967276"/>
              </p:ext>
            </p:extLst>
          </p:nvPr>
        </p:nvGraphicFramePr>
        <p:xfrm>
          <a:off x="251520" y="1340768"/>
          <a:ext cx="8485119" cy="3096344"/>
        </p:xfrm>
        <a:graphic>
          <a:graphicData uri="http://schemas.openxmlformats.org/drawingml/2006/table">
            <a:tbl>
              <a:tblPr firstRow="1" firstCol="1" bandRow="1" bandCol="1"/>
              <a:tblGrid>
                <a:gridCol w="1080000"/>
                <a:gridCol w="1080000"/>
                <a:gridCol w="733193"/>
                <a:gridCol w="2171926"/>
                <a:gridCol w="1440000"/>
                <a:gridCol w="1440000"/>
                <a:gridCol w="540000"/>
              </a:tblGrid>
              <a:tr h="209891">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i="0"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21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264162">
                <a:tc rowSpan="2">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に対応した人材育成などに取り組みます。</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【タブレット端末】</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が見込める業務について先行して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⇒・効果検証を実施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⇒・一部導入所属を変更し効</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果検証を継続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・試行で一定の効果が見ら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れた</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月から本格導入（</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500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台予定）のための</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予算を計上</a:t>
                      </a: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016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庁内コミュニケーションツールの利用検討】</a:t>
                      </a: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コミュニケーションツール</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（インスタントメッセージ、ビデオ通話等）</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の利用手法等</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し、利用を促進</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⇒・利用を促進するため、活用サイトを開設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21" name="直線矢印コネクタ 20"/>
          <p:cNvCxnSpPr/>
          <p:nvPr/>
        </p:nvCxnSpPr>
        <p:spPr>
          <a:xfrm>
            <a:off x="5328408" y="3284984"/>
            <a:ext cx="2880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7" name="直線矢印コネクタ 36"/>
          <p:cNvCxnSpPr/>
          <p:nvPr/>
        </p:nvCxnSpPr>
        <p:spPr>
          <a:xfrm>
            <a:off x="5328328" y="1916982"/>
            <a:ext cx="21960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23</a:t>
            </a:r>
            <a:endParaRPr lang="ja-JP" altLang="en-US" dirty="0">
              <a:solidFill>
                <a:prstClr val="black"/>
              </a:solidFill>
            </a:endParaRPr>
          </a:p>
        </p:txBody>
      </p:sp>
      <p:sp>
        <p:nvSpPr>
          <p:cNvPr id="13" name="大かっこ 12"/>
          <p:cNvSpPr/>
          <p:nvPr/>
        </p:nvSpPr>
        <p:spPr>
          <a:xfrm>
            <a:off x="3275856" y="2403376"/>
            <a:ext cx="1944216" cy="504056"/>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14</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所属</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15</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台で試行開始（</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8</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・導入</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所属に対する効果検証を</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実施（</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dirty="0" smtClean="0">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en-US" sz="9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4" name="大かっこ 13"/>
          <p:cNvSpPr/>
          <p:nvPr/>
        </p:nvSpPr>
        <p:spPr>
          <a:xfrm>
            <a:off x="3275856" y="3952478"/>
            <a:ext cx="1944216" cy="432048"/>
          </a:xfrm>
          <a:prstGeom prst="bracketPair">
            <a:avLst>
              <a:gd name="adj" fmla="val 13881"/>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利用方法、活用事例の紹介、ＦＡＱ</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
            </a:r>
            <a:b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などを掲載</a:t>
            </a:r>
            <a:endParaRPr kumimoji="1" lang="ja-JP" altLang="en-US" sz="900" dirty="0">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17" name="右矢印 16"/>
          <p:cNvSpPr/>
          <p:nvPr/>
        </p:nvSpPr>
        <p:spPr>
          <a:xfrm>
            <a:off x="7488400" y="1802682"/>
            <a:ext cx="684000"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996329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705660606"/>
              </p:ext>
            </p:extLst>
          </p:nvPr>
        </p:nvGraphicFramePr>
        <p:xfrm>
          <a:off x="251520" y="1340768"/>
          <a:ext cx="8471926" cy="3304626"/>
        </p:xfrm>
        <a:graphic>
          <a:graphicData uri="http://schemas.openxmlformats.org/drawingml/2006/table">
            <a:tbl>
              <a:tblPr firstRow="1" firstCol="1" bandRow="1" bandCol="1"/>
              <a:tblGrid>
                <a:gridCol w="1080000"/>
                <a:gridCol w="1080000"/>
                <a:gridCol w="720000"/>
                <a:gridCol w="2171926"/>
                <a:gridCol w="1440000"/>
                <a:gridCol w="1440000"/>
                <a:gridCol w="540000"/>
              </a:tblGrid>
              <a:tr h="209891">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i="0"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213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016224">
                <a:tc>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に対応した人材育成などに取り組みます。</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【システムマネジメント・人材育成】</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が有する情報システムのライフサイクル（企画、予算、調達、開発・構築、運用・保守等）に応じた助言・相談を行うことにより、最新の技術動向等に配慮しつつシステムの最適化に努める。併せて、助言・相談を通じて各部局のシステム担当職員にノウハウを伝えるなど、</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OJT</a:t>
                      </a:r>
                      <a:r>
                        <a:rPr lang="ja-JP" altLang="en-US" sz="900"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研修による人材育成を図る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C</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Ｔのより適切な利用をめざし、現状システムの把握、予算や発注の最適化に努める取り組みを推進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000" marR="0" lvl="0" indent="-5400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・ＩＴ人材の育成について検討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⇒・庁内情報システムの調  </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査・ヒアリング、並びに予</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算要求及び調達仕様書</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の内容の確認を実施し、</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システムマネジメントの取</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組みを推進</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IT</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サポートページをリ</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ニューアルし、ＩＣＴの活用</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に資する情報提供機能を</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強化</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・情報セキュリティ研修の充</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実や標的型メール対応訓</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練を実施し、職員のインシ</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デント対応能力を向上</a:t>
                      </a: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noStrike" kern="100" baseline="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ja-JP" sz="900" strike="noStrike" kern="100" baseline="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・庁内システムのサーバ を集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約統合する共通プラット</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フォームの構築について設計</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及び構築管理予算を計上</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dirty="0">
              <a:solidFill>
                <a:prstClr val="black"/>
              </a:solidFill>
              <a:latin typeface="Arial" pitchFamily="34" charset="0"/>
              <a:cs typeface="ＭＳ Ｐゴシック" pitchFamily="50" charset="-128"/>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24</a:t>
            </a:r>
            <a:endParaRPr lang="ja-JP" altLang="en-US" dirty="0">
              <a:solidFill>
                <a:prstClr val="black"/>
              </a:solidFill>
            </a:endParaRPr>
          </a:p>
        </p:txBody>
      </p:sp>
      <p:cxnSp>
        <p:nvCxnSpPr>
          <p:cNvPr id="20" name="直線矢印コネクタ 19"/>
          <p:cNvCxnSpPr/>
          <p:nvPr/>
        </p:nvCxnSpPr>
        <p:spPr>
          <a:xfrm>
            <a:off x="5328400" y="2132856"/>
            <a:ext cx="284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73511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141496184"/>
              </p:ext>
            </p:extLst>
          </p:nvPr>
        </p:nvGraphicFramePr>
        <p:xfrm>
          <a:off x="251520" y="1385692"/>
          <a:ext cx="8605821" cy="5001000"/>
        </p:xfrm>
        <a:graphic>
          <a:graphicData uri="http://schemas.openxmlformats.org/drawingml/2006/table">
            <a:tbl>
              <a:tblPr firstRow="1" firstCol="1" bandRow="1" bandCol="1"/>
              <a:tblGrid>
                <a:gridCol w="1081596"/>
                <a:gridCol w="1080000"/>
                <a:gridCol w="792089"/>
                <a:gridCol w="2088000"/>
                <a:gridCol w="1980000"/>
                <a:gridCol w="1224136"/>
                <a:gridCol w="360000"/>
              </a:tblGrid>
              <a:tr h="19627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58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23530">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府政広報の推進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33350" algn="just">
                        <a:lnSpc>
                          <a:spcPct val="100000"/>
                        </a:lnSpc>
                        <a:spcAft>
                          <a:spcPts val="0"/>
                        </a:spcAft>
                      </a:pP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府の「戦略広報」の一環として、</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府民のみなさん</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親しみ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やすさと</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、参加意欲を高めるための有効な広報ツールとして、キャラクターを活用します。</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そのため、</a:t>
                      </a:r>
                      <a:r>
                        <a:rPr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府としての</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メインキャラクター（もずやん）の設定や効果的な活用方策を盛り込んだ「大阪府キャラクター広報方針」</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kumimoji="1" lang="ja-JP" altLang="ja-JP" sz="900"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戦略的な広報を行います。</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・「大阪府キャラクター広報方針」に基づき、府の主要な広報媒体・イベント・施策において、メインキャラクター「もずやん」</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を活用</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⇒・イベント等出演：</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398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・メディア露出：約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・ツイッターフォロワー数：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10,054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「もずやん」を軸とした民間企業等との連携に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広報を展開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仕組みを検討、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⇒・エースコック株式会社の「産経新聞</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大阪ラーメン」のパッケージに使用。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なお、エースコックは、府政広報に協</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力する「もずとも」第</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号として登録。</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もず</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とも登録</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・（一社）大阪府専修学校各種学校連</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合会の協力を得て、無償で「もずやん」</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の衣装を作成してもらう「おしゃれも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やん</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プロジェクト」を実施。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・りそな銀行キャラクター「りそにゃ」と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大阪「超」盛り上げ共同声明</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を締結</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し、包括連携協定を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PR</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・米国総領事からの指名で、米国独立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記念日イベントに特別ゲストとして招聘。</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国際的友好関係の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PR</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に貢献。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ずやんの</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テーマソング</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「タッタカも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ずやん</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」が完成。</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⇒・イベント等出演：約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回</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・メディア露出：約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・ツイッターフォロワー数：</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12,416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月末時点）</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・「もずやん」を軸とした広報展開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⇒府政広報に協力する「もずとも」とイラ</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ストの使用、イベントへの出演等に</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つ</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いて協定を締結。</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≪実績≫</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とも登録：</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とも協定：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・ヤマト運輸と府が包括連携協定を締</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結。府政</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PR</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の一環として、もずやん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がデザインされたご当地宅急便</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BOX</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ご当地送り状を作成。</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・日本コロムビア</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株</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が販売する</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DVD</a:t>
                      </a: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付</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CD</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「みんないっしょに！ご当地キャ</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ラクターたいそう」に「タッタカも</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ずや</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ん」を収録し</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PR</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5292080" y="1844824"/>
            <a:ext cx="314044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5" name="右矢印 14"/>
          <p:cNvSpPr/>
          <p:nvPr/>
        </p:nvSpPr>
        <p:spPr>
          <a:xfrm>
            <a:off x="5292080" y="2996952"/>
            <a:ext cx="314044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25</a:t>
            </a:r>
            <a:endParaRPr lang="ja-JP" altLang="en-US" dirty="0">
              <a:solidFill>
                <a:prstClr val="black"/>
              </a:solidFill>
            </a:endParaRPr>
          </a:p>
        </p:txBody>
      </p:sp>
    </p:spTree>
    <p:extLst>
      <p:ext uri="{BB962C8B-B14F-4D97-AF65-F5344CB8AC3E}">
        <p14:creationId xmlns:p14="http://schemas.microsoft.com/office/powerpoint/2010/main" val="3130484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55260020"/>
              </p:ext>
            </p:extLst>
          </p:nvPr>
        </p:nvGraphicFramePr>
        <p:xfrm>
          <a:off x="251520" y="1385693"/>
          <a:ext cx="8605821" cy="2939024"/>
        </p:xfrm>
        <a:graphic>
          <a:graphicData uri="http://schemas.openxmlformats.org/drawingml/2006/table">
            <a:tbl>
              <a:tblPr firstRow="1" firstCol="1" bandRow="1" bandCol="1"/>
              <a:tblGrid>
                <a:gridCol w="1081596"/>
                <a:gridCol w="1080000"/>
                <a:gridCol w="792089"/>
                <a:gridCol w="2088000"/>
                <a:gridCol w="1980000"/>
                <a:gridCol w="1224136"/>
                <a:gridCol w="360000"/>
              </a:tblGrid>
              <a:tr h="18242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34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561554">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府政広報の推進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133350" algn="just">
                        <a:lnSpc>
                          <a:spcPct val="100000"/>
                        </a:lnSpc>
                        <a:spcAft>
                          <a:spcPts val="0"/>
                        </a:spcAft>
                      </a:pP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府の「戦略広報」の一環として、</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府民のみなさん</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親しみ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やすさと</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、参加意欲を高めるための有効な広報ツールとして、キャラクターを活用します。</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そのため、</a:t>
                      </a:r>
                      <a:r>
                        <a:rPr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府としての</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メインキャラクター（もずやん）の設定や効果的な活用方策を盛り込んだ「大阪府キャラクター広報方針」</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900" b="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r>
                        <a:rPr kumimoji="1" lang="ja-JP" altLang="ja-JP" sz="900"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kumimoji="1" lang="ja-JP" altLang="ja-JP" sz="900"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戦略的な広報を行います。</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「もずやん」を軸とした民間企業等との連携に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広報を展開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仕組みを検討、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5292080" y="1844824"/>
            <a:ext cx="3140448"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26</a:t>
            </a:r>
            <a:endParaRPr lang="ja-JP" altLang="en-US" dirty="0">
              <a:solidFill>
                <a:prstClr val="black"/>
              </a:solidFill>
            </a:endParaRPr>
          </a:p>
        </p:txBody>
      </p:sp>
      <p:sp>
        <p:nvSpPr>
          <p:cNvPr id="4" name="テキスト ボックス 3"/>
          <p:cNvSpPr txBox="1"/>
          <p:nvPr/>
        </p:nvSpPr>
        <p:spPr>
          <a:xfrm>
            <a:off x="6156176" y="2189763"/>
            <a:ext cx="2304256" cy="2031325"/>
          </a:xfrm>
          <a:prstGeom prst="rect">
            <a:avLst/>
          </a:prstGeom>
          <a:solidFill>
            <a:schemeClr val="bg1"/>
          </a:solidFill>
        </p:spPr>
        <p:txBody>
          <a:bodyPr wrap="square" rtlCol="0">
            <a:spAutoFit/>
          </a:bodyPr>
          <a:lstStyle/>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羽ばたけ</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err="1">
                <a:latin typeface="ＭＳ Ｐ明朝" panose="02020600040205080304" pitchFamily="18" charset="-128"/>
                <a:ea typeface="ＭＳ Ｐ明朝" panose="02020600040205080304" pitchFamily="18" charset="-128"/>
                <a:cs typeface="Meiryo UI" panose="020B0604030504040204" pitchFamily="50" charset="-128"/>
              </a:rPr>
              <a:t>もずやん</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プロジェクト</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を展開</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プロジェクト目標</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・府民の認知度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75</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・ツイート閲覧数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200</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万件／月平均</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・イベント出演回数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400</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回／年</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・名刺配付数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万枚／年</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・メディア露出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200</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件／年</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プロジェクトの柱</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＜ネットでの話題喚起＞</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＜露出拡大＞</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・干支企画（年賀状、バードサミットなど）</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＜イラスト無償使用＞</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・も</a:t>
            </a:r>
            <a:r>
              <a:rPr lang="ja-JP" altLang="en-US" sz="900" kern="100" dirty="0" err="1">
                <a:latin typeface="ＭＳ Ｐ明朝" panose="02020600040205080304" pitchFamily="18" charset="-128"/>
                <a:ea typeface="ＭＳ Ｐ明朝" panose="02020600040205080304" pitchFamily="18" charset="-128"/>
                <a:cs typeface="Meiryo UI" panose="020B0604030504040204" pitchFamily="50" charset="-128"/>
              </a:rPr>
              <a:t>ずやんを</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使用した商品やサービス拡大</a:t>
            </a:r>
            <a:endParaRPr kumimoji="1" lang="ja-JP" altLang="en-US" sz="900" dirty="0"/>
          </a:p>
        </p:txBody>
      </p:sp>
    </p:spTree>
    <p:extLst>
      <p:ext uri="{BB962C8B-B14F-4D97-AF65-F5344CB8AC3E}">
        <p14:creationId xmlns:p14="http://schemas.microsoft.com/office/powerpoint/2010/main" val="799445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37198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917293298"/>
              </p:ext>
            </p:extLst>
          </p:nvPr>
        </p:nvGraphicFramePr>
        <p:xfrm>
          <a:off x="287524" y="1257727"/>
          <a:ext cx="8462056" cy="5555649"/>
        </p:xfrm>
        <a:graphic>
          <a:graphicData uri="http://schemas.openxmlformats.org/drawingml/2006/table">
            <a:tbl>
              <a:tblPr firstRow="1" firstCol="1" bandRow="1" bandCol="1"/>
              <a:tblGrid>
                <a:gridCol w="1081596"/>
                <a:gridCol w="1080000"/>
                <a:gridCol w="720080"/>
                <a:gridCol w="2232248"/>
                <a:gridCol w="1620000"/>
                <a:gridCol w="1188132"/>
                <a:gridCol w="540000"/>
              </a:tblGrid>
              <a:tr h="132287">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96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250014">
                <a:tc>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ネットワークサービスの充実</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既存</a:t>
                      </a: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サイトのリニューアル及び民間事業者のサービスの活用などにより、府民のみなさんが</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スマート</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フォンやタブレット端末</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介して府政情報を取得し、府政へ参加できるように、ネットワークサービスの充実を図ります。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改善について検討</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準備</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関連の技術調査</a:t>
                      </a: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他</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府県等の先進</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事例調査</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⇒・セキュリティ対策及び検査、並びにアクセシビリティ対応を実施。</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サイト公開に係る機能などについて調査を実施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tab pos="90488" algn="l"/>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・他府県等の、スマートフォンサイトの導入、スマートフォン向けアプリの導入及び、リニューアルの考え方などの情報収集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民間事業者サービスの動向</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調査</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検討結果を踏まえ、可能なものは実施</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marR="0" indent="-457200" algn="l" defTabSz="914400" rtl="0" eaLnBrk="1" fontAlgn="auto" latinLnBrk="0" hangingPunct="1">
                        <a:lnSpc>
                          <a:spcPct val="100000"/>
                        </a:lnSpc>
                        <a:spcBef>
                          <a:spcPts val="0"/>
                        </a:spcBef>
                        <a:spcAft>
                          <a:spcPts val="0"/>
                        </a:spcAft>
                        <a:buClrTx/>
                        <a:buSzTx/>
                        <a:buFontTx/>
                        <a:buNone/>
                        <a:tabLst/>
                        <a:defRPr/>
                      </a:pPr>
                      <a:endPar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⇒・府</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サイトのクラウド化による外部サービスの利用について検討。費用、機能の面から、府</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サイトについては現行の構成のとおり、自前の機器類で構成する方針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SNS</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関連では、現行の</a:t>
                      </a:r>
                      <a:r>
                        <a:rPr kumimoji="1" lang="en-US" altLang="ja-JP"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facebook</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ブログを引き続き活用</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indent="-15875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⇒・セキュリティ対策及び検査、並びにアクセシビリティ対応を継続して実施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・各</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所属が必要と判断したページをスマートフォン版で作成できる仕組みを構築</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889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⇒・利便性、セキュリティ面などに配慮し、府</a:t>
                      </a:r>
                      <a:r>
                        <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Web</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サイトの次期機器構成を設計</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77800" indent="-177800" algn="l">
                        <a:lnSpc>
                          <a:spcPct val="100000"/>
                        </a:lnSpc>
                        <a:spcAft>
                          <a:spcPts val="0"/>
                        </a:spcAft>
                      </a:pP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・現行の</a:t>
                      </a:r>
                      <a:r>
                        <a:rPr kumimoji="1" lang="en-US" altLang="ja-JP"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facebook</a:t>
                      </a:r>
                      <a:r>
                        <a:rPr kumimoji="1"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Twitter</a:t>
                      </a:r>
                      <a:r>
                        <a:rPr kumimoji="1"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ブログを引き続き活用</a:t>
                      </a:r>
                      <a:endParaRPr kumimoji="1"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サイトのリニューアル</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165">
                <a:tc>
                  <a:txBody>
                    <a:bodyPr/>
                    <a:lstStyle/>
                    <a:p>
                      <a:pPr algn="just">
                        <a:lnSpc>
                          <a:spcPct val="100000"/>
                        </a:lnSpc>
                        <a:spcAft>
                          <a:spcPts val="0"/>
                        </a:spcAft>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電子申請手続の拡充</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P73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申請実績等を考慮しながら、申請手続について、</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様式</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見直し</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手続</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簡素化</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申請できる手続を増やすことにより、</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サービスの向上を図ります。</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p>
                      <a:pPr algn="just">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化</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の調査を</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踏まえ</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申請実績等を考慮しながら、可能なものを</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電子化</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⇒・「産業廃棄物処理業の変更届（車両に限る）」を都道府県初で受付開始。その他、添付資料や電子収納の必要な申込みなどの電子化を新たに実施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・教員チャレンジテストの申込では、手続き方法の簡素化の観点から申込み手順の見直しを実施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&lt;</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参考：申込者数</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&gt;</a:t>
                      </a: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 4,292</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a:t>
                      </a:r>
                      <a:r>
                        <a:rPr kumimoji="1" lang="en-US" altLang="zh-CN"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5,764</a:t>
                      </a:r>
                      <a:r>
                        <a:rPr kumimoji="1" lang="zh-CN"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77800" indent="-1778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⇒・イベントや講座の申込み、添付資料や電子収納が必要な各種申請手続、採用試験申込などの電子化を継続して実施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0722" marR="30722" marT="20602" marB="2060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9" name="直線矢印コネクタ 18"/>
          <p:cNvCxnSpPr/>
          <p:nvPr/>
        </p:nvCxnSpPr>
        <p:spPr>
          <a:xfrm>
            <a:off x="5409854" y="1826802"/>
            <a:ext cx="1620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31" name="右矢印 30"/>
          <p:cNvSpPr/>
          <p:nvPr/>
        </p:nvSpPr>
        <p:spPr>
          <a:xfrm>
            <a:off x="7632400" y="1723033"/>
            <a:ext cx="540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27</a:t>
            </a:r>
            <a:endParaRPr lang="ja-JP" altLang="en-US" dirty="0">
              <a:solidFill>
                <a:prstClr val="black"/>
              </a:solidFill>
            </a:endParaRPr>
          </a:p>
        </p:txBody>
      </p:sp>
      <p:cxnSp>
        <p:nvCxnSpPr>
          <p:cNvPr id="21" name="直線矢印コネクタ 20"/>
          <p:cNvCxnSpPr/>
          <p:nvPr/>
        </p:nvCxnSpPr>
        <p:spPr>
          <a:xfrm>
            <a:off x="5436096" y="5085184"/>
            <a:ext cx="277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3" name="大かっこ 2"/>
          <p:cNvSpPr/>
          <p:nvPr/>
        </p:nvSpPr>
        <p:spPr>
          <a:xfrm>
            <a:off x="3275856" y="1821444"/>
            <a:ext cx="1409700" cy="28803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cxnSp>
        <p:nvCxnSpPr>
          <p:cNvPr id="26" name="直線矢印コネクタ 25"/>
          <p:cNvCxnSpPr/>
          <p:nvPr/>
        </p:nvCxnSpPr>
        <p:spPr>
          <a:xfrm>
            <a:off x="7020272" y="1831045"/>
            <a:ext cx="61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a:off x="5400360" y="3573016"/>
            <a:ext cx="2808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8510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8630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の構築</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48141710"/>
              </p:ext>
            </p:extLst>
          </p:nvPr>
        </p:nvGraphicFramePr>
        <p:xfrm>
          <a:off x="467544" y="1246266"/>
          <a:ext cx="8172412" cy="4875134"/>
        </p:xfrm>
        <a:graphic>
          <a:graphicData uri="http://schemas.openxmlformats.org/drawingml/2006/table">
            <a:tbl>
              <a:tblPr firstRow="1" firstCol="1" bandRow="1" bandCol="1"/>
              <a:tblGrid>
                <a:gridCol w="1080000"/>
                <a:gridCol w="1080000"/>
                <a:gridCol w="720000"/>
                <a:gridCol w="1584176"/>
                <a:gridCol w="1584000"/>
                <a:gridCol w="1260140"/>
                <a:gridCol w="864096"/>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193684">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職員が働きやすい環境づくり</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として、柔軟な働き方（時差勤務の弾力化など）、子育て中職員へのサポート、ワークライフバランスの推進などを検討します。</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p>
                    <a:p>
                      <a:pPr algn="just">
                        <a:lnSpc>
                          <a:spcPct val="100000"/>
                        </a:lnSpc>
                        <a:spcAft>
                          <a:spcPts val="0"/>
                        </a:spcAft>
                      </a:pP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・職員が働きやすい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環境づくり</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として</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、柔軟な働き方（時差出勤　など）、子育て中職員へのサポート、ワークライフバランスの推進及び</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これらを支援する</a:t>
                      </a:r>
                      <a:r>
                        <a:rPr kumimoji="1" lang="en-US"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kumimoji="1" lang="ja-JP" altLang="ja-JP" sz="9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等のあり方を検討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⇒・子育て支援の観点から、</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放課後児童クラブ等の送迎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を行う職員に係る早出遅出</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勤務対象について、小学校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年生までを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年生までに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大阪府庁版「働き方改革」の策定・推進</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⇒・イクボス運動</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・柔軟な勤務時間の設定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・時間外勤務の見える化</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・グループ内での定時退庁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の取組</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・過重労働ゼロに向けた改善</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措置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育児介護等の支援策の充実</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⇒・男性の育児参加休暇の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1438"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取得期間を出産の日後</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週</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間から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週間に拡大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・早出遅出勤務について、保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育所等への送迎要件を撤</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廃し、</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分早出の勤務パ</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ターンを導入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・育児休業等の子の範囲の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拡大（特別養子縁組の監護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期間中の子など）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・各々の被介護人につき、連</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続する</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年間の期間内に</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 </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日につき</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時間を限度に勤</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務しないことができる介護</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時間制度の導入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strike="sng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大阪府庁版「働き方改革」の推進</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⇒・タブレット端末機の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本格導入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・サテライトオフィス試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行実施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・時間外勤務実績に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着目した人員配置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6516216" y="1876846"/>
            <a:ext cx="1214172" cy="229643"/>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0" name="正方形/長方形 9"/>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15</a:t>
            </a:r>
            <a:endParaRPr lang="ja-JP" altLang="en-US" dirty="0">
              <a:solidFill>
                <a:prstClr val="black"/>
              </a:solidFill>
            </a:endParaRPr>
          </a:p>
        </p:txBody>
      </p:sp>
    </p:spTree>
    <p:extLst>
      <p:ext uri="{BB962C8B-B14F-4D97-AF65-F5344CB8AC3E}">
        <p14:creationId xmlns:p14="http://schemas.microsoft.com/office/powerpoint/2010/main" val="4208151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451921092"/>
              </p:ext>
            </p:extLst>
          </p:nvPr>
        </p:nvGraphicFramePr>
        <p:xfrm>
          <a:off x="251520" y="1338202"/>
          <a:ext cx="8496944" cy="2620345"/>
        </p:xfrm>
        <a:graphic>
          <a:graphicData uri="http://schemas.openxmlformats.org/drawingml/2006/table">
            <a:tbl>
              <a:tblPr firstRow="1" firstCol="1" bandRow="1" bandCol="1"/>
              <a:tblGrid>
                <a:gridCol w="1161601"/>
                <a:gridCol w="1452000"/>
                <a:gridCol w="842783"/>
                <a:gridCol w="1872208"/>
                <a:gridCol w="1224136"/>
                <a:gridCol w="1224136"/>
                <a:gridCol w="720080"/>
              </a:tblGrid>
              <a:tr h="174998">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r>
              <a:tr h="1977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vMerge="1">
                  <a:txBody>
                    <a:bodyPr/>
                    <a:lstStyle/>
                    <a:p>
                      <a:endParaRPr kumimoji="1" lang="ja-JP" altLang="en-US"/>
                    </a:p>
                  </a:txBody>
                  <a:tcPr/>
                </a:tc>
              </a:tr>
              <a:tr h="2222133">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人材の育成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defTabSz="647700">
                        <a:spcBef>
                          <a:spcPct val="0"/>
                        </a:spcBef>
                        <a:tabLst>
                          <a:tab pos="8256588" algn="r"/>
                        </a:tabLst>
                        <a:defRPr/>
                      </a:pP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実務経験を通じた能力開発</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(OJT)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を中心に行うとともに、現場主義の人事配置等（人的マネジメント）に加え、行政課題の高度化、複雑化に対応するため、引き続き職員の専門的知識や経験を最大限</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活用した人事ローテーション、キャリアアップを行います。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人事局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適材適所の人事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配置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や研修等を通じた能力開発により、</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視野と専門領域を併せ持った職員を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・自律的なキャリア形成の支援策拡充（キャリアクリエイト制度の導入）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年度にキャリアクリエイト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制度を導入し、平成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定期人事異動から同制度による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人事配置を実施</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36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・キャリア形成の支援策実施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8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（必要に応じ、随時見直し）</a:t>
                      </a: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2840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16</a:t>
            </a:r>
            <a:endParaRPr lang="ja-JP" altLang="en-US" dirty="0">
              <a:solidFill>
                <a:prstClr val="black"/>
              </a:solidFill>
            </a:endParaRPr>
          </a:p>
        </p:txBody>
      </p:sp>
      <p:cxnSp>
        <p:nvCxnSpPr>
          <p:cNvPr id="10" name="直線矢印コネクタ 9"/>
          <p:cNvCxnSpPr/>
          <p:nvPr/>
        </p:nvCxnSpPr>
        <p:spPr>
          <a:xfrm>
            <a:off x="5580112" y="2103537"/>
            <a:ext cx="244827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5580112" y="2708920"/>
            <a:ext cx="244827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118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3442031651"/>
              </p:ext>
            </p:extLst>
          </p:nvPr>
        </p:nvGraphicFramePr>
        <p:xfrm>
          <a:off x="331912" y="1340769"/>
          <a:ext cx="8344544" cy="4774064"/>
        </p:xfrm>
        <a:graphic>
          <a:graphicData uri="http://schemas.openxmlformats.org/drawingml/2006/table">
            <a:tbl>
              <a:tblPr firstRow="1" firstCol="1" bandRow="1" bandCol="1"/>
              <a:tblGrid>
                <a:gridCol w="1150324"/>
                <a:gridCol w="1437904"/>
                <a:gridCol w="834601"/>
                <a:gridCol w="1753363"/>
                <a:gridCol w="1224136"/>
                <a:gridCol w="1224136"/>
                <a:gridCol w="720080"/>
              </a:tblGrid>
              <a:tr h="194907">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r>
              <a:tr h="19490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vMerge="1">
                  <a:txBody>
                    <a:bodyPr/>
                    <a:lstStyle/>
                    <a:p>
                      <a:endParaRPr kumimoji="1" lang="ja-JP" altLang="en-US"/>
                    </a:p>
                  </a:txBody>
                  <a:tcPr/>
                </a:tc>
              </a:tr>
              <a:tr h="1041947">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組織横断ネットワーク</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部局長マネジメントによる部局間交流、職種間交流（勉強会、プレゼンテーション機会等）を通じ、能力の研鑽と幅広い視点・視野からの企画力、判断力等を高めます。</a:t>
                      </a:r>
                      <a:endParaRPr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・部局長マネジメントによる部局間交流、勉強会やプレゼンテーションの機会などを通じ、能力の研鑽、幅広い視点・視野からの企画力等を養成</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ja-JP" sz="8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47774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実効ある提案制度</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defTabSz="647700">
                        <a:spcBef>
                          <a:spcPct val="0"/>
                        </a:spcBef>
                        <a:tabLst>
                          <a:tab pos="8256588" algn="r"/>
                        </a:tabLst>
                        <a:defRPr/>
                      </a:pPr>
                      <a:r>
                        <a:rPr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職員提案による業務効率化の取組み等を組織的に共有し、業務へ反映する取組みとして、フォローアップや提案の実現を支援し、表彰等のインセンティブを導入することにより活性化を図ります。</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36000" indent="-432000"/>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6000" indent="-432000"/>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・職員提案の業務へ反映する取組みとして、フォローアップによる提案実現の支援、表彰等インセンティブを実施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⇒・業務改善にかかる提案制度に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おいて、期間を定めて集中的に</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提案を募集し、表彰制度を導入</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・応募のあった提案内容をＷＥＢ</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上で公表、共有することを通じ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て、それぞれの職場の業務に</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反映</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⇒・職員が直接知事へ提案する</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こ</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とができる「知事への職員提案」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・提案のあった内容について、</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そ</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の実現の可能性や課題に</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かか</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る</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検証をサポート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（提案数</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35</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件、検証対象</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72000" indent="-457200" algn="l">
                        <a:lnSpc>
                          <a:spcPct val="100000"/>
                        </a:lnSpc>
                        <a:spcAft>
                          <a:spcPts val="0"/>
                        </a:spcAft>
                      </a:pPr>
                      <a:endParaRPr lang="en-US" altLang="ja-JP"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8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年度の実施</a:t>
                      </a:r>
                      <a:b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結果を踏まえ、</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効率</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化の観点から、提案</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制度の実施方法を</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一部見</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直し（</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　　</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（通年受付。当該表</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indent="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彰制度の対象外）</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solidFill>
                          <a:schemeClr val="tx1"/>
                        </a:solidFill>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2840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矢印コネクタ 13"/>
          <p:cNvCxnSpPr/>
          <p:nvPr/>
        </p:nvCxnSpPr>
        <p:spPr>
          <a:xfrm>
            <a:off x="5508103" y="2060848"/>
            <a:ext cx="2448273"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17</a:t>
            </a:r>
            <a:endParaRPr lang="ja-JP" altLang="en-US" dirty="0">
              <a:solidFill>
                <a:prstClr val="black"/>
              </a:solidFill>
            </a:endParaRPr>
          </a:p>
        </p:txBody>
      </p:sp>
      <p:sp>
        <p:nvSpPr>
          <p:cNvPr id="17" name="右矢印 16"/>
          <p:cNvSpPr/>
          <p:nvPr/>
        </p:nvSpPr>
        <p:spPr>
          <a:xfrm>
            <a:off x="5515321" y="3140968"/>
            <a:ext cx="2448273"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2423356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290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92327153"/>
              </p:ext>
            </p:extLst>
          </p:nvPr>
        </p:nvGraphicFramePr>
        <p:xfrm>
          <a:off x="251520" y="1333186"/>
          <a:ext cx="8532528" cy="4616094"/>
        </p:xfrm>
        <a:graphic>
          <a:graphicData uri="http://schemas.openxmlformats.org/drawingml/2006/table">
            <a:tbl>
              <a:tblPr firstRow="1" firstCol="1" bandRow="1" bandCol="1"/>
              <a:tblGrid>
                <a:gridCol w="1154270"/>
                <a:gridCol w="1366010"/>
                <a:gridCol w="792088"/>
                <a:gridCol w="2304256"/>
                <a:gridCol w="1152128"/>
                <a:gridCol w="1152128"/>
                <a:gridCol w="61164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192026">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職員・組織のもつ知識・ノウハウやネットワークを組織全体で共有化し、横断的に活用することにより、能力育成をはじめ、効率的、効果的な業務遂行及び創造性の発揮につなげます。</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併せて、チームワークを重視する組織風土へ変革していくことにより、組織全体の強みを束ね、総合力の向上をめざします。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ナレッジマネジメントの検討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しごと</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ポータルサイト（仮称</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」（マニュ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アル・通知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の構築、運用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など、知識・ノウハウの承継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ナレッジデータベース化（アーカイブ）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庁内共有</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電子会議などのバーチャルＷＧ</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の活用</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アドバイザー制度の導入（ＩＣＴ環境</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等により、</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アドバイ</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スを受ける仕組み）</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　全部局の対外的ネットワークの活用</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⇒・「しごとポータルサイト」の設置、運用、機能</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追加など（利用者アンケート、デザインのリ</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ニューアル、検索機能の追加、投稿（おす</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すめ）型リンク機能の追加）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・全部局の対外的ネットワークの活用の取組</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みのひとつとして、「企業・大学と締結して</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いる連携協定一覧」を整理し、庁内共有</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・ナレッジデータベース化、電子会議、アドバ</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イザー制度など、効果的なナレッジマネジメ</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ントの手法について、技術、経費・運用方</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法などを引き続き検討</a:t>
                      </a:r>
                      <a:endPar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⇒・「しごとポータルサ</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イト」の運用、機能</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強化（利用者アン</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ケート、検索範囲</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の対象拡大）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・「企業・大学と締結</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している連携協定</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一覧」の更新、庁</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内共有を引き続き</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・電子会議の有効性</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等について検証</a:t>
                      </a:r>
                      <a:b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b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（試行実施）</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・検討結果を踏まえた取組みの推進</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18</a:t>
            </a:r>
            <a:endParaRPr lang="ja-JP" altLang="en-US" dirty="0">
              <a:solidFill>
                <a:prstClr val="black"/>
              </a:solidFill>
            </a:endParaRPr>
          </a:p>
        </p:txBody>
      </p:sp>
      <p:sp>
        <p:nvSpPr>
          <p:cNvPr id="6" name="大かっこ 5"/>
          <p:cNvSpPr/>
          <p:nvPr/>
        </p:nvSpPr>
        <p:spPr>
          <a:xfrm>
            <a:off x="3635896" y="2017450"/>
            <a:ext cx="2160240" cy="1339543"/>
          </a:xfrm>
          <a:prstGeom prst="bracketPair">
            <a:avLst>
              <a:gd name="adj" fmla="val 2635"/>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6" name="直線矢印コネクタ 15"/>
          <p:cNvCxnSpPr/>
          <p:nvPr/>
        </p:nvCxnSpPr>
        <p:spPr>
          <a:xfrm>
            <a:off x="5868144" y="2002784"/>
            <a:ext cx="115212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右矢印 16"/>
          <p:cNvSpPr/>
          <p:nvPr/>
        </p:nvSpPr>
        <p:spPr>
          <a:xfrm>
            <a:off x="7020272" y="1923347"/>
            <a:ext cx="1136371" cy="188206"/>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1576605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29077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①自律的な改革を支える体制の構築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672356528"/>
              </p:ext>
            </p:extLst>
          </p:nvPr>
        </p:nvGraphicFramePr>
        <p:xfrm>
          <a:off x="251520" y="1333186"/>
          <a:ext cx="8532528" cy="4112038"/>
        </p:xfrm>
        <a:graphic>
          <a:graphicData uri="http://schemas.openxmlformats.org/drawingml/2006/table">
            <a:tbl>
              <a:tblPr firstRow="1" firstCol="1" bandRow="1" bandCol="1"/>
              <a:tblGrid>
                <a:gridCol w="1154270"/>
                <a:gridCol w="1366010"/>
                <a:gridCol w="792088"/>
                <a:gridCol w="2304256"/>
                <a:gridCol w="1152128"/>
                <a:gridCol w="1152128"/>
                <a:gridCol w="61164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687970">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職員・組織のもつ知識・ノウハウやネットワークを組織全体で共有化し、横断的に活用することにより、能力育成をはじめ、効率的、効果的な業務遂行及び創造性の発揮につなげます。</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併せて、チームワークを重視する組織風土へ変革していくことにより、組織全体の強みを束ね、総合力の向上をめざします。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・職員提案の充実</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職員提案のフォローアップによる提案実現の支援、表彰等インセンティブを実施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⇒・業務改善にかかる提案制度において、期</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間を定めて集中的に提案を募集し、表彰</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制度を導入</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・応募のあった提案内容をＷＥＢ上で公表、</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共有することを通じて、それぞれの職場の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業務に反映</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⇒・また、職員が直接知事へ提案することがで</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きる「知事への職員提案」を実施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・提案のあった内容について、その実現の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可能性や課題にかかる検証をサポート</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（提案数</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35</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件、検証対象</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17</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年度の実</a:t>
                      </a:r>
                      <a:b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施結果を踏まえ、</a:t>
                      </a:r>
                      <a:b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効率化の観点から、</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提案制度の実施</a:t>
                      </a:r>
                      <a:b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方法を一部見</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直し</a:t>
                      </a:r>
                      <a:b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b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（通年受付。当該</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表彰制度の対象</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外）</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19</a:t>
            </a:r>
            <a:endParaRPr lang="ja-JP" altLang="en-US" dirty="0">
              <a:solidFill>
                <a:prstClr val="black"/>
              </a:solidFill>
            </a:endParaRPr>
          </a:p>
        </p:txBody>
      </p:sp>
      <p:sp>
        <p:nvSpPr>
          <p:cNvPr id="19" name="右矢印 18"/>
          <p:cNvSpPr/>
          <p:nvPr/>
        </p:nvSpPr>
        <p:spPr>
          <a:xfrm>
            <a:off x="5870401" y="1916832"/>
            <a:ext cx="2286242" cy="27434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294524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720342312"/>
              </p:ext>
            </p:extLst>
          </p:nvPr>
        </p:nvGraphicFramePr>
        <p:xfrm>
          <a:off x="251520" y="1330267"/>
          <a:ext cx="8640408" cy="3923941"/>
        </p:xfrm>
        <a:graphic>
          <a:graphicData uri="http://schemas.openxmlformats.org/drawingml/2006/table">
            <a:tbl>
              <a:tblPr firstRow="1" firstCol="1" bandRow="1" bandCol="1"/>
              <a:tblGrid>
                <a:gridCol w="1080120"/>
                <a:gridCol w="1080000"/>
                <a:gridCol w="792088"/>
                <a:gridCol w="1944000"/>
                <a:gridCol w="1944000"/>
                <a:gridCol w="1152128"/>
                <a:gridCol w="648072"/>
              </a:tblGrid>
              <a:tr h="1686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36847">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オープンデータの提供</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府が保有するデータを二次的利用が可能な形で公開します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その取組みとして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利用者にわかりやすく提供するため、各部局の有するデータを整理して掲載するポータルサイトを開設し、府民が幅広く利用できるように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した。今後、国などの広域における取組みへの参画とともに、データの充実等を図っていきます。</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・オープンデータポータルサイトの運用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⇒・ポータルサイトに掲載されたデータ</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について、随時更新を実施</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・国その他の広域における取組みに参画しながら</a:t>
                      </a:r>
                      <a:r>
                        <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サイト</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の改訂・拡充</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⇒・同サイトについてデータ量の充実、</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利用可能性の向上を図るべく検討</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⇒・ポータルサイトへのデータ掲載を順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次拡充</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⇒・同サイトを民間が運営する行政</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オープンデータサイトにリンク</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ビッグデータの活用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国における議論の方向を注視しつつ、データ収集やリンケージ等活用に必要な仕組みや費用対効果</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、集約</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されたデータの活用可能性など、府として取り組むべき方向について検討を進めていきます。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戦略事業室</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ビッグデータの活用事例について、費用対効果も含め</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⇒・ビッグデータの活用可能性につい </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て</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費用対効果、個人情報保護にも </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留意しつつ研究</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⇒・民間企業等と意見交換を実施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・民間事業者が保有するビッグデー</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タを活用した具体的な行政課題の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解決を事業部局に提案</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右矢印 13"/>
          <p:cNvSpPr/>
          <p:nvPr/>
        </p:nvSpPr>
        <p:spPr>
          <a:xfrm>
            <a:off x="5148064" y="2724129"/>
            <a:ext cx="3096344" cy="23042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9" name="右矢印 18"/>
          <p:cNvSpPr/>
          <p:nvPr/>
        </p:nvSpPr>
        <p:spPr>
          <a:xfrm>
            <a:off x="5148064" y="1830050"/>
            <a:ext cx="3096344" cy="23042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21" name="正方形/長方形 2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20</a:t>
            </a:r>
            <a:endParaRPr lang="ja-JP" altLang="en-US" dirty="0">
              <a:solidFill>
                <a:prstClr val="black"/>
              </a:solidFill>
            </a:endParaRPr>
          </a:p>
        </p:txBody>
      </p:sp>
      <p:sp>
        <p:nvSpPr>
          <p:cNvPr id="10" name="右矢印 9"/>
          <p:cNvSpPr/>
          <p:nvPr/>
        </p:nvSpPr>
        <p:spPr>
          <a:xfrm>
            <a:off x="5148064" y="3990662"/>
            <a:ext cx="3096344" cy="23042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1641723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583989635"/>
              </p:ext>
            </p:extLst>
          </p:nvPr>
        </p:nvGraphicFramePr>
        <p:xfrm>
          <a:off x="251520" y="1330268"/>
          <a:ext cx="8568472" cy="5051060"/>
        </p:xfrm>
        <a:graphic>
          <a:graphicData uri="http://schemas.openxmlformats.org/drawingml/2006/table">
            <a:tbl>
              <a:tblPr firstRow="1" firstCol="1" bandRow="1" bandCol="1"/>
              <a:tblGrid>
                <a:gridCol w="1080120"/>
                <a:gridCol w="1440000"/>
                <a:gridCol w="720000"/>
                <a:gridCol w="2016224"/>
                <a:gridCol w="1620000"/>
                <a:gridCol w="1152128"/>
                <a:gridCol w="540000"/>
              </a:tblGrid>
              <a:tr h="1686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9077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61183">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ンバーの活用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年からのマイナンバー制度導入に向け必要なシステム基盤の整備を行うとともに、社会保障・税・災害対策分野でのマイナンバーの活用について、省令等や国の制度設計を踏まえて検討します。</a:t>
                      </a: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改革課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府政情報室</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マイナンバーの活用</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について、国の制度設計を踏まえて検討</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⇒・高等学校等への就学に要する経費</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の支弁に関する事務など、独自利用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を行う事務を規定したマイナンバー</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利活用条例を平成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年１月に施行</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制度に対応</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庁内システム</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の整備</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・情報連携の調整</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・府庁内での管理番号と個人番号を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紐付ける大阪府団体内統合宛名シ</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ステ</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ムを構築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・マイナンバー制度導入に向けて、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個人番号利用事務を専用ネットワー</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ク</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内で行う等のセキュリティ対策を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・特定個人情報（マイナンバーを含む</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個人情報）の適正な取扱いのための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規定整備</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の利用開始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⇒・独自利用を行う事務の追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加を検討</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⇒・宛名システムの構築を完了。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庁内の関連システムや府内</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市町村、他県との連携テスト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・個人番号利用事務専用ネッ</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トワーク構築などのセキュリ</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ティ対策を実施</a:t>
                      </a: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マイナンバーを活用した情報連携を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開始</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p>
                  </a:txBody>
                  <a:tcPr marL="39168" marR="39168" marT="26266" marB="262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9168" marR="39168" marT="26266" marB="262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7" name="直線矢印コネクタ 16"/>
          <p:cNvCxnSpPr/>
          <p:nvPr/>
        </p:nvCxnSpPr>
        <p:spPr>
          <a:xfrm>
            <a:off x="5508103" y="3212976"/>
            <a:ext cx="212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3" name="右矢印 22"/>
          <p:cNvSpPr/>
          <p:nvPr/>
        </p:nvSpPr>
        <p:spPr>
          <a:xfrm>
            <a:off x="7524328" y="6010013"/>
            <a:ext cx="720000" cy="270275"/>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8" name="右矢印 17"/>
          <p:cNvSpPr/>
          <p:nvPr/>
        </p:nvSpPr>
        <p:spPr>
          <a:xfrm>
            <a:off x="5220072" y="5229199"/>
            <a:ext cx="3060000" cy="239169"/>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cxnSp>
        <p:nvCxnSpPr>
          <p:cNvPr id="20" name="直線矢印コネクタ 19"/>
          <p:cNvCxnSpPr/>
          <p:nvPr/>
        </p:nvCxnSpPr>
        <p:spPr>
          <a:xfrm>
            <a:off x="5508104" y="1844824"/>
            <a:ext cx="2772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21</a:t>
            </a:r>
            <a:endParaRPr lang="ja-JP" altLang="en-US" dirty="0">
              <a:solidFill>
                <a:prstClr val="black"/>
              </a:solidFill>
            </a:endParaRPr>
          </a:p>
        </p:txBody>
      </p:sp>
    </p:spTree>
    <p:extLst>
      <p:ext uri="{BB962C8B-B14F-4D97-AF65-F5344CB8AC3E}">
        <p14:creationId xmlns:p14="http://schemas.microsoft.com/office/powerpoint/2010/main" val="777638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2611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（３）組織活力の向上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②業務</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改革の推進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114448305"/>
              </p:ext>
            </p:extLst>
          </p:nvPr>
        </p:nvGraphicFramePr>
        <p:xfrm>
          <a:off x="251520" y="1340768"/>
          <a:ext cx="8424936" cy="3672118"/>
        </p:xfrm>
        <a:graphic>
          <a:graphicData uri="http://schemas.openxmlformats.org/drawingml/2006/table">
            <a:tbl>
              <a:tblPr firstRow="1" firstCol="1" bandRow="1" bandCol="1"/>
              <a:tblGrid>
                <a:gridCol w="1152128"/>
                <a:gridCol w="1440160"/>
                <a:gridCol w="720080"/>
                <a:gridCol w="2160240"/>
                <a:gridCol w="1152128"/>
                <a:gridCol w="1152128"/>
                <a:gridCol w="648072"/>
              </a:tblGrid>
              <a:tr h="21602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i="0"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i="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692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987210">
                <a:tc rowSpan="2">
                  <a:txBody>
                    <a:bodyPr/>
                    <a:lstStyle/>
                    <a:p>
                      <a:pPr algn="just">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ICT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活用による業務改革（改善）の推進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P69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リモートアクセス機能の活用、情報の共有化（共有フォルダの有効活用）、無線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LAN</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の導入、タブレット端末の導入検討、庁内コミュニケーションツール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、業務システムのマネジメント、</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C</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に対応した人材育成などに取り組みます。</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【リモートアクセス機能の活用】</a:t>
                      </a: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モバイル端末と共にリモートアクセス機能の利用ルール等を整理し、利用拡大を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図る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⇒・モバイル端末の使いやすさ向上のため、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設定変更を実施（</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⇒・ＰＲに努め、モバイ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ル端末機の利用実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績は昨年度より大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幅に増加</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タブレット端末の本格導入に伴い、モバイル端末との適切な棲み分けを検討整理</a:t>
                      </a: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4421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【無線ＬＡＮの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・耐震工事に合せて大手前庁舎の整備を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⇒・平成２７年度整備箇所について、当初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計画どおり実施済み</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庁舎については、</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整備を検討</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し、可能なものから順次導入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⇒・出先機関のネットワーク再構築時の検討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材料とするため、導入するとした場合に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必要となる概算費用を算出（</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2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⇒・当初計画どおり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整備完了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・出先機関を含む庁内ネットワーク再構築の設計予算を計上</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24041" marR="24041" marT="16122" marB="161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marL="24041" marR="24041" marT="16122" marB="1612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cxnSp>
        <p:nvCxnSpPr>
          <p:cNvPr id="19" name="直線矢印コネクタ 18"/>
          <p:cNvCxnSpPr/>
          <p:nvPr/>
        </p:nvCxnSpPr>
        <p:spPr>
          <a:xfrm>
            <a:off x="5724128" y="2060848"/>
            <a:ext cx="230425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5724128" y="3284984"/>
            <a:ext cx="93610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a:off x="5724128" y="4149080"/>
            <a:ext cx="2304256"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22</a:t>
            </a:r>
            <a:endParaRPr lang="ja-JP" altLang="en-US" dirty="0">
              <a:solidFill>
                <a:prstClr val="black"/>
              </a:solidFill>
            </a:endParaRPr>
          </a:p>
        </p:txBody>
      </p:sp>
    </p:spTree>
    <p:extLst>
      <p:ext uri="{BB962C8B-B14F-4D97-AF65-F5344CB8AC3E}">
        <p14:creationId xmlns:p14="http://schemas.microsoft.com/office/powerpoint/2010/main" val="2972346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microsoft.com/office/2006/metadata/properties"/>
    <ds:schemaRef ds:uri="http://purl.org/dc/dcmitype/"/>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16450</TotalTime>
  <Words>2179</Words>
  <Application>Microsoft Office PowerPoint</Application>
  <PresentationFormat>画面に合わせる (4:3)</PresentationFormat>
  <Paragraphs>905</Paragraphs>
  <Slides>14</Slides>
  <Notes>2</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2017-02-14T08:26:02Z</cp:lastPrinted>
  <dcterms:created xsi:type="dcterms:W3CDTF">2014-06-17T12:02:58Z</dcterms:created>
  <dcterms:modified xsi:type="dcterms:W3CDTF">2017-02-15T01:45:22Z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