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Lst>
  <p:notesMasterIdLst>
    <p:notesMasterId r:id="rId8"/>
  </p:notesMasterIdLst>
  <p:sldIdLst>
    <p:sldId id="1470" r:id="rId5"/>
    <p:sldId id="1404" r:id="rId6"/>
    <p:sldId id="1624"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3655569498"/>
              </p:ext>
            </p:extLst>
          </p:nvPr>
        </p:nvGraphicFramePr>
        <p:xfrm>
          <a:off x="323528" y="1412777"/>
          <a:ext cx="8604000" cy="4690244"/>
        </p:xfrm>
        <a:graphic>
          <a:graphicData uri="http://schemas.openxmlformats.org/drawingml/2006/table">
            <a:tbl>
              <a:tblPr firstRow="1" firstCol="1" bandRow="1" bandCol="1"/>
              <a:tblGrid>
                <a:gridCol w="1080000"/>
                <a:gridCol w="1080000"/>
                <a:gridCol w="720000"/>
                <a:gridCol w="1980000"/>
                <a:gridCol w="1980000"/>
                <a:gridCol w="1224000"/>
                <a:gridCol w="540000"/>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ja-JP" sz="900" b="1"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今後の予定（工程）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・各部局において、優先性や効果の高い事業への組み換え（重点化）を行う仕組みの検討・実施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⇒・マネジメントシートについては各部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局長のマネジメントのツールとして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を算出することにより、</a:t>
                      </a:r>
                      <a:r>
                        <a:rPr lang="ja-JP" altLang="en-US" sz="900" u="none"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会計局</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5184416" y="2852936"/>
            <a:ext cx="3132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697536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23226982"/>
              </p:ext>
            </p:extLst>
          </p:nvPr>
        </p:nvGraphicFramePr>
        <p:xfrm>
          <a:off x="251520" y="1412776"/>
          <a:ext cx="8604000" cy="2433738"/>
        </p:xfrm>
        <a:graphic>
          <a:graphicData uri="http://schemas.openxmlformats.org/drawingml/2006/table">
            <a:tbl>
              <a:tblPr firstRow="1" firstCol="1" bandRow="1" bandCol="1"/>
              <a:tblGrid>
                <a:gridCol w="1080000"/>
                <a:gridCol w="1080000"/>
                <a:gridCol w="720000"/>
                <a:gridCol w="1980000"/>
                <a:gridCol w="1980000"/>
                <a:gridCol w="1224000"/>
                <a:gridCol w="540000"/>
              </a:tblGrid>
              <a:tr h="198880">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今後の予定（工程）</a:t>
                      </a: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・広告事業におけるメリットシステムの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年度当初予算編成から実施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（予算編成要領に明記）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部局の創意工夫を促す仕組みの検討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初予算編成で導入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a:t>
            </a:r>
            <a:endParaRPr lang="ja-JP" altLang="en-US" dirty="0">
              <a:solidFill>
                <a:prstClr val="black"/>
              </a:solidFill>
            </a:endParaRPr>
          </a:p>
        </p:txBody>
      </p:sp>
      <p:cxnSp>
        <p:nvCxnSpPr>
          <p:cNvPr id="10" name="直線矢印コネクタ 9"/>
          <p:cNvCxnSpPr/>
          <p:nvPr/>
        </p:nvCxnSpPr>
        <p:spPr>
          <a:xfrm>
            <a:off x="5128747" y="1988840"/>
            <a:ext cx="318766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128747" y="2924944"/>
            <a:ext cx="3187669"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295585902"/>
              </p:ext>
            </p:extLst>
          </p:nvPr>
        </p:nvGraphicFramePr>
        <p:xfrm>
          <a:off x="296044" y="1257727"/>
          <a:ext cx="8496040" cy="4893289"/>
        </p:xfrm>
        <a:graphic>
          <a:graphicData uri="http://schemas.openxmlformats.org/drawingml/2006/table">
            <a:tbl>
              <a:tblPr firstRow="1" firstCol="1" bandRow="1" bandCol="1"/>
              <a:tblGrid>
                <a:gridCol w="1080120"/>
                <a:gridCol w="1080000"/>
                <a:gridCol w="864000"/>
                <a:gridCol w="1872208"/>
                <a:gridCol w="1872000"/>
                <a:gridCol w="1187712"/>
                <a:gridCol w="540000"/>
              </a:tblGrid>
              <a:tr h="231553">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681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p>
                      <a:pPr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公共建築室</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基本方針に基づくマネジメントの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9525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⇒・建築後</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年目を迎える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施設並びに有効活用を点検する</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施設について、施設の活用方針をとりまとめ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⇒・技術検討ＷＧにて劣化度調査項目等</a:t>
                      </a:r>
                      <a:r>
                        <a:rPr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及び保全情報等の集約項目選定、集約方法をまとめた</a:t>
                      </a:r>
                      <a:endParaRPr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・学校、警察、その他施設（計</a:t>
                      </a:r>
                      <a:r>
                        <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164</a:t>
                      </a:r>
                      <a:r>
                        <a:rPr kumimoji="1" lang="ja-JP" altLang="en-US"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棟）について劣化度調査、中長期保全計画策定</a:t>
                      </a:r>
                      <a:endParaRPr kumimoji="1" lang="en-US" altLang="ja-JP" sz="9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180975" indent="-180975">
                        <a:tabLst>
                          <a:tab pos="990600" algn="l"/>
                        </a:tabLs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220072" y="1841796"/>
            <a:ext cx="3024336"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endParaRPr lang="ja-JP" altLang="en-US" dirty="0">
              <a:solidFill>
                <a:prstClr val="black"/>
              </a:solidFill>
            </a:endParaRPr>
          </a:p>
        </p:txBody>
      </p:sp>
      <p:sp>
        <p:nvSpPr>
          <p:cNvPr id="13" name="右矢印 12"/>
          <p:cNvSpPr/>
          <p:nvPr/>
        </p:nvSpPr>
        <p:spPr>
          <a:xfrm>
            <a:off x="5220071" y="3722023"/>
            <a:ext cx="3024337"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rgbClr val="FF0000"/>
              </a:solidFill>
            </a:endParaRPr>
          </a:p>
        </p:txBody>
      </p:sp>
      <p:sp>
        <p:nvSpPr>
          <p:cNvPr id="10" name="正方形/長方形 9"/>
          <p:cNvSpPr/>
          <p:nvPr/>
        </p:nvSpPr>
        <p:spPr>
          <a:xfrm>
            <a:off x="6444208" y="3938047"/>
            <a:ext cx="1296144" cy="28304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155434" y="5517232"/>
            <a:ext cx="1277094" cy="230832"/>
          </a:xfrm>
          <a:prstGeom prst="rect">
            <a:avLst/>
          </a:prstGeom>
          <a:noFill/>
          <a:ln>
            <a:noFill/>
          </a:ln>
        </p:spPr>
        <p:txBody>
          <a:bodyPr wrap="square" rtlCol="0">
            <a:spAutoFit/>
          </a:bodyPr>
          <a:lstStyle/>
          <a:p>
            <a:r>
              <a:rPr kumimoji="1" lang="ja-JP" altLang="en-US" sz="900" dirty="0" smtClean="0">
                <a:solidFill>
                  <a:srgbClr val="FF0000"/>
                </a:solidFill>
                <a:latin typeface="ＭＳ Ｐ明朝" panose="02020600040205080304" pitchFamily="18" charset="-128"/>
                <a:ea typeface="ＭＳ Ｐ明朝" panose="02020600040205080304" pitchFamily="18" charset="-128"/>
              </a:rPr>
              <a:t>　</a:t>
            </a:r>
            <a:endParaRPr kumimoji="1" lang="ja-JP" altLang="en-US" sz="900" dirty="0">
              <a:solidFill>
                <a:srgbClr val="FF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723631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16450</TotalTime>
  <Words>632</Words>
  <Application>Microsoft Office PowerPoint</Application>
  <PresentationFormat>画面に合わせる (4:3)</PresentationFormat>
  <Paragraphs>165</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4_Office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