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5" saveSubsetFonts="1">
  <p:sldMasterIdLst>
    <p:sldMasterId id="2147483648" r:id="rId1"/>
    <p:sldMasterId id="2147483660" r:id="rId2"/>
    <p:sldMasterId id="2147483672" r:id="rId3"/>
    <p:sldMasterId id="2147483684" r:id="rId4"/>
  </p:sldMasterIdLst>
  <p:notesMasterIdLst>
    <p:notesMasterId r:id="rId6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19"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20" r:id="rId58"/>
    <p:sldId id="310" r:id="rId59"/>
    <p:sldId id="311" r:id="rId60"/>
    <p:sldId id="312" r:id="rId61"/>
    <p:sldId id="313" r:id="rId62"/>
    <p:sldId id="314" r:id="rId63"/>
    <p:sldId id="315" r:id="rId64"/>
    <p:sldId id="316" r:id="rId65"/>
    <p:sldId id="317" r:id="rId66"/>
    <p:sldId id="318" r:id="rId6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93B4F-6048-4FC3-9FBF-95E49B2C0AB6}" type="datetimeFigureOut">
              <a:rPr kumimoji="1" lang="ja-JP" altLang="en-US" smtClean="0"/>
              <a:t>2015/3/19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C77F6-CD04-4A72-8C16-B074353BCFF5}" type="slidenum">
              <a:rPr kumimoji="1" lang="ja-JP" altLang="en-US" smtClean="0"/>
              <a:t>‹#›</a:t>
            </a:fld>
            <a:endParaRPr kumimoji="1" lang="ja-JP" altLang="en-US"/>
          </a:p>
        </p:txBody>
      </p:sp>
    </p:spTree>
    <p:extLst>
      <p:ext uri="{BB962C8B-B14F-4D97-AF65-F5344CB8AC3E}">
        <p14:creationId xmlns:p14="http://schemas.microsoft.com/office/powerpoint/2010/main" val="3809093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107</a:t>
            </a:fld>
            <a:endParaRPr lang="ja-JP" altLang="en-US">
              <a:solidFill>
                <a:prstClr val="black"/>
              </a:solidFill>
            </a:endParaRPr>
          </a:p>
        </p:txBody>
      </p:sp>
    </p:spTree>
    <p:extLst>
      <p:ext uri="{BB962C8B-B14F-4D97-AF65-F5344CB8AC3E}">
        <p14:creationId xmlns:p14="http://schemas.microsoft.com/office/powerpoint/2010/main" val="389958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112</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113</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114</a:t>
            </a:fld>
            <a:endParaRPr lang="ja-JP" altLang="en-US">
              <a:solidFill>
                <a:prstClr val="black"/>
              </a:solidFill>
            </a:endParaRPr>
          </a:p>
        </p:txBody>
      </p:sp>
    </p:spTree>
    <p:extLst>
      <p:ext uri="{BB962C8B-B14F-4D97-AF65-F5344CB8AC3E}">
        <p14:creationId xmlns:p14="http://schemas.microsoft.com/office/powerpoint/2010/main" val="189229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125</a:t>
            </a:fld>
            <a:endParaRPr lang="ja-JP" altLang="en-US">
              <a:solidFill>
                <a:prstClr val="black"/>
              </a:solidFill>
            </a:endParaRPr>
          </a:p>
        </p:txBody>
      </p:sp>
    </p:spTree>
    <p:extLst>
      <p:ext uri="{BB962C8B-B14F-4D97-AF65-F5344CB8AC3E}">
        <p14:creationId xmlns:p14="http://schemas.microsoft.com/office/powerpoint/2010/main" val="272585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144</a:t>
            </a:fld>
            <a:endParaRPr lang="ja-JP" altLang="en-US">
              <a:solidFill>
                <a:prstClr val="black"/>
              </a:solidFill>
            </a:endParaRPr>
          </a:p>
        </p:txBody>
      </p:sp>
    </p:spTree>
    <p:extLst>
      <p:ext uri="{BB962C8B-B14F-4D97-AF65-F5344CB8AC3E}">
        <p14:creationId xmlns:p14="http://schemas.microsoft.com/office/powerpoint/2010/main" val="395374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145</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15778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83664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188921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037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37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082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703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849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9706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51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26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429225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32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267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86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523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0603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0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0847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6265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2022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13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77334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041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1255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6081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4607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7897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009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998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54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7491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392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913262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5330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2114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7598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9575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26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6994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1665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283418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343428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18FA73-7B40-4EC9-950B-35BD4BFE07D2}" type="datetimeFigureOut">
              <a:rPr kumimoji="1" lang="ja-JP" altLang="en-US" smtClean="0"/>
              <a:t>2015/3/19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405299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8FA73-7B40-4EC9-950B-35BD4BFE07D2}" type="datetimeFigureOut">
              <a:rPr kumimoji="1" lang="ja-JP" altLang="en-US" smtClean="0"/>
              <a:t>2015/3/19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95F30-5A22-415F-84F8-FC2E3DC77979}" type="slidenum">
              <a:rPr kumimoji="1" lang="ja-JP" altLang="en-US" smtClean="0"/>
              <a:t>‹#›</a:t>
            </a:fld>
            <a:endParaRPr kumimoji="1" lang="ja-JP" altLang="en-US"/>
          </a:p>
        </p:txBody>
      </p:sp>
    </p:spTree>
    <p:extLst>
      <p:ext uri="{BB962C8B-B14F-4D97-AF65-F5344CB8AC3E}">
        <p14:creationId xmlns:p14="http://schemas.microsoft.com/office/powerpoint/2010/main" val="390005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3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1434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2015/3/19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51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package" Target="../embeddings/Microsoft_Excel_Worksheet2.xlsx"/></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85</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６．主な点検項目</a:t>
            </a:r>
          </a:p>
        </p:txBody>
      </p:sp>
      <p:sp>
        <p:nvSpPr>
          <p:cNvPr id="4" name="正方形/長方形 3"/>
          <p:cNvSpPr/>
          <p:nvPr/>
        </p:nvSpPr>
        <p:spPr>
          <a:xfrm>
            <a:off x="1259632" y="2492896"/>
            <a:ext cx="6264696" cy="3970318"/>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083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94</a:t>
            </a:fld>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498771369"/>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・大阪府都市整備中期計画（案）に基づき、インフラマネジメントを着実に実施している。とりわけ、南海トラフ巨大地震対策については、平成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南海トラフ巨大地震に伴う津波対策や公共交通戦略など新たな課題への対応を踏まえつつ、</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大阪府都市整備中期計画（案）の点検を進める。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178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95</a:t>
            </a:fld>
            <a:endParaRPr lang="ja-JP" altLang="en-US"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405744422"/>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った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717463246"/>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1029" name="ワークシート" r:id="rId4" imgW="5134005" imgH="771470" progId="Excel.Sheet.12">
                  <p:embed/>
                </p:oleObj>
              </mc:Choice>
              <mc:Fallback>
                <p:oleObj name="ワークシート" r:id="rId4" imgW="5134005" imgH="77147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672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96</a:t>
            </a:fld>
            <a:endParaRPr lang="ja-JP" altLang="en-US"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44295889"/>
              </p:ext>
            </p:extLst>
          </p:nvPr>
        </p:nvGraphicFramePr>
        <p:xfrm>
          <a:off x="323850" y="1344691"/>
          <a:ext cx="8496622" cy="4099386"/>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5621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月から、タクシーメーター</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880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97</a:t>
            </a:fld>
            <a:endParaRPr lang="ja-JP" altLang="en-US" dirty="0">
              <a:solidFill>
                <a:prstClr val="black"/>
              </a:solidFill>
            </a:endParaRPr>
          </a:p>
        </p:txBody>
      </p:sp>
      <p:sp>
        <p:nvSpPr>
          <p:cNvPr id="2" name="テキスト ボックス 1"/>
          <p:cNvSpPr txBox="1"/>
          <p:nvPr/>
        </p:nvSpPr>
        <p:spPr>
          <a:xfrm>
            <a:off x="179512" y="1134875"/>
            <a:ext cx="8784976" cy="1323439"/>
          </a:xfrm>
          <a:prstGeom prst="rect">
            <a:avLst/>
          </a:prstGeom>
          <a:noFill/>
        </p:spPr>
        <p:txBody>
          <a:bodyPr wrap="square" rtlCol="0">
            <a:spAutoFit/>
          </a:bodyPr>
          <a:lstStyle/>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これまでの取組みを継承しつつ、将来の府の財政状況に影響を与える可能性のある主要事業等について、再点検を実施し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年度以降も、引き続き、見直しの方向性に沿って成果等の検証を重視した点検等を行うことにより、各施策・事業の精査や見直しを進めていきます。</a:t>
            </a: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p>
        </p:txBody>
      </p:sp>
      <p:sp>
        <p:nvSpPr>
          <p:cNvPr id="7" name="テキスト ボックス 6"/>
          <p:cNvSpPr txBox="1"/>
          <p:nvPr/>
        </p:nvSpPr>
        <p:spPr>
          <a:xfrm>
            <a:off x="539552" y="2533248"/>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p>
        </p:txBody>
      </p:sp>
      <p:sp>
        <p:nvSpPr>
          <p:cNvPr id="8" name="テキスト ボックス 7"/>
          <p:cNvSpPr txBox="1"/>
          <p:nvPr/>
        </p:nvSpPr>
        <p:spPr>
          <a:xfrm>
            <a:off x="755576" y="2821280"/>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大阪府立大学運営費交付金</a:t>
            </a:r>
          </a:p>
        </p:txBody>
      </p:sp>
      <p:graphicFrame>
        <p:nvGraphicFramePr>
          <p:cNvPr id="10" name="表 9"/>
          <p:cNvGraphicFramePr>
            <a:graphicFrameLocks noGrp="1"/>
          </p:cNvGraphicFramePr>
          <p:nvPr>
            <p:extLst>
              <p:ext uri="{D42A27DB-BD31-4B8C-83A1-F6EECF244321}">
                <p14:modId xmlns:p14="http://schemas.microsoft.com/office/powerpoint/2010/main" val="1608200122"/>
              </p:ext>
            </p:extLst>
          </p:nvPr>
        </p:nvGraphicFramePr>
        <p:xfrm>
          <a:off x="875928" y="3181320"/>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101.3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850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98</a:t>
            </a:fld>
            <a:endParaRPr lang="ja-JP" altLang="en-US" dirty="0">
              <a:solidFill>
                <a:prstClr val="black"/>
              </a:solidFill>
            </a:endParaRPr>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大阪府立病院機構運営費負担金</a:t>
            </a:r>
          </a:p>
        </p:txBody>
      </p:sp>
      <p:graphicFrame>
        <p:nvGraphicFramePr>
          <p:cNvPr id="10" name="表 9"/>
          <p:cNvGraphicFramePr>
            <a:graphicFrameLocks noGrp="1"/>
          </p:cNvGraphicFramePr>
          <p:nvPr>
            <p:extLst>
              <p:ext uri="{D42A27DB-BD31-4B8C-83A1-F6EECF244321}">
                <p14:modId xmlns:p14="http://schemas.microsoft.com/office/powerpoint/2010/main" val="2273269382"/>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a:t>
                      </a:r>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保健衛生行政経費における内容のさらなる精査を行い、段階的に負担金（運営費部分）の縮減を図る。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p>
        </p:txBody>
      </p:sp>
      <p:graphicFrame>
        <p:nvGraphicFramePr>
          <p:cNvPr id="15" name="表 14"/>
          <p:cNvGraphicFramePr>
            <a:graphicFrameLocks noGrp="1"/>
          </p:cNvGraphicFramePr>
          <p:nvPr>
            <p:extLst>
              <p:ext uri="{D42A27DB-BD31-4B8C-83A1-F6EECF244321}">
                <p14:modId xmlns:p14="http://schemas.microsoft.com/office/powerpoint/2010/main" val="2891902628"/>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84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99</a:t>
            </a:fld>
            <a:endParaRPr lang="ja-JP" altLang="en-US" dirty="0">
              <a:solidFill>
                <a:prstClr val="black"/>
              </a:solidFill>
            </a:endParaRPr>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大阪府立産業技術総合研究所運営費交付金</a:t>
            </a:r>
          </a:p>
        </p:txBody>
      </p:sp>
      <p:graphicFrame>
        <p:nvGraphicFramePr>
          <p:cNvPr id="10" name="表 9"/>
          <p:cNvGraphicFramePr>
            <a:graphicFrameLocks noGrp="1"/>
          </p:cNvGraphicFramePr>
          <p:nvPr>
            <p:extLst>
              <p:ext uri="{D42A27DB-BD31-4B8C-83A1-F6EECF244321}">
                <p14:modId xmlns:p14="http://schemas.microsoft.com/office/powerpoint/2010/main" val="180099510"/>
              </p:ext>
            </p:extLst>
          </p:nvPr>
        </p:nvGraphicFramePr>
        <p:xfrm>
          <a:off x="875928" y="1271707"/>
          <a:ext cx="7584504" cy="2621280"/>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年度）に基づき、地方独立行政法人大阪府立産業技術総合研究所の運営に要する経費を交付する。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期中期計画の策定にあたっては、地方独立行政法人大阪市立工業研究所との統合の動きを踏まえつつ、より効果的、効率的な事業展開、財務マネジメント等について検討が必要。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計画の策定にあたっては、必要な研究員を確保しつつ、中小企業のニーズに応える質の高いサービスを提供し、さらなる事業収入の確保を図るとともに、事務職員の採用形態の見直し等による効率化などの経費削減を図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なお、次期計画期間中の運営費交付金については、市立工業研究所との統合など今後のあり方を踏まえて、改めて検討する。</a:t>
                      </a: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495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100</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14177772"/>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3,859.2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48.8</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a:t>
                      </a:r>
                    </a:p>
                    <a:p>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２．中小企業向け制度融資</a:t>
            </a: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83" y="4509120"/>
            <a:ext cx="4417297" cy="23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724381200"/>
              </p:ext>
            </p:extLst>
          </p:nvPr>
        </p:nvGraphicFramePr>
        <p:xfrm>
          <a:off x="875928" y="908720"/>
          <a:ext cx="7584504" cy="300990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このうち、乳幼児医療費助成制度については、先行して、</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補助制度（年齢及び所得制限による対象者の範囲）の再構築を図るとともに、子ども・子育て支援新制度の実施に合わせ、乳幼児医療を含む子育て支援サービスの水準向上に向け、「新子育て支援交付金」を創設。</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20688"/>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３．福祉医療費助成制度</a:t>
            </a:r>
          </a:p>
        </p:txBody>
      </p:sp>
      <p:graphicFrame>
        <p:nvGraphicFramePr>
          <p:cNvPr id="11" name="Group 40"/>
          <p:cNvGraphicFramePr>
            <a:graphicFrameLocks noGrp="1"/>
          </p:cNvGraphicFramePr>
          <p:nvPr>
            <p:extLst>
              <p:ext uri="{D42A27DB-BD31-4B8C-83A1-F6EECF244321}">
                <p14:modId xmlns:p14="http://schemas.microsoft.com/office/powerpoint/2010/main" val="1000404395"/>
              </p:ext>
            </p:extLst>
          </p:nvPr>
        </p:nvGraphicFramePr>
        <p:xfrm>
          <a:off x="899592" y="4208478"/>
          <a:ext cx="7560841" cy="25915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日現在の特定疾患治療研究事業実施要</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綱に規定する疾患のうち、国の難病としての公費負担医療の　　</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対象となる疾患を有する方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円以内</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高額療養費一般低位基準を準用</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3,570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960000"/>
            <a:ext cx="3278141"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市町村への府補助基準の概要（</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1200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101</a:t>
            </a:fld>
            <a:endParaRPr lang="ja-JP" altLang="en-US" dirty="0">
              <a:solidFill>
                <a:prstClr val="black"/>
              </a:solidFill>
            </a:endParaRPr>
          </a:p>
        </p:txBody>
      </p:sp>
    </p:spTree>
    <p:extLst>
      <p:ext uri="{BB962C8B-B14F-4D97-AF65-F5344CB8AC3E}">
        <p14:creationId xmlns:p14="http://schemas.microsoft.com/office/powerpoint/2010/main" val="401052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４．私学関係（育英会含む）</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24982291"/>
              </p:ext>
            </p:extLst>
          </p:nvPr>
        </p:nvGraphicFramePr>
        <p:xfrm>
          <a:off x="875928" y="1465289"/>
          <a:ext cx="7584504" cy="232375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0079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年度より実施）に伴い、私立幼稚園に対する助成制度のあり方を検討する必要。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後、私立幼稚園として存続する幼稚園については、引き続き経常費助成等を実施するとともに、新制度の趣旨を踏まえ、長時間の預かり保育に対する補助制度を再構築することで、認定こども園への移行を促進し、府内の待機児童の解消や子育て支援の充実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私立幼稚園振興助成費</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2275707100"/>
              </p:ext>
            </p:extLst>
          </p:nvPr>
        </p:nvGraphicFramePr>
        <p:xfrm>
          <a:off x="875928" y="4199602"/>
          <a:ext cx="7584504" cy="2465103"/>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00206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これまでの授業料支援補助金制度の効果検証を踏まえ、今後の制度のあり方について検討中。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27" name="テキスト ボックス 26"/>
          <p:cNvSpPr txBox="1"/>
          <p:nvPr/>
        </p:nvSpPr>
        <p:spPr>
          <a:xfrm>
            <a:off x="755576" y="3861048"/>
            <a:ext cx="5472608"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102</a:t>
            </a:fld>
            <a:endParaRPr lang="ja-JP" altLang="en-US" dirty="0">
              <a:solidFill>
                <a:prstClr val="black"/>
              </a:solidFill>
            </a:endParaRPr>
          </a:p>
        </p:txBody>
      </p:sp>
    </p:spTree>
    <p:extLst>
      <p:ext uri="{BB962C8B-B14F-4D97-AF65-F5344CB8AC3E}">
        <p14:creationId xmlns:p14="http://schemas.microsoft.com/office/powerpoint/2010/main" val="299114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103</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592132619"/>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大阪府育英会助成費</a:t>
            </a: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936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179512" y="119675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財政構造改革プラン（案）の取組みを継続するもの</a:t>
            </a:r>
          </a:p>
        </p:txBody>
      </p:sp>
      <p:graphicFrame>
        <p:nvGraphicFramePr>
          <p:cNvPr id="6" name="表 5"/>
          <p:cNvGraphicFramePr>
            <a:graphicFrameLocks noGrp="1"/>
          </p:cNvGraphicFramePr>
          <p:nvPr>
            <p:extLst>
              <p:ext uri="{D42A27DB-BD31-4B8C-83A1-F6EECF244321}">
                <p14:modId xmlns:p14="http://schemas.microsoft.com/office/powerpoint/2010/main" val="1941741454"/>
              </p:ext>
            </p:extLst>
          </p:nvPr>
        </p:nvGraphicFramePr>
        <p:xfrm>
          <a:off x="287685" y="1556792"/>
          <a:ext cx="8676804" cy="5000476"/>
        </p:xfrm>
        <a:graphic>
          <a:graphicData uri="http://schemas.openxmlformats.org/drawingml/2006/table">
            <a:tbl>
              <a:tblPr>
                <a:tableStyleId>{5940675A-B579-460E-94D1-54222C63F5DA}</a:tableStyleId>
              </a:tblPr>
              <a:tblGrid>
                <a:gridCol w="1187971"/>
                <a:gridCol w="1728192"/>
                <a:gridCol w="2952328"/>
                <a:gridCol w="2808313"/>
              </a:tblGrid>
              <a:tr h="258580">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407781">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32493">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年度末までに単年度貸付を解消見込み。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811741">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2189881">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児者及びその介護者の実態やサービスのニーズ等について、アンケート調査を実施。また、福祉サービスの体験会等を開催。</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在宅</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児（者）介護手当については、当事者のニーズに合致したより良い制度となるよう、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年度実施にむけて平成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年の夏までに、制度の位置づけも含めた検証及び必要な改善を行う。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なお、左記事業については、平成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86</a:t>
            </a:fld>
            <a:endParaRPr lang="ja-JP" altLang="en-US" dirty="0">
              <a:solidFill>
                <a:prstClr val="black"/>
              </a:solidFill>
            </a:endParaRPr>
          </a:p>
        </p:txBody>
      </p:sp>
    </p:spTree>
    <p:extLst>
      <p:ext uri="{BB962C8B-B14F-4D97-AF65-F5344CB8AC3E}">
        <p14:creationId xmlns:p14="http://schemas.microsoft.com/office/powerpoint/2010/main" val="241909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104</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528512071"/>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５．市町村交付金等</a:t>
            </a: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市町村振興補助金</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872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105</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210714088"/>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総合相談事業交付金</a:t>
            </a:r>
          </a:p>
        </p:txBody>
      </p:sp>
      <p:graphicFrame>
        <p:nvGraphicFramePr>
          <p:cNvPr id="20" name="表 19"/>
          <p:cNvGraphicFramePr>
            <a:graphicFrameLocks noGrp="1"/>
          </p:cNvGraphicFramePr>
          <p:nvPr>
            <p:extLst>
              <p:ext uri="{D42A27DB-BD31-4B8C-83A1-F6EECF244321}">
                <p14:modId xmlns:p14="http://schemas.microsoft.com/office/powerpoint/2010/main" val="910422367"/>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地域福祉、子育て支援及び高齢者施策の各分野において、市町村で策定される計画の目標達成に向け、市町村の事業展開を支援することで、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地域福祉・子育て支援交付金</a:t>
            </a: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8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106</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35227635"/>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ノレールの延伸の採算性については、交通計画や経営に関する有識者等第三者の意見を確認しながら検証を深める。また、近鉄新駅や乗継施設等の整備については、沿線市に応分の負担の内容を確定させ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６．インフラ整備</a:t>
            </a: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モノレールの延伸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994158405"/>
              </p:ext>
            </p:extLst>
          </p:nvPr>
        </p:nvGraphicFramePr>
        <p:xfrm>
          <a:off x="875928" y="4040088"/>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738518"/>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p>
        </p:txBody>
      </p:sp>
    </p:spTree>
    <p:extLst>
      <p:ext uri="{BB962C8B-B14F-4D97-AF65-F5344CB8AC3E}">
        <p14:creationId xmlns:p14="http://schemas.microsoft.com/office/powerpoint/2010/main" val="1623305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107</a:t>
            </a:fld>
            <a:endParaRPr lang="ja-JP" altLang="en-US"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516332543"/>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府立学校建設事業費（耐震工事を除く）</a:t>
            </a: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692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108</a:t>
            </a:fld>
            <a:endParaRPr lang="ja-JP" altLang="en-US"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95962403"/>
              </p:ext>
            </p:extLst>
          </p:nvPr>
        </p:nvGraphicFramePr>
        <p:xfrm>
          <a:off x="875928" y="1103258"/>
          <a:ext cx="7584504" cy="3909918"/>
        </p:xfrm>
        <a:graphic>
          <a:graphicData uri="http://schemas.openxmlformats.org/drawingml/2006/table">
            <a:tbl>
              <a:tblPr firstRow="1" bandRow="1">
                <a:tableStyleId>{5940675A-B579-460E-94D1-54222C63F5DA}</a:tableStyleId>
              </a:tblPr>
              <a:tblGrid>
                <a:gridCol w="2183904"/>
                <a:gridCol w="1080120"/>
                <a:gridCol w="4320480"/>
              </a:tblGrid>
              <a:tr h="5572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住宅に困窮する低額所得者向けの府営住宅を建設・管理・運営し、低廉な家賃で提供する。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府営住宅事業特別会計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1,393.3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a:tc>
                <a:tc hMerge="1">
                  <a:txBody>
                    <a:bodyPr/>
                    <a:lstStyle/>
                    <a:p>
                      <a:endParaRPr kumimoji="1" lang="ja-JP" altLang="en-US"/>
                    </a:p>
                  </a:txBody>
                  <a:tcPr/>
                </a:tc>
              </a:tr>
              <a:tr h="3277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02490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年度までの取組み実績を踏まえ引き続き取組みを進めるとともに、人口、世帯の動向や住宅全体の空き家数の増加等、最新のデータを踏まえ、今後の住宅政策について効果検証する必要がある。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近年の人口、世帯の動向、空き家数の増加等、最新のデータを踏まえ、住宅セーフティネットに関する政策を効果検証し、府営住宅の供給を中心とした政策から、</a:t>
                      </a:r>
                      <a:r>
                        <a:rPr lang="ja-JP" altLang="en-US" sz="14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府域の住宅全体のストックを活用し、</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府民の安心居住と活力を創造する新たな住宅政策への転換を一層推進する。</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府営住宅ストックについては、将来的に量的な縮小を図るという方向性を踏まえ、平成</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年度に改定するストック総合活用計画において、必要な建替え戸数（活用戸数・用途廃止戸数）の精査を行う。</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また、基礎自治体が地域のまちづくりに府営住宅を活用する観点から、府営住宅の市町移管について、市町と緊密な連携・協力のもと、さらに推進する。</a:t>
                      </a:r>
                      <a:r>
                        <a:rPr lang="ja-JP" altLang="ja-JP"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764704"/>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公営住宅への行政投資のあり方</a:t>
            </a:r>
          </a:p>
        </p:txBody>
      </p:sp>
      <p:sp>
        <p:nvSpPr>
          <p:cNvPr id="13" name="正方形/長方形 12"/>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984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109</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899056640"/>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７．特別会計（繰出金）</a:t>
            </a: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流域下水道事業特別会計</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22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110</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284519676"/>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箕面北部丘陵整備事業特別会計</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430635379"/>
              </p:ext>
            </p:extLst>
          </p:nvPr>
        </p:nvGraphicFramePr>
        <p:xfrm>
          <a:off x="2339752" y="3053756"/>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510558" y="556599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箕面特会負担</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868</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651250" y="6337126"/>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道路事業に</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86779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74"/>
          <p:cNvSpPr>
            <a:spLocks noChangeArrowheads="1"/>
          </p:cNvSpPr>
          <p:nvPr/>
        </p:nvSpPr>
        <p:spPr bwMode="auto">
          <a:xfrm>
            <a:off x="5940152" y="2874676"/>
            <a:ext cx="1245534" cy="19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algn="ctr" fontAlgn="ctr">
              <a:spcBef>
                <a:spcPct val="0"/>
              </a:spcBef>
            </a:pPr>
            <a:r>
              <a:rPr lang="ja-JP" altLang="en-US" sz="12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794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111</a:t>
            </a:fld>
            <a:endParaRPr lang="ja-JP" altLang="en-US" dirty="0">
              <a:solidFill>
                <a:prstClr val="black"/>
              </a:solidFill>
            </a:endParaRPr>
          </a:p>
        </p:txBody>
      </p:sp>
      <p:sp>
        <p:nvSpPr>
          <p:cNvPr id="2" name="正方形/長方形 1"/>
          <p:cNvSpPr/>
          <p:nvPr/>
        </p:nvSpPr>
        <p:spPr>
          <a:xfrm>
            <a:off x="304077" y="900497"/>
            <a:ext cx="8433036" cy="86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sz="1600" b="1" dirty="0">
              <a:solidFill>
                <a:prstClr val="white"/>
              </a:solidFill>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大阪府では、歳入確保を図るため、これまでも府有財産の処分を進めてきましたが、さらに、府民共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通の財産として、今後の取組みを踏まえ、活用可能財産については積極的に売却・貸付を行います。</a:t>
            </a:r>
          </a:p>
        </p:txBody>
      </p:sp>
      <p:graphicFrame>
        <p:nvGraphicFramePr>
          <p:cNvPr id="7" name="表 6"/>
          <p:cNvGraphicFramePr>
            <a:graphicFrameLocks noGrp="1"/>
          </p:cNvGraphicFramePr>
          <p:nvPr>
            <p:extLst>
              <p:ext uri="{D42A27DB-BD31-4B8C-83A1-F6EECF244321}">
                <p14:modId xmlns:p14="http://schemas.microsoft.com/office/powerpoint/2010/main" val="1692439094"/>
              </p:ext>
            </p:extLst>
          </p:nvPr>
        </p:nvGraphicFramePr>
        <p:xfrm>
          <a:off x="683568" y="2135481"/>
          <a:ext cx="7748960" cy="936104"/>
        </p:xfrm>
        <a:graphic>
          <a:graphicData uri="http://schemas.openxmlformats.org/drawingml/2006/table">
            <a:tbl>
              <a:tblPr>
                <a:tableStyleId>{5C22544A-7EE6-4342-B048-85BDC9FD1C3A}</a:tableStyleId>
              </a:tblPr>
              <a:tblGrid>
                <a:gridCol w="4176464"/>
                <a:gridCol w="1190832"/>
                <a:gridCol w="1190832"/>
                <a:gridCol w="1190832"/>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【H26.2</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版</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での</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３３</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7164288" y="1889260"/>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5928" y="3356992"/>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3501006"/>
            <a:ext cx="8460940" cy="1323439"/>
          </a:xfrm>
          <a:prstGeom prst="rect">
            <a:avLst/>
          </a:prstGeom>
        </p:spPr>
        <p:txBody>
          <a:bodyPr wrap="square">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使用料・手数料の点検</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フルコスト（直接的な経費のほか、人件費、維持管理費など）計算による原価を基本に、現行の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料金水準の妥当性について、平成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年度中に一斉点検を行います。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これらの点検の内容、情勢の変化等を踏まえながら、料金水準の妥当性について検討を行います。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3324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112</a:t>
            </a:fld>
            <a:endParaRPr lang="ja-JP" altLang="en-US" dirty="0">
              <a:solidFill>
                <a:prstClr val="black"/>
              </a:solidFill>
            </a:endParaRPr>
          </a:p>
        </p:txBody>
      </p:sp>
      <p:sp>
        <p:nvSpPr>
          <p:cNvPr id="6" name="正方形/長方形 5"/>
          <p:cNvSpPr/>
          <p:nvPr/>
        </p:nvSpPr>
        <p:spPr>
          <a:xfrm>
            <a:off x="110902" y="4470057"/>
            <a:ext cx="8829080" cy="1815882"/>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712258" y="6036970"/>
            <a:ext cx="6228184" cy="415498"/>
          </a:xfrm>
          <a:prstGeom prst="rect">
            <a:avLst/>
          </a:prstGeom>
        </p:spPr>
        <p:txBody>
          <a:bodyPr wrap="square">
            <a:spAutoFit/>
          </a:bodyPr>
          <a:lstStyle/>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
        <p:nvSpPr>
          <p:cNvPr id="41" name="正方形/長方形 40"/>
          <p:cNvSpPr/>
          <p:nvPr/>
        </p:nvSpPr>
        <p:spPr>
          <a:xfrm>
            <a:off x="1434801" y="3789040"/>
            <a:ext cx="6593583" cy="415498"/>
          </a:xfrm>
          <a:prstGeom prst="rect">
            <a:avLst/>
          </a:prstGeom>
        </p:spPr>
        <p:txBody>
          <a:bodyPr wrap="square">
            <a:spAutoFit/>
          </a:bodyPr>
          <a:lstStyle/>
          <a:p>
            <a:pPr defTabSz="647700">
              <a:spcBef>
                <a:spcPct val="0"/>
              </a:spcBef>
              <a:tabLst>
                <a:tab pos="8256588" algn="r"/>
              </a:tabLst>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年度以降の収入見込み額については、市町村から地方税徴収機構へ引継がれる税額により変動する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ため、平成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年度の収入見込み額をベースに算出。</a:t>
            </a:r>
            <a:endParaRPr lang="ja-JP" altLang="en-US" sz="1050" dirty="0">
              <a:solidFill>
                <a:prstClr val="black"/>
              </a:solidFill>
            </a:endParaRPr>
          </a:p>
        </p:txBody>
      </p:sp>
      <p:graphicFrame>
        <p:nvGraphicFramePr>
          <p:cNvPr id="42" name="表 41"/>
          <p:cNvGraphicFramePr>
            <a:graphicFrameLocks noGrp="1"/>
          </p:cNvGraphicFramePr>
          <p:nvPr>
            <p:extLst>
              <p:ext uri="{D42A27DB-BD31-4B8C-83A1-F6EECF244321}">
                <p14:modId xmlns:p14="http://schemas.microsoft.com/office/powerpoint/2010/main" val="891611880"/>
              </p:ext>
            </p:extLst>
          </p:nvPr>
        </p:nvGraphicFramePr>
        <p:xfrm>
          <a:off x="1511660" y="2979848"/>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43" name="正方形/長方形 42"/>
          <p:cNvSpPr/>
          <p:nvPr/>
        </p:nvSpPr>
        <p:spPr>
          <a:xfrm>
            <a:off x="6804248" y="2705322"/>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44" name="正方形/長方形 43"/>
          <p:cNvSpPr/>
          <p:nvPr/>
        </p:nvSpPr>
        <p:spPr>
          <a:xfrm>
            <a:off x="241872" y="908720"/>
            <a:ext cx="8640960" cy="1815882"/>
          </a:xfrm>
          <a:prstGeom prst="rect">
            <a:avLst/>
          </a:prstGeom>
        </p:spPr>
        <p:txBody>
          <a:bodyPr wrap="square">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個人府民税の賦課徴収については、市町村が個人市町村税と併せて行い、府は市町村に対して、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今後さらに、市町村との新たなパートナーシップなどの観点からも、市町村と共同で徴収する仕組みと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して、大阪府域地方税徴収機構（仮称）を平成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月に設置し、徴収向上方策を推進します。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746008921"/>
              </p:ext>
            </p:extLst>
          </p:nvPr>
        </p:nvGraphicFramePr>
        <p:xfrm>
          <a:off x="1511660" y="5274011"/>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464305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「財政構造改革プラン（案）」の取組みにより、「大阪府債権の回収及び整理に関する条例」の制定・</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改正を行い、毎年債権の回収及び整理に関する目標を定めた計画の策定、その進捗状況を公表すること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になっており、適正な債権の回収及び整理を進めます。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113</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歳入確保に向けたさまざまな取組みの中で、課税自主権の活用を行う場合は、「受益と負担」や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債権の整理</a:t>
              </a:r>
              <a:endParaRPr kumimoji="0" lang="en-US" altLang="ja-JP"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（不納欠損処理）</a:t>
              </a: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早期の債権整理</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150000"/>
                </a:lnSpc>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債権管理にかかるコストの削減を図るとともに</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150000"/>
                </a:lnSpc>
                <a:spcBef>
                  <a:spcPct val="0"/>
                </a:spcBef>
                <a:spcAft>
                  <a:spcPct val="0"/>
                </a:spcAft>
                <a:defRPr/>
              </a:pP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財務諸表への適切な反映を行う。</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30000"/>
                </a:spcBef>
                <a:spcAft>
                  <a:spcPct val="0"/>
                </a:spcAft>
                <a:defRPr/>
              </a:pP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私債権</a:t>
              </a: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fontAlgn="base">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時効の期間が経過しているが時効の援用</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が無い債権</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・債権放棄基準の緩和</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・少額債権の知事専決の導入</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積極的な債権回収</a:t>
              </a:r>
              <a:endPar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督促、納付交渉、催告、所在調査等　</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の計画的な推進を図る。</a:t>
              </a:r>
              <a:endParaRPr kumimoji="0" lang="en-US" altLang="ja-JP"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ct val="70000"/>
                </a:lnSpc>
                <a:spcBef>
                  <a:spcPts val="900"/>
                </a:spcBef>
                <a:spcAft>
                  <a:spcPct val="0"/>
                </a:spcAft>
                <a:defRPr/>
              </a:pP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強制徴収公債権</a:t>
              </a: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fontAlgn="base">
                <a:lnSpc>
                  <a:spcPct val="50000"/>
                </a:lnSpc>
                <a:spcBef>
                  <a:spcPts val="900"/>
                </a:spcBef>
                <a:spcAft>
                  <a:spcPct val="0"/>
                </a:spcAft>
                <a:defRPr/>
              </a:pP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滞納処分</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ts val="700"/>
                </a:spcBef>
                <a:spcAft>
                  <a:spcPct val="0"/>
                </a:spcAft>
                <a:defRPr/>
              </a:pP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私債権・非強制徴収公債権</a:t>
              </a:r>
              <a:r>
                <a:rPr kumimoji="0" lang="en-US" altLang="ja-JP"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fontAlgn="base">
                <a:lnSpc>
                  <a:spcPct val="50000"/>
                </a:lnSpc>
                <a:spcBef>
                  <a:spcPts val="700"/>
                </a:spcBef>
                <a:spcAft>
                  <a:spcPct val="0"/>
                </a:spcAft>
                <a:defRPr/>
              </a:pP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支払督促、訴訟</a:t>
              </a: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債権回収事案</a:t>
              </a:r>
              <a:endPar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大阪府債権の回収及び整理に関する条例</a:t>
              </a:r>
              <a:endParaRPr kumimoji="0" lang="ja-JP" altLang="en-US" sz="1400" b="1" kern="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計画の公表</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（条例第３条第２項）</a:t>
              </a: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債権回収・整理計画の策定</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（条例第３条）</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債権の回収及び整理に関する目標の設定</a:t>
              </a:r>
            </a:p>
            <a:p>
              <a:pPr fontAlgn="base">
                <a:spcBef>
                  <a:spcPct val="0"/>
                </a:spcBef>
                <a:spcAft>
                  <a:spcPct val="0"/>
                </a:spcAft>
                <a:defRPr/>
              </a:pPr>
              <a:endParaRPr kumimoji="0" lang="en-US" altLang="ja-JP" sz="1000" i="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進捗状況の公表</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（条例第５条）</a:t>
              </a:r>
              <a:endParaRPr kumimoji="0"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ts val="900"/>
                </a:spcBef>
                <a:spcAft>
                  <a:spcPct val="0"/>
                </a:spcAft>
                <a:defRPr/>
              </a:pPr>
              <a:r>
                <a:rPr kumimoji="0"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月末及び</a:t>
              </a:r>
              <a:r>
                <a:rPr kumimoji="0"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月末時点の年</a:t>
              </a:r>
              <a:r>
                <a:rPr kumimoji="0"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a:t>
              </a:r>
              <a:r>
                <a:rPr kumimoji="0" lang="ja-JP" altLang="en-US" sz="8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条例規則第</a:t>
              </a:r>
              <a:r>
                <a:rPr kumimoji="0"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計画期間</a:t>
              </a:r>
              <a:r>
                <a:rPr kumimoji="0" lang="ja-JP" altLang="en-US"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：毎年</a:t>
              </a:r>
              <a:r>
                <a:rPr kumimoji="0" lang="en-US" altLang="ja-JP"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9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（条例規則第</a:t>
              </a: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条）</a:t>
              </a:r>
              <a:endParaRPr kumimoji="0" lang="ja-JP" altLang="en-US"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債権整理事案</a:t>
              </a:r>
              <a:endPar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未回収</a:t>
              </a:r>
            </a:p>
            <a:p>
              <a:pPr algn="ctr" defTabSz="844550" fontAlgn="base">
                <a:spcBef>
                  <a:spcPct val="0"/>
                </a:spcBef>
                <a:spcAft>
                  <a:spcPct val="0"/>
                </a:spcAft>
                <a:defRPr/>
              </a:pPr>
              <a:endPar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844550" fontAlgn="base">
                <a:spcBef>
                  <a:spcPct val="0"/>
                </a:spcBef>
                <a:spcAft>
                  <a:spcPct val="0"/>
                </a:spcAft>
                <a:defRPr/>
              </a:pPr>
              <a:endParaRPr kumimoji="0" lang="en-US" altLang="ja-JP" sz="15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債権の回収</a:t>
              </a: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22</a:t>
            </a: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日施行</a:t>
            </a:r>
            <a:endParaRPr kumimoji="0"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9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日改正</a:t>
            </a: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678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318753343"/>
              </p:ext>
            </p:extLst>
          </p:nvPr>
        </p:nvGraphicFramePr>
        <p:xfrm>
          <a:off x="323528" y="1301461"/>
          <a:ext cx="8640960" cy="1911515"/>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659632">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においては、国へ財源措置を要望するとともに、監察医事務所における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国は今年度中</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各府県へ説明するとしており、府としては、来年度に関係機関等との意見を交換する場を設置するとともに</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府域の死因究明のあり方を</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87</a:t>
            </a:fld>
            <a:endParaRPr lang="ja-JP" altLang="en-US" dirty="0">
              <a:solidFill>
                <a:prstClr val="black"/>
              </a:solidFill>
            </a:endParaRPr>
          </a:p>
        </p:txBody>
      </p:sp>
    </p:spTree>
    <p:extLst>
      <p:ext uri="{BB962C8B-B14F-4D97-AF65-F5344CB8AC3E}">
        <p14:creationId xmlns:p14="http://schemas.microsoft.com/office/powerpoint/2010/main" val="53474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指定出資法人（</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9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a:t>
            </a:r>
            <a:r>
              <a:rPr lang="ja-JP" altLang="en-US" sz="8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について、「財政構造改革プラン（案）」及び「平成</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取組み」において示された「今後の方向性」に基づく取組状況や進捗状況を踏まえ、点検を実施しました。</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孫法人（</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9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今後、点検に基づく改革の方向性の具体化を図るとともに、「出資法人等への関与事項等を定める条例」 に　　　</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基づく経営評価制度や人的関与の必要性の点検等により、府としての法人に対する関与の見直し、法人の経営</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を除く。　　</a:t>
            </a:r>
            <a:r>
              <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注２：大阪府都市開発</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が出資する孫法人</a:t>
            </a:r>
            <a:r>
              <a:rPr lang="ja-JP" altLang="en-US"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59926052"/>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a:lnSpc>
                <a:spcPts val="8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・☆は新たな方向性を示した法人</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は今後の方向性を確認した法人</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4"/>
          <p:cNvSpPr>
            <a:spLocks noChangeArrowheads="1"/>
          </p:cNvSpPr>
          <p:nvPr/>
        </p:nvSpPr>
        <p:spPr bwMode="auto">
          <a:xfrm>
            <a:off x="6498714" y="2571617"/>
            <a:ext cx="2016225" cy="173653"/>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今後の方向性</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bwMode="auto">
          <a:xfrm>
            <a:off x="6387029" y="2828772"/>
            <a:ext cx="2233462" cy="371547"/>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月廃止予定</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6393334" y="3290675"/>
            <a:ext cx="2227157" cy="258176"/>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6393333" y="3636806"/>
            <a:ext cx="2227158" cy="53940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7" name="正方形/長方形 136"/>
          <p:cNvSpPr/>
          <p:nvPr/>
        </p:nvSpPr>
        <p:spPr bwMode="auto">
          <a:xfrm>
            <a:off x="6387029" y="4255497"/>
            <a:ext cx="2227157" cy="747395"/>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大阪国際会議場</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大阪産業振興機構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8" name="正方形/長方形 137"/>
          <p:cNvSpPr/>
          <p:nvPr/>
        </p:nvSpPr>
        <p:spPr bwMode="auto">
          <a:xfrm>
            <a:off x="6401477" y="5082394"/>
            <a:ext cx="2219014" cy="1399476"/>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テキスト ボックス 170"/>
          <p:cNvSpPr txBox="1"/>
          <p:nvPr/>
        </p:nvSpPr>
        <p:spPr bwMode="auto">
          <a:xfrm>
            <a:off x="6495188" y="6516909"/>
            <a:ext cx="2344737" cy="194925"/>
          </a:xfrm>
          <a:prstGeom prst="rect">
            <a:avLst/>
          </a:prstGeom>
          <a:noFill/>
        </p:spPr>
        <p:txBody>
          <a:bodyPr>
            <a:spAutoFit/>
          </a:bodyPr>
          <a:lstStyle/>
          <a:p>
            <a:pPr>
              <a:lnSpc>
                <a:spcPts val="8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・☆は新たな方向性を示した法人</a:t>
            </a:r>
          </a:p>
        </p:txBody>
      </p:sp>
      <p:grpSp>
        <p:nvGrpSpPr>
          <p:cNvPr id="3" name="グループ化 2"/>
          <p:cNvGrpSpPr/>
          <p:nvPr/>
        </p:nvGrpSpPr>
        <p:grpSpPr>
          <a:xfrm>
            <a:off x="411579" y="2248300"/>
            <a:ext cx="8280919" cy="4558901"/>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p>
                  <a:p>
                    <a:pPr indent="2520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p>
                  <a:p>
                    <a:pPr indent="2520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大阪府都市開発</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　</a:t>
                    </a: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大阪産業振興機構</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大阪府中小企業信用保証協会</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a:t>
                    </a: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月廃止予定</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大阪府都市開発</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大阪国際会議場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大阪産業振興機構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大阪府中小企業信用保証協会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月合併</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財政構造改革プラン（案）での方向性</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年度の取組みにおける方向性</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5" name="直線コネクタ 14"/>
                <p:cNvCxnSpPr/>
                <p:nvPr/>
              </p:nvCxnSpPr>
              <p:spPr>
                <a:xfrm>
                  <a:off x="2769928" y="3392095"/>
                  <a:ext cx="936003"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69928" y="4386736"/>
                  <a:ext cx="144000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733928" y="4524015"/>
                  <a:ext cx="144000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021929" y="4829555"/>
                  <a:ext cx="108000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337607" y="5954005"/>
                  <a:ext cx="145321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8" name="直線コネクタ 197"/>
            <p:cNvCxnSpPr/>
            <p:nvPr/>
          </p:nvCxnSpPr>
          <p:spPr bwMode="auto">
            <a:xfrm>
              <a:off x="4951957" y="5948009"/>
              <a:ext cx="936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114</a:t>
            </a:fld>
            <a:endParaRPr lang="ja-JP" altLang="en-US" dirty="0">
              <a:solidFill>
                <a:prstClr val="black"/>
              </a:solidFill>
            </a:endParaRPr>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5296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84237834"/>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115</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497981983"/>
              </p:ext>
            </p:extLst>
          </p:nvPr>
        </p:nvGraphicFramePr>
        <p:xfrm>
          <a:off x="230980" y="1179348"/>
          <a:ext cx="8682039" cy="4000259"/>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○これまでの事業実績と評価を踏まえ、平成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年間のアクションプログラムを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1266690">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286450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816032612"/>
              </p:ext>
            </p:extLst>
          </p:nvPr>
        </p:nvGraphicFramePr>
        <p:xfrm>
          <a:off x="233674" y="1108958"/>
          <a:ext cx="8682038" cy="5565576"/>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a:solidFill>
                  <a:prstClr val="black"/>
                </a:solidFill>
              </a:rPr>
              <a:pPr algn="ctr">
                <a:defRPr/>
              </a:pPr>
              <a:t>116</a:t>
            </a:fld>
            <a:endParaRPr kumimoji="0" lang="ja-JP" altLang="en-US" kern="0" dirty="0">
              <a:solidFill>
                <a:prstClr val="black"/>
              </a:solidFill>
            </a:endParaRPr>
          </a:p>
        </p:txBody>
      </p:sp>
    </p:spTree>
    <p:extLst>
      <p:ext uri="{BB962C8B-B14F-4D97-AF65-F5344CB8AC3E}">
        <p14:creationId xmlns:p14="http://schemas.microsoft.com/office/powerpoint/2010/main" val="3797390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505224571"/>
              </p:ext>
            </p:extLst>
          </p:nvPr>
        </p:nvGraphicFramePr>
        <p:xfrm>
          <a:off x="230981" y="1114727"/>
          <a:ext cx="8682038" cy="5661225"/>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月、株式の協調売却に向け、公</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募を実施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月、選定結果</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優先交渉権者</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を公表</a:t>
                      </a: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月議会において、株式売却議案を提出</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月の完全民営化をめざす</a:t>
                      </a:r>
                      <a:endParaRPr lang="en-US" altLang="ja-JP" sz="1000" u="sng"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864917">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13825">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40189" y="7561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a:solidFill>
                  <a:prstClr val="black"/>
                </a:solidFill>
              </a:rPr>
              <a:pPr algn="ctr">
                <a:defRPr/>
              </a:pPr>
              <a:t>117</a:t>
            </a:fld>
            <a:endParaRPr kumimoji="0" lang="ja-JP" altLang="en-US" kern="0" dirty="0">
              <a:solidFill>
                <a:prstClr val="black"/>
              </a:solidFill>
            </a:endParaRPr>
          </a:p>
        </p:txBody>
      </p:sp>
    </p:spTree>
    <p:extLst>
      <p:ext uri="{BB962C8B-B14F-4D97-AF65-F5344CB8AC3E}">
        <p14:creationId xmlns:p14="http://schemas.microsoft.com/office/powerpoint/2010/main" val="139727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118</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573343437"/>
              </p:ext>
            </p:extLst>
          </p:nvPr>
        </p:nvGraphicFramePr>
        <p:xfrm>
          <a:off x="230980" y="1116335"/>
          <a:ext cx="8682039" cy="3087216"/>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863374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56539056"/>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119</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2129087781"/>
              </p:ext>
            </p:extLst>
          </p:nvPr>
        </p:nvGraphicFramePr>
        <p:xfrm>
          <a:off x="230980" y="1115966"/>
          <a:ext cx="8682039" cy="4608748"/>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年度以降の指</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定管理者を選定するため、公募を実施し、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同法人を指定管理候補者として選定</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982462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694992162"/>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120</a:t>
            </a:fld>
            <a:endParaRPr lang="ja-JP" altLang="en-US" dirty="0">
              <a:solidFill>
                <a:prstClr val="black"/>
              </a:solidFill>
            </a:endParaRPr>
          </a:p>
        </p:txBody>
      </p:sp>
    </p:spTree>
    <p:extLst>
      <p:ext uri="{BB962C8B-B14F-4D97-AF65-F5344CB8AC3E}">
        <p14:creationId xmlns:p14="http://schemas.microsoft.com/office/powerpoint/2010/main" val="143341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677460325"/>
              </p:ext>
            </p:extLst>
          </p:nvPr>
        </p:nvGraphicFramePr>
        <p:xfrm>
          <a:off x="179512" y="1107596"/>
          <a:ext cx="8761288" cy="4363202"/>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sng"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a:solidFill>
                  <a:prstClr val="black"/>
                </a:solidFill>
              </a:rPr>
              <a:pPr algn="ctr">
                <a:defRPr/>
              </a:pPr>
              <a:t>121</a:t>
            </a:fld>
            <a:endParaRPr kumimoji="0" lang="ja-JP" altLang="en-US" kern="0" dirty="0">
              <a:solidFill>
                <a:prstClr val="black"/>
              </a:solidFill>
            </a:endParaRPr>
          </a:p>
        </p:txBody>
      </p:sp>
    </p:spTree>
    <p:extLst>
      <p:ext uri="{BB962C8B-B14F-4D97-AF65-F5344CB8AC3E}">
        <p14:creationId xmlns:p14="http://schemas.microsoft.com/office/powerpoint/2010/main" val="1655683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1686227848"/>
              </p:ext>
            </p:extLst>
          </p:nvPr>
        </p:nvGraphicFramePr>
        <p:xfrm>
          <a:off x="236310" y="1107596"/>
          <a:ext cx="8686800" cy="5194424"/>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○鳥飼仁和寺大橋の料金徴収期間の延長</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の有無に関する方針決定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8" name="正方形/長方形 7"/>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a:solidFill>
                  <a:prstClr val="black"/>
                </a:solidFill>
              </a:rPr>
              <a:pPr algn="ctr">
                <a:defRPr/>
              </a:pPr>
              <a:t>122</a:t>
            </a:fld>
            <a:endParaRPr kumimoji="0" lang="ja-JP" altLang="en-US" kern="0" dirty="0">
              <a:solidFill>
                <a:prstClr val="black"/>
              </a:solidFill>
            </a:endParaRPr>
          </a:p>
        </p:txBody>
      </p:sp>
    </p:spTree>
    <p:extLst>
      <p:ext uri="{BB962C8B-B14F-4D97-AF65-F5344CB8AC3E}">
        <p14:creationId xmlns:p14="http://schemas.microsoft.com/office/powerpoint/2010/main" val="2478122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598857486"/>
              </p:ext>
            </p:extLst>
          </p:nvPr>
        </p:nvGraphicFramePr>
        <p:xfrm>
          <a:off x="230980" y="1135422"/>
          <a:ext cx="8682039" cy="4216524"/>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0" indent="-468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000" indent="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p>
                      <a:pPr marL="400050" indent="-4000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年度からの運営開始をめざすとともに、経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営統合までの間</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は、法人として収益性の向</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上、安定的な経営の維持や事業展開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ja-JP" sz="1000" u="none"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続き行</a:t>
                      </a:r>
                      <a:r>
                        <a:rPr lang="ja-JP" altLang="en-US" sz="1000" u="none"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440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の経営統合後に経営統合をめざす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a:solidFill>
                  <a:prstClr val="black"/>
                </a:solidFill>
              </a:rPr>
              <a:pPr algn="ctr">
                <a:defRPr/>
              </a:pPr>
              <a:t>123</a:t>
            </a:fld>
            <a:endParaRPr kumimoji="0" lang="ja-JP" altLang="en-US" kern="0" dirty="0">
              <a:solidFill>
                <a:prstClr val="black"/>
              </a:solidFill>
            </a:endParaRPr>
          </a:p>
        </p:txBody>
      </p:sp>
    </p:spTree>
    <p:extLst>
      <p:ext uri="{BB962C8B-B14F-4D97-AF65-F5344CB8AC3E}">
        <p14:creationId xmlns:p14="http://schemas.microsoft.com/office/powerpoint/2010/main" val="7995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財政構造改革プラン（案）の視点を踏まえ、新たに取り組むもの</a:t>
            </a:r>
          </a:p>
        </p:txBody>
      </p:sp>
      <p:graphicFrame>
        <p:nvGraphicFramePr>
          <p:cNvPr id="8" name="表 7"/>
          <p:cNvGraphicFramePr>
            <a:graphicFrameLocks noGrp="1"/>
          </p:cNvGraphicFramePr>
          <p:nvPr>
            <p:extLst>
              <p:ext uri="{D42A27DB-BD31-4B8C-83A1-F6EECF244321}">
                <p14:modId xmlns:p14="http://schemas.microsoft.com/office/powerpoint/2010/main" val="1799819553"/>
              </p:ext>
            </p:extLst>
          </p:nvPr>
        </p:nvGraphicFramePr>
        <p:xfrm>
          <a:off x="323528" y="1484784"/>
          <a:ext cx="8640960" cy="3904547"/>
        </p:xfrm>
        <a:graphic>
          <a:graphicData uri="http://schemas.openxmlformats.org/drawingml/2006/table">
            <a:tbl>
              <a:tblPr>
                <a:tableStyleId>{5940675A-B579-460E-94D1-54222C63F5DA}</a:tableStyleId>
              </a:tblPr>
              <a:tblGrid>
                <a:gridCol w="1189172"/>
                <a:gridCol w="1763156"/>
                <a:gridCol w="2952328"/>
                <a:gridCol w="2736304"/>
              </a:tblGrid>
              <a:tr h="261769">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1267053">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63352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（負担金の水準の検証）</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年度に実施した調査分析結果を踏まえ、政策医療に充てられる運営費負担金の検証を実施。</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これまで、運営費負担金の段階的な縮減に努めてきたが、次年度以降も引き続き検証を行い、縮減に努める。</a:t>
                      </a:r>
                    </a:p>
                  </a:txBody>
                  <a:tcPr marL="0" marR="0" marT="0" marB="0"/>
                </a:tc>
              </a:tr>
              <a:tr h="126705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累損赤字については、平成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年度の解消に向けて、計画通り進捗しているところ。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延伸の事業化意思決定に向け、引き続き、採算性の検証を進めるとともに、沿線市等に応分の負担を求めていく。</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475145">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88</a:t>
            </a:fld>
            <a:endParaRPr lang="ja-JP" altLang="en-US" dirty="0">
              <a:solidFill>
                <a:prstClr val="black"/>
              </a:solidFill>
            </a:endParaRPr>
          </a:p>
        </p:txBody>
      </p:sp>
    </p:spTree>
    <p:extLst>
      <p:ext uri="{BB962C8B-B14F-4D97-AF65-F5344CB8AC3E}">
        <p14:creationId xmlns:p14="http://schemas.microsoft.com/office/powerpoint/2010/main" val="1026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90196915"/>
              </p:ext>
            </p:extLst>
          </p:nvPr>
        </p:nvGraphicFramePr>
        <p:xfrm>
          <a:off x="240234" y="1124744"/>
          <a:ext cx="8663531" cy="5570841"/>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124</a:t>
            </a:fld>
            <a:endParaRPr lang="ja-JP" altLang="en-US" dirty="0">
              <a:solidFill>
                <a:prstClr val="black"/>
              </a:solidFill>
            </a:endParaRPr>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333273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a:t>
            </a:r>
            <a:r>
              <a:rPr lang="ja-JP" altLang="en-US" sz="800" dirty="0" smtClean="0">
                <a:solidFill>
                  <a:prstClr val="black"/>
                </a:solidFill>
                <a:latin typeface="ＭＳ Ｐゴシック"/>
                <a:ea typeface="ＭＳ Ｐゴシック"/>
                <a:cs typeface="Meiryo UI" panose="020B0604030504040204" pitchFamily="50" charset="-128"/>
              </a:rPr>
              <a:t>出資法人</a:t>
            </a:r>
            <a:r>
              <a:rPr lang="ja-JP" altLang="en-US" sz="800" dirty="0">
                <a:solidFill>
                  <a:prstClr val="black"/>
                </a:solidFill>
                <a:latin typeface="ＭＳ Ｐゴシック"/>
                <a:ea typeface="ＭＳ Ｐゴシック"/>
                <a:cs typeface="Meiryo UI" panose="020B0604030504040204" pitchFamily="50" charset="-128"/>
              </a:rPr>
              <a:t>による孫</a:t>
            </a:r>
            <a:r>
              <a:rPr lang="ja-JP" altLang="en-US" sz="800" dirty="0" smtClean="0">
                <a:solidFill>
                  <a:prstClr val="black"/>
                </a:solidFill>
                <a:latin typeface="ＭＳ Ｐゴシック"/>
                <a:ea typeface="ＭＳ Ｐゴシック"/>
                <a:cs typeface="Meiryo UI" panose="020B0604030504040204" pitchFamily="50" charset="-128"/>
              </a:rPr>
              <a:t>法人への委託など</a:t>
            </a:r>
            <a:endParaRPr lang="en-US" altLang="ja-JP" sz="800" dirty="0" smtClean="0">
              <a:solidFill>
                <a:prstClr val="black"/>
              </a:solidFill>
              <a:latin typeface="ＭＳ Ｐゴシック"/>
              <a:ea typeface="ＭＳ Ｐゴシック"/>
              <a:cs typeface="Meiryo UI" panose="020B0604030504040204" pitchFamily="50" charset="-128"/>
            </a:endParaRPr>
          </a:p>
          <a:p>
            <a:pPr eaLnBrk="1" hangingPunct="1"/>
            <a:r>
              <a:rPr lang="ja-JP" altLang="en-US" sz="800" dirty="0">
                <a:solidFill>
                  <a:prstClr val="black"/>
                </a:solidFill>
                <a:latin typeface="ＭＳ Ｐゴシック"/>
                <a:ea typeface="ＭＳ Ｐゴシック"/>
                <a:cs typeface="Meiryo UI" panose="020B0604030504040204" pitchFamily="50" charset="-128"/>
              </a:rPr>
              <a:t>　</a:t>
            </a:r>
            <a:r>
              <a:rPr lang="ja-JP" altLang="en-US" sz="800" dirty="0" smtClean="0">
                <a:solidFill>
                  <a:prstClr val="black"/>
                </a:solidFill>
                <a:latin typeface="ＭＳ Ｐゴシック"/>
                <a:ea typeface="ＭＳ Ｐゴシック"/>
                <a:cs typeface="Meiryo UI" panose="020B0604030504040204" pitchFamily="50" charset="-128"/>
              </a:rPr>
              <a:t>　孫</a:t>
            </a:r>
            <a:r>
              <a:rPr lang="ja-JP" altLang="en-US" sz="800" dirty="0">
                <a:solidFill>
                  <a:prstClr val="black"/>
                </a:solidFill>
                <a:latin typeface="ＭＳ Ｐゴシック"/>
                <a:ea typeface="ＭＳ Ｐゴシック"/>
                <a:cs typeface="Meiryo UI" panose="020B0604030504040204" pitchFamily="50" charset="-128"/>
              </a:rPr>
              <a:t>法人の状況について点検</a:t>
            </a:r>
            <a:r>
              <a:rPr lang="ja-JP" altLang="en-US" sz="800" dirty="0" smtClean="0">
                <a:solidFill>
                  <a:prstClr val="black"/>
                </a:solidFill>
                <a:latin typeface="ＭＳ Ｐゴシック"/>
                <a:ea typeface="ＭＳ Ｐゴシック"/>
                <a:cs typeface="Meiryo UI" panose="020B0604030504040204" pitchFamily="50" charset="-128"/>
              </a:rPr>
              <a:t>を実施</a:t>
            </a:r>
            <a:r>
              <a:rPr lang="ja-JP" altLang="en-US" sz="800" dirty="0">
                <a:solidFill>
                  <a:prstClr val="black"/>
                </a:solidFill>
                <a:latin typeface="ＭＳ Ｐゴシック"/>
                <a:ea typeface="ＭＳ Ｐゴシック"/>
                <a:cs typeface="Meiryo UI" panose="020B0604030504040204" pitchFamily="50" charset="-128"/>
              </a:rPr>
              <a:t>し</a:t>
            </a:r>
            <a:r>
              <a:rPr lang="ja-JP" altLang="en-US" sz="800" dirty="0" smtClean="0">
                <a:solidFill>
                  <a:prstClr val="black"/>
                </a:solidFill>
                <a:latin typeface="ＭＳ Ｐゴシック"/>
                <a:ea typeface="ＭＳ Ｐゴシック"/>
                <a:cs typeface="Meiryo UI" panose="020B0604030504040204" pitchFamily="50" charset="-128"/>
              </a:rPr>
              <a:t>、府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前プラン（案）策定後の点検状況</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a:solidFill>
                  <a:prstClr val="white"/>
                </a:solidFill>
                <a:latin typeface="ＭＳ Ｐゴシック" charset="-128"/>
                <a:ea typeface="Meiryo UI" pitchFamily="50" charset="-128"/>
                <a:cs typeface="Meiryo UI" pitchFamily="50" charset="-128"/>
              </a:rPr>
              <a:t>前プラン（案）策定時点の孫法人の状況</a:t>
            </a:r>
            <a:endParaRPr lang="en-US" altLang="ja-JP" sz="1050" b="1" dirty="0">
              <a:solidFill>
                <a:prstClr val="white"/>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点　検　状　況</a:t>
            </a:r>
            <a:endParaRPr lang="en-US" altLang="ja-JP" sz="1100" b="1" dirty="0">
              <a:solidFill>
                <a:prstClr val="white"/>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645025029"/>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1643791340"/>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1109064802"/>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solidFill>
                    <a:prstClr val="black"/>
                  </a:solidFill>
                  <a:latin typeface="Meiryo UI" pitchFamily="50" charset="-128"/>
                  <a:ea typeface="Meiryo UI" pitchFamily="50" charset="-128"/>
                  <a:cs typeface="Meiryo UI" pitchFamily="50" charset="-128"/>
                </a:rPr>
                <a:t>  </a:t>
              </a:r>
            </a:p>
            <a:p>
              <a:r>
                <a:rPr lang="ja-JP" altLang="en-US" sz="1200">
                  <a:solidFill>
                    <a:prstClr val="black"/>
                  </a:solidFill>
                  <a:latin typeface="Meiryo UI" pitchFamily="50" charset="-128"/>
                  <a:ea typeface="Meiryo UI" pitchFamily="50" charset="-128"/>
                  <a:cs typeface="Meiryo UI" pitchFamily="50" charset="-128"/>
                </a:rPr>
                <a:t> </a:t>
              </a:r>
              <a:r>
                <a:rPr lang="en-US" altLang="ja-JP" sz="1200">
                  <a:solidFill>
                    <a:prstClr val="black"/>
                  </a:solidFill>
                  <a:latin typeface="ＭＳ Ｐゴシック" charset="-128"/>
                  <a:ea typeface="Meiryo UI" pitchFamily="50" charset="-128"/>
                  <a:cs typeface="Meiryo UI" pitchFamily="50" charset="-128"/>
                </a:rPr>
                <a:t> </a:t>
              </a:r>
            </a:p>
            <a:p>
              <a:endParaRPr lang="ja-JP" altLang="en-US" sz="1200">
                <a:solidFill>
                  <a:prstClr val="black"/>
                </a:solidFill>
                <a:latin typeface="ＭＳ Ｐゴシック" charset="-128"/>
                <a:ea typeface="Meiryo UI" pitchFamily="50" charset="-128"/>
                <a:cs typeface="Meiryo UI" pitchFamily="50" charset="-128"/>
              </a:endParaRPr>
            </a:p>
            <a:p>
              <a:r>
                <a:rPr lang="ja-JP" altLang="en-US" sz="1200">
                  <a:solidFill>
                    <a:prstClr val="black"/>
                  </a:solidFill>
                  <a:latin typeface="ＭＳ Ｐゴシック" charset="-128"/>
                  <a:ea typeface="Meiryo UI" pitchFamily="50" charset="-128"/>
                  <a:cs typeface="Meiryo UI" pitchFamily="50" charset="-128"/>
                </a:rPr>
                <a:t>  　</a:t>
              </a:r>
              <a:endParaRPr lang="ja-JP" altLang="en-US" sz="1100">
                <a:solidFill>
                  <a:prstClr val="black"/>
                </a:solidFill>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でなくなった孫法人（</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prstClr val="white"/>
                  </a:solidFill>
                  <a:latin typeface="ＭＳ Ｐゴシック" charset="-128"/>
                  <a:ea typeface="Meiryo UI" pitchFamily="50" charset="-128"/>
                  <a:cs typeface="Meiryo UI" pitchFamily="50" charset="-128"/>
                </a:rPr>
                <a:t>点検結果・今後の取組み</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00" dirty="0">
                  <a:solidFill>
                    <a:prstClr val="black"/>
                  </a:solidFill>
                  <a:latin typeface="Meiryo UI" pitchFamily="50" charset="-128"/>
                  <a:ea typeface="Meiryo UI" pitchFamily="50" charset="-128"/>
                  <a:cs typeface="Meiryo UI" pitchFamily="50" charset="-128"/>
                </a:rPr>
                <a:t>　</a:t>
              </a:r>
              <a:endParaRPr lang="ja-JP" altLang="en-US" sz="1000" dirty="0">
                <a:solidFill>
                  <a:prstClr val="black"/>
                </a:solidFill>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125</a:t>
            </a:fld>
            <a:endParaRPr lang="ja-JP" altLang="en-US" dirty="0">
              <a:solidFill>
                <a:prstClr val="black"/>
              </a:solidFill>
            </a:endParaRPr>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6457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（地方独立行政法人の設置状況）</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　 究　所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　 究　所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府立大学、市立大学の統合をめざす</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府立病院、市民病院の法人統合をめざす</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府立産業技術総合研究所、市立工業研究所の法人統合をめざす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（新たな地方独立行政法人の設立）</a:t>
            </a:r>
            <a:endParaRPr lang="ja-JP" altLang="en-US" sz="16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b="1"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これまでの取組みの進捗状況や社会情勢の変化を踏まえ、点検を実施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大阪市の法人との統合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126</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68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778421"/>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86180703"/>
              </p:ext>
            </p:extLst>
          </p:nvPr>
        </p:nvGraphicFramePr>
        <p:xfrm>
          <a:off x="240506" y="1086396"/>
          <a:ext cx="8701087" cy="5689618"/>
        </p:xfrm>
        <a:graphic>
          <a:graphicData uri="http://schemas.openxmlformats.org/drawingml/2006/table">
            <a:tbl>
              <a:tblPr firstRow="1" firstCol="1" bandRow="1">
                <a:tableStyleId>{BC89EF96-8CEA-46FF-86C4-4CE0E7609802}</a:tableStyleId>
              </a:tblPr>
              <a:tblGrid>
                <a:gridCol w="1512317"/>
                <a:gridCol w="2436302"/>
                <a:gridCol w="4752468"/>
              </a:tblGrid>
              <a:tr h="27342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909853">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＊両大学で</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、主体的に大阪における公立大学のあり方について検討を行い、「新・公立大学」大阪モデル（基本的な考え方）を策定、公表</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法人統合・大学統合に向けた取組みの推進</a:t>
                      </a:r>
                      <a:endParaRPr lang="en-US"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法人統合・新大学設立</a:t>
                      </a:r>
                      <a:endParaRPr kumimoji="1" lang="zh-CN"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95450">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大阪市民病院の地方独立行政法人化（市）</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757941">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新法人の定款案の検討・策定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80975" marR="0" indent="-180975"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法人統合による「地方独立行政法人大阪産業技術研究所」の設立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127</a:t>
            </a:fld>
            <a:endParaRPr lang="ja-JP" altLang="en-US" dirty="0">
              <a:solidFill>
                <a:prstClr val="black"/>
              </a:solidFill>
            </a:endParaRPr>
          </a:p>
        </p:txBody>
      </p:sp>
    </p:spTree>
    <p:extLst>
      <p:ext uri="{BB962C8B-B14F-4D97-AF65-F5344CB8AC3E}">
        <p14:creationId xmlns:p14="http://schemas.microsoft.com/office/powerpoint/2010/main" val="250673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69460958"/>
              </p:ext>
            </p:extLst>
          </p:nvPr>
        </p:nvGraphicFramePr>
        <p:xfrm>
          <a:off x="280016" y="3952874"/>
          <a:ext cx="8726488" cy="2644478"/>
        </p:xfrm>
        <a:graphic>
          <a:graphicData uri="http://schemas.openxmlformats.org/drawingml/2006/table">
            <a:tbl>
              <a:tblPr firstRow="1" firstCol="1" bandRow="1">
                <a:tableStyleId>{BC89EF96-8CEA-46FF-86C4-4CE0E7609802}</a:tableStyleId>
              </a:tblPr>
              <a:tblGrid>
                <a:gridCol w="1574006"/>
                <a:gridCol w="2399786"/>
                <a:gridCol w="4752696"/>
              </a:tblGrid>
              <a:tr h="268867">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375611">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法人法</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法人化に向けた基本プラン（案）策定（市）</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68079127"/>
              </p:ext>
            </p:extLst>
          </p:nvPr>
        </p:nvGraphicFramePr>
        <p:xfrm>
          <a:off x="240129" y="1039754"/>
          <a:ext cx="8701088" cy="2398771"/>
        </p:xfrm>
        <a:graphic>
          <a:graphicData uri="http://schemas.openxmlformats.org/drawingml/2006/table">
            <a:tbl>
              <a:tblPr firstRow="1" firstCol="1" bandRow="1">
                <a:tableStyleId>{BC89EF96-8CEA-46FF-86C4-4CE0E7609802}</a:tableStyleId>
              </a:tblPr>
              <a:tblGrid>
                <a:gridCol w="1564035"/>
                <a:gridCol w="2384584"/>
                <a:gridCol w="4752469"/>
              </a:tblGrid>
              <a:tr h="228492">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170279">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及び重要な財産協議案を検討し、</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月定例会に提出</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marR="0" indent="-87313" algn="just" defTabSz="914400" rtl="0" eaLnBrk="1" fontAlgn="auto" latinLnBrk="0" hangingPunct="1">
                        <a:lnSpc>
                          <a:spcPts val="1500"/>
                        </a:lnSpc>
                        <a:spcBef>
                          <a:spcPts val="0"/>
                        </a:spcBef>
                        <a:spcAft>
                          <a:spcPts val="0"/>
                        </a:spcAft>
                        <a:buClrTx/>
                        <a:buSzTx/>
                        <a:buFontTx/>
                        <a:buNone/>
                        <a:tabLst/>
                        <a:defRPr/>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新研究所の機能等を検討</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＊法人設立に必要な議案の修正等</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1717" y="3655536"/>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テキスト ボックス 10"/>
          <p:cNvSpPr txBox="1">
            <a:spLocks noChangeArrowheads="1"/>
          </p:cNvSpPr>
          <p:nvPr/>
        </p:nvSpPr>
        <p:spPr bwMode="auto">
          <a:xfrm>
            <a:off x="1845181" y="5373216"/>
            <a:ext cx="24064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（対象施設）</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府：弥生文化博物館、近</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市：大阪歴史博物館、東洋陶磁美術館、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自然史博物館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科学館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128</a:t>
            </a:fld>
            <a:endParaRPr lang="ja-JP" altLang="en-US" dirty="0">
              <a:solidFill>
                <a:prstClr val="black"/>
              </a:solidFill>
            </a:endParaRPr>
          </a:p>
        </p:txBody>
      </p:sp>
    </p:spTree>
    <p:extLst>
      <p:ext uri="{BB962C8B-B14F-4D97-AF65-F5344CB8AC3E}">
        <p14:creationId xmlns:p14="http://schemas.microsoft.com/office/powerpoint/2010/main" val="3148340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858694"/>
            <a:ext cx="8221762" cy="4789575"/>
            <a:chOff x="234248" y="1406775"/>
            <a:chExt cx="8657396" cy="4208401"/>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○府営公園（１</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0"/>
              <a:ext cx="3243481" cy="3857966"/>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1836109"/>
              <a:ext cx="3179321" cy="3639423"/>
            </a:xfrm>
            <a:prstGeom prst="rect">
              <a:avLst/>
            </a:prstGeom>
            <a:noFill/>
            <a:ln w="25400" cap="flat" cmpd="sng" algn="ctr">
              <a:noFill/>
              <a:prstDash val="solid"/>
            </a:ln>
            <a:effectLst/>
          </p:spPr>
          <p:txBody>
            <a:bodyPr/>
            <a:lstStyle/>
            <a:p>
              <a:pPr>
                <a:lnSpc>
                  <a:spcPts val="1400"/>
                </a:lnSpc>
                <a:defRPr/>
              </a:pPr>
              <a:r>
                <a:rPr lang="ja-JP" altLang="en-US"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収蔵資料の整理・活用等の取組みを推進</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整肢学院</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年４月から民営化（予定）</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運営形態のあり方について、東大阪市・</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406775"/>
              <a:ext cx="3016765"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a:t>
              </a: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a:t>
              </a:r>
              <a:r>
                <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a:solidFill>
                  <a:prstClr val="black"/>
                </a:solidFill>
              </a:rPr>
              <a:t>　</a:t>
            </a:r>
            <a:r>
              <a:rPr lang="ja-JP" altLang="en-US" sz="1600" dirty="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endParaRPr lang="en-US" altLang="ja-JP" dirty="0">
              <a:solidFill>
                <a:prstClr val="black"/>
              </a:solidFill>
            </a:endParaRPr>
          </a:p>
          <a:p>
            <a:pPr fontAlgn="base">
              <a:lnSpc>
                <a:spcPts val="1800"/>
              </a:lnSpc>
              <a:spcBef>
                <a:spcPct val="0"/>
              </a:spcBef>
              <a:spcAft>
                <a:spcPct val="0"/>
              </a:spcAft>
            </a:pPr>
            <a:r>
              <a:rPr lang="ja-JP" altLang="en-US"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施設）について、これまでの取組みの進捗状況や社会情勢の変化を踏まえた点検を実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129</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05356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60490950"/>
              </p:ext>
            </p:extLst>
          </p:nvPr>
        </p:nvGraphicFramePr>
        <p:xfrm>
          <a:off x="180108" y="1006158"/>
          <a:ext cx="8787533" cy="5708713"/>
        </p:xfrm>
        <a:graphic>
          <a:graphicData uri="http://schemas.openxmlformats.org/drawingml/2006/table">
            <a:tbl>
              <a:tblPr firstRow="1" firstCol="1" bandRow="1">
                <a:tableStyleId>{BC89EF96-8CEA-46FF-86C4-4CE0E7609802}</a:tableStyleId>
              </a:tblPr>
              <a:tblGrid>
                <a:gridCol w="1090688"/>
                <a:gridCol w="2641621"/>
                <a:gridCol w="3035847"/>
                <a:gridCol w="201937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46316">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文化振興会議アーツカウンシル部会から府に対し、大阪独自の文化である上方演芸を後世に伝えていくことは、府の文化行政の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○アーツカウンシルの提言を踏まえ、資料の整理・活用等の充実を図る取組みや運営体制等について検討</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月から府の直営施設とし、収蔵資料をしっかりと整理活用し、その魅力を十分引き出せる資料館とするための取組みを推進</a:t>
                      </a:r>
                    </a:p>
                  </a:txBody>
                  <a:tcPr marL="58606" marR="58606" marT="36000" marB="0">
                    <a:noFill/>
                  </a:tcPr>
                </a:tc>
              </a:tr>
              <a:tr h="415888">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592224">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整肢学院</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chor="ctr" anchorCtr="1">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○府立の社会福祉施設について、民間で対応が可能な分野は民間で担っていただくという方針に基づき民営化を検討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月から民営化（予定）</a:t>
                      </a:r>
                      <a:endParaRPr lang="ja-JP" sz="1000" u="none" strike="dbl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720080">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406017">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38712">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図書館</a:t>
                      </a:r>
                    </a:p>
                  </a:txBody>
                  <a:tcPr marL="58606" marR="58606" marT="0" marB="0" anchor="ctr">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r>
              <a:tr h="1156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lnT w="12700" cap="flat" cmpd="sng" algn="ctr">
                      <a:solidFill>
                        <a:schemeClr val="accent1"/>
                      </a:solidFill>
                      <a:prstDash val="solid"/>
                      <a:round/>
                      <a:headEnd type="none" w="med" len="med"/>
                      <a:tailEnd type="none" w="med" len="med"/>
                    </a:lnT>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○リニューアル工事の実施</a:t>
                      </a:r>
                    </a:p>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○中央公会堂と連携した文化事業の実施</a:t>
                      </a: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指定管理者制度導入に向けた調整を行うとともに、所要の条例改正等を実施予定。</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指定管理者制度の導入時期については、施設保全のための調査を実施したことから平成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r>
            </a:tbl>
          </a:graphicData>
        </a:graphic>
      </p:graphicFrame>
      <p:sp>
        <p:nvSpPr>
          <p:cNvPr id="3096" name="テキスト ボックス 1"/>
          <p:cNvSpPr txBox="1">
            <a:spLocks noChangeArrowheads="1"/>
          </p:cNvSpPr>
          <p:nvPr/>
        </p:nvSpPr>
        <p:spPr bwMode="auto">
          <a:xfrm>
            <a:off x="236970" y="721654"/>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130</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5441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92948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131</a:t>
            </a:fld>
            <a:endParaRPr lang="ja-JP" altLang="en-US" dirty="0">
              <a:solidFill>
                <a:prstClr val="black"/>
              </a:solidFill>
            </a:endParaRPr>
          </a:p>
        </p:txBody>
      </p:sp>
      <p:sp>
        <p:nvSpPr>
          <p:cNvPr id="2" name="テキスト ボックス 1"/>
          <p:cNvSpPr txBox="1"/>
          <p:nvPr/>
        </p:nvSpPr>
        <p:spPr>
          <a:xfrm>
            <a:off x="971600" y="3717032"/>
            <a:ext cx="7388920" cy="2308324"/>
          </a:xfrm>
          <a:prstGeom prst="rect">
            <a:avLst/>
          </a:prstGeom>
          <a:noFill/>
        </p:spPr>
        <p:txBody>
          <a:bodyPr wrap="square" rtlCol="0">
            <a:spAutoFit/>
          </a:bodyPr>
          <a:lstStyle/>
          <a:p>
            <a:r>
              <a:rPr lang="ja-JP" altLang="en-US"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「将来の財政リスク」点検項目</a:t>
            </a:r>
            <a:r>
              <a:rPr lang="ja-JP" altLang="en-US"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１．まちづくり促進事業会計（りんくうタウン、阪南スカイタウン、二色の浜）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阪南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汐見沖地区整備事業（泉大津フェニックス事業）</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３．箕面北部丘陵整備事業特別会計（箕面森町（水と緑の健康都市）事業）</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４．大阪府住宅供給公社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５．大阪府道路公社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６．大阪府土地開発公社</a:t>
            </a:r>
          </a:p>
        </p:txBody>
      </p:sp>
      <p:sp>
        <p:nvSpPr>
          <p:cNvPr id="6" name="テキスト ボックス 5"/>
          <p:cNvSpPr txBox="1"/>
          <p:nvPr/>
        </p:nvSpPr>
        <p:spPr>
          <a:xfrm>
            <a:off x="179512" y="593393"/>
            <a:ext cx="8784976" cy="1815882"/>
          </a:xfrm>
          <a:prstGeom prst="rect">
            <a:avLst/>
          </a:prstGeom>
          <a:noFill/>
        </p:spPr>
        <p:txBody>
          <a:bodyPr wrap="square" rtlCol="0">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「将来の財政リスク」の点検</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大阪府では、これまでから旧企業局事業の収束などの課題について、問題を先送りすることなく「負の遺産」として整理してきました。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財政構造改革プラン（案）」においては、これらの「負の遺産」に加え、策定時点では収支に見込んでいないものの、将来、新たな財源の支出を伴い、財政収支に大きな影響を及ぼす可能性のある項目と、その影響額について、点検を行うとともに、その進捗状況を確認し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本プランにおいても、「財政構造改革プラン（案）」と同様の視点で、再点検を実施しました。</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6030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１．まちづくり促進事業会計（りんくうタウン、阪南スカイタウン、二色の浜）</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132</a:t>
            </a:fld>
            <a:endParaRPr lang="ja-JP" altLang="en-US" dirty="0">
              <a:solidFill>
                <a:prstClr val="black"/>
              </a:solidFill>
            </a:endParaRPr>
          </a:p>
        </p:txBody>
      </p:sp>
      <p:sp>
        <p:nvSpPr>
          <p:cNvPr id="17" name="テキスト ボックス 16"/>
          <p:cNvSpPr txBox="1"/>
          <p:nvPr/>
        </p:nvSpPr>
        <p:spPr>
          <a:xfrm>
            <a:off x="77485" y="902325"/>
            <a:ext cx="3836549" cy="5016758"/>
          </a:xfrm>
          <a:prstGeom prst="rect">
            <a:avLst/>
          </a:prstGeom>
          <a:noFill/>
        </p:spPr>
        <p:txBody>
          <a:bodyPr wrap="square" rtlCol="0">
            <a:spAutoFit/>
          </a:bodyPr>
          <a:lstStyle/>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ちづくり促進事業会計は、計画どおりに分譲が進まないりんくうタウン等の産業用地について、企業ニーズの変化を踏まえ、定期借地事業を本格的に導入することで、政策的に企業誘致を促進し、まちの早期立上げを実現するため、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年に設置したものです。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この事業は、起債の発行により用地取得に必要な資金調達を行い、その償還は事業用地の売却収入を充てることにより、収支が均衡する仕組みになっています。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その売却予定価格（簿価）は、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1,141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地域整備事業会計廃止時に一般会計へ移管された土地について定期借地を行う場合には、一般会計から現物出資を受けて貸付し、当該土地の貸付収入に相当する納付金を一般会計へ納付しています。（貸付期間終了後は一般会計に返還）</a:t>
            </a:r>
          </a:p>
        </p:txBody>
      </p:sp>
      <p:pic>
        <p:nvPicPr>
          <p:cNvPr id="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64469"/>
            <a:ext cx="4938713" cy="426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正方形/長方形 1"/>
          <p:cNvSpPr/>
          <p:nvPr/>
        </p:nvSpPr>
        <p:spPr>
          <a:xfrm>
            <a:off x="3986970" y="1063779"/>
            <a:ext cx="1356462" cy="338554"/>
          </a:xfrm>
          <a:prstGeom prst="rect">
            <a:avLst/>
          </a:prstGeom>
        </p:spPr>
        <p:txBody>
          <a:bodyPr wrap="none">
            <a:spAutoFit/>
          </a:bodyPr>
          <a:lstStyle/>
          <a:p>
            <a:pPr algn="ctr">
              <a:spcBef>
                <a:spcPct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事業の仕組み</a:t>
            </a:r>
          </a:p>
        </p:txBody>
      </p:sp>
    </p:spTree>
    <p:extLst>
      <p:ext uri="{BB962C8B-B14F-4D97-AF65-F5344CB8AC3E}">
        <p14:creationId xmlns:p14="http://schemas.microsoft.com/office/powerpoint/2010/main" val="4210929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7485" y="548680"/>
            <a:ext cx="8887003" cy="1077218"/>
          </a:xfrm>
          <a:prstGeom prst="rect">
            <a:avLst/>
          </a:prstGeom>
          <a:noFill/>
        </p:spPr>
        <p:txBody>
          <a:bodyPr wrap="square" rtlCol="0">
            <a:spAutoFit/>
          </a:bodyPr>
          <a:lstStyle/>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りんくうタウン、阪南スカイタウン分譲・定期借地の契約状況</a:t>
            </a: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分譲等の契約率は、企業局事業の収束を決定した平成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年では、りんくうタウン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阪南スカイタウン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％でしたが、平成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まちづくり促進事業会計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を設置し、定期借地事業を本格導入して以降、順調に契約がすすみ、平成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月末現在では、それぞれ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97.4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％となっています。</a:t>
            </a:r>
          </a:p>
        </p:txBody>
      </p:sp>
      <p:grpSp>
        <p:nvGrpSpPr>
          <p:cNvPr id="11" name="グループ化 4"/>
          <p:cNvGrpSpPr>
            <a:grpSpLocks/>
          </p:cNvGrpSpPr>
          <p:nvPr/>
        </p:nvGrpSpPr>
        <p:grpSpPr bwMode="auto">
          <a:xfrm>
            <a:off x="35496" y="1628800"/>
            <a:ext cx="4896544" cy="2941128"/>
            <a:chOff x="3203848" y="1084251"/>
            <a:chExt cx="5231333" cy="2940362"/>
          </a:xfrm>
        </p:grpSpPr>
        <p:sp>
          <p:nvSpPr>
            <p:cNvPr id="12" name="テキスト ボックス 1"/>
            <p:cNvSpPr txBox="1">
              <a:spLocks noChangeArrowheads="1"/>
            </p:cNvSpPr>
            <p:nvPr/>
          </p:nvSpPr>
          <p:spPr bwMode="auto">
            <a:xfrm>
              <a:off x="4716016" y="1084251"/>
              <a:ext cx="2520950"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分譲・定期借地の契約状況</a:t>
              </a:r>
            </a:p>
          </p:txBody>
        </p:sp>
        <p:sp>
          <p:nvSpPr>
            <p:cNvPr id="14" name="テキスト ボックス 15"/>
            <p:cNvSpPr txBox="1">
              <a:spLocks noChangeArrowheads="1"/>
            </p:cNvSpPr>
            <p:nvPr/>
          </p:nvSpPr>
          <p:spPr bwMode="auto">
            <a:xfrm>
              <a:off x="5532795" y="3809225"/>
              <a:ext cx="720725"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p:txBody>
        </p:sp>
        <p:pic>
          <p:nvPicPr>
            <p:cNvPr id="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33" y="1307293"/>
              <a:ext cx="5084048" cy="2497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13" name="テキスト ボックス 2"/>
            <p:cNvSpPr txBox="1">
              <a:spLocks noChangeArrowheads="1"/>
            </p:cNvSpPr>
            <p:nvPr/>
          </p:nvSpPr>
          <p:spPr bwMode="auto">
            <a:xfrm>
              <a:off x="3203848" y="1112032"/>
              <a:ext cx="923176"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契約率（％）</a:t>
              </a:r>
            </a:p>
          </p:txBody>
        </p:sp>
      </p:grpSp>
      <p:sp>
        <p:nvSpPr>
          <p:cNvPr id="22" name="AutoShape 3"/>
          <p:cNvSpPr>
            <a:spLocks noChangeArrowheads="1"/>
          </p:cNvSpPr>
          <p:nvPr/>
        </p:nvSpPr>
        <p:spPr bwMode="auto">
          <a:xfrm>
            <a:off x="316196" y="4581128"/>
            <a:ext cx="8540540" cy="1961431"/>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程度、講ずべき措置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起債の償還までに事業用地の確実</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売却を進めていく</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必要があります。</a:t>
            </a: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現時点</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での地価は、売却予定価格（簿価）を大幅に下回っているため、地価が復元していなければ、府の財政負担が生じる恐れがあります。なお売却時までに、地価が復元しないと仮定した場合に生じる損失額は</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億円と試算しています。</a:t>
            </a: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年度以降、順次、定期借地期間が終了しますが、貸付期間中の売却を希望する定期借地事</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業者の</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ニーズに柔軟に対応し、定期借地から分譲へと円滑に進むよう、貸付期間の終了を待たずに売却を進め、地域ポテンシャルの向上に努めていきます</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25" y="1649783"/>
            <a:ext cx="2074280" cy="16791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133</a:t>
            </a:fld>
            <a:endParaRPr lang="ja-JP" altLang="en-US" dirty="0">
              <a:solidFill>
                <a:prstClr val="black"/>
              </a:solidFill>
            </a:endParaRPr>
          </a:p>
        </p:txBody>
      </p:sp>
      <p:sp>
        <p:nvSpPr>
          <p:cNvPr id="26" name="Rectangle 7"/>
          <p:cNvSpPr>
            <a:spLocks noChangeArrowheads="1"/>
          </p:cNvSpPr>
          <p:nvPr/>
        </p:nvSpPr>
        <p:spPr bwMode="auto">
          <a:xfrm>
            <a:off x="5004048" y="4221088"/>
            <a:ext cx="3107259" cy="2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spcBef>
                <a:spcPct val="0"/>
              </a:spcBef>
            </a:pPr>
            <a:r>
              <a:rPr lang="en-US" altLang="ja-JP"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端数処理のため、各欄の合計と合計欄は一致しない。</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35037"/>
            <a:ext cx="2030177" cy="256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3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0314072"/>
              </p:ext>
            </p:extLst>
          </p:nvPr>
        </p:nvGraphicFramePr>
        <p:xfrm>
          <a:off x="251618" y="1196752"/>
          <a:ext cx="8640762" cy="519640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月開催）また、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し、地方債の更なる知識向上を図</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った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89</a:t>
            </a:fld>
            <a:endParaRPr lang="ja-JP" altLang="en-US" dirty="0">
              <a:solidFill>
                <a:prstClr val="black"/>
              </a:solidFill>
            </a:endParaRPr>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月までの取組実績</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各</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・旅券発給事務の委託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・財政健全化団体からの脱却（</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4494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569660"/>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２．港湾整備事業特別会計　　①　阪南</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本事業は、港湾物流機能の強化・拡充や背後市街地の住工混在地域の環境改善などを目的として</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岸和田市の沖合で行っている埋立事業で、平成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年度より着手しています。平成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年度以降、埋立土については、公共事業の建設発生土で行っており</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埋立費用をかけていません。全体面積</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141.7ha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のうち優先的整備区域（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77.7ha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）を対象にインフラ整備を行い</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埋立地の土地処分（分譲・賃貸）を行っています。現在、埋立が終わった土地処分の状況は、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276872"/>
            <a:ext cx="4184614" cy="4176464"/>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リスクの内容・程度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当該整備に係る優先的整備区域の事業費</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477</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495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億円を見込んでいます</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年度末時点</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では、事業費</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392</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事業費として</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処分が進まない場合や土地価格が下落した場合</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への影響が懸念されます。</a:t>
            </a:r>
          </a:p>
          <a:p>
            <a:pPr>
              <a:lnSpc>
                <a:spcPts val="1800"/>
              </a:lnSpc>
              <a:spcBef>
                <a:spcPct val="0"/>
              </a:spcBef>
            </a:pP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採算性確保のため、土地需要等を見極めつつ、インフラ整備を</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実施するとともに、企業</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努め、土地</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処分を進めていきます。</a:t>
            </a:r>
          </a:p>
          <a:p>
            <a:pPr>
              <a:lnSpc>
                <a:spcPts val="1800"/>
              </a:lnSpc>
              <a:spcBef>
                <a:spcPct val="0"/>
              </a:spcBef>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134</a:t>
            </a:fld>
            <a:endParaRPr lang="ja-JP" altLang="en-US" dirty="0">
              <a:solidFill>
                <a:prstClr val="black"/>
              </a:solidFill>
            </a:endParaRPr>
          </a:p>
        </p:txBody>
      </p:sp>
      <p:sp>
        <p:nvSpPr>
          <p:cNvPr id="17" name="角丸四角形 16"/>
          <p:cNvSpPr/>
          <p:nvPr/>
        </p:nvSpPr>
        <p:spPr>
          <a:xfrm>
            <a:off x="4499992" y="6453336"/>
            <a:ext cx="4136031" cy="480932"/>
          </a:xfrm>
          <a:prstGeom prst="roundRect">
            <a:avLst>
              <a:gd name="adj" fmla="val 11376"/>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可処分地面積欄の</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内の数字は、埋立竣工済の可処分地面積</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処分面積欄の</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内の数字は、分譲済み面積</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4725144"/>
            <a:ext cx="3202881" cy="176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27" y="1988840"/>
            <a:ext cx="4181753" cy="280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195378" y="2058412"/>
            <a:ext cx="1944216" cy="276999"/>
          </a:xfrm>
          <a:prstGeom prst="rect">
            <a:avLst/>
          </a:prstGeom>
          <a:noFill/>
        </p:spPr>
        <p:txBody>
          <a:bodyPr wrap="square" rtlCol="0">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阪南２区整備計画図</a:t>
            </a:r>
          </a:p>
        </p:txBody>
      </p:sp>
      <p:sp>
        <p:nvSpPr>
          <p:cNvPr id="22" name="角丸四角形 21"/>
          <p:cNvSpPr/>
          <p:nvPr/>
        </p:nvSpPr>
        <p:spPr>
          <a:xfrm>
            <a:off x="179512" y="5694548"/>
            <a:ext cx="4136031" cy="830796"/>
          </a:xfrm>
          <a:prstGeom prst="roundRect">
            <a:avLst>
              <a:gd name="adj" fmla="val 0"/>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pPr marL="252000" indent="-457200"/>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優先的整備区域とは、事業期間が非常に長期にわたることから、土地処分の可能性の高い区域を設定し、事業化した区域である。</a:t>
            </a:r>
          </a:p>
        </p:txBody>
      </p:sp>
    </p:spTree>
    <p:extLst>
      <p:ext uri="{BB962C8B-B14F-4D97-AF65-F5344CB8AC3E}">
        <p14:creationId xmlns:p14="http://schemas.microsoft.com/office/powerpoint/2010/main" val="3424321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815882"/>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２．港湾整備事業特別会計　　②　汐見沖地区整備事業（泉大津フェニックス事業）</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本事業は、近畿圏から発生する廃棄物の最終処分を行い、埋立てた土地を活用して、港湾機能整備を図る「大阪湾圏域広域処理場整備事業」により埋立を進めており、平成元年度より着手しています。なお当該地は廃棄物等で埋立てており、地盤が安定するまでの間、中古自動車保管ヤード等として暫定的に利用しながら、事業を進めています。地盤が安定した後は、港湾関連用地、工業用地等として土地処分（分譲・賃貸）を行うため、順次インフラ整備を行っていきます。現在、埋立が終了した土地</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112ha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79ha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を中古自動車保管ヤード等として利用中です。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420888"/>
            <a:ext cx="4184614" cy="422738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リスクの内容・程度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当該整備に係る事業費</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475</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億円を見込んでいます。</a:t>
            </a: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年度末時点では、事業費</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億円であり、今後の事業費として</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788</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土地処分が進まない場合や土地価格が下落した場合は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財政への影響が懸念されます。</a:t>
            </a:r>
          </a:p>
          <a:p>
            <a:pPr>
              <a:lnSpc>
                <a:spcPts val="1800"/>
              </a:lnSpc>
              <a:spcBef>
                <a:spcPct val="0"/>
              </a:spcBef>
            </a:pP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採算性確保のため</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、土地需要等を見極めつつ、インフラ</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整備を実施するとともに、企業立地に努め、土地処分を進めていきます。なお直ちに土地処分が出来ない区域については、暫定的に中古自動車保管ヤードとして利用を行い</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収入の確保に努めていきます。</a:t>
            </a:r>
          </a:p>
          <a:p>
            <a:pPr>
              <a:lnSpc>
                <a:spcPts val="1800"/>
              </a:lnSpc>
              <a:spcBef>
                <a:spcPct val="0"/>
              </a:spcBef>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135</a:t>
            </a:fld>
            <a:endParaRPr lang="ja-JP" altLang="en-US" dirty="0">
              <a:solidFill>
                <a:prstClr val="black"/>
              </a:solidFill>
            </a:endParaRPr>
          </a:p>
        </p:txBody>
      </p:sp>
      <p:sp>
        <p:nvSpPr>
          <p:cNvPr id="12" name="テキスト ボックス 11"/>
          <p:cNvSpPr txBox="1"/>
          <p:nvPr/>
        </p:nvSpPr>
        <p:spPr>
          <a:xfrm>
            <a:off x="4540159" y="6624000"/>
            <a:ext cx="4136297" cy="215444"/>
          </a:xfrm>
          <a:prstGeom prst="rect">
            <a:avLst/>
          </a:prstGeom>
          <a:noFill/>
        </p:spPr>
        <p:txBody>
          <a:bodyPr wrap="square" rtlCol="0">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可処分地面積欄の（）内の数字は、埋立竣工済の可処分地面積（</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精査予定）</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188203794"/>
              </p:ext>
            </p:extLst>
          </p:nvPr>
        </p:nvGraphicFramePr>
        <p:xfrm>
          <a:off x="4594556" y="5237874"/>
          <a:ext cx="3762028" cy="1431486"/>
        </p:xfrm>
        <a:graphic>
          <a:graphicData uri="http://schemas.openxmlformats.org/presentationml/2006/ole">
            <mc:AlternateContent xmlns:mc="http://schemas.openxmlformats.org/markup-compatibility/2006">
              <mc:Choice xmlns:v="urn:schemas-microsoft-com:vml" Requires="v">
                <p:oleObj spid="_x0000_s2053" name="ワークシート" r:id="rId4" imgW="5114941" imgH="1724066" progId="Excel.Sheet.12">
                  <p:embed/>
                </p:oleObj>
              </mc:Choice>
              <mc:Fallback>
                <p:oleObj name="ワークシート" r:id="rId4" imgW="5114941" imgH="1724066" progId="Excel.Sheet.12">
                  <p:embed/>
                  <p:pic>
                    <p:nvPicPr>
                      <p:cNvPr id="0" name=""/>
                      <p:cNvPicPr>
                        <a:picLocks noChangeAspect="1" noChangeArrowheads="1"/>
                      </p:cNvPicPr>
                      <p:nvPr/>
                    </p:nvPicPr>
                    <p:blipFill>
                      <a:blip r:embed="rId5"/>
                      <a:srcRect/>
                      <a:stretch>
                        <a:fillRect/>
                      </a:stretch>
                    </p:blipFill>
                    <p:spPr bwMode="auto">
                      <a:xfrm>
                        <a:off x="4594556" y="5237874"/>
                        <a:ext cx="3762028" cy="1431486"/>
                      </a:xfrm>
                      <a:prstGeom prst="rect">
                        <a:avLst/>
                      </a:prstGeom>
                      <a:noFill/>
                      <a:ln>
                        <a:noFill/>
                      </a:ln>
                    </p:spPr>
                  </p:pic>
                </p:oleObj>
              </mc:Fallback>
            </mc:AlternateContent>
          </a:graphicData>
        </a:graphic>
      </p:graphicFrame>
      <p:pic>
        <p:nvPicPr>
          <p:cNvPr id="14"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641" y="2420888"/>
            <a:ext cx="4789431" cy="28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7176988" y="4140145"/>
            <a:ext cx="626864" cy="354117"/>
            <a:chOff x="7103963" y="3108077"/>
            <a:chExt cx="626864" cy="354117"/>
          </a:xfrm>
        </p:grpSpPr>
        <p:cxnSp>
          <p:nvCxnSpPr>
            <p:cNvPr id="16" name="直線コネクタ 15"/>
            <p:cNvCxnSpPr/>
            <p:nvPr/>
          </p:nvCxnSpPr>
          <p:spPr>
            <a:xfrm>
              <a:off x="7103963" y="3108077"/>
              <a:ext cx="216024" cy="2880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316812" y="3344291"/>
              <a:ext cx="414015" cy="11790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2" name="テキスト ボックス 21"/>
          <p:cNvSpPr txBox="1"/>
          <p:nvPr/>
        </p:nvSpPr>
        <p:spPr>
          <a:xfrm>
            <a:off x="7311291" y="4353063"/>
            <a:ext cx="563231" cy="169277"/>
          </a:xfrm>
          <a:prstGeom prst="rect">
            <a:avLst/>
          </a:prstGeom>
          <a:noFill/>
        </p:spPr>
        <p:txBody>
          <a:bodyPr wrap="square" rtlCol="0">
            <a:spAutoFit/>
          </a:bodyPr>
          <a:lstStyle/>
          <a:p>
            <a:pPr algn="ctr"/>
            <a:r>
              <a:rPr lang="ja-JP" altLang="en-US" sz="500" b="1" dirty="0">
                <a:solidFill>
                  <a:prstClr val="black"/>
                </a:solidFill>
                <a:latin typeface="ＭＳ Ｐゴシック"/>
              </a:rPr>
              <a:t>道路（約</a:t>
            </a:r>
            <a:r>
              <a:rPr lang="en-US" altLang="ja-JP" sz="500" b="1" dirty="0">
                <a:solidFill>
                  <a:prstClr val="black"/>
                </a:solidFill>
                <a:latin typeface="ＭＳ Ｐゴシック"/>
              </a:rPr>
              <a:t>9ha)</a:t>
            </a:r>
            <a:endParaRPr lang="ja-JP" altLang="en-US" sz="400" b="1" dirty="0">
              <a:solidFill>
                <a:prstClr val="black"/>
              </a:solidFill>
              <a:latin typeface="ＭＳ Ｐゴシック"/>
            </a:endParaRPr>
          </a:p>
        </p:txBody>
      </p:sp>
      <p:sp>
        <p:nvSpPr>
          <p:cNvPr id="11" name="テキスト ボックス 10"/>
          <p:cNvSpPr txBox="1"/>
          <p:nvPr/>
        </p:nvSpPr>
        <p:spPr>
          <a:xfrm>
            <a:off x="4716016" y="2359913"/>
            <a:ext cx="2366418" cy="276999"/>
          </a:xfrm>
          <a:prstGeom prst="rect">
            <a:avLst/>
          </a:prstGeom>
          <a:noFill/>
        </p:spPr>
        <p:txBody>
          <a:bodyPr wrap="square" rtlCol="0">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汐見沖地区土地利用計画図</a:t>
            </a:r>
          </a:p>
        </p:txBody>
      </p:sp>
    </p:spTree>
    <p:extLst>
      <p:ext uri="{BB962C8B-B14F-4D97-AF65-F5344CB8AC3E}">
        <p14:creationId xmlns:p14="http://schemas.microsoft.com/office/powerpoint/2010/main" val="2678544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830997"/>
          </a:xfrm>
          <a:prstGeom prst="rect">
            <a:avLst/>
          </a:prstGeom>
          <a:noFill/>
        </p:spPr>
        <p:txBody>
          <a:bodyPr wrap="square" rtlCol="0">
            <a:spAutoFit/>
          </a:bodyPr>
          <a:lstStyle/>
          <a:p>
            <a:pPr marL="36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３．箕面北部丘陵整備事業特別会計（箕面森町（水と緑の健康都市）事業）</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箕面森町事業（事業完了は平成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年度末予定）については、 府が造成する区域を当初の計画よりも縮小、かつ事業費の精査を行うことで、府費負担額は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億円以内とすることにしています。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1484784"/>
            <a:ext cx="4184614"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程度、講ずべき措置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財政再建プログラム案で「引き続き事業の完成をめざす」とした第１区域においては、保留地である住宅地</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532</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区画のうち、</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322</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区画が契約済み</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となっています。</a:t>
            </a: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住宅地については、今後、年間約</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区画の販売を見込んでおり、平成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年度までに完売できるよう販売に努めます。</a:t>
            </a: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億円を見込んでいますが、仮に</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年度末までに、計画どおり販売できず保留地が残る状況となった場合、府費負担への影響が懸念されます。</a:t>
            </a: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府費負担の限度額である</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億円を堅持するため、販売促進活動を強化し、計画どおりの保留地販売に努めるとともに、事業費の縮減策を講じていきます。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136</a:t>
            </a:fld>
            <a:endParaRPr lang="ja-JP" altLang="en-US" dirty="0">
              <a:solidFill>
                <a:prstClr val="black"/>
              </a:solidFill>
            </a:endParaRP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1616125"/>
            <a:ext cx="4398441" cy="41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4"/>
          <p:cNvSpPr>
            <a:spLocks noChangeArrowheads="1"/>
          </p:cNvSpPr>
          <p:nvPr/>
        </p:nvSpPr>
        <p:spPr bwMode="auto">
          <a:xfrm>
            <a:off x="4844149" y="2679452"/>
            <a:ext cx="807971" cy="448841"/>
          </a:xfrm>
          <a:prstGeom prst="wedgeRoundRectCallout">
            <a:avLst>
              <a:gd name="adj1" fmla="val 4131"/>
              <a:gd name="adj2" fmla="val 11571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施設誘致地区</a:t>
            </a:r>
          </a:p>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住宅供給公社他</a:t>
            </a:r>
          </a:p>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仮換地・保留地</a:t>
            </a:r>
          </a:p>
        </p:txBody>
      </p:sp>
      <p:sp>
        <p:nvSpPr>
          <p:cNvPr id="21" name="AutoShape 6"/>
          <p:cNvSpPr>
            <a:spLocks noChangeAspect="1" noChangeArrowheads="1"/>
          </p:cNvSpPr>
          <p:nvPr/>
        </p:nvSpPr>
        <p:spPr bwMode="auto">
          <a:xfrm>
            <a:off x="6228184" y="4073847"/>
            <a:ext cx="908005" cy="312634"/>
          </a:xfrm>
          <a:prstGeom prst="wedgeRoundRectCallout">
            <a:avLst>
              <a:gd name="adj1" fmla="val 45593"/>
              <a:gd name="adj2" fmla="val -133389"/>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民間地権者</a:t>
            </a:r>
          </a:p>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による宅地開発</a:t>
            </a:r>
          </a:p>
        </p:txBody>
      </p:sp>
      <p:sp>
        <p:nvSpPr>
          <p:cNvPr id="23" name="AutoShape 7"/>
          <p:cNvSpPr>
            <a:spLocks noChangeAspect="1" noChangeArrowheads="1"/>
          </p:cNvSpPr>
          <p:nvPr/>
        </p:nvSpPr>
        <p:spPr bwMode="auto">
          <a:xfrm rot="16200000">
            <a:off x="4890883" y="4095248"/>
            <a:ext cx="1048054" cy="906467"/>
          </a:xfrm>
          <a:prstGeom prst="notchedRightArrow">
            <a:avLst>
              <a:gd name="adj1" fmla="val 50000"/>
              <a:gd name="adj2" fmla="val 28905"/>
            </a:avLst>
          </a:prstGeom>
          <a:solidFill>
            <a:srgbClr val="FF0000">
              <a:alpha val="20000"/>
            </a:srgbClr>
          </a:solidFill>
          <a:ln w="9525">
            <a:solidFill>
              <a:srgbClr val="000000"/>
            </a:solidFill>
            <a:miter lim="800000"/>
            <a:headEnd/>
            <a:tailEnd/>
          </a:ln>
        </p:spPr>
        <p:txBody>
          <a:bodyPr rot="10800000" lIns="36000" tIns="36000" rIns="36000" bIns="36000"/>
          <a:lstStyle/>
          <a:p>
            <a:pPr>
              <a:spcBef>
                <a:spcPct val="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残土処分</a:t>
            </a:r>
          </a:p>
          <a:p>
            <a:pPr algn="r">
              <a:spcBef>
                <a:spcPct val="0"/>
              </a:spcBef>
            </a:pP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8"/>
          <p:cNvSpPr txBox="1">
            <a:spLocks noChangeArrowheads="1"/>
          </p:cNvSpPr>
          <p:nvPr/>
        </p:nvSpPr>
        <p:spPr bwMode="auto">
          <a:xfrm>
            <a:off x="5685895" y="3470930"/>
            <a:ext cx="794487" cy="2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spcBef>
                <a:spcPct val="0"/>
              </a:spcBef>
            </a:pPr>
            <a:r>
              <a:rPr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止々呂美吉川線</a:t>
            </a:r>
          </a:p>
        </p:txBody>
      </p:sp>
      <p:sp>
        <p:nvSpPr>
          <p:cNvPr id="25" name="Line 9"/>
          <p:cNvSpPr>
            <a:spLocks noChangeShapeType="1"/>
          </p:cNvSpPr>
          <p:nvPr/>
        </p:nvSpPr>
        <p:spPr bwMode="auto">
          <a:xfrm>
            <a:off x="5405798" y="3564040"/>
            <a:ext cx="280097" cy="0"/>
          </a:xfrm>
          <a:prstGeom prst="line">
            <a:avLst/>
          </a:prstGeom>
          <a:noFill/>
          <a:ln w="3175">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6" name="Rectangle 10"/>
          <p:cNvSpPr>
            <a:spLocks noChangeArrowheads="1"/>
          </p:cNvSpPr>
          <p:nvPr/>
        </p:nvSpPr>
        <p:spPr bwMode="auto">
          <a:xfrm>
            <a:off x="5148064" y="4722786"/>
            <a:ext cx="572506" cy="2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210</a:t>
            </a:r>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p>
        </p:txBody>
      </p:sp>
      <p:grpSp>
        <p:nvGrpSpPr>
          <p:cNvPr id="27" name="グループ化 26"/>
          <p:cNvGrpSpPr/>
          <p:nvPr/>
        </p:nvGrpSpPr>
        <p:grpSpPr>
          <a:xfrm>
            <a:off x="7702933" y="2692054"/>
            <a:ext cx="397459" cy="724271"/>
            <a:chOff x="5702300" y="6337300"/>
            <a:chExt cx="285750" cy="522288"/>
          </a:xfrm>
        </p:grpSpPr>
        <p:sp>
          <p:nvSpPr>
            <p:cNvPr id="28" name="Freeform 2"/>
            <p:cNvSpPr>
              <a:spLocks/>
            </p:cNvSpPr>
            <p:nvPr/>
          </p:nvSpPr>
          <p:spPr bwMode="auto">
            <a:xfrm>
              <a:off x="5711825" y="6430963"/>
              <a:ext cx="231775" cy="171450"/>
            </a:xfrm>
            <a:custGeom>
              <a:avLst/>
              <a:gdLst>
                <a:gd name="T0" fmla="*/ 0 w 365"/>
                <a:gd name="T1" fmla="*/ 65 h 270"/>
                <a:gd name="T2" fmla="*/ 150 w 365"/>
                <a:gd name="T3" fmla="*/ 0 h 270"/>
                <a:gd name="T4" fmla="*/ 235 w 365"/>
                <a:gd name="T5" fmla="*/ 115 h 270"/>
                <a:gd name="T6" fmla="*/ 365 w 365"/>
                <a:gd name="T7" fmla="*/ 205 h 270"/>
                <a:gd name="T8" fmla="*/ 175 w 365"/>
                <a:gd name="T9" fmla="*/ 270 h 270"/>
                <a:gd name="T10" fmla="*/ 100 w 365"/>
                <a:gd name="T11" fmla="*/ 205 h 270"/>
                <a:gd name="T12" fmla="*/ 0 w 365"/>
                <a:gd name="T13" fmla="*/ 65 h 270"/>
              </a:gdLst>
              <a:ahLst/>
              <a:cxnLst>
                <a:cxn ang="0">
                  <a:pos x="T0" y="T1"/>
                </a:cxn>
                <a:cxn ang="0">
                  <a:pos x="T2" y="T3"/>
                </a:cxn>
                <a:cxn ang="0">
                  <a:pos x="T4" y="T5"/>
                </a:cxn>
                <a:cxn ang="0">
                  <a:pos x="T6" y="T7"/>
                </a:cxn>
                <a:cxn ang="0">
                  <a:pos x="T8" y="T9"/>
                </a:cxn>
                <a:cxn ang="0">
                  <a:pos x="T10" y="T11"/>
                </a:cxn>
                <a:cxn ang="0">
                  <a:pos x="T12" y="T13"/>
                </a:cxn>
              </a:cxnLst>
              <a:rect l="0" t="0" r="r" b="b"/>
              <a:pathLst>
                <a:path w="365" h="270">
                  <a:moveTo>
                    <a:pt x="0" y="65"/>
                  </a:moveTo>
                  <a:cubicBezTo>
                    <a:pt x="55" y="55"/>
                    <a:pt x="100" y="20"/>
                    <a:pt x="150" y="0"/>
                  </a:cubicBezTo>
                  <a:cubicBezTo>
                    <a:pt x="180" y="55"/>
                    <a:pt x="165" y="60"/>
                    <a:pt x="235" y="115"/>
                  </a:cubicBezTo>
                  <a:cubicBezTo>
                    <a:pt x="335" y="165"/>
                    <a:pt x="350" y="160"/>
                    <a:pt x="365" y="205"/>
                  </a:cubicBezTo>
                  <a:cubicBezTo>
                    <a:pt x="245" y="245"/>
                    <a:pt x="260" y="260"/>
                    <a:pt x="175" y="270"/>
                  </a:cubicBezTo>
                  <a:cubicBezTo>
                    <a:pt x="105" y="215"/>
                    <a:pt x="129" y="239"/>
                    <a:pt x="100" y="205"/>
                  </a:cubicBezTo>
                  <a:cubicBezTo>
                    <a:pt x="71" y="171"/>
                    <a:pt x="70" y="95"/>
                    <a:pt x="0" y="65"/>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29" name="Freeform 3"/>
            <p:cNvSpPr>
              <a:spLocks/>
            </p:cNvSpPr>
            <p:nvPr/>
          </p:nvSpPr>
          <p:spPr bwMode="auto">
            <a:xfrm>
              <a:off x="5832475" y="6562725"/>
              <a:ext cx="155575" cy="296863"/>
            </a:xfrm>
            <a:custGeom>
              <a:avLst/>
              <a:gdLst>
                <a:gd name="T0" fmla="*/ 0 w 245"/>
                <a:gd name="T1" fmla="*/ 85 h 467"/>
                <a:gd name="T2" fmla="*/ 190 w 245"/>
                <a:gd name="T3" fmla="*/ 15 h 467"/>
                <a:gd name="T4" fmla="*/ 230 w 245"/>
                <a:gd name="T5" fmla="*/ 60 h 467"/>
                <a:gd name="T6" fmla="*/ 230 w 245"/>
                <a:gd name="T7" fmla="*/ 275 h 467"/>
                <a:gd name="T8" fmla="*/ 175 w 245"/>
                <a:gd name="T9" fmla="*/ 450 h 467"/>
                <a:gd name="T10" fmla="*/ 40 w 245"/>
                <a:gd name="T11" fmla="*/ 375 h 467"/>
                <a:gd name="T12" fmla="*/ 80 w 245"/>
                <a:gd name="T13" fmla="*/ 255 h 467"/>
                <a:gd name="T14" fmla="*/ 0 w 245"/>
                <a:gd name="T15" fmla="*/ 85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467">
                  <a:moveTo>
                    <a:pt x="0" y="85"/>
                  </a:moveTo>
                  <a:cubicBezTo>
                    <a:pt x="55" y="75"/>
                    <a:pt x="140" y="35"/>
                    <a:pt x="190" y="15"/>
                  </a:cubicBezTo>
                  <a:cubicBezTo>
                    <a:pt x="220" y="70"/>
                    <a:pt x="195" y="0"/>
                    <a:pt x="230" y="60"/>
                  </a:cubicBezTo>
                  <a:cubicBezTo>
                    <a:pt x="235" y="170"/>
                    <a:pt x="245" y="130"/>
                    <a:pt x="230" y="275"/>
                  </a:cubicBezTo>
                  <a:cubicBezTo>
                    <a:pt x="190" y="335"/>
                    <a:pt x="207" y="433"/>
                    <a:pt x="175" y="450"/>
                  </a:cubicBezTo>
                  <a:cubicBezTo>
                    <a:pt x="143" y="467"/>
                    <a:pt x="100" y="415"/>
                    <a:pt x="40" y="375"/>
                  </a:cubicBezTo>
                  <a:cubicBezTo>
                    <a:pt x="70" y="320"/>
                    <a:pt x="90" y="304"/>
                    <a:pt x="80" y="255"/>
                  </a:cubicBezTo>
                  <a:cubicBezTo>
                    <a:pt x="73" y="207"/>
                    <a:pt x="21" y="122"/>
                    <a:pt x="0" y="85"/>
                  </a:cubicBezTo>
                  <a:close/>
                </a:path>
              </a:pathLst>
            </a:custGeom>
            <a:solidFill>
              <a:srgbClr val="FF9900"/>
            </a:solidFill>
            <a:ln>
              <a:noFill/>
            </a:ln>
            <a:extLst>
              <a:ext uri="{91240B29-F687-4F45-9708-019B960494DF}">
                <a14:hiddenLine xmlns:a14="http://schemas.microsoft.com/office/drawing/2010/main" w="2540">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30" name="Freeform 4"/>
            <p:cNvSpPr>
              <a:spLocks/>
            </p:cNvSpPr>
            <p:nvPr/>
          </p:nvSpPr>
          <p:spPr bwMode="auto">
            <a:xfrm>
              <a:off x="5702300" y="6337300"/>
              <a:ext cx="101600" cy="111125"/>
            </a:xfrm>
            <a:custGeom>
              <a:avLst/>
              <a:gdLst>
                <a:gd name="T0" fmla="*/ 0 w 160"/>
                <a:gd name="T1" fmla="*/ 120 h 175"/>
                <a:gd name="T2" fmla="*/ 85 w 160"/>
                <a:gd name="T3" fmla="*/ 0 h 175"/>
                <a:gd name="T4" fmla="*/ 160 w 160"/>
                <a:gd name="T5" fmla="*/ 100 h 175"/>
                <a:gd name="T6" fmla="*/ 20 w 160"/>
                <a:gd name="T7" fmla="*/ 175 h 175"/>
                <a:gd name="T8" fmla="*/ 0 w 160"/>
                <a:gd name="T9" fmla="*/ 120 h 175"/>
              </a:gdLst>
              <a:ahLst/>
              <a:cxnLst>
                <a:cxn ang="0">
                  <a:pos x="T0" y="T1"/>
                </a:cxn>
                <a:cxn ang="0">
                  <a:pos x="T2" y="T3"/>
                </a:cxn>
                <a:cxn ang="0">
                  <a:pos x="T4" y="T5"/>
                </a:cxn>
                <a:cxn ang="0">
                  <a:pos x="T6" y="T7"/>
                </a:cxn>
                <a:cxn ang="0">
                  <a:pos x="T8" y="T9"/>
                </a:cxn>
              </a:cxnLst>
              <a:rect l="0" t="0" r="r" b="b"/>
              <a:pathLst>
                <a:path w="160" h="175">
                  <a:moveTo>
                    <a:pt x="0" y="120"/>
                  </a:moveTo>
                  <a:cubicBezTo>
                    <a:pt x="55" y="110"/>
                    <a:pt x="40" y="60"/>
                    <a:pt x="85" y="0"/>
                  </a:cubicBezTo>
                  <a:cubicBezTo>
                    <a:pt x="146" y="23"/>
                    <a:pt x="156" y="55"/>
                    <a:pt x="160" y="100"/>
                  </a:cubicBezTo>
                  <a:cubicBezTo>
                    <a:pt x="100" y="140"/>
                    <a:pt x="95" y="140"/>
                    <a:pt x="20" y="175"/>
                  </a:cubicBezTo>
                  <a:cubicBezTo>
                    <a:pt x="0" y="130"/>
                    <a:pt x="4" y="165"/>
                    <a:pt x="0" y="120"/>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grpSp>
      <p:sp>
        <p:nvSpPr>
          <p:cNvPr id="31" name="AutoShape 5"/>
          <p:cNvSpPr>
            <a:spLocks noChangeArrowheads="1"/>
          </p:cNvSpPr>
          <p:nvPr/>
        </p:nvSpPr>
        <p:spPr bwMode="auto">
          <a:xfrm>
            <a:off x="7812360" y="2298482"/>
            <a:ext cx="1026508" cy="448841"/>
          </a:xfrm>
          <a:prstGeom prst="wedgeRoundRectCallout">
            <a:avLst>
              <a:gd name="adj1" fmla="val -61832"/>
              <a:gd name="adj2" fmla="val 11679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第１区域</a:t>
            </a:r>
          </a:p>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一般地権者仮換地・</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保留地</a:t>
            </a:r>
          </a:p>
        </p:txBody>
      </p:sp>
    </p:spTree>
    <p:extLst>
      <p:ext uri="{BB962C8B-B14F-4D97-AF65-F5344CB8AC3E}">
        <p14:creationId xmlns:p14="http://schemas.microsoft.com/office/powerpoint/2010/main" val="1341003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548680"/>
            <a:ext cx="8964538"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程度、講ずべき措置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第３区域については、施設誘致地区に位置づけており、平成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年度から新名神高速道路の残土搬入及び粗造成が行われています。</a:t>
            </a: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日までの間、第３区域のエントリー募集を実施した結果、募集面積</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25ha</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社から約</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84ha</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の応募があり、応募結果や応募企業とのヒアリング結果を踏まえ、企業の進出意欲が高いこと等から、保留地処分の可能性や事業採算性が見通せる状況となったため、平成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月の府戦略本部会議において、第３区域の基盤整備工事を実施することとしました。</a:t>
            </a:r>
          </a:p>
          <a:p>
            <a:pPr>
              <a:lnSpc>
                <a:spcPts val="18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現在、企業ニーズを踏まえた都市計画等の変更について、市等の関係機関と調整を行うとともに、平成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年度に契約手続きに着手し、平成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年度末から順次、土地の引渡しを行うことができるよう、事業の推進を図っています。</a:t>
            </a: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億円を見込んでいますが、仮に計画どおり販売できず保留地が残る状況となった場合、府費負担への影響が懸念されます。</a:t>
            </a:r>
            <a:endPar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府費負担の限度額である</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億円を堅持するため、企業の動向を把握しながら計画どおりの保留地販売に努めるとともに、事業費の縮減策を講じていきます。</a:t>
            </a:r>
          </a:p>
        </p:txBody>
      </p:sp>
      <p:sp>
        <p:nvSpPr>
          <p:cNvPr id="22" name="Text Box 12"/>
          <p:cNvSpPr txBox="1">
            <a:spLocks noChangeArrowheads="1"/>
          </p:cNvSpPr>
          <p:nvPr/>
        </p:nvSpPr>
        <p:spPr bwMode="auto">
          <a:xfrm>
            <a:off x="279425" y="4068000"/>
            <a:ext cx="23764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spcBef>
                <a:spcPct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各区域の現状とすすめ方</a:t>
            </a:r>
          </a:p>
        </p:txBody>
      </p:sp>
      <p:graphicFrame>
        <p:nvGraphicFramePr>
          <p:cNvPr id="32" name="表 31"/>
          <p:cNvGraphicFramePr>
            <a:graphicFrameLocks noGrp="1"/>
          </p:cNvGraphicFramePr>
          <p:nvPr>
            <p:extLst>
              <p:ext uri="{D42A27DB-BD31-4B8C-83A1-F6EECF244321}">
                <p14:modId xmlns:p14="http://schemas.microsoft.com/office/powerpoint/2010/main" val="3123019907"/>
              </p:ext>
            </p:extLst>
          </p:nvPr>
        </p:nvGraphicFramePr>
        <p:xfrm>
          <a:off x="279425" y="4321264"/>
          <a:ext cx="8685063" cy="2204080"/>
        </p:xfrm>
        <a:graphic>
          <a:graphicData uri="http://schemas.openxmlformats.org/drawingml/2006/table">
            <a:tbl>
              <a:tblPr/>
              <a:tblGrid>
                <a:gridCol w="723752"/>
                <a:gridCol w="723752"/>
                <a:gridCol w="723752"/>
                <a:gridCol w="637056"/>
                <a:gridCol w="648072"/>
                <a:gridCol w="1579492"/>
                <a:gridCol w="3649187"/>
              </a:tblGrid>
              <a:tr h="116013">
                <a:tc grid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　　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H27.1.31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今後</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年度以降残工事費：</a:t>
                      </a:r>
                      <a:r>
                        <a:rPr lang="zh-TW"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196</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rowSpan="9">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第１区域</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1137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仮換地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05</a:t>
                      </a:r>
                      <a:r>
                        <a:rPr lang="zh-CN"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594</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で使用収益開始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532</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443</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ＰＦＩ支援</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191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191</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PFI</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による保留地販売支援は、</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H19.10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H22.9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の３年間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ＰＦＩ以外</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341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83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H22.10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H25.3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６社の販売体制により分譲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契約済</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～H27.12　２</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社業務提携方式により販売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粗造成</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完成</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宅地化後分譲予定（</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施設誘致（仮換地）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H24.3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換地変更済み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地権者</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において施設誘致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売却予定（</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学校法人履正社）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その他保留地（</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地区センター等</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年度末までに売却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6013">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第２区域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大規模地権者仮換地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30ha(677</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随時販売中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zh-TW"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24.4</a:t>
                      </a: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宅地分譲開始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8">
                <a:tc row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第３区域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府住宅供給</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公社他仮換地</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年度より具体的な契約手続きに着手するため、企業ヒアリングを踏まえた基本計画を策定中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箕面ＩＣ近傍を活かした施設誘致を予定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の建設残土受け入れによる粗</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造成（</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H24.4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搬入開始　</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年度末完了予定）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月の府戦略</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本部</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会議で、保留地</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処分の可能性が</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高いことを確認できたため、事業</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実施を</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判断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vMerge="1">
                  <a:txBody>
                    <a:bodyPr/>
                    <a:lstStyle/>
                    <a:p>
                      <a:endParaRPr kumimoji="1" lang="ja-JP" altLang="en-US"/>
                    </a:p>
                  </a:txBody>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137</a:t>
            </a:fld>
            <a:endParaRPr lang="ja-JP" altLang="en-US" dirty="0">
              <a:solidFill>
                <a:prstClr val="black"/>
              </a:solidFill>
            </a:endParaRPr>
          </a:p>
        </p:txBody>
      </p:sp>
    </p:spTree>
    <p:extLst>
      <p:ext uri="{BB962C8B-B14F-4D97-AF65-F5344CB8AC3E}">
        <p14:creationId xmlns:p14="http://schemas.microsoft.com/office/powerpoint/2010/main" val="1759742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005064"/>
            <a:ext cx="4760826" cy="27874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４．大阪府住宅供給公社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方住宅供給公社法により、府民に良質な住宅を提供していくため、大阪府の全額出資による公的団体として設立した特別法人であり、主に賃貸住宅等事業、宅地管理事業、府等からの受託事業を行っ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3"/>
          <p:cNvSpPr>
            <a:spLocks noChangeArrowheads="1"/>
          </p:cNvSpPr>
          <p:nvPr/>
        </p:nvSpPr>
        <p:spPr bwMode="auto">
          <a:xfrm>
            <a:off x="3851021" y="1443777"/>
            <a:ext cx="1254634" cy="27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lnSpc>
                <a:spcPct val="110000"/>
              </a:lnSpc>
              <a:spcBef>
                <a:spcPct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借入金残高の推移</a:t>
            </a:r>
          </a:p>
        </p:txBody>
      </p:sp>
      <p:sp>
        <p:nvSpPr>
          <p:cNvPr id="13" name="Rectangle 64"/>
          <p:cNvSpPr>
            <a:spLocks noChangeArrowheads="1"/>
          </p:cNvSpPr>
          <p:nvPr/>
        </p:nvSpPr>
        <p:spPr bwMode="auto">
          <a:xfrm>
            <a:off x="7764891" y="1433647"/>
            <a:ext cx="111357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lnSpc>
                <a:spcPct val="110000"/>
              </a:lnSpc>
              <a:spcBef>
                <a:spcPct val="0"/>
              </a:spcBef>
            </a:pPr>
            <a:r>
              <a:rPr lang="ja-JP" altLang="en-US" sz="1200" b="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4" name="Text Box 66"/>
          <p:cNvSpPr txBox="1">
            <a:spLocks noChangeArrowheads="1"/>
          </p:cNvSpPr>
          <p:nvPr/>
        </p:nvSpPr>
        <p:spPr bwMode="auto">
          <a:xfrm>
            <a:off x="4140200" y="2910523"/>
            <a:ext cx="4365625"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800"/>
              </a:lnSpc>
              <a:spcBef>
                <a:spcPct val="50000"/>
              </a:spcBef>
            </a:pPr>
            <a:r>
              <a:rPr lang="en-US" altLang="ja-JP"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予測および実績は、実質借入残高（借入金残高から現金預金を差引いた額）</a:t>
            </a:r>
            <a:endParaRPr lang="en-US" altLang="ja-JP"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spcBef>
                <a:spcPct val="50000"/>
              </a:spcBef>
            </a:pPr>
            <a:r>
              <a:rPr lang="en-US" altLang="ja-JP"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予測は「大阪府住宅供給公社経営計画」に基づく値</a:t>
            </a:r>
          </a:p>
        </p:txBody>
      </p:sp>
      <p:sp>
        <p:nvSpPr>
          <p:cNvPr id="16" name="角丸四角形 15"/>
          <p:cNvSpPr/>
          <p:nvPr/>
        </p:nvSpPr>
        <p:spPr bwMode="auto">
          <a:xfrm>
            <a:off x="3995738" y="3285480"/>
            <a:ext cx="5064824" cy="863600"/>
          </a:xfrm>
          <a:prstGeom prst="roundRect">
            <a:avLst/>
          </a:prstGeom>
          <a:noFill/>
          <a:ln w="9525" cap="flat" cmpd="sng" algn="ctr">
            <a:solidFill>
              <a:schemeClr val="tx1"/>
            </a:solidFill>
            <a:prstDash val="sysDash"/>
            <a:round/>
            <a:headEnd type="none" w="med" len="med"/>
            <a:tailEnd type="none" w="med" len="med"/>
          </a:ln>
          <a:effectLst/>
          <a:extLst/>
        </p:spPr>
        <p:txBody>
          <a:bodyPr wrap="none" lIns="0" tIns="72000" rIns="0" bIns="72000" anchor="ctr"/>
          <a:lstStyle/>
          <a:p>
            <a:pPr marL="36000">
              <a:defRP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賃貸</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事業等の収益を主な原資として、借入金の返済を行っていく予定です。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、借上特優賃住宅の管理期間が平成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年度末から段階的に終了を迎えており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経費支出が</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減少する見込みです。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年度より建替えや団地の集約などの団地再編に着手するため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借入金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の減少</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が緩やか</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になる見込みです。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138</a:t>
            </a:fld>
            <a:endParaRPr lang="ja-JP" altLang="en-US" dirty="0">
              <a:solidFill>
                <a:prstClr val="black"/>
              </a:solidFill>
            </a:endParaRPr>
          </a:p>
        </p:txBody>
      </p:sp>
      <p:graphicFrame>
        <p:nvGraphicFramePr>
          <p:cNvPr id="17" name="Group 5"/>
          <p:cNvGraphicFramePr>
            <a:graphicFrameLocks noGrp="1"/>
          </p:cNvGraphicFramePr>
          <p:nvPr>
            <p:extLst>
              <p:ext uri="{D42A27DB-BD31-4B8C-83A1-F6EECF244321}">
                <p14:modId xmlns:p14="http://schemas.microsoft.com/office/powerpoint/2010/main" val="1373753089"/>
              </p:ext>
            </p:extLst>
          </p:nvPr>
        </p:nvGraphicFramePr>
        <p:xfrm>
          <a:off x="3851021" y="1676598"/>
          <a:ext cx="5257481" cy="1176338"/>
        </p:xfrm>
        <a:graphic>
          <a:graphicData uri="http://schemas.openxmlformats.org/drawingml/2006/table">
            <a:tbl>
              <a:tblPr/>
              <a:tblGrid>
                <a:gridCol w="697886"/>
                <a:gridCol w="478775"/>
                <a:gridCol w="408248"/>
                <a:gridCol w="408249"/>
                <a:gridCol w="408248"/>
                <a:gridCol w="408249"/>
                <a:gridCol w="408248"/>
                <a:gridCol w="408249"/>
                <a:gridCol w="408248"/>
                <a:gridCol w="408249"/>
                <a:gridCol w="408248"/>
                <a:gridCol w="406584"/>
              </a:tblGrid>
              <a:tr h="2439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18002" marR="18002" marT="45734" marB="4573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734" marB="4573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72">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(433)</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14">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1622</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正方形/長方形 1"/>
          <p:cNvSpPr/>
          <p:nvPr/>
        </p:nvSpPr>
        <p:spPr>
          <a:xfrm>
            <a:off x="179512" y="1556792"/>
            <a:ext cx="3744416" cy="5324535"/>
          </a:xfrm>
          <a:prstGeom prst="rect">
            <a:avLst/>
          </a:prstGeom>
        </p:spPr>
        <p:txBody>
          <a:bodyPr wrap="square">
            <a:spAutoFit/>
          </a:bodyPr>
          <a:lstStyle/>
          <a:p>
            <a:pPr>
              <a:lnSpc>
                <a:spcPts val="1800"/>
              </a:lnSpc>
              <a:spcBef>
                <a:spcPct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財政リスクの内容・程度</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公社はこれまで家賃収入・再生地処分益の確保等の経営改善に取り組み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末の借入金残高は約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このうち、約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782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）に対し、府は損失補償を付与しています。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なお、公社は平成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月に「自立化に向けた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年の取り組み」の流れをくむ「経営計画」（</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）を策定し、引き続き、借入金残高の縮減（目標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億円以下、平成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億円以下）に取り組んでいます。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グループファイナンス</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や過去の公社賃貸住宅建設資金などの借換に係る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ものです。</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は、既に損失補償を付与している借入金の借換のみ損失補償の対象としており、新たな借入金については付与して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いません。</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講ずべき措置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としては、社会経済情勢の変化に伴う借入金利の動向などを注視しつつ、公社における家賃収入の確保や、公社債の発行などの安定的かつ低利な資金調達等により、経営改善への取組みが進むよう、引き続き指導を行います。</a:t>
            </a:r>
          </a:p>
        </p:txBody>
      </p:sp>
    </p:spTree>
    <p:extLst>
      <p:ext uri="{BB962C8B-B14F-4D97-AF65-F5344CB8AC3E}">
        <p14:creationId xmlns:p14="http://schemas.microsoft.com/office/powerpoint/2010/main" val="294386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36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５．大阪府道路公社</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大阪府道路公社は、昭和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年に地方道路公社法に基づき設立され、大阪府の出資金及び国からの借入金などにより５路線の有料道路を建設し、管理運営しています。また、通行料金は建設等に要した資金の償還に充てられています。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635125"/>
            <a:ext cx="3600450" cy="4751388"/>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リスクの内容・程度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昨今の社会情勢変化に</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伴う利用交通量の</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低迷などから、有料道路事業許可取得時の予測交通量に満たない路線が存在します。</a:t>
            </a: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このため、さらなる府の支出を回避できるよう、公社</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策定の経営改善方針に基づく利用促進や歳出削減の</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を着実に</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実施することにより、料金</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徴収期間</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の満了時</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に、建設債務の</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償還残額が府</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911</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億円）の範囲内となるよう、取組みを進めます。</a:t>
            </a: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債務を着実に償還していくために、</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、公社策定の経営改善方針に基づいた、利用促進や歳出削減の</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に努めます。</a:t>
            </a:r>
          </a:p>
          <a:p>
            <a:pPr>
              <a:lnSpc>
                <a:spcPts val="1800"/>
              </a:lnSpc>
              <a:spcBef>
                <a:spcPct val="0"/>
              </a:spcBef>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Group 140"/>
          <p:cNvGraphicFramePr>
            <a:graphicFrameLocks noGrp="1"/>
          </p:cNvGraphicFramePr>
          <p:nvPr>
            <p:extLst>
              <p:ext uri="{D42A27DB-BD31-4B8C-83A1-F6EECF244321}">
                <p14:modId xmlns:p14="http://schemas.microsoft.com/office/powerpoint/2010/main" val="2057847119"/>
              </p:ext>
            </p:extLst>
          </p:nvPr>
        </p:nvGraphicFramePr>
        <p:xfrm>
          <a:off x="3851920" y="1378792"/>
          <a:ext cx="5135046" cy="3896583"/>
        </p:xfrm>
        <a:graphic>
          <a:graphicData uri="http://schemas.openxmlformats.org/drawingml/2006/table">
            <a:tbl>
              <a:tblPr/>
              <a:tblGrid>
                <a:gridCol w="1131432"/>
                <a:gridCol w="755399"/>
                <a:gridCol w="847885"/>
                <a:gridCol w="936104"/>
                <a:gridCol w="720080"/>
                <a:gridCol w="744146"/>
              </a:tblGrid>
              <a:tr h="25000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各路線の概要</a:t>
                      </a:r>
                    </a:p>
                  </a:txBody>
                  <a:tcPr marL="18002" marR="18002" marT="45677" marB="45677"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仁和寺</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供用年月日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Ｓ</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4311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内出資金</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交通量</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11,386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42,507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34,560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27,972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料金収入</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4,569</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485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終了時点での収支</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年償還完了）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Group 138"/>
          <p:cNvGraphicFramePr>
            <a:graphicFrameLocks noGrp="1"/>
          </p:cNvGraphicFramePr>
          <p:nvPr>
            <p:extLst>
              <p:ext uri="{D42A27DB-BD31-4B8C-83A1-F6EECF244321}">
                <p14:modId xmlns:p14="http://schemas.microsoft.com/office/powerpoint/2010/main" val="3645289843"/>
              </p:ext>
            </p:extLst>
          </p:nvPr>
        </p:nvGraphicFramePr>
        <p:xfrm>
          <a:off x="3851920" y="5301208"/>
          <a:ext cx="5040560" cy="1173921"/>
        </p:xfrm>
        <a:graphic>
          <a:graphicData uri="http://schemas.openxmlformats.org/drawingml/2006/table">
            <a:tbl>
              <a:tblPr/>
              <a:tblGrid>
                <a:gridCol w="1083271"/>
                <a:gridCol w="774522"/>
                <a:gridCol w="776285"/>
                <a:gridCol w="774520"/>
                <a:gridCol w="816863"/>
                <a:gridCol w="815099"/>
              </a:tblGrid>
              <a:tr h="288032">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道路公社事業に係る借入金残高</a:t>
                      </a:r>
                    </a:p>
                  </a:txBody>
                  <a:tcPr marL="18003" marR="18003" marT="45741" marB="45741"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3" marR="18003" marT="45741" marB="45741"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借入金残高</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109,793</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104,890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99,906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94,633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88,540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返済済み額</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68,945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73,848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78,832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84,105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90,198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139</a:t>
            </a:fld>
            <a:endParaRPr lang="ja-JP" altLang="en-US" dirty="0">
              <a:solidFill>
                <a:prstClr val="black"/>
              </a:solidFill>
            </a:endParaRPr>
          </a:p>
        </p:txBody>
      </p:sp>
    </p:spTree>
    <p:extLst>
      <p:ext uri="{BB962C8B-B14F-4D97-AF65-F5344CB8AC3E}">
        <p14:creationId xmlns:p14="http://schemas.microsoft.com/office/powerpoint/2010/main" val="1444687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0"/>
          <p:cNvGraphicFramePr>
            <a:graphicFrameLocks/>
          </p:cNvGraphicFramePr>
          <p:nvPr>
            <p:extLst>
              <p:ext uri="{D42A27DB-BD31-4B8C-83A1-F6EECF244321}">
                <p14:modId xmlns:p14="http://schemas.microsoft.com/office/powerpoint/2010/main" val="777668811"/>
              </p:ext>
            </p:extLst>
          </p:nvPr>
        </p:nvGraphicFramePr>
        <p:xfrm>
          <a:off x="467544" y="4437063"/>
          <a:ext cx="7910513" cy="2335212"/>
        </p:xfrm>
        <a:graphic>
          <a:graphicData uri="http://schemas.openxmlformats.org/presentationml/2006/ole">
            <mc:AlternateContent xmlns:mc="http://schemas.openxmlformats.org/markup-compatibility/2006">
              <mc:Choice xmlns:v="urn:schemas-microsoft-com:vml" Requires="v">
                <p:oleObj spid="_x0000_s3077" name="ワークシート" r:id="rId4" imgW="8134398" imgH="2828904" progId="Excel.Sheet.8">
                  <p:embed/>
                </p:oleObj>
              </mc:Choice>
              <mc:Fallback>
                <p:oleObj name="ワークシート" r:id="rId4" imgW="8134398" imgH="2828904" progId="Excel.Sheet.8">
                  <p:embed/>
                  <p:pic>
                    <p:nvPicPr>
                      <p:cNvPr id="0" name=""/>
                      <p:cNvPicPr>
                        <a:picLocks noChangeArrowheads="1"/>
                      </p:cNvPicPr>
                      <p:nvPr/>
                    </p:nvPicPr>
                    <p:blipFill>
                      <a:blip r:embed="rId5"/>
                      <a:srcRect/>
                      <a:stretch>
                        <a:fillRect/>
                      </a:stretch>
                    </p:blipFill>
                    <p:spPr bwMode="auto">
                      <a:xfrm>
                        <a:off x="467544" y="4437063"/>
                        <a:ext cx="7910513" cy="2335212"/>
                      </a:xfrm>
                      <a:prstGeom prst="rect">
                        <a:avLst/>
                      </a:prstGeom>
                      <a:noFill/>
                      <a:ln>
                        <a:noFill/>
                      </a:ln>
                      <a:extLst/>
                    </p:spPr>
                  </p:pic>
                </p:oleObj>
              </mc:Fallback>
            </mc:AlternateContent>
          </a:graphicData>
        </a:graphic>
      </p:graphicFrame>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556792"/>
            <a:ext cx="8785100" cy="2880320"/>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7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財政リスク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の内容・程度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・長期保有資産の計画的処分</a:t>
            </a:r>
          </a:p>
          <a:p>
            <a:pPr marL="252000" indent="-457200">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取得した長期保有資産（</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年以上）を計画的に解消するため、長期保有資産解消計画に基づき、長期</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保有資産</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の縮減と公社経営の健全化に努めています。</a:t>
            </a:r>
          </a:p>
          <a:p>
            <a:pPr>
              <a:lnSpc>
                <a:spcPts val="1700"/>
              </a:lnSpc>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・未利用代替地の解消</a:t>
            </a:r>
          </a:p>
          <a:p>
            <a:pPr marL="252000" indent="-457200">
              <a:lnSpc>
                <a:spcPts val="1700"/>
              </a:lnSpc>
              <a:spcBef>
                <a:spcPct val="0"/>
              </a:spcBef>
            </a:pP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唯一</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残っていた岬町多奈川地区の代替地を平成</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月に売却処分し、未利用代替地は全て解消しました。　</a:t>
            </a:r>
          </a:p>
          <a:p>
            <a:pPr marL="252000" indent="-457200">
              <a:lnSpc>
                <a:spcPts val="17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、この処理に合わせて、代替地の地価下落に伴う含み損に対し、</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府は補助</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金約</a:t>
            </a:r>
            <a:r>
              <a:rPr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億円を執行しました。</a:t>
            </a:r>
          </a:p>
          <a:p>
            <a:pPr>
              <a:lnSpc>
                <a:spcPts val="1700"/>
              </a:lnSpc>
              <a:spcBef>
                <a:spcPct val="0"/>
              </a:spcBef>
            </a:pPr>
            <a:endParaRPr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ずべき措置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長期保有資産については、引き続き解消計画に沿った縮減に努め、平成</a:t>
            </a:r>
            <a:r>
              <a:rPr lang="en-US" altLang="ja-JP"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6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年度の解消を目指します。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140</a:t>
            </a:fld>
            <a:endParaRPr lang="ja-JP" altLang="en-US" dirty="0">
              <a:solidFill>
                <a:prstClr val="black"/>
              </a:solidFill>
            </a:endParaRPr>
          </a:p>
        </p:txBody>
      </p:sp>
      <p:sp>
        <p:nvSpPr>
          <p:cNvPr id="12" name="Text Box 8"/>
          <p:cNvSpPr txBox="1">
            <a:spLocks noChangeArrowheads="1"/>
          </p:cNvSpPr>
          <p:nvPr/>
        </p:nvSpPr>
        <p:spPr bwMode="auto">
          <a:xfrm>
            <a:off x="7596336" y="4334907"/>
            <a:ext cx="10889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ctr">
              <a:spcBef>
                <a:spcPct val="20000"/>
              </a:spcBef>
              <a:buClr>
                <a:schemeClr val="accent2"/>
              </a:buClr>
              <a:buSzPct val="80000"/>
              <a:buFont typeface="Wingdings" pitchFamily="2" charset="2"/>
              <a:defRPr kumimoji="1" sz="5400" b="1" i="1">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50000"/>
              </a:spcBef>
              <a:buClrTx/>
              <a:buSzTx/>
              <a:buFontTx/>
              <a:buNone/>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7" name="テキスト ボックス 6"/>
          <p:cNvSpPr txBox="1"/>
          <p:nvPr/>
        </p:nvSpPr>
        <p:spPr>
          <a:xfrm>
            <a:off x="71531" y="557972"/>
            <a:ext cx="8989031" cy="1015663"/>
          </a:xfrm>
          <a:prstGeom prst="rect">
            <a:avLst/>
          </a:prstGeom>
          <a:noFill/>
        </p:spPr>
        <p:txBody>
          <a:bodyPr wrap="square" rtlCol="0">
            <a:spAutoFit/>
          </a:bodyPr>
          <a:lstStyle/>
          <a:p>
            <a:pPr marL="360000" indent="-457200">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６．大阪府土地開発公社</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1800"/>
              </a:lnSpc>
            </a:pPr>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「公有地の拡大の推進に関する法律」制定（昭和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機に、財団法人大阪府開発協会から改組した大阪府全額出資の公的団体であり、公共事業用地の取得、管理、処分等を担う専門機関として、大阪府域の社会基盤整備の円滑、かつ迅速な推進に寄与してきました。</a:t>
            </a:r>
          </a:p>
        </p:txBody>
      </p:sp>
      <p:sp>
        <p:nvSpPr>
          <p:cNvPr id="2" name="正方形/長方形 1"/>
          <p:cNvSpPr/>
          <p:nvPr/>
        </p:nvSpPr>
        <p:spPr>
          <a:xfrm>
            <a:off x="539552" y="4221088"/>
            <a:ext cx="1980029" cy="307777"/>
          </a:xfrm>
          <a:prstGeom prst="rect">
            <a:avLst/>
          </a:prstGeom>
        </p:spPr>
        <p:txBody>
          <a:bodyPr wrap="non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長期保有資産解消計画</a:t>
            </a:r>
          </a:p>
        </p:txBody>
      </p:sp>
    </p:spTree>
    <p:extLst>
      <p:ext uri="{BB962C8B-B14F-4D97-AF65-F5344CB8AC3E}">
        <p14:creationId xmlns:p14="http://schemas.microsoft.com/office/powerpoint/2010/main" val="1425413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141</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71600" y="3717032"/>
            <a:ext cx="7388920" cy="2062103"/>
          </a:xfrm>
          <a:prstGeom prst="rect">
            <a:avLst/>
          </a:prstGeom>
          <a:noFill/>
        </p:spPr>
        <p:txBody>
          <a:bodyPr wrap="square" rtlCol="0">
            <a:spAutoFit/>
          </a:bodyPr>
          <a:lstStyle/>
          <a:p>
            <a:r>
              <a:rPr lang="ja-JP" altLang="en-US"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「主なプロジェクトの今後の方向性」項目</a:t>
            </a:r>
            <a:r>
              <a:rPr lang="ja-JP" altLang="en-US"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１．公共交通戦略（戦略４路線）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防潮堤の津波浸水対策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密集市街地対策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３．箕面森町（水と緑の健康都市）第３区域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４．泉北ニュータウンの再生（泉ヶ丘駅前地域の活性化）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５．うめきた２期のまちづくり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593393"/>
            <a:ext cx="8784976" cy="2062103"/>
          </a:xfrm>
          <a:prstGeom prst="rect">
            <a:avLst/>
          </a:prstGeom>
          <a:noFill/>
        </p:spPr>
        <p:txBody>
          <a:bodyPr wrap="square" rtlCol="0">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主なプロジェクトの今後の方向性</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財政再建プログラム（案）」や「財政構造改革プラン（案）」に基づき、財政再建を優先する観点から、インフラ整備を中心とした大きなプロジェクトについては、その必要性を厳しく精査してきました。</a:t>
            </a: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プラン（案）においては、現在、府が大阪の将来を見据えつつ取り組んでいるプロジェクトについて、比較的規模が大きく、かつ府民の皆様の関心が高いと思われる項目を中心に、今日的観点から確認を行い、今後の方向性を提示することとしまし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（現時点で方向性が概ね確定している項目について、掲載しています。）</a:t>
            </a:r>
          </a:p>
        </p:txBody>
      </p:sp>
    </p:spTree>
    <p:extLst>
      <p:ext uri="{BB962C8B-B14F-4D97-AF65-F5344CB8AC3E}">
        <p14:creationId xmlns:p14="http://schemas.microsoft.com/office/powerpoint/2010/main" val="782538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１．公共交通戦略（戦略４路線）</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事業実施の可否について個別に検討を行います。</a:t>
            </a:r>
          </a:p>
        </p:txBody>
      </p:sp>
      <p:graphicFrame>
        <p:nvGraphicFramePr>
          <p:cNvPr id="6" name="Group 39"/>
          <p:cNvGraphicFramePr>
            <a:graphicFrameLocks noGrp="1"/>
          </p:cNvGraphicFramePr>
          <p:nvPr>
            <p:extLst>
              <p:ext uri="{D42A27DB-BD31-4B8C-83A1-F6EECF244321}">
                <p14:modId xmlns:p14="http://schemas.microsoft.com/office/powerpoint/2010/main" val="3128473600"/>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＊引き続き事業化の意思決定に向け、関係者と協議調整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1800"/>
              </a:lnSpc>
              <a:defRPr/>
            </a:pPr>
            <a:r>
              <a:rPr kumimoji="0" lang="ja-JP" altLang="en-US" sz="1600" b="1" kern="0" dirty="0">
                <a:solidFill>
                  <a:sysClr val="windowText" lastClr="000000"/>
                </a:solidFill>
                <a:latin typeface="Meiryo UI" pitchFamily="50" charset="-128"/>
                <a:ea typeface="Meiryo UI" pitchFamily="50" charset="-128"/>
                <a:cs typeface="Meiryo UI" pitchFamily="50" charset="-128"/>
              </a:rPr>
              <a:t> ◆ </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府として、事業実施の可否の判断の際には、以下の事項を精査　</a:t>
            </a:r>
            <a:endParaRPr kumimoji="0" lang="en-US" altLang="ja-JP" sz="1600" b="1" u="sng" kern="0" dirty="0">
              <a:solidFill>
                <a:sysClr val="windowText" lastClr="000000"/>
              </a:solidFill>
              <a:latin typeface="Meiryo UI" pitchFamily="50" charset="-128"/>
              <a:ea typeface="Meiryo UI" pitchFamily="50" charset="-128"/>
              <a:cs typeface="Meiryo UI" pitchFamily="50" charset="-128"/>
            </a:endParaRPr>
          </a:p>
          <a:p>
            <a:pPr>
              <a:lnSpc>
                <a:spcPts val="1800"/>
              </a:lnSpc>
              <a:defRPr/>
            </a:pPr>
            <a:r>
              <a:rPr kumimoji="0" lang="ja-JP" altLang="en-US" sz="1600" kern="0" dirty="0">
                <a:solidFill>
                  <a:sysClr val="windowText" lastClr="000000"/>
                </a:solidFill>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a:lnSpc>
                <a:spcPts val="1800"/>
              </a:lnSpc>
              <a:defRPr/>
            </a:pPr>
            <a:r>
              <a:rPr kumimoji="0" lang="ja-JP" altLang="en-US" sz="1600" kern="0" dirty="0">
                <a:solidFill>
                  <a:sysClr val="windowText" lastClr="000000"/>
                </a:solidFill>
                <a:latin typeface="Meiryo UI" pitchFamily="50" charset="-128"/>
                <a:ea typeface="Meiryo UI" pitchFamily="50" charset="-128"/>
                <a:cs typeface="Meiryo UI" pitchFamily="50" charset="-128"/>
              </a:rPr>
              <a:t>　　  ○ 広域的な効果、関連まちづくり　○ 府としての関与の度合い、他の事業中路線の進捗状況　など</a:t>
            </a:r>
            <a:endParaRPr kumimoji="0" lang="en-US" altLang="ja-JP" sz="1600" kern="0" dirty="0">
              <a:solidFill>
                <a:sysClr val="windowText" lastClr="000000"/>
              </a:solidFill>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142</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0701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143</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年３月）に基づき、主に南海トラフ巨大地震を想定した新たな地震防災対策を強力に推進するため、「新・大阪府地震防災アクションプラン」を平成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年度末までに策定し、次のプロジェクト等を推進することとしています。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確保しています。しかし、平成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年８月、大阪府地域防災会議の検討部会が公表した被害想定では、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液状化により防潮堤が沈下し、浸水する可能性が明らかになりました。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年度から防潮堤の液状化対策に速やかに取り組んでおり、今後概ね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年程度で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完成させます。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対策にあたっては、津波を直接防御する第一線防潮ライン（水門より外側）の防潮堤を優先実施す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こととし、特に、防潮堤の沈下により、地震直後に満潮位で浸水する箇所については最優先で対策を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完了させ、水門の内側等にある防潮堤についても、第一線防潮ラインの対策に引き続き、順次、対策を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陸　側</a:t>
              </a: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HG丸ｺﾞｼｯｸM-PRO" panose="020F0600000000000000" pitchFamily="50" charset="-128"/>
                  <a:ea typeface="HG丸ｺﾞｼｯｸM-PRO" panose="020F0600000000000000" pitchFamily="50" charset="-128"/>
                </a:rPr>
                <a:t>海　側</a:t>
              </a: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対策後</a:t>
              </a:r>
              <a:endParaRPr lang="ja-JP" altLang="en-US" sz="12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対策前</a:t>
              </a:r>
              <a:endParaRPr lang="ja-JP" altLang="en-US" sz="12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14750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36606613"/>
              </p:ext>
            </p:extLst>
          </p:nvPr>
        </p:nvGraphicFramePr>
        <p:xfrm>
          <a:off x="251619" y="1268760"/>
          <a:ext cx="8640762" cy="5255662"/>
        </p:xfrm>
        <a:graphic>
          <a:graphicData uri="http://schemas.openxmlformats.org/drawingml/2006/table">
            <a:tbl>
              <a:tblPr/>
              <a:tblGrid>
                <a:gridCol w="1368054"/>
                <a:gridCol w="1800200"/>
                <a:gridCol w="3024335"/>
                <a:gridCol w="2448173"/>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・授業料無償化制度のあり方検討については、自由な学校選択の機会の保障等の観点から効果検証を行った。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年度実施対象校を決定（平成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月）し、平成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①募集停止</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池田北高校、咲洲高校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②エンパワメントスクールの設置</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成城高校、岬高校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豊島高校、北かわち皐が丘高校、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みどり清朋高校、懐風館高校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・授業料無償化制度については、効果検証を踏まえ、今後の制度のあり方について検討中。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90</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02375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pPr>
              <a:r>
                <a:rPr lang="ja-JP" altLang="en-US" sz="400" kern="100" dirty="0">
                  <a:solidFill>
                    <a:prstClr val="black"/>
                  </a:solidFill>
                  <a:ea typeface="Meiryo UI"/>
                  <a:cs typeface="Times New Roman"/>
                </a:rPr>
                <a:t>地震時等に著しく危険な密集市街地</a:t>
              </a:r>
              <a:endParaRPr lang="ja-JP" altLang="en-US" sz="400" kern="100" dirty="0">
                <a:solidFill>
                  <a:prstClr val="black"/>
                </a:solidFill>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若江・岩田・瓜生堂地区</a:t>
              </a:r>
              <a:endParaRPr lang="ja-JP" altLang="en-US" sz="400" kern="100">
                <a:solidFill>
                  <a:prstClr val="black"/>
                </a:solidFill>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dirty="0">
                  <a:solidFill>
                    <a:prstClr val="black"/>
                  </a:solidFill>
                  <a:latin typeface="Century"/>
                  <a:ea typeface="Meiryo UI"/>
                  <a:cs typeface="Times New Roman"/>
                </a:rPr>
                <a:t>門真市北部地区</a:t>
              </a:r>
              <a:endParaRPr lang="ja-JP" altLang="en-US" sz="400" kern="100" dirty="0">
                <a:solidFill>
                  <a:prstClr val="black"/>
                </a:solidFill>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優先地区</a:t>
              </a:r>
              <a:endParaRPr lang="ja-JP" altLang="en-US" sz="400" kern="100">
                <a:solidFill>
                  <a:prstClr val="black"/>
                </a:solidFill>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dirty="0">
                  <a:solidFill>
                    <a:prstClr val="black"/>
                  </a:solidFill>
                  <a:latin typeface="Century"/>
                  <a:ea typeface="Meiryo UI"/>
                  <a:cs typeface="Times New Roman"/>
                </a:rPr>
                <a:t>池田・大利地区</a:t>
              </a:r>
              <a:endParaRPr lang="ja-JP" altLang="en-US" sz="400" kern="100" dirty="0">
                <a:solidFill>
                  <a:prstClr val="black"/>
                </a:solidFill>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萱島東地区</a:t>
              </a:r>
              <a:endParaRPr lang="ja-JP" altLang="en-US" sz="400" kern="100">
                <a:solidFill>
                  <a:prstClr val="black"/>
                </a:solidFill>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大日･八雲東町地区</a:t>
              </a:r>
              <a:endParaRPr lang="ja-JP" altLang="en-US" sz="400" kern="100">
                <a:solidFill>
                  <a:prstClr val="black"/>
                </a:solidFill>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東部地区</a:t>
              </a:r>
              <a:endParaRPr lang="ja-JP" altLang="en-US" sz="400" kern="100">
                <a:solidFill>
                  <a:prstClr val="black"/>
                </a:solidFill>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新湊地区</a:t>
              </a:r>
              <a:endParaRPr lang="ja-JP" altLang="en-US" sz="400" kern="100">
                <a:solidFill>
                  <a:prstClr val="black"/>
                </a:solidFill>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香里地区</a:t>
              </a:r>
              <a:endParaRPr lang="ja-JP" altLang="en-US" sz="400" kern="100">
                <a:solidFill>
                  <a:prstClr val="black"/>
                </a:solidFill>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豊南町地区</a:t>
              </a:r>
              <a:endParaRPr lang="ja-JP" altLang="en-US" sz="400" kern="100">
                <a:solidFill>
                  <a:prstClr val="black"/>
                </a:solidFill>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庄内地区区</a:t>
              </a:r>
              <a:endParaRPr lang="ja-JP" altLang="en-US" sz="400" kern="100">
                <a:solidFill>
                  <a:prstClr val="black"/>
                </a:solidFill>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豊中市</a:t>
              </a:r>
              <a:endParaRPr lang="ja-JP" altLang="en-US" sz="400" kern="100">
                <a:solidFill>
                  <a:prstClr val="black"/>
                </a:solidFill>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大阪市</a:t>
              </a:r>
              <a:endParaRPr lang="ja-JP" altLang="en-US" sz="400" kern="100">
                <a:solidFill>
                  <a:prstClr val="black"/>
                </a:solidFill>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寝屋川市</a:t>
              </a:r>
              <a:endParaRPr lang="ja-JP" altLang="en-US" sz="400" kern="100">
                <a:solidFill>
                  <a:prstClr val="black"/>
                </a:solidFill>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東大阪市</a:t>
              </a:r>
              <a:endParaRPr lang="ja-JP" altLang="en-US" sz="400" kern="100">
                <a:solidFill>
                  <a:prstClr val="black"/>
                </a:solidFill>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堺市</a:t>
              </a:r>
              <a:endParaRPr lang="ja-JP" altLang="en-US" sz="400" kern="100">
                <a:solidFill>
                  <a:prstClr val="black"/>
                </a:solidFill>
                <a:latin typeface="Century"/>
                <a:ea typeface="ＭＳ 明朝"/>
                <a:cs typeface="Times New Roman"/>
              </a:endParaRPr>
            </a:p>
          </p:txBody>
        </p:sp>
      </p:grpSp>
      <p:sp>
        <p:nvSpPr>
          <p:cNvPr id="30" name="正方形/長方形 29"/>
          <p:cNvSpPr/>
          <p:nvPr/>
        </p:nvSpPr>
        <p:spPr bwMode="auto">
          <a:xfrm>
            <a:off x="395536" y="2573288"/>
            <a:ext cx="3054684"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府内の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地域防災力の向上</a:t>
            </a: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①地区公共施設（道路・公園）の重点的整備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・必要性の高い施設に絞り込み、重点的に事業実施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・燃えやすく、壊れやすい建物を徹底的に減らす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・密集市街地における地域への働きかけ強化、負担の少ない改修の促進　</a:t>
            </a: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・まちの危険度情報や対策等に関する地域住民等への周知を徹底し、地域の防災意識の向上を図り、自助・共助の防災活動や密集事業等への事業協力を促進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144</a:t>
            </a:fld>
            <a:endParaRPr lang="ja-JP" altLang="en-US" dirty="0">
              <a:solidFill>
                <a:prstClr val="black"/>
              </a:solidFill>
            </a:endParaRPr>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477328"/>
          </a:xfrm>
          <a:prstGeom prst="rect">
            <a:avLst/>
          </a:prstGeom>
          <a:solidFill>
            <a:schemeClr val="bg1"/>
          </a:solidFill>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月に国が発表した「地震時等に著しく危険な密集市街地」である府内</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の規模）について、庁内横断的な「密集市街地対策推進チーム」を発足し（平成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p>
        </p:txBody>
      </p:sp>
    </p:spTree>
    <p:extLst>
      <p:ext uri="{BB962C8B-B14F-4D97-AF65-F5344CB8AC3E}">
        <p14:creationId xmlns:p14="http://schemas.microsoft.com/office/powerpoint/2010/main" val="2609657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145</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３．箕面森町（水と緑の健康都市）第３区域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月の府戦略本部会議において、企業のエントリー募集やヒアリングの結果等を踏まえ、企業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の進出意欲が高く、保留地処分の可能性が高いことから、事業実施を図ることとしました。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p>
        </p:txBody>
      </p:sp>
      <p:sp>
        <p:nvSpPr>
          <p:cNvPr id="12" name="Rectangle 65"/>
          <p:cNvSpPr>
            <a:spLocks noChangeArrowheads="1"/>
          </p:cNvSpPr>
          <p:nvPr/>
        </p:nvSpPr>
        <p:spPr bwMode="auto">
          <a:xfrm>
            <a:off x="4508600" y="5790486"/>
            <a:ext cx="505928" cy="304621"/>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H29</a:t>
            </a:r>
            <a:r>
              <a:rPr kumimoji="0" lang="ja-JP" altLang="en-US"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p>
          <a:p>
            <a:pPr>
              <a:lnSpc>
                <a:spcPct val="120000"/>
              </a:lnSpc>
              <a:defRPr/>
            </a:pPr>
            <a:r>
              <a:rPr kumimoji="0" lang="ja-JP" altLang="en-US"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以降順次</a:t>
            </a:r>
            <a:endPar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65"/>
          <p:cNvSpPr>
            <a:spLocks noChangeArrowheads="1"/>
          </p:cNvSpPr>
          <p:nvPr/>
        </p:nvSpPr>
        <p:spPr bwMode="auto">
          <a:xfrm>
            <a:off x="4508600" y="6224686"/>
            <a:ext cx="2258888" cy="21217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H30</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　　</a:t>
            </a: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企業操業開始</a:t>
            </a:r>
          </a:p>
        </p:txBody>
      </p:sp>
      <p:sp>
        <p:nvSpPr>
          <p:cNvPr id="17" name="Rectangle 74"/>
          <p:cNvSpPr>
            <a:spLocks noChangeArrowheads="1"/>
          </p:cNvSpPr>
          <p:nvPr/>
        </p:nvSpPr>
        <p:spPr bwMode="auto">
          <a:xfrm>
            <a:off x="5065586" y="2838843"/>
            <a:ext cx="3898902" cy="324322"/>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　　施　　判　　断</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62"/>
          <p:cNvSpPr>
            <a:spLocks noChangeArrowheads="1"/>
          </p:cNvSpPr>
          <p:nvPr/>
        </p:nvSpPr>
        <p:spPr bwMode="auto">
          <a:xfrm>
            <a:off x="4508600" y="2838843"/>
            <a:ext cx="505928" cy="324322"/>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76"/>
          <p:cNvSpPr>
            <a:spLocks noChangeArrowheads="1"/>
          </p:cNvSpPr>
          <p:nvPr/>
        </p:nvSpPr>
        <p:spPr bwMode="auto">
          <a:xfrm>
            <a:off x="5065586" y="5192956"/>
            <a:ext cx="2246510" cy="225813"/>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土地の売買契約</a:t>
            </a: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72"/>
          <p:cNvSpPr>
            <a:spLocks noChangeArrowheads="1"/>
          </p:cNvSpPr>
          <p:nvPr/>
        </p:nvSpPr>
        <p:spPr bwMode="auto">
          <a:xfrm>
            <a:off x="5065586" y="3530706"/>
            <a:ext cx="2246510" cy="701688"/>
          </a:xfrm>
          <a:prstGeom prst="rect">
            <a:avLst/>
          </a:prstGeom>
          <a:solidFill>
            <a:srgbClr val="FFFFFF"/>
          </a:solidFill>
          <a:ln w="12700">
            <a:solidFill>
              <a:srgbClr val="000000"/>
            </a:solidFill>
            <a:prstDash val="solid"/>
            <a:miter lim="800000"/>
            <a:headEnd/>
            <a:tailEnd/>
          </a:ln>
        </p:spPr>
        <p:txBody>
          <a:bodyPr lIns="0" tIns="0" rIns="0" bIns="0" anchor="ctr"/>
          <a:lstStyle/>
          <a:p>
            <a:pPr algn="ctr">
              <a:defRPr/>
            </a:pP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企業ヒアリングを踏まえた</a:t>
            </a:r>
            <a:endParaRPr kumimoji="0" lang="en-US" altLang="ja-JP"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基本計画策定</a:t>
            </a:r>
          </a:p>
          <a:p>
            <a:pPr algn="ctr">
              <a:lnSpc>
                <a:spcPct val="48000"/>
              </a:lnSpc>
              <a:defRPr/>
            </a:pPr>
            <a:endParaRPr kumimoji="0" lang="ja-JP" altLang="en-US" sz="1000" b="1" u="sng"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defRPr/>
            </a:pPr>
            <a:r>
              <a:rPr kumimoji="0"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上下水道、電気、通信等のインフラ施設の検討</a:t>
            </a:r>
            <a:endParaRPr kumimoji="0"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75"/>
          <p:cNvSpPr>
            <a:spLocks noChangeArrowheads="1"/>
          </p:cNvSpPr>
          <p:nvPr/>
        </p:nvSpPr>
        <p:spPr bwMode="auto">
          <a:xfrm>
            <a:off x="5065586" y="4578354"/>
            <a:ext cx="2246510" cy="251577"/>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具体的な契約手続きに着手</a:t>
            </a: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77"/>
          <p:cNvSpPr>
            <a:spLocks noChangeArrowheads="1"/>
          </p:cNvSpPr>
          <p:nvPr/>
        </p:nvSpPr>
        <p:spPr bwMode="auto">
          <a:xfrm>
            <a:off x="5065586" y="5834437"/>
            <a:ext cx="2246510" cy="216720"/>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土地の引渡し</a:t>
            </a:r>
          </a:p>
        </p:txBody>
      </p:sp>
      <p:sp>
        <p:nvSpPr>
          <p:cNvPr id="23" name="Rectangle 78"/>
          <p:cNvSpPr>
            <a:spLocks noChangeArrowheads="1"/>
          </p:cNvSpPr>
          <p:nvPr/>
        </p:nvSpPr>
        <p:spPr bwMode="auto">
          <a:xfrm>
            <a:off x="7462172" y="3530707"/>
            <a:ext cx="1502316" cy="2834050"/>
          </a:xfrm>
          <a:prstGeom prst="rect">
            <a:avLst/>
          </a:prstGeom>
          <a:solidFill>
            <a:srgbClr val="1F497D">
              <a:lumMod val="20000"/>
              <a:lumOff val="80000"/>
            </a:srgbClr>
          </a:solidFill>
          <a:ln w="12700">
            <a:solidFill>
              <a:sysClr val="windowText" lastClr="000000"/>
            </a:solidFill>
            <a:prstDash val="solid"/>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止々呂美吉川線の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箕面森町第３区域の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p>
        </p:txBody>
      </p:sp>
      <p:sp>
        <p:nvSpPr>
          <p:cNvPr id="24" name="Rectangle 63"/>
          <p:cNvSpPr>
            <a:spLocks noChangeArrowheads="1"/>
          </p:cNvSpPr>
          <p:nvPr/>
        </p:nvSpPr>
        <p:spPr bwMode="auto">
          <a:xfrm>
            <a:off x="4464000" y="4581385"/>
            <a:ext cx="650452" cy="248546"/>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H27</a:t>
            </a:r>
            <a:r>
              <a:rPr kumimoji="0" lang="ja-JP" altLang="en-US" sz="8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endPar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62"/>
          <p:cNvSpPr>
            <a:spLocks noChangeArrowheads="1"/>
          </p:cNvSpPr>
          <p:nvPr/>
        </p:nvSpPr>
        <p:spPr bwMode="auto">
          <a:xfrm>
            <a:off x="4446554" y="3519204"/>
            <a:ext cx="701510" cy="22278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AutoShape 69"/>
          <p:cNvSpPr>
            <a:spLocks noChangeArrowheads="1"/>
          </p:cNvSpPr>
          <p:nvPr/>
        </p:nvSpPr>
        <p:spPr bwMode="auto">
          <a:xfrm rot="10800000">
            <a:off x="5610195" y="5589240"/>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69"/>
          <p:cNvSpPr>
            <a:spLocks noChangeArrowheads="1"/>
          </p:cNvSpPr>
          <p:nvPr/>
        </p:nvSpPr>
        <p:spPr bwMode="auto">
          <a:xfrm rot="10800000">
            <a:off x="5610195" y="4972995"/>
            <a:ext cx="1157293" cy="6365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69"/>
          <p:cNvSpPr>
            <a:spLocks noChangeArrowheads="1"/>
          </p:cNvSpPr>
          <p:nvPr/>
        </p:nvSpPr>
        <p:spPr bwMode="auto">
          <a:xfrm rot="10800000">
            <a:off x="5610195" y="4365104"/>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69"/>
          <p:cNvSpPr>
            <a:spLocks noChangeArrowheads="1"/>
          </p:cNvSpPr>
          <p:nvPr/>
        </p:nvSpPr>
        <p:spPr bwMode="auto">
          <a:xfrm rot="10800000">
            <a:off x="6436390" y="3331247"/>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000902" y="2406677"/>
            <a:ext cx="1988178" cy="276999"/>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a:solidFill>
                  <a:prstClr val="black"/>
                </a:solidFill>
              </a:rPr>
              <a:t>　第１区域</a:t>
            </a:r>
            <a:endParaRPr lang="en-US" altLang="ja-JP" sz="700" dirty="0">
              <a:solidFill>
                <a:prstClr val="black"/>
              </a:solidFill>
            </a:endParaRPr>
          </a:p>
          <a:p>
            <a:r>
              <a:rPr lang="ja-JP" altLang="en-US" sz="700" dirty="0">
                <a:solidFill>
                  <a:prstClr val="black"/>
                </a:solidFill>
              </a:rPr>
              <a:t>　　一般地権者仮換地</a:t>
            </a:r>
            <a:endParaRPr lang="en-US" altLang="ja-JP" sz="700" dirty="0">
              <a:solidFill>
                <a:prstClr val="black"/>
              </a:solidFill>
            </a:endParaRPr>
          </a:p>
          <a:p>
            <a:r>
              <a:rPr lang="ja-JP" altLang="en-US" sz="700" dirty="0">
                <a:solidFill>
                  <a:prstClr val="black"/>
                </a:solidFill>
              </a:rPr>
              <a:t>　　保留地</a:t>
            </a: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a:solidFill>
                  <a:prstClr val="black"/>
                </a:solidFill>
              </a:rPr>
              <a:t>　第２区域</a:t>
            </a:r>
            <a:endParaRPr lang="en-US" altLang="ja-JP" sz="700" dirty="0">
              <a:solidFill>
                <a:prstClr val="black"/>
              </a:solidFill>
            </a:endParaRPr>
          </a:p>
          <a:p>
            <a:r>
              <a:rPr lang="ja-JP" altLang="en-US" sz="700" dirty="0">
                <a:solidFill>
                  <a:prstClr val="black"/>
                </a:solidFill>
              </a:rPr>
              <a:t>　　民間地権者による</a:t>
            </a:r>
            <a:endParaRPr lang="en-US" altLang="ja-JP" sz="700" dirty="0">
              <a:solidFill>
                <a:prstClr val="black"/>
              </a:solidFill>
            </a:endParaRPr>
          </a:p>
          <a:p>
            <a:r>
              <a:rPr lang="ja-JP" altLang="en-US" sz="700" dirty="0">
                <a:solidFill>
                  <a:prstClr val="black"/>
                </a:solidFill>
              </a:rPr>
              <a:t>　宅地開発</a:t>
            </a: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a:ln w="3175">
                  <a:noFill/>
                </a:ln>
                <a:solidFill>
                  <a:prstClr val="black"/>
                </a:solidFill>
                <a:latin typeface="HGSｺﾞｼｯｸE" panose="020B0900000000000000" pitchFamily="50" charset="-128"/>
                <a:ea typeface="HGSｺﾞｼｯｸE" panose="020B0900000000000000" pitchFamily="50" charset="-128"/>
              </a:rPr>
              <a:t>止々呂美吉川線</a:t>
            </a: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a:ln w="3175">
                  <a:noFill/>
                </a:ln>
                <a:solidFill>
                  <a:prstClr val="black"/>
                </a:solidFill>
                <a:latin typeface="HGSｺﾞｼｯｸE" panose="020B0900000000000000" pitchFamily="50" charset="-128"/>
                <a:ea typeface="HGSｺﾞｼｯｸE" panose="020B0900000000000000" pitchFamily="50" charset="-128"/>
              </a:rPr>
              <a:t>第３区域</a:t>
            </a: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prstClr val="black"/>
                </a:solidFill>
              </a:rPr>
              <a:t>　</a:t>
            </a:r>
            <a:r>
              <a:rPr lang="ja-JP" altLang="en-US" sz="700" dirty="0">
                <a:solidFill>
                  <a:prstClr val="black"/>
                </a:solidFill>
              </a:rPr>
              <a:t>第３区域</a:t>
            </a:r>
            <a:endParaRPr lang="en-US" altLang="ja-JP" sz="700" dirty="0">
              <a:solidFill>
                <a:prstClr val="black"/>
              </a:solidFill>
            </a:endParaRPr>
          </a:p>
          <a:p>
            <a:r>
              <a:rPr lang="ja-JP" altLang="en-US" sz="700" dirty="0">
                <a:solidFill>
                  <a:prstClr val="black"/>
                </a:solidFill>
              </a:rPr>
              <a:t>　　施設誘致地区</a:t>
            </a:r>
            <a:endParaRPr lang="en-US" altLang="ja-JP" sz="700" dirty="0">
              <a:solidFill>
                <a:prstClr val="black"/>
              </a:solidFill>
            </a:endParaRPr>
          </a:p>
          <a:p>
            <a:r>
              <a:rPr lang="ja-JP" altLang="en-US" sz="700" dirty="0">
                <a:solidFill>
                  <a:prstClr val="black"/>
                </a:solidFill>
              </a:rPr>
              <a:t>　　仮換地と保留地</a:t>
            </a: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72081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1" y="3463769"/>
            <a:ext cx="4758037" cy="3178331"/>
          </a:xfrm>
          <a:prstGeom prst="roundRect">
            <a:avLst>
              <a:gd name="adj" fmla="val 6176"/>
            </a:avLst>
          </a:prstGeom>
          <a:solidFill>
            <a:schemeClr val="accent1">
              <a:lumMod val="60000"/>
              <a:lumOff val="40000"/>
            </a:schemeClr>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146</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４．泉北ニュータウンの再生（泉ヶ丘駅前地域の活性化）</a:t>
            </a:r>
          </a:p>
        </p:txBody>
      </p:sp>
      <p:sp>
        <p:nvSpPr>
          <p:cNvPr id="6" name="正方形/長方形 5"/>
          <p:cNvSpPr/>
          <p:nvPr/>
        </p:nvSpPr>
        <p:spPr>
          <a:xfrm>
            <a:off x="323528" y="1003335"/>
            <a:ext cx="8712968" cy="553998"/>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泉北ニュータウンの再生の起爆剤として、中核的なタウンセンターである泉ヶ丘駅前地域における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「泉ヶ丘駅前地域活性化ビジョン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改訂</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」に基づき、関係者と連携して活性化に取り組みます。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5076056" y="1628800"/>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今後の土地利用転換等の予定</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p>
        </p:txBody>
      </p:sp>
      <p:sp>
        <p:nvSpPr>
          <p:cNvPr id="40" name="正方形/長方形 39"/>
          <p:cNvSpPr/>
          <p:nvPr/>
        </p:nvSpPr>
        <p:spPr bwMode="auto">
          <a:xfrm>
            <a:off x="683568" y="1641376"/>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ビジョンの概要（</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H27.1</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改訂）</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23528" y="2384789"/>
            <a:ext cx="4464496" cy="904862"/>
          </a:xfrm>
          <a:prstGeom prst="rect">
            <a:avLst/>
          </a:prstGeom>
          <a:solidFill>
            <a:schemeClr val="accent1">
              <a:lumMod val="60000"/>
              <a:lumOff val="40000"/>
            </a:schemeClr>
          </a:solidFill>
        </p:spPr>
        <p:txBody>
          <a:bodyPr wrap="square" rtlCol="0">
            <a:noAutofit/>
          </a:bodyPr>
          <a:lstStyle/>
          <a:p>
            <a:pPr algn="ctr">
              <a:lnSpc>
                <a:spcPts val="24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誰もが主役になれる「ライブタウンセンター」の実現へ</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誰もが、いきいきと、住み、働き、学び、遊び、</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それぞれの立場で主役となれるまち</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95536" y="3865239"/>
            <a:ext cx="4320480" cy="712331"/>
          </a:xfrm>
          <a:prstGeom prst="rect">
            <a:avLst/>
          </a:prstGeom>
          <a:solidFill>
            <a:schemeClr val="bg1"/>
          </a:solidFill>
        </p:spPr>
        <p:txBody>
          <a:bodyPr wrap="square" rtlCol="0" anchor="ctr" anchorCtr="0">
            <a:noAutofit/>
          </a:bodyPr>
          <a:lstStyle/>
          <a:p>
            <a:pPr algn="ctr">
              <a:lnSpc>
                <a:spcPts val="24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子育ちと子育てのライブタウン泉ヶ丘</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豊かな自然環境、多様な文化機能や商業機能等に触れ、子どもがいきいきと育ち、子どもをいきいきと育てられるまち</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5536" y="4702334"/>
            <a:ext cx="4320480" cy="860266"/>
          </a:xfrm>
          <a:prstGeom prst="rect">
            <a:avLst/>
          </a:prstGeom>
          <a:solidFill>
            <a:schemeClr val="bg1"/>
          </a:solidFill>
        </p:spPr>
        <p:txBody>
          <a:bodyPr wrap="square" rtlCol="0" anchor="ctr" anchorCtr="0">
            <a:noAutofit/>
          </a:bodyPr>
          <a:lstStyle/>
          <a:p>
            <a:pPr algn="ctr">
              <a:lnSpc>
                <a:spcPts val="24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「健幸」を実現するライブタウン泉ヶ丘</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社会参加の仕組みや健康増進につながる環境が整い、心身ともに健やかでアクティブに日々を暮らし、医療・介護が必要となった場合も暮らし続けることができるまち</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95536" y="5703550"/>
            <a:ext cx="4320480" cy="749786"/>
          </a:xfrm>
          <a:prstGeom prst="rect">
            <a:avLst/>
          </a:prstGeom>
          <a:solidFill>
            <a:schemeClr val="bg1"/>
          </a:solidFill>
        </p:spPr>
        <p:txBody>
          <a:bodyPr wrap="square" rtlCol="0" anchor="ctr" anchorCtr="0">
            <a:noAutofit/>
          </a:bodyPr>
          <a:lstStyle/>
          <a:p>
            <a:pPr algn="ctr">
              <a:lnSpc>
                <a:spcPts val="24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新たなコトが起こる・起こせるライブタウン泉ヶ丘</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好奇心を刺激する多様なアクティビティや泉ヶ丘らしい新たなビジネスを地域内外の個人・企業など誰もが起こし、また参加できる、常に活力がみなぎるまち</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23528" y="3433192"/>
            <a:ext cx="1368152" cy="459050"/>
          </a:xfrm>
          <a:prstGeom prst="rect">
            <a:avLst/>
          </a:prstGeom>
          <a:noFill/>
        </p:spPr>
        <p:txBody>
          <a:bodyPr wrap="square" rtlCol="0" anchor="ctr" anchorCtr="0">
            <a:noAutofit/>
          </a:bodyPr>
          <a:lstStyle/>
          <a:p>
            <a:pPr algn="ctr">
              <a:lnSpc>
                <a:spcPts val="2400"/>
              </a:lnSpc>
            </a:pPr>
            <a:r>
              <a:rPr lang="ja-JP" altLang="en-US" sz="14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めざす将来像</a:t>
            </a:r>
            <a:endParaRPr lang="en-US" altLang="ja-JP" sz="11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1520" y="1993032"/>
            <a:ext cx="1368152" cy="459050"/>
          </a:xfrm>
          <a:prstGeom prst="rect">
            <a:avLst/>
          </a:prstGeom>
          <a:noFill/>
        </p:spPr>
        <p:txBody>
          <a:bodyPr wrap="square" rtlCol="0" anchor="ctr" anchorCtr="0">
            <a:noAutofit/>
          </a:bodyPr>
          <a:lstStyle/>
          <a:p>
            <a:pPr algn="ctr">
              <a:lnSpc>
                <a:spcPts val="2400"/>
              </a:lnSpc>
            </a:pPr>
            <a:r>
              <a:rPr lang="ja-JP" altLang="en-US" sz="14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活性化の目標</a:t>
            </a:r>
            <a:endParaRPr lang="en-US" altLang="ja-JP" sz="11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5" name="グループ化 84"/>
          <p:cNvGrpSpPr/>
          <p:nvPr/>
        </p:nvGrpSpPr>
        <p:grpSpPr>
          <a:xfrm>
            <a:off x="5139350" y="2389268"/>
            <a:ext cx="3897146" cy="3578228"/>
            <a:chOff x="5139350" y="2389268"/>
            <a:chExt cx="3897146" cy="3578228"/>
          </a:xfrm>
        </p:grpSpPr>
        <p:sp>
          <p:nvSpPr>
            <p:cNvPr id="65" name="テキスト ボックス 64"/>
            <p:cNvSpPr txBox="1"/>
            <p:nvPr/>
          </p:nvSpPr>
          <p:spPr>
            <a:xfrm>
              <a:off x="8411886" y="2799978"/>
              <a:ext cx="624610" cy="220573"/>
            </a:xfrm>
            <a:prstGeom prst="rect">
              <a:avLst/>
            </a:prstGeom>
            <a:noFill/>
          </p:spPr>
          <p:txBody>
            <a:bodyPr wrap="square" rtlCol="0">
              <a:spAutoFit/>
            </a:bodyPr>
            <a:lstStyle/>
            <a:p>
              <a:pPr>
                <a:lnSpc>
                  <a:spcPts val="1000"/>
                </a:lnSpc>
              </a:pPr>
              <a:r>
                <a:rPr lang="en-US" altLang="ja-JP" sz="6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6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徒歩圏域</a:t>
              </a:r>
              <a:r>
                <a:rPr lang="en-US" altLang="ja-JP" sz="6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ja-JP" altLang="en-US" sz="6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nvGrpSpPr>
            <p:cNvPr id="70" name="グループ化 69"/>
            <p:cNvGrpSpPr/>
            <p:nvPr/>
          </p:nvGrpSpPr>
          <p:grpSpPr>
            <a:xfrm>
              <a:off x="5139350" y="2389268"/>
              <a:ext cx="3882377" cy="3578228"/>
              <a:chOff x="5139350" y="2389268"/>
              <a:chExt cx="3882377" cy="3578228"/>
            </a:xfrm>
          </p:grpSpPr>
          <p:grpSp>
            <p:nvGrpSpPr>
              <p:cNvPr id="68" name="グループ化 67"/>
              <p:cNvGrpSpPr/>
              <p:nvPr/>
            </p:nvGrpSpPr>
            <p:grpSpPr>
              <a:xfrm>
                <a:off x="5139350" y="2389268"/>
                <a:ext cx="3882377" cy="3578228"/>
                <a:chOff x="5139350" y="2389268"/>
                <a:chExt cx="3882377" cy="3578228"/>
              </a:xfrm>
            </p:grpSpPr>
            <p:grpSp>
              <p:nvGrpSpPr>
                <p:cNvPr id="67" name="グループ化 66"/>
                <p:cNvGrpSpPr/>
                <p:nvPr/>
              </p:nvGrpSpPr>
              <p:grpSpPr>
                <a:xfrm>
                  <a:off x="5139350" y="2389268"/>
                  <a:ext cx="3882377" cy="3578228"/>
                  <a:chOff x="5139350" y="2389268"/>
                  <a:chExt cx="3882377" cy="3578228"/>
                </a:xfrm>
              </p:grpSpPr>
              <p:grpSp>
                <p:nvGrpSpPr>
                  <p:cNvPr id="54" name="グループ化 53"/>
                  <p:cNvGrpSpPr/>
                  <p:nvPr/>
                </p:nvGrpSpPr>
                <p:grpSpPr>
                  <a:xfrm>
                    <a:off x="5139350" y="2389268"/>
                    <a:ext cx="3882377" cy="3578228"/>
                    <a:chOff x="5139350" y="2389268"/>
                    <a:chExt cx="3882377" cy="3578228"/>
                  </a:xfrm>
                </p:grpSpPr>
                <p:grpSp>
                  <p:nvGrpSpPr>
                    <p:cNvPr id="8" name="グループ化 7"/>
                    <p:cNvGrpSpPr>
                      <a:grpSpLocks noChangeAspect="1"/>
                    </p:cNvGrpSpPr>
                    <p:nvPr/>
                  </p:nvGrpSpPr>
                  <p:grpSpPr>
                    <a:xfrm>
                      <a:off x="5139350" y="2389268"/>
                      <a:ext cx="3882377" cy="3578228"/>
                      <a:chOff x="5281736" y="2452912"/>
                      <a:chExt cx="3637301" cy="3352352"/>
                    </a:xfrm>
                  </p:grpSpPr>
                  <p:grpSp>
                    <p:nvGrpSpPr>
                      <p:cNvPr id="10" name="グループ化 9"/>
                      <p:cNvGrpSpPr>
                        <a:grpSpLocks noChangeAspect="1"/>
                      </p:cNvGrpSpPr>
                      <p:nvPr/>
                    </p:nvGrpSpPr>
                    <p:grpSpPr>
                      <a:xfrm>
                        <a:off x="5281736" y="2452912"/>
                        <a:ext cx="3637301" cy="3352352"/>
                        <a:chOff x="5738182" y="2876063"/>
                        <a:chExt cx="3093669" cy="2851310"/>
                      </a:xfrm>
                    </p:grpSpPr>
                    <p:pic>
                      <p:nvPicPr>
                        <p:cNvPr id="71" name="Picture 2" descr="ビジョン（概要図・対象エリア）10000_141020_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6" t="5348" r="4029" b="14379"/>
                        <a:stretch/>
                      </p:blipFill>
                      <p:spPr bwMode="auto">
                        <a:xfrm>
                          <a:off x="5738182" y="2876063"/>
                          <a:ext cx="3093669" cy="285131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Freeform 2"/>
                        <p:cNvSpPr>
                          <a:spLocks/>
                        </p:cNvSpPr>
                        <p:nvPr/>
                      </p:nvSpPr>
                      <p:spPr bwMode="auto">
                        <a:xfrm>
                          <a:off x="8056157" y="4360722"/>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gray">
                        <a:xfrm>
                          <a:off x="7697739" y="2926116"/>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近畿大学医学部等の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H35</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開設予定）</a:t>
                          </a:r>
                        </a:p>
                      </p:txBody>
                    </p:sp>
                    <p:sp>
                      <p:nvSpPr>
                        <p:cNvPr id="18" name="テキスト ボックス 17"/>
                        <p:cNvSpPr txBox="1"/>
                        <p:nvPr/>
                      </p:nvSpPr>
                      <p:spPr bwMode="gray">
                        <a:xfrm>
                          <a:off x="7812494" y="4954457"/>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旧高倉台西小学校の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跡地活用検討</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21541" y="4018080"/>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gray">
                        <a:xfrm>
                          <a:off x="5752881" y="3832250"/>
                          <a:ext cx="924312"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民間事業者等による</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事業化検討</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6486787" y="4018080"/>
                          <a:ext cx="519332" cy="43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198134" y="3918547"/>
                          <a:ext cx="78788" cy="155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375140"/>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504931" y="3587315"/>
                          <a:ext cx="837240" cy="308577"/>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bwMode="gray">
                        <a:xfrm>
                          <a:off x="5802508" y="2905885"/>
                          <a:ext cx="883020"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旧南保健センターの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跡地活用検討</a:t>
                          </a:r>
                        </a:p>
                      </p:txBody>
                    </p:sp>
                    <p:sp>
                      <p:nvSpPr>
                        <p:cNvPr id="31" name="テキスト ボックス 30"/>
                        <p:cNvSpPr txBox="1"/>
                        <p:nvPr/>
                      </p:nvSpPr>
                      <p:spPr>
                        <a:xfrm rot="19787893">
                          <a:off x="5934636" y="4657349"/>
                          <a:ext cx="741256" cy="162274"/>
                        </a:xfrm>
                        <a:prstGeom prst="rect">
                          <a:avLst/>
                        </a:prstGeom>
                        <a:noFill/>
                      </p:spPr>
                      <p:txBody>
                        <a:bodyPr wrap="square" rtlCol="0">
                          <a:spAutoFit/>
                        </a:bodyPr>
                        <a:lstStyle/>
                        <a:p>
                          <a:pPr algn="ctr">
                            <a:lnSpc>
                              <a:spcPts val="1000"/>
                            </a:lnSpc>
                          </a:pPr>
                          <a:r>
                            <a:rPr lang="ja-JP" altLang="en-US" sz="7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泉北高速鉄道</a:t>
                          </a:r>
                          <a:endParaRPr lang="en-US" altLang="ja-JP" sz="7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33" name="直線コネクタ 32"/>
                        <p:cNvCxnSpPr/>
                        <p:nvPr/>
                      </p:nvCxnSpPr>
                      <p:spPr>
                        <a:xfrm flipH="1" flipV="1">
                          <a:off x="6385893" y="3188158"/>
                          <a:ext cx="174409" cy="285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549719"/>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29" idx="0"/>
                        </p:cNvCxnSpPr>
                        <p:nvPr/>
                      </p:nvCxnSpPr>
                      <p:spPr>
                        <a:xfrm flipV="1">
                          <a:off x="7886799" y="3209070"/>
                          <a:ext cx="187550" cy="382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480229" y="3458287"/>
                          <a:ext cx="158421" cy="135247"/>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220370" y="4542405"/>
                          <a:ext cx="113106" cy="412052"/>
                        </a:xfrm>
                        <a:prstGeom prst="line">
                          <a:avLst/>
                        </a:prstGeom>
                      </p:spPr>
                      <p:style>
                        <a:lnRef idx="1">
                          <a:schemeClr val="dk1"/>
                        </a:lnRef>
                        <a:fillRef idx="0">
                          <a:schemeClr val="dk1"/>
                        </a:fillRef>
                        <a:effectRef idx="0">
                          <a:schemeClr val="dk1"/>
                        </a:effectRef>
                        <a:fontRef idx="minor">
                          <a:schemeClr val="tx1"/>
                        </a:fontRef>
                      </p:style>
                    </p:cxnSp>
                    <p:sp>
                      <p:nvSpPr>
                        <p:cNvPr id="44" name="フリーフォーム 43"/>
                        <p:cNvSpPr/>
                        <p:nvPr/>
                      </p:nvSpPr>
                      <p:spPr bwMode="auto">
                        <a:xfrm>
                          <a:off x="6685528" y="3949231"/>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6493021" y="4018080"/>
                          <a:ext cx="365743" cy="167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rot="18829420">
                        <a:off x="6499890" y="3903446"/>
                        <a:ext cx="569311" cy="230678"/>
                      </a:xfrm>
                      <a:prstGeom prst="rect">
                        <a:avLst/>
                      </a:prstGeom>
                      <a:noFill/>
                    </p:spPr>
                    <p:txBody>
                      <a:bodyPr wrap="square" rtlCol="0">
                        <a:spAutoFit/>
                      </a:bodyPr>
                      <a:lstStyle/>
                      <a:p>
                        <a:pPr>
                          <a:lnSpc>
                            <a:spcPts val="1200"/>
                          </a:lnSpc>
                        </a:pPr>
                        <a:r>
                          <a:rPr lang="ja-JP" altLang="en-US" sz="7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泉ヶ丘駅</a:t>
                        </a:r>
                      </a:p>
                    </p:txBody>
                  </p:sp>
                  <p:sp>
                    <p:nvSpPr>
                      <p:cNvPr id="49" name="テキスト ボックス 48"/>
                      <p:cNvSpPr txBox="1"/>
                      <p:nvPr/>
                    </p:nvSpPr>
                    <p:spPr bwMode="gray">
                      <a:xfrm>
                        <a:off x="5617816" y="5089680"/>
                        <a:ext cx="1007644" cy="356462"/>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ビッグバン周辺地の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有効活用検討</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a:stCxn id="51" idx="2"/>
                      </p:cNvCxnSpPr>
                      <p:nvPr/>
                    </p:nvCxnSpPr>
                    <p:spPr>
                      <a:xfrm flipH="1">
                        <a:off x="6579024" y="5091515"/>
                        <a:ext cx="232907" cy="176396"/>
                      </a:xfrm>
                      <a:prstGeom prst="line">
                        <a:avLst/>
                      </a:prstGeom>
                    </p:spPr>
                    <p:style>
                      <a:lnRef idx="1">
                        <a:schemeClr val="dk1"/>
                      </a:lnRef>
                      <a:fillRef idx="0">
                        <a:schemeClr val="dk1"/>
                      </a:fillRef>
                      <a:effectRef idx="0">
                        <a:schemeClr val="dk1"/>
                      </a:effectRef>
                      <a:fontRef idx="minor">
                        <a:schemeClr val="tx1"/>
                      </a:fontRef>
                    </p:style>
                  </p:cxnSp>
                  <p:sp>
                    <p:nvSpPr>
                      <p:cNvPr id="51" name="Oval 3"/>
                      <p:cNvSpPr>
                        <a:spLocks noChangeAspect="1" noChangeArrowheads="1"/>
                      </p:cNvSpPr>
                      <p:nvPr/>
                    </p:nvSpPr>
                    <p:spPr bwMode="auto">
                      <a:xfrm rot="19394929">
                        <a:off x="6734410" y="4665783"/>
                        <a:ext cx="780046" cy="384729"/>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algn="just"/>
                        <a:r>
                          <a:rPr lang="en-US" sz="1050">
                            <a:solidFill>
                              <a:prstClr val="black"/>
                            </a:solidFill>
                            <a:latin typeface="Century"/>
                            <a:ea typeface="ＭＳ 明朝"/>
                            <a:cs typeface="Times New Roman"/>
                          </a:rPr>
                          <a:t> </a:t>
                        </a:r>
                        <a:endParaRPr lang="ja-JP" altLang="en-US" sz="1200">
                          <a:solidFill>
                            <a:prstClr val="black"/>
                          </a:solidFill>
                          <a:latin typeface="ＭＳ Ｐゴシック"/>
                          <a:cs typeface="ＭＳ Ｐゴシック"/>
                        </a:endParaRPr>
                      </a:p>
                    </p:txBody>
                  </p:sp>
                </p:grpSp>
                <p:sp>
                  <p:nvSpPr>
                    <p:cNvPr id="55" name="テキスト ボックス 54"/>
                    <p:cNvSpPr txBox="1"/>
                    <p:nvPr/>
                  </p:nvSpPr>
                  <p:spPr>
                    <a:xfrm>
                      <a:off x="6876256" y="4779683"/>
                      <a:ext cx="632768" cy="246221"/>
                    </a:xfrm>
                    <a:prstGeom prst="rect">
                      <a:avLst/>
                    </a:prstGeom>
                    <a:noFill/>
                  </p:spPr>
                  <p:txBody>
                    <a:bodyPr wrap="square" rtlCol="0" anchor="ctr" anchorCtr="0">
                      <a:spAutoFit/>
                    </a:bodyPr>
                    <a:lstStyle/>
                    <a:p>
                      <a:pPr>
                        <a:lnSpc>
                          <a:spcPts val="1200"/>
                        </a:lnSpc>
                      </a:pPr>
                      <a:r>
                        <a:rPr lang="ja-JP" altLang="en-US" sz="6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ビッグバン</a:t>
                      </a:r>
                    </a:p>
                  </p:txBody>
                </p:sp>
              </p:grpSp>
              <p:sp>
                <p:nvSpPr>
                  <p:cNvPr id="66" name="フリーフォーム 65"/>
                  <p:cNvSpPr>
                    <a:spLocks noChangeAspect="1"/>
                  </p:cNvSpPr>
                  <p:nvPr/>
                </p:nvSpPr>
                <p:spPr bwMode="auto">
                  <a:xfrm>
                    <a:off x="7335746" y="2954249"/>
                    <a:ext cx="764646" cy="834791"/>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038" h="585258">
                        <a:moveTo>
                          <a:pt x="115763" y="585258"/>
                        </a:moveTo>
                        <a:lnTo>
                          <a:pt x="247595" y="460258"/>
                        </a:lnTo>
                        <a:lnTo>
                          <a:pt x="513038" y="184748"/>
                        </a:lnTo>
                        <a:lnTo>
                          <a:pt x="379742" y="130165"/>
                        </a:lnTo>
                        <a:lnTo>
                          <a:pt x="295082" y="28526"/>
                        </a:lnTo>
                        <a:lnTo>
                          <a:pt x="146800" y="0"/>
                        </a:lnTo>
                        <a:lnTo>
                          <a:pt x="42901" y="293"/>
                        </a:lnTo>
                        <a:lnTo>
                          <a:pt x="33895" y="258153"/>
                        </a:lnTo>
                        <a:lnTo>
                          <a:pt x="4782" y="320292"/>
                        </a:lnTo>
                        <a:lnTo>
                          <a:pt x="0" y="498221"/>
                        </a:lnTo>
                        <a:lnTo>
                          <a:pt x="115763" y="585258"/>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sz="3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9" name="テキスト ボックス 68"/>
                <p:cNvSpPr txBox="1"/>
                <p:nvPr/>
              </p:nvSpPr>
              <p:spPr bwMode="gray">
                <a:xfrm>
                  <a:off x="6588224" y="2914377"/>
                  <a:ext cx="1096870" cy="226591"/>
                </a:xfrm>
                <a:prstGeom prst="rect">
                  <a:avLst/>
                </a:prstGeom>
                <a:solidFill>
                  <a:schemeClr val="bg1">
                    <a:alpha val="50000"/>
                  </a:schemeClr>
                </a:solidFill>
              </p:spPr>
              <p:txBody>
                <a:bodyPr wrap="square" lIns="36000" tIns="36000" rIns="36000" bIns="36000" rtlCol="0">
                  <a:spAutoFit/>
                </a:bodyPr>
                <a:lstStyle/>
                <a:p>
                  <a:pPr algn="ct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田園公園の再整備</a:t>
                  </a:r>
                </a:p>
              </p:txBody>
            </p:sp>
          </p:grpSp>
          <p:sp>
            <p:nvSpPr>
              <p:cNvPr id="72" name="フリーフォーム 71"/>
              <p:cNvSpPr>
                <a:spLocks noChangeAspect="1"/>
              </p:cNvSpPr>
              <p:nvPr/>
            </p:nvSpPr>
            <p:spPr bwMode="auto">
              <a:xfrm>
                <a:off x="7668344" y="3211201"/>
                <a:ext cx="1102402" cy="857503"/>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295082 w 513038"/>
                  <a:gd name="connsiteY4" fmla="*/ 8122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34710 w 513038"/>
                  <a:gd name="connsiteY3" fmla="*/ 105697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41489 w 513038"/>
                  <a:gd name="connsiteY3" fmla="*/ 135643 h 637959"/>
                  <a:gd name="connsiteX4" fmla="*/ 334710 w 513038"/>
                  <a:gd name="connsiteY4" fmla="*/ 105697 h 637959"/>
                  <a:gd name="connsiteX5" fmla="*/ 388749 w 513038"/>
                  <a:gd name="connsiteY5" fmla="*/ 4057 h 637959"/>
                  <a:gd name="connsiteX6" fmla="*/ 254877 w 513038"/>
                  <a:gd name="connsiteY6" fmla="*/ 0 h 637959"/>
                  <a:gd name="connsiteX7" fmla="*/ 42901 w 513038"/>
                  <a:gd name="connsiteY7" fmla="*/ 52994 h 637959"/>
                  <a:gd name="connsiteX8" fmla="*/ 33895 w 513038"/>
                  <a:gd name="connsiteY8" fmla="*/ 310854 h 637959"/>
                  <a:gd name="connsiteX9" fmla="*/ 4782 w 513038"/>
                  <a:gd name="connsiteY9" fmla="*/ 372993 h 637959"/>
                  <a:gd name="connsiteX10" fmla="*/ 0 w 513038"/>
                  <a:gd name="connsiteY10" fmla="*/ 550922 h 637959"/>
                  <a:gd name="connsiteX11" fmla="*/ 115763 w 513038"/>
                  <a:gd name="connsiteY11" fmla="*/ 637959 h 637959"/>
                  <a:gd name="connsiteX0" fmla="*/ 115763 w 515537"/>
                  <a:gd name="connsiteY0" fmla="*/ 637959 h 637959"/>
                  <a:gd name="connsiteX1" fmla="*/ 247595 w 515537"/>
                  <a:gd name="connsiteY1" fmla="*/ 512959 h 637959"/>
                  <a:gd name="connsiteX2" fmla="*/ 513038 w 515537"/>
                  <a:gd name="connsiteY2" fmla="*/ 237449 h 637959"/>
                  <a:gd name="connsiteX3" fmla="*/ 323476 w 515537"/>
                  <a:gd name="connsiteY3" fmla="*/ 165758 h 637959"/>
                  <a:gd name="connsiteX4" fmla="*/ 341489 w 515537"/>
                  <a:gd name="connsiteY4" fmla="*/ 135643 h 637959"/>
                  <a:gd name="connsiteX5" fmla="*/ 334710 w 515537"/>
                  <a:gd name="connsiteY5" fmla="*/ 105697 h 637959"/>
                  <a:gd name="connsiteX6" fmla="*/ 388749 w 515537"/>
                  <a:gd name="connsiteY6" fmla="*/ 4057 h 637959"/>
                  <a:gd name="connsiteX7" fmla="*/ 254877 w 515537"/>
                  <a:gd name="connsiteY7" fmla="*/ 0 h 637959"/>
                  <a:gd name="connsiteX8" fmla="*/ 42901 w 515537"/>
                  <a:gd name="connsiteY8" fmla="*/ 52994 h 637959"/>
                  <a:gd name="connsiteX9" fmla="*/ 33895 w 515537"/>
                  <a:gd name="connsiteY9" fmla="*/ 310854 h 637959"/>
                  <a:gd name="connsiteX10" fmla="*/ 4782 w 515537"/>
                  <a:gd name="connsiteY10" fmla="*/ 372993 h 637959"/>
                  <a:gd name="connsiteX11" fmla="*/ 0 w 515537"/>
                  <a:gd name="connsiteY11" fmla="*/ 550922 h 637959"/>
                  <a:gd name="connsiteX12" fmla="*/ 115763 w 515537"/>
                  <a:gd name="connsiteY12" fmla="*/ 637959 h 637959"/>
                  <a:gd name="connsiteX0" fmla="*/ 115763 w 514754"/>
                  <a:gd name="connsiteY0" fmla="*/ 637959 h 637959"/>
                  <a:gd name="connsiteX1" fmla="*/ 247595 w 514754"/>
                  <a:gd name="connsiteY1" fmla="*/ 512959 h 637959"/>
                  <a:gd name="connsiteX2" fmla="*/ 513038 w 514754"/>
                  <a:gd name="connsiteY2" fmla="*/ 237449 h 637959"/>
                  <a:gd name="connsiteX3" fmla="*/ 361303 w 514754"/>
                  <a:gd name="connsiteY3" fmla="*/ 188344 h 637959"/>
                  <a:gd name="connsiteX4" fmla="*/ 323476 w 514754"/>
                  <a:gd name="connsiteY4" fmla="*/ 165758 h 637959"/>
                  <a:gd name="connsiteX5" fmla="*/ 341489 w 514754"/>
                  <a:gd name="connsiteY5" fmla="*/ 135643 h 637959"/>
                  <a:gd name="connsiteX6" fmla="*/ 334710 w 514754"/>
                  <a:gd name="connsiteY6" fmla="*/ 105697 h 637959"/>
                  <a:gd name="connsiteX7" fmla="*/ 388749 w 514754"/>
                  <a:gd name="connsiteY7" fmla="*/ 4057 h 637959"/>
                  <a:gd name="connsiteX8" fmla="*/ 254877 w 514754"/>
                  <a:gd name="connsiteY8" fmla="*/ 0 h 637959"/>
                  <a:gd name="connsiteX9" fmla="*/ 42901 w 514754"/>
                  <a:gd name="connsiteY9" fmla="*/ 52994 h 637959"/>
                  <a:gd name="connsiteX10" fmla="*/ 33895 w 514754"/>
                  <a:gd name="connsiteY10" fmla="*/ 310854 h 637959"/>
                  <a:gd name="connsiteX11" fmla="*/ 4782 w 514754"/>
                  <a:gd name="connsiteY11" fmla="*/ 372993 h 637959"/>
                  <a:gd name="connsiteX12" fmla="*/ 0 w 514754"/>
                  <a:gd name="connsiteY12" fmla="*/ 550922 h 637959"/>
                  <a:gd name="connsiteX13" fmla="*/ 115763 w 514754"/>
                  <a:gd name="connsiteY13"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61303 w 519276"/>
                  <a:gd name="connsiteY4" fmla="*/ 188344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70309 w 519276"/>
                  <a:gd name="connsiteY4" fmla="*/ 197755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40559 w 527620"/>
                  <a:gd name="connsiteY4" fmla="*/ 129996 h 637959"/>
                  <a:gd name="connsiteX5" fmla="*/ 370309 w 527620"/>
                  <a:gd name="connsiteY5" fmla="*/ 197755 h 637959"/>
                  <a:gd name="connsiteX6" fmla="*/ 323476 w 527620"/>
                  <a:gd name="connsiteY6" fmla="*/ 165758 h 637959"/>
                  <a:gd name="connsiteX7" fmla="*/ 341489 w 527620"/>
                  <a:gd name="connsiteY7" fmla="*/ 135643 h 637959"/>
                  <a:gd name="connsiteX8" fmla="*/ 334710 w 527620"/>
                  <a:gd name="connsiteY8" fmla="*/ 105697 h 637959"/>
                  <a:gd name="connsiteX9" fmla="*/ 388749 w 527620"/>
                  <a:gd name="connsiteY9" fmla="*/ 4057 h 637959"/>
                  <a:gd name="connsiteX10" fmla="*/ 254877 w 527620"/>
                  <a:gd name="connsiteY10" fmla="*/ 0 h 637959"/>
                  <a:gd name="connsiteX11" fmla="*/ 42901 w 527620"/>
                  <a:gd name="connsiteY11" fmla="*/ 52994 h 637959"/>
                  <a:gd name="connsiteX12" fmla="*/ 33895 w 527620"/>
                  <a:gd name="connsiteY12" fmla="*/ 310854 h 637959"/>
                  <a:gd name="connsiteX13" fmla="*/ 4782 w 527620"/>
                  <a:gd name="connsiteY13" fmla="*/ 372993 h 637959"/>
                  <a:gd name="connsiteX14" fmla="*/ 0 w 527620"/>
                  <a:gd name="connsiteY14" fmla="*/ 550922 h 637959"/>
                  <a:gd name="connsiteX15" fmla="*/ 115763 w 527620"/>
                  <a:gd name="connsiteY15"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58571 w 527620"/>
                  <a:gd name="connsiteY4" fmla="*/ 135643 h 637959"/>
                  <a:gd name="connsiteX5" fmla="*/ 440559 w 527620"/>
                  <a:gd name="connsiteY5" fmla="*/ 129996 h 637959"/>
                  <a:gd name="connsiteX6" fmla="*/ 370309 w 527620"/>
                  <a:gd name="connsiteY6" fmla="*/ 197755 h 637959"/>
                  <a:gd name="connsiteX7" fmla="*/ 323476 w 527620"/>
                  <a:gd name="connsiteY7" fmla="*/ 165758 h 637959"/>
                  <a:gd name="connsiteX8" fmla="*/ 341489 w 527620"/>
                  <a:gd name="connsiteY8" fmla="*/ 135643 h 637959"/>
                  <a:gd name="connsiteX9" fmla="*/ 334710 w 527620"/>
                  <a:gd name="connsiteY9" fmla="*/ 105697 h 637959"/>
                  <a:gd name="connsiteX10" fmla="*/ 388749 w 527620"/>
                  <a:gd name="connsiteY10" fmla="*/ 4057 h 637959"/>
                  <a:gd name="connsiteX11" fmla="*/ 254877 w 527620"/>
                  <a:gd name="connsiteY11" fmla="*/ 0 h 637959"/>
                  <a:gd name="connsiteX12" fmla="*/ 42901 w 527620"/>
                  <a:gd name="connsiteY12" fmla="*/ 52994 h 637959"/>
                  <a:gd name="connsiteX13" fmla="*/ 33895 w 527620"/>
                  <a:gd name="connsiteY13" fmla="*/ 310854 h 637959"/>
                  <a:gd name="connsiteX14" fmla="*/ 4782 w 527620"/>
                  <a:gd name="connsiteY14" fmla="*/ 372993 h 637959"/>
                  <a:gd name="connsiteX15" fmla="*/ 0 w 527620"/>
                  <a:gd name="connsiteY15" fmla="*/ 550922 h 637959"/>
                  <a:gd name="connsiteX16" fmla="*/ 115763 w 527620"/>
                  <a:gd name="connsiteY16" fmla="*/ 637959 h 637959"/>
                  <a:gd name="connsiteX0" fmla="*/ 115763 w 534459"/>
                  <a:gd name="connsiteY0" fmla="*/ 637959 h 637959"/>
                  <a:gd name="connsiteX1" fmla="*/ 247595 w 534459"/>
                  <a:gd name="connsiteY1" fmla="*/ 512959 h 637959"/>
                  <a:gd name="connsiteX2" fmla="*/ 513038 w 534459"/>
                  <a:gd name="connsiteY2" fmla="*/ 237449 h 637959"/>
                  <a:gd name="connsiteX3" fmla="*/ 512610 w 534459"/>
                  <a:gd name="connsiteY3" fmla="*/ 184579 h 637959"/>
                  <a:gd name="connsiteX4" fmla="*/ 490994 w 534459"/>
                  <a:gd name="connsiteY4" fmla="*/ 133760 h 637959"/>
                  <a:gd name="connsiteX5" fmla="*/ 458571 w 534459"/>
                  <a:gd name="connsiteY5" fmla="*/ 135643 h 637959"/>
                  <a:gd name="connsiteX6" fmla="*/ 440559 w 534459"/>
                  <a:gd name="connsiteY6" fmla="*/ 129996 h 637959"/>
                  <a:gd name="connsiteX7" fmla="*/ 370309 w 534459"/>
                  <a:gd name="connsiteY7" fmla="*/ 197755 h 637959"/>
                  <a:gd name="connsiteX8" fmla="*/ 323476 w 534459"/>
                  <a:gd name="connsiteY8" fmla="*/ 165758 h 637959"/>
                  <a:gd name="connsiteX9" fmla="*/ 341489 w 534459"/>
                  <a:gd name="connsiteY9" fmla="*/ 135643 h 637959"/>
                  <a:gd name="connsiteX10" fmla="*/ 334710 w 534459"/>
                  <a:gd name="connsiteY10" fmla="*/ 105697 h 637959"/>
                  <a:gd name="connsiteX11" fmla="*/ 388749 w 534459"/>
                  <a:gd name="connsiteY11" fmla="*/ 4057 h 637959"/>
                  <a:gd name="connsiteX12" fmla="*/ 254877 w 534459"/>
                  <a:gd name="connsiteY12" fmla="*/ 0 h 637959"/>
                  <a:gd name="connsiteX13" fmla="*/ 42901 w 534459"/>
                  <a:gd name="connsiteY13" fmla="*/ 52994 h 637959"/>
                  <a:gd name="connsiteX14" fmla="*/ 33895 w 534459"/>
                  <a:gd name="connsiteY14" fmla="*/ 310854 h 637959"/>
                  <a:gd name="connsiteX15" fmla="*/ 4782 w 534459"/>
                  <a:gd name="connsiteY15" fmla="*/ 372993 h 637959"/>
                  <a:gd name="connsiteX16" fmla="*/ 0 w 534459"/>
                  <a:gd name="connsiteY16" fmla="*/ 550922 h 637959"/>
                  <a:gd name="connsiteX17" fmla="*/ 115763 w 534459"/>
                  <a:gd name="connsiteY17" fmla="*/ 637959 h 637959"/>
                  <a:gd name="connsiteX0" fmla="*/ 115763 w 534459"/>
                  <a:gd name="connsiteY0" fmla="*/ 637959 h 637959"/>
                  <a:gd name="connsiteX1" fmla="*/ 247595 w 534459"/>
                  <a:gd name="connsiteY1" fmla="*/ 512959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15763 w 534459"/>
                  <a:gd name="connsiteY0" fmla="*/ 637959 h 637959"/>
                  <a:gd name="connsiteX1" fmla="*/ 467352 w 534459"/>
                  <a:gd name="connsiteY1" fmla="*/ 514841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49987 w 534459"/>
                  <a:gd name="connsiteY0" fmla="*/ 592787 h 592787"/>
                  <a:gd name="connsiteX1" fmla="*/ 467352 w 534459"/>
                  <a:gd name="connsiteY1" fmla="*/ 514841 h 592787"/>
                  <a:gd name="connsiteX2" fmla="*/ 438757 w 534459"/>
                  <a:gd name="connsiteY2" fmla="*/ 244809 h 592787"/>
                  <a:gd name="connsiteX3" fmla="*/ 513038 w 534459"/>
                  <a:gd name="connsiteY3" fmla="*/ 237449 h 592787"/>
                  <a:gd name="connsiteX4" fmla="*/ 512610 w 534459"/>
                  <a:gd name="connsiteY4" fmla="*/ 184579 h 592787"/>
                  <a:gd name="connsiteX5" fmla="*/ 490994 w 534459"/>
                  <a:gd name="connsiteY5" fmla="*/ 133760 h 592787"/>
                  <a:gd name="connsiteX6" fmla="*/ 458571 w 534459"/>
                  <a:gd name="connsiteY6" fmla="*/ 135643 h 592787"/>
                  <a:gd name="connsiteX7" fmla="*/ 440559 w 534459"/>
                  <a:gd name="connsiteY7" fmla="*/ 129996 h 592787"/>
                  <a:gd name="connsiteX8" fmla="*/ 370309 w 534459"/>
                  <a:gd name="connsiteY8" fmla="*/ 197755 h 592787"/>
                  <a:gd name="connsiteX9" fmla="*/ 323476 w 534459"/>
                  <a:gd name="connsiteY9" fmla="*/ 165758 h 592787"/>
                  <a:gd name="connsiteX10" fmla="*/ 341489 w 534459"/>
                  <a:gd name="connsiteY10" fmla="*/ 135643 h 592787"/>
                  <a:gd name="connsiteX11" fmla="*/ 334710 w 534459"/>
                  <a:gd name="connsiteY11" fmla="*/ 105697 h 592787"/>
                  <a:gd name="connsiteX12" fmla="*/ 388749 w 534459"/>
                  <a:gd name="connsiteY12" fmla="*/ 4057 h 592787"/>
                  <a:gd name="connsiteX13" fmla="*/ 254877 w 534459"/>
                  <a:gd name="connsiteY13" fmla="*/ 0 h 592787"/>
                  <a:gd name="connsiteX14" fmla="*/ 42901 w 534459"/>
                  <a:gd name="connsiteY14" fmla="*/ 52994 h 592787"/>
                  <a:gd name="connsiteX15" fmla="*/ 33895 w 534459"/>
                  <a:gd name="connsiteY15" fmla="*/ 310854 h 592787"/>
                  <a:gd name="connsiteX16" fmla="*/ 4782 w 534459"/>
                  <a:gd name="connsiteY16" fmla="*/ 372993 h 592787"/>
                  <a:gd name="connsiteX17" fmla="*/ 0 w 534459"/>
                  <a:gd name="connsiteY17" fmla="*/ 550922 h 592787"/>
                  <a:gd name="connsiteX18" fmla="*/ 149987 w 534459"/>
                  <a:gd name="connsiteY18" fmla="*/ 592787 h 592787"/>
                  <a:gd name="connsiteX0" fmla="*/ 151788 w 536260"/>
                  <a:gd name="connsiteY0" fmla="*/ 592787 h 592787"/>
                  <a:gd name="connsiteX1" fmla="*/ 469153 w 536260"/>
                  <a:gd name="connsiteY1" fmla="*/ 514841 h 592787"/>
                  <a:gd name="connsiteX2" fmla="*/ 440558 w 536260"/>
                  <a:gd name="connsiteY2" fmla="*/ 244809 h 592787"/>
                  <a:gd name="connsiteX3" fmla="*/ 514839 w 536260"/>
                  <a:gd name="connsiteY3" fmla="*/ 237449 h 592787"/>
                  <a:gd name="connsiteX4" fmla="*/ 514411 w 536260"/>
                  <a:gd name="connsiteY4" fmla="*/ 184579 h 592787"/>
                  <a:gd name="connsiteX5" fmla="*/ 492795 w 536260"/>
                  <a:gd name="connsiteY5" fmla="*/ 133760 h 592787"/>
                  <a:gd name="connsiteX6" fmla="*/ 460372 w 536260"/>
                  <a:gd name="connsiteY6" fmla="*/ 135643 h 592787"/>
                  <a:gd name="connsiteX7" fmla="*/ 442360 w 536260"/>
                  <a:gd name="connsiteY7" fmla="*/ 129996 h 592787"/>
                  <a:gd name="connsiteX8" fmla="*/ 372110 w 536260"/>
                  <a:gd name="connsiteY8" fmla="*/ 197755 h 592787"/>
                  <a:gd name="connsiteX9" fmla="*/ 325277 w 536260"/>
                  <a:gd name="connsiteY9" fmla="*/ 165758 h 592787"/>
                  <a:gd name="connsiteX10" fmla="*/ 343290 w 536260"/>
                  <a:gd name="connsiteY10" fmla="*/ 135643 h 592787"/>
                  <a:gd name="connsiteX11" fmla="*/ 336511 w 536260"/>
                  <a:gd name="connsiteY11" fmla="*/ 105697 h 592787"/>
                  <a:gd name="connsiteX12" fmla="*/ 390550 w 536260"/>
                  <a:gd name="connsiteY12" fmla="*/ 4057 h 592787"/>
                  <a:gd name="connsiteX13" fmla="*/ 256678 w 536260"/>
                  <a:gd name="connsiteY13" fmla="*/ 0 h 592787"/>
                  <a:gd name="connsiteX14" fmla="*/ 44702 w 536260"/>
                  <a:gd name="connsiteY14" fmla="*/ 52994 h 592787"/>
                  <a:gd name="connsiteX15" fmla="*/ 35696 w 536260"/>
                  <a:gd name="connsiteY15" fmla="*/ 310854 h 592787"/>
                  <a:gd name="connsiteX16" fmla="*/ 6583 w 536260"/>
                  <a:gd name="connsiteY16" fmla="*/ 372993 h 592787"/>
                  <a:gd name="connsiteX17" fmla="*/ 0 w 536260"/>
                  <a:gd name="connsiteY17" fmla="*/ 565979 h 592787"/>
                  <a:gd name="connsiteX18" fmla="*/ 151788 w 536260"/>
                  <a:gd name="connsiteY18" fmla="*/ 592787 h 592787"/>
                  <a:gd name="connsiteX0" fmla="*/ 224462 w 608934"/>
                  <a:gd name="connsiteY0" fmla="*/ 592787 h 592787"/>
                  <a:gd name="connsiteX1" fmla="*/ 541827 w 608934"/>
                  <a:gd name="connsiteY1" fmla="*/ 514841 h 592787"/>
                  <a:gd name="connsiteX2" fmla="*/ 513232 w 608934"/>
                  <a:gd name="connsiteY2" fmla="*/ 244809 h 592787"/>
                  <a:gd name="connsiteX3" fmla="*/ 587513 w 608934"/>
                  <a:gd name="connsiteY3" fmla="*/ 237449 h 592787"/>
                  <a:gd name="connsiteX4" fmla="*/ 587085 w 608934"/>
                  <a:gd name="connsiteY4" fmla="*/ 184579 h 592787"/>
                  <a:gd name="connsiteX5" fmla="*/ 565469 w 608934"/>
                  <a:gd name="connsiteY5" fmla="*/ 133760 h 592787"/>
                  <a:gd name="connsiteX6" fmla="*/ 533046 w 608934"/>
                  <a:gd name="connsiteY6" fmla="*/ 135643 h 592787"/>
                  <a:gd name="connsiteX7" fmla="*/ 515034 w 608934"/>
                  <a:gd name="connsiteY7" fmla="*/ 129996 h 592787"/>
                  <a:gd name="connsiteX8" fmla="*/ 444784 w 608934"/>
                  <a:gd name="connsiteY8" fmla="*/ 197755 h 592787"/>
                  <a:gd name="connsiteX9" fmla="*/ 397951 w 608934"/>
                  <a:gd name="connsiteY9" fmla="*/ 165758 h 592787"/>
                  <a:gd name="connsiteX10" fmla="*/ 415964 w 608934"/>
                  <a:gd name="connsiteY10" fmla="*/ 135643 h 592787"/>
                  <a:gd name="connsiteX11" fmla="*/ 409185 w 608934"/>
                  <a:gd name="connsiteY11" fmla="*/ 105697 h 592787"/>
                  <a:gd name="connsiteX12" fmla="*/ 463224 w 608934"/>
                  <a:gd name="connsiteY12" fmla="*/ 4057 h 592787"/>
                  <a:gd name="connsiteX13" fmla="*/ 329352 w 608934"/>
                  <a:gd name="connsiteY13" fmla="*/ 0 h 592787"/>
                  <a:gd name="connsiteX14" fmla="*/ 117376 w 608934"/>
                  <a:gd name="connsiteY14" fmla="*/ 52994 h 592787"/>
                  <a:gd name="connsiteX15" fmla="*/ 108370 w 608934"/>
                  <a:gd name="connsiteY15" fmla="*/ 310854 h 592787"/>
                  <a:gd name="connsiteX16" fmla="*/ 0 w 608934"/>
                  <a:gd name="connsiteY16" fmla="*/ 442634 h 592787"/>
                  <a:gd name="connsiteX17" fmla="*/ 72674 w 608934"/>
                  <a:gd name="connsiteY17" fmla="*/ 565979 h 592787"/>
                  <a:gd name="connsiteX18" fmla="*/ 224462 w 608934"/>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37769 w 729327"/>
                  <a:gd name="connsiteY14" fmla="*/ 52994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50378 w 729327"/>
                  <a:gd name="connsiteY14" fmla="*/ 56758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0378 w 729327"/>
                  <a:gd name="connsiteY15" fmla="*/ 56758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5459 w 729327"/>
                  <a:gd name="connsiteY15" fmla="*/ 64721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327" h="592787">
                    <a:moveTo>
                      <a:pt x="344855" y="592787"/>
                    </a:moveTo>
                    <a:lnTo>
                      <a:pt x="662220" y="514841"/>
                    </a:lnTo>
                    <a:cubicBezTo>
                      <a:pt x="734347" y="438006"/>
                      <a:pt x="561498" y="321644"/>
                      <a:pt x="633625" y="244809"/>
                    </a:cubicBezTo>
                    <a:lnTo>
                      <a:pt x="707906" y="237449"/>
                    </a:lnTo>
                    <a:cubicBezTo>
                      <a:pt x="754477" y="182719"/>
                      <a:pt x="711152" y="201860"/>
                      <a:pt x="707478" y="184579"/>
                    </a:cubicBezTo>
                    <a:cubicBezTo>
                      <a:pt x="703804" y="167298"/>
                      <a:pt x="697270" y="141916"/>
                      <a:pt x="685862" y="133760"/>
                    </a:cubicBezTo>
                    <a:cubicBezTo>
                      <a:pt x="677985" y="114910"/>
                      <a:pt x="661845" y="136270"/>
                      <a:pt x="653439" y="135643"/>
                    </a:cubicBezTo>
                    <a:cubicBezTo>
                      <a:pt x="645033" y="135016"/>
                      <a:pt x="651338" y="117762"/>
                      <a:pt x="635427" y="129996"/>
                    </a:cubicBezTo>
                    <a:cubicBezTo>
                      <a:pt x="619516" y="142230"/>
                      <a:pt x="580788" y="201833"/>
                      <a:pt x="565177" y="197755"/>
                    </a:cubicBezTo>
                    <a:cubicBezTo>
                      <a:pt x="549566" y="193677"/>
                      <a:pt x="521346" y="172346"/>
                      <a:pt x="518344" y="165758"/>
                    </a:cubicBezTo>
                    <a:cubicBezTo>
                      <a:pt x="515342" y="159170"/>
                      <a:pt x="547994" y="146908"/>
                      <a:pt x="536357" y="135643"/>
                    </a:cubicBezTo>
                    <a:lnTo>
                      <a:pt x="529578" y="105697"/>
                    </a:lnTo>
                    <a:lnTo>
                      <a:pt x="583617" y="4057"/>
                    </a:lnTo>
                    <a:lnTo>
                      <a:pt x="449745" y="0"/>
                    </a:lnTo>
                    <a:cubicBezTo>
                      <a:pt x="410767" y="11962"/>
                      <a:pt x="371788" y="10750"/>
                      <a:pt x="332810" y="22712"/>
                    </a:cubicBezTo>
                    <a:lnTo>
                      <a:pt x="255459" y="64721"/>
                    </a:lnTo>
                    <a:lnTo>
                      <a:pt x="0" y="331558"/>
                    </a:lnTo>
                    <a:lnTo>
                      <a:pt x="120393" y="442634"/>
                    </a:lnTo>
                    <a:lnTo>
                      <a:pt x="193067" y="565979"/>
                    </a:lnTo>
                    <a:lnTo>
                      <a:pt x="344855" y="592787"/>
                    </a:lnTo>
                    <a:close/>
                  </a:path>
                </a:pathLst>
              </a:custGeom>
              <a:noFill/>
              <a:ln w="12700" cap="flat">
                <a:solidFill>
                  <a:srgbClr val="FF0000"/>
                </a:solidFill>
                <a:prstDash val="solid"/>
                <a:round/>
                <a:headEnd/>
                <a:tailEnd/>
              </a:ln>
              <a:extLst/>
            </p:spPr>
            <p:txBody>
              <a:bodyPr vert="horz" wrap="square" lIns="74295" tIns="8890" rIns="74295" bIns="8890" numCol="1" rtlCol="0" anchor="t" anchorCtr="0" compatLnSpc="1">
                <a:prstTxWarp prst="textNoShape">
                  <a:avLst/>
                </a:prstTxWarp>
              </a:bodyPr>
              <a:lstStyle/>
              <a:p>
                <a:pPr algn="ctr"/>
                <a:endParaRPr lang="ja-JP" altLang="en-US" sz="3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bwMode="gray">
              <a:xfrm>
                <a:off x="8029977" y="3865239"/>
                <a:ext cx="974270" cy="380480"/>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府営三原台第１住宅の建替え</a:t>
                </a:r>
              </a:p>
            </p:txBody>
          </p:sp>
        </p:grpSp>
      </p:grpSp>
    </p:spTree>
    <p:extLst>
      <p:ext uri="{BB962C8B-B14F-4D97-AF65-F5344CB8AC3E}">
        <p14:creationId xmlns:p14="http://schemas.microsoft.com/office/powerpoint/2010/main" val="936395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５．うめきた２期のまちづくり</a:t>
            </a: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（４）主なプロジェクトの今後の方向性</a:t>
            </a:r>
          </a:p>
        </p:txBody>
      </p:sp>
      <p:sp>
        <p:nvSpPr>
          <p:cNvPr id="6" name="正方形/長方形 5"/>
          <p:cNvSpPr/>
          <p:nvPr/>
        </p:nvSpPr>
        <p:spPr>
          <a:xfrm>
            <a:off x="251519" y="1045185"/>
            <a:ext cx="8733075" cy="1015663"/>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と大阪</a:t>
            </a:r>
            <a:r>
              <a:rPr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市は、</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グランドデザイン・大阪に示された</a:t>
            </a:r>
            <a:r>
              <a:rPr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「うめきたと周辺のみどり化」等の早期実現を目指し、相互に協力し、うめきた２期の円滑かつ効率的な推進に取り組</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みます。</a:t>
            </a:r>
            <a:endParaRPr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斬新で独自性が高く、世界に強く印象付ける「大阪の顔」となる都市空間とするため、比類なき魅力を備えた「みどり」を中心としたまちづくりを行います。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85332" y="2276872"/>
            <a:ext cx="3118515" cy="4176464"/>
            <a:chOff x="1274" y="5703"/>
            <a:chExt cx="2748280" cy="3396615"/>
          </a:xfrm>
        </p:grpSpPr>
        <p:grpSp>
          <p:nvGrpSpPr>
            <p:cNvPr id="11" name="グループ化 10"/>
            <p:cNvGrpSpPr/>
            <p:nvPr/>
          </p:nvGrpSpPr>
          <p:grpSpPr>
            <a:xfrm>
              <a:off x="1274" y="5703"/>
              <a:ext cx="2748280" cy="3396615"/>
              <a:chOff x="1095" y="4814"/>
              <a:chExt cx="2362200" cy="2867025"/>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 y="4814"/>
                <a:ext cx="2362200" cy="2867025"/>
              </a:xfrm>
              <a:prstGeom prst="rect">
                <a:avLst/>
              </a:prstGeom>
              <a:noFill/>
              <a:ln>
                <a:noFill/>
              </a:ln>
            </p:spPr>
          </p:pic>
          <p:sp>
            <p:nvSpPr>
              <p:cNvPr id="30" name="正方形/長方形 29"/>
              <p:cNvSpPr/>
              <p:nvPr/>
            </p:nvSpPr>
            <p:spPr>
              <a:xfrm>
                <a:off x="1314450" y="2581275"/>
                <a:ext cx="97200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sz="600" kern="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85925" y="2514600"/>
                <a:ext cx="16092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kumimoji="0" lang="ja-JP" altLang="en-US" sz="600" kern="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テキスト ボックス 8"/>
            <p:cNvSpPr txBox="1"/>
            <p:nvPr/>
          </p:nvSpPr>
          <p:spPr>
            <a:xfrm>
              <a:off x="1571625" y="2447925"/>
              <a:ext cx="34290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JR</a:t>
              </a: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13" name="テキスト ボックス 10"/>
            <p:cNvSpPr txBox="1"/>
            <p:nvPr/>
          </p:nvSpPr>
          <p:spPr>
            <a:xfrm>
              <a:off x="1771650" y="2705100"/>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阪神梅田駅</a:t>
              </a:r>
            </a:p>
          </p:txBody>
        </p:sp>
        <p:sp>
          <p:nvSpPr>
            <p:cNvPr id="14" name="テキスト ボックス 15"/>
            <p:cNvSpPr txBox="1"/>
            <p:nvPr/>
          </p:nvSpPr>
          <p:spPr>
            <a:xfrm>
              <a:off x="904875" y="838200"/>
              <a:ext cx="35941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阪急中津駅</a:t>
              </a:r>
            </a:p>
          </p:txBody>
        </p:sp>
        <p:sp>
          <p:nvSpPr>
            <p:cNvPr id="15" name="テキスト ボックス 16"/>
            <p:cNvSpPr txBox="1"/>
            <p:nvPr/>
          </p:nvSpPr>
          <p:spPr>
            <a:xfrm>
              <a:off x="438150" y="771525"/>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国道</a:t>
              </a:r>
              <a:r>
                <a:rPr kumimoji="0" 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176</a:t>
              </a: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号</a:t>
              </a:r>
            </a:p>
          </p:txBody>
        </p:sp>
        <p:sp>
          <p:nvSpPr>
            <p:cNvPr id="16" name="テキスト ボックス 17"/>
            <p:cNvSpPr txBox="1"/>
            <p:nvPr/>
          </p:nvSpPr>
          <p:spPr>
            <a:xfrm>
              <a:off x="2447925" y="352425"/>
              <a:ext cx="107950" cy="323850"/>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新御堂筋</a:t>
              </a:r>
            </a:p>
          </p:txBody>
        </p:sp>
        <p:sp>
          <p:nvSpPr>
            <p:cNvPr id="17" name="テキスト ボックス 11"/>
            <p:cNvSpPr txBox="1"/>
            <p:nvPr/>
          </p:nvSpPr>
          <p:spPr>
            <a:xfrm>
              <a:off x="238125" y="133350"/>
              <a:ext cx="17970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淀川</a:t>
              </a:r>
            </a:p>
          </p:txBody>
        </p:sp>
        <p:sp>
          <p:nvSpPr>
            <p:cNvPr id="18" name="テキスト ボックス 18"/>
            <p:cNvSpPr txBox="1"/>
            <p:nvPr/>
          </p:nvSpPr>
          <p:spPr>
            <a:xfrm>
              <a:off x="133350" y="1685925"/>
              <a:ext cx="107950" cy="287655"/>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なにわ筋</a:t>
              </a:r>
            </a:p>
          </p:txBody>
        </p:sp>
        <p:sp>
          <p:nvSpPr>
            <p:cNvPr id="19" name="テキスト ボックス 19"/>
            <p:cNvSpPr txBox="1"/>
            <p:nvPr/>
          </p:nvSpPr>
          <p:spPr>
            <a:xfrm>
              <a:off x="2066925" y="1809750"/>
              <a:ext cx="215900" cy="2159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阪急</a:t>
              </a:r>
            </a:p>
            <a:p>
              <a:pPr algn="just">
                <a:lnSpc>
                  <a:spcPts val="700"/>
                </a:lnSpc>
                <a:defRPr/>
              </a:pPr>
              <a:r>
                <a:rPr kumimoji="0" lang="ja-JP" alt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梅田駅</a:t>
              </a:r>
            </a:p>
          </p:txBody>
        </p:sp>
        <p:sp>
          <p:nvSpPr>
            <p:cNvPr id="20" name="テキスト ボックス 20"/>
            <p:cNvSpPr txBox="1"/>
            <p:nvPr/>
          </p:nvSpPr>
          <p:spPr>
            <a:xfrm>
              <a:off x="990600" y="1952625"/>
              <a:ext cx="28765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期区域</a:t>
              </a:r>
            </a:p>
          </p:txBody>
        </p:sp>
        <p:sp>
          <p:nvSpPr>
            <p:cNvPr id="23" name="テキスト ボックス 21"/>
            <p:cNvSpPr txBox="1"/>
            <p:nvPr/>
          </p:nvSpPr>
          <p:spPr>
            <a:xfrm>
              <a:off x="1381125" y="1876425"/>
              <a:ext cx="204470" cy="17970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700"/>
                </a:lnSpc>
                <a:defRPr/>
              </a:pPr>
              <a:r>
                <a:rPr kumimoji="0" lang="ja-JP" altLang="en-US" sz="6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先行開発区域</a:t>
              </a:r>
            </a:p>
          </p:txBody>
        </p:sp>
        <p:sp>
          <p:nvSpPr>
            <p:cNvPr id="24" name="テキスト ボックス 22"/>
            <p:cNvSpPr txBox="1"/>
            <p:nvPr/>
          </p:nvSpPr>
          <p:spPr>
            <a:xfrm>
              <a:off x="1428750" y="2943225"/>
              <a:ext cx="1259840" cy="359410"/>
            </a:xfrm>
            <a:prstGeom prst="rect">
              <a:avLst/>
            </a:prstGeom>
            <a:solidFill>
              <a:sysClr val="window" lastClr="FFFFFF"/>
            </a:solidFill>
            <a:ln w="6350">
              <a:solidFill>
                <a:sysClr val="windowText" lastClr="000000">
                  <a:lumMod val="50000"/>
                  <a:lumOff val="50000"/>
                </a:sysClr>
              </a:solidFill>
            </a:ln>
            <a:effectLst/>
          </p:spPr>
          <p:txBody>
            <a:bodyPr rot="0" spcFirstLastPara="0" vert="horz" wrap="square" lIns="0" tIns="36000" rIns="36000" bIns="0" numCol="1" spcCol="0" rtlCol="0" fromWordArt="0" anchor="t" anchorCtr="0" forceAA="0" compatLnSpc="1">
              <a:prstTxWarp prst="textNoShape">
                <a:avLst/>
              </a:prstTxWarp>
              <a:noAutofit/>
            </a:bodyPr>
            <a:lstStyle/>
            <a:p>
              <a:pPr algn="ctr">
                <a:lnSpc>
                  <a:spcPts val="700"/>
                </a:lnSpc>
                <a:defRPr/>
              </a:pPr>
              <a:r>
                <a:rPr kumimoji="0" lang="ja-JP" alt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凡　　例</a:t>
              </a:r>
            </a:p>
            <a:p>
              <a:pPr algn="just">
                <a:lnSpc>
                  <a:spcPts val="700"/>
                </a:lnSpc>
                <a:defRPr/>
              </a:pPr>
              <a:r>
                <a:rPr kumimoji="0" 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r" latinLnBrk="1">
                <a:lnSpc>
                  <a:spcPts val="700"/>
                </a:lnSpc>
                <a:defRPr/>
              </a:pPr>
              <a:r>
                <a:rPr kumimoji="0" lang="ja-JP" altLang="en-US" sz="600"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土地区画整理事業範囲　　</a:t>
              </a:r>
            </a:p>
          </p:txBody>
        </p:sp>
        <p:sp>
          <p:nvSpPr>
            <p:cNvPr id="25" name="四角形吹き出し 24"/>
            <p:cNvSpPr/>
            <p:nvPr/>
          </p:nvSpPr>
          <p:spPr>
            <a:xfrm>
              <a:off x="990601" y="2705100"/>
              <a:ext cx="695325" cy="238125"/>
            </a:xfrm>
            <a:prstGeom prst="wedgeRectCallout">
              <a:avLst>
                <a:gd name="adj1" fmla="val -17565"/>
                <a:gd name="adj2" fmla="val -125279"/>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defRPr/>
              </a:pPr>
              <a:r>
                <a:rPr kumimoji="0" lang="ja-JP" altLang="en-US" sz="1000" b="1"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新駅整備</a:t>
              </a:r>
              <a:endParaRPr kumimoji="0" lang="ja-JP" altLang="en-US" sz="10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95250" y="2447925"/>
              <a:ext cx="809625" cy="238125"/>
            </a:xfrm>
            <a:prstGeom prst="wedgeRectCallout">
              <a:avLst>
                <a:gd name="adj1" fmla="val 11786"/>
                <a:gd name="adj2" fmla="val 130694"/>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defRPr/>
              </a:pPr>
              <a:r>
                <a:rPr kumimoji="0" lang="ja-JP" altLang="en-US" sz="1000" b="1"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区画整理</a:t>
              </a:r>
              <a:endParaRPr kumimoji="0" lang="ja-JP" altLang="en-US" sz="10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241301" y="1438275"/>
              <a:ext cx="835024" cy="238125"/>
            </a:xfrm>
            <a:prstGeom prst="wedgeRectCallout">
              <a:avLst>
                <a:gd name="adj1" fmla="val 47224"/>
                <a:gd name="adj2" fmla="val 134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defRPr/>
              </a:pPr>
              <a:r>
                <a:rPr kumimoji="0" lang="ja-JP" altLang="en-US" sz="1000" b="1"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公園整備</a:t>
              </a:r>
              <a:endParaRPr kumimoji="0" lang="ja-JP" altLang="en-US" sz="10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904875" y="142875"/>
              <a:ext cx="866775" cy="238125"/>
            </a:xfrm>
            <a:prstGeom prst="wedgeRectCallout">
              <a:avLst>
                <a:gd name="adj1" fmla="val 37365"/>
                <a:gd name="adj2" fmla="val 102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defRPr/>
              </a:pPr>
              <a:r>
                <a:rPr kumimoji="0" lang="ja-JP" altLang="en-US" sz="1000" b="1"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鉄道地下化</a:t>
              </a:r>
              <a:endParaRPr kumimoji="0" lang="ja-JP" altLang="en-US" sz="1000" kern="1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a:xfrm>
            <a:off x="3203848" y="2476440"/>
            <a:ext cx="5876752" cy="1528624"/>
          </a:xfrm>
          <a:prstGeom prst="rect">
            <a:avLst/>
          </a:prstGeom>
        </p:spPr>
        <p:txBody>
          <a:bodyPr wrap="square">
            <a:spAutoFit/>
          </a:bodyPr>
          <a:lstStyle/>
          <a:p>
            <a:pPr>
              <a:lnSpc>
                <a:spcPts val="1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：府市、経済団体からなる実行委員会が優秀提案者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を選定（１次公募）</a:t>
            </a:r>
          </a:p>
          <a:p>
            <a:pPr>
              <a:lnSpc>
                <a:spcPts val="14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：優秀提案者との「対話」により「まちづくりの方針」を作成</a:t>
            </a:r>
          </a:p>
          <a:p>
            <a:pPr>
              <a:lnSpc>
                <a:spcPts val="1400"/>
              </a:lnSpc>
            </a:pP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：「まちづくりの方針」に基づき、公募要項（案）を作成</a:t>
            </a:r>
          </a:p>
          <a:p>
            <a:pPr>
              <a:lnSpc>
                <a:spcPts val="1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年度以降：土地所有者に要請し、民間事業者を募集（２次公募）</a:t>
            </a:r>
          </a:p>
        </p:txBody>
      </p:sp>
      <p:sp>
        <p:nvSpPr>
          <p:cNvPr id="32" name="正方形/長方形 31"/>
          <p:cNvSpPr/>
          <p:nvPr/>
        </p:nvSpPr>
        <p:spPr>
          <a:xfrm>
            <a:off x="3347864" y="4005064"/>
            <a:ext cx="1944216" cy="307777"/>
          </a:xfrm>
          <a:prstGeom prst="rect">
            <a:avLst/>
          </a:prstGeom>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費用負担の考え方</a:t>
            </a:r>
          </a:p>
        </p:txBody>
      </p:sp>
      <p:pic>
        <p:nvPicPr>
          <p:cNvPr id="33" name="図 32"/>
          <p:cNvPicPr/>
          <p:nvPr/>
        </p:nvPicPr>
        <p:blipFill>
          <a:blip r:embed="rId3">
            <a:extLst>
              <a:ext uri="{28A0092B-C50C-407E-A947-70E740481C1C}">
                <a14:useLocalDpi xmlns:a14="http://schemas.microsoft.com/office/drawing/2010/main" val="0"/>
              </a:ext>
            </a:extLst>
          </a:blip>
          <a:srcRect/>
          <a:stretch>
            <a:fillRect/>
          </a:stretch>
        </p:blipFill>
        <p:spPr bwMode="auto">
          <a:xfrm>
            <a:off x="1906515" y="6116680"/>
            <a:ext cx="295275" cy="45085"/>
          </a:xfrm>
          <a:prstGeom prst="rect">
            <a:avLst/>
          </a:prstGeom>
          <a:noFill/>
          <a:ln w="12700">
            <a:solidFill>
              <a:sysClr val="windowText" lastClr="000000"/>
            </a:solidFill>
            <a:prstDash val="sysDot"/>
            <a:miter lim="800000"/>
          </a:ln>
        </p:spPr>
      </p:pic>
      <p:graphicFrame>
        <p:nvGraphicFramePr>
          <p:cNvPr id="34" name="表 33"/>
          <p:cNvGraphicFramePr>
            <a:graphicFrameLocks noGrp="1"/>
          </p:cNvGraphicFramePr>
          <p:nvPr>
            <p:extLst>
              <p:ext uri="{D42A27DB-BD31-4B8C-83A1-F6EECF244321}">
                <p14:modId xmlns:p14="http://schemas.microsoft.com/office/powerpoint/2010/main" val="3044174150"/>
              </p:ext>
            </p:extLst>
          </p:nvPr>
        </p:nvGraphicFramePr>
        <p:xfrm>
          <a:off x="3382959" y="4316202"/>
          <a:ext cx="5581528" cy="2281150"/>
        </p:xfrm>
        <a:graphic>
          <a:graphicData uri="http://schemas.openxmlformats.org/drawingml/2006/table">
            <a:tbl>
              <a:tblPr firstRow="1" bandRow="1">
                <a:tableStyleId>{00A15C55-8517-42AA-B614-E9B94910E393}</a:tableStyleId>
              </a:tblPr>
              <a:tblGrid>
                <a:gridCol w="1395382"/>
                <a:gridCol w="1395382"/>
                <a:gridCol w="1494621"/>
                <a:gridCol w="1296143"/>
              </a:tblGrid>
              <a:tr h="239966">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公園整備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土地区画整理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新駅整備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鉄道地下化</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B w="38100" cap="flat" cmpd="sng" algn="ctr">
                      <a:solidFill>
                        <a:schemeClr val="bg1"/>
                      </a:solidFill>
                      <a:prstDash val="solid"/>
                      <a:round/>
                      <a:headEnd type="none" w="med" len="med"/>
                      <a:tailEnd type="none" w="med" len="med"/>
                    </a:lnB>
                  </a:tcPr>
                </a:tc>
              </a:tr>
              <a:tr h="48720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（みどり化の実現）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（みどり化を実現するため、他の事業にはない制約のかかったものとなる）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（なにわ筋線具体化の際には広域鉄道ネットワーク計画上の結節機能を有する点を踏まえ）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（地域のまちづくりの基盤となる事業であるため）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r>
              <a:tr h="100099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保留地処分金を除く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府が応分の負担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なにわ筋線の具体化にあわせ別途協議</a:t>
                      </a: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鉄道事業者負担を除く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市の負担</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147</a:t>
            </a:fld>
            <a:endParaRPr lang="ja-JP" altLang="en-US" dirty="0">
              <a:solidFill>
                <a:prstClr val="black"/>
              </a:solidFill>
            </a:endParaRPr>
          </a:p>
        </p:txBody>
      </p:sp>
      <p:sp>
        <p:nvSpPr>
          <p:cNvPr id="3" name="正方形/長方形 2"/>
          <p:cNvSpPr/>
          <p:nvPr/>
        </p:nvSpPr>
        <p:spPr>
          <a:xfrm>
            <a:off x="3203848" y="2221027"/>
            <a:ext cx="1478290" cy="271869"/>
          </a:xfrm>
          <a:prstGeom prst="rect">
            <a:avLst/>
          </a:prstGeom>
        </p:spPr>
        <p:txBody>
          <a:bodyPr wrap="none">
            <a:spAutoFit/>
          </a:bodyPr>
          <a:lstStyle/>
          <a:p>
            <a:pPr>
              <a:lnSpc>
                <a:spcPts val="14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スケジュール</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4566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707196447"/>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ワーキンググループ７回開催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（乳幼児医療３回、４医療４回）</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91</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789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979325103"/>
              </p:ext>
            </p:extLst>
          </p:nvPr>
        </p:nvGraphicFramePr>
        <p:xfrm>
          <a:off x="251619" y="1268760"/>
          <a:ext cx="8640762" cy="5256584"/>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070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撤去工事中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・撤去工事（１宿舎）及び売却（１宿舎）について、今年度中に実施予定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92</a:t>
            </a:fld>
            <a:endParaRPr lang="ja-JP" altLang="en-US" dirty="0">
              <a:solidFill>
                <a:prstClr val="black"/>
              </a:solidFill>
            </a:endParaRPr>
          </a:p>
        </p:txBody>
      </p:sp>
    </p:spTree>
    <p:extLst>
      <p:ext uri="{BB962C8B-B14F-4D97-AF65-F5344CB8AC3E}">
        <p14:creationId xmlns:p14="http://schemas.microsoft.com/office/powerpoint/2010/main" val="32540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69000187"/>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・ストック計画に示している建替事業や耐震改修事業、中層エレベーター設置事業等の各事業を実施。</a:t>
                      </a:r>
                      <a:endParaRPr lang="ja-JP" altLang="en-US"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・福祉部門や不動産事業者等との連携した取組みとして、住まい探し相談会の開催（八尾市・平成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市町と協議の場の設置を完了。府営住宅資産を活用したまちづくりの取組みを進めている。（平成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市町との協議の場において、府営住宅の地域のまちづくりへの活用を一層進める。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93</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8261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3.xml><?xml version="1.0" encoding="utf-8"?>
<a:theme xmlns:a="http://schemas.openxmlformats.org/drawingml/2006/main" name="2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4.xml><?xml version="1.0" encoding="utf-8"?>
<a:theme xmlns:a="http://schemas.openxmlformats.org/drawingml/2006/main" name="3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9593</Words>
  <Application>Microsoft Office PowerPoint</Application>
  <PresentationFormat>画面に合わせる (4:3)</PresentationFormat>
  <Paragraphs>2279</Paragraphs>
  <Slides>63</Slides>
  <Notes>7</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63</vt:i4>
      </vt:variant>
    </vt:vector>
  </HeadingPairs>
  <TitlesOfParts>
    <vt:vector size="68" baseType="lpstr">
      <vt:lpstr>Office ​​テーマ</vt:lpstr>
      <vt:lpstr>1_Office ​​テーマ</vt:lpstr>
      <vt:lpstr>2_Office ​​テーマ</vt:lpstr>
      <vt:lpstr>3_Office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cp:revision>
  <dcterms:created xsi:type="dcterms:W3CDTF">2015-02-12T07:55:03Z</dcterms:created>
  <dcterms:modified xsi:type="dcterms:W3CDTF">2015-03-19T04:04:58Z</dcterms:modified>
</cp:coreProperties>
</file>